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9fd6d516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9fd6d516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9fd6d516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9fd6d516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9fd6d5164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9fd6d5164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9fd6d5164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9fd6d5164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9fd8c4c8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9fd8c4c8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a71327e0e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a71327e0e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9fd8c4c8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9fd8c4c8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9fd6d516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9fd6d516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a71327e0e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a71327e0e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9fd6d5164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9fd6d5164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92b9ca3f2f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92b9ca3f2f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9f3305b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9f3305b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9fd6d51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9fd6d51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9fd6d516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9fd6d516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a71327e0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a71327e0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9fd6d516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9fd6d516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9f3305b19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9f3305b1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20bn.com/datasets/jes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jMDbqox9-dote2p9TzOnL1AHb9sSurj2/view?usp=sharing" TargetMode="External"/><Relationship Id="rId4" Type="http://schemas.openxmlformats.org/officeDocument/2006/relationships/hyperlink" Target="https://drive.google.com/file/d/1_YtpXIwNhb_djt8W9kzx9RDpPVa0apaI/view?usp=sharing" TargetMode="External"/><Relationship Id="rId5" Type="http://schemas.openxmlformats.org/officeDocument/2006/relationships/hyperlink" Target="https://drive.google.com/file/d/1u_Fq4hHrWJwEqPcqmUCIq2TetDDTppKZ/view?usp=sharing" TargetMode="External"/><Relationship Id="rId6" Type="http://schemas.openxmlformats.org/officeDocument/2006/relationships/hyperlink" Target="https://drive.google.com/file/d/1u_Fq4hHrWJwEqPcqmUCIq2TetDDTppKZ/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drive.google.com/drive/folders/12UrjNn0kvuZLXmwbbrqZje64PPX2PWgn?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I0S3LiL3gHt3lr-wXsjBI7EyWpVnSWCt/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rive.google.com/file/d/1I0S3LiL3gHt3lr-wXsjBI7EyWpVnSWCt/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243075"/>
            <a:ext cx="7125600" cy="179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sz="4900">
              <a:solidFill>
                <a:schemeClr val="dk2"/>
              </a:solidFill>
            </a:endParaRPr>
          </a:p>
          <a:p>
            <a:pPr indent="0" lvl="0" marL="0" rtl="0" algn="ctr">
              <a:lnSpc>
                <a:spcPct val="80000"/>
              </a:lnSpc>
              <a:spcBef>
                <a:spcPts val="0"/>
              </a:spcBef>
              <a:spcAft>
                <a:spcPts val="0"/>
              </a:spcAft>
              <a:buNone/>
            </a:pPr>
            <a:r>
              <a:rPr lang="en" sz="4900">
                <a:solidFill>
                  <a:schemeClr val="dk2"/>
                </a:solidFill>
              </a:rPr>
              <a:t>The handler</a:t>
            </a:r>
            <a:endParaRPr sz="4900">
              <a:solidFill>
                <a:schemeClr val="dk2"/>
              </a:solidFill>
            </a:endParaRPr>
          </a:p>
          <a:p>
            <a:pPr indent="0" lvl="0" marL="0" rtl="0" algn="ctr">
              <a:lnSpc>
                <a:spcPct val="80000"/>
              </a:lnSpc>
              <a:spcBef>
                <a:spcPts val="0"/>
              </a:spcBef>
              <a:spcAft>
                <a:spcPts val="0"/>
              </a:spcAft>
              <a:buNone/>
            </a:pPr>
            <a:r>
              <a:rPr lang="en" sz="3200">
                <a:solidFill>
                  <a:schemeClr val="dk2"/>
                </a:solidFill>
              </a:rPr>
              <a:t>(webcam based gesture control tool)</a:t>
            </a:r>
            <a:endParaRPr sz="3200">
              <a:solidFill>
                <a:schemeClr val="dk2"/>
              </a:solidFill>
            </a:endParaRPr>
          </a:p>
          <a:p>
            <a:pPr indent="0" lvl="0" marL="0" rtl="0" algn="ctr">
              <a:lnSpc>
                <a:spcPct val="80000"/>
              </a:lnSpc>
              <a:spcBef>
                <a:spcPts val="0"/>
              </a:spcBef>
              <a:spcAft>
                <a:spcPts val="0"/>
              </a:spcAft>
              <a:buNone/>
            </a:pPr>
            <a:r>
              <a:rPr lang="en" sz="3200">
                <a:solidFill>
                  <a:schemeClr val="dk2"/>
                </a:solidFill>
              </a:rPr>
              <a:t>by</a:t>
            </a:r>
            <a:endParaRPr sz="3200">
              <a:solidFill>
                <a:schemeClr val="dk2"/>
              </a:solidFill>
            </a:endParaRPr>
          </a:p>
          <a:p>
            <a:pPr indent="0" lvl="0" marL="0" rtl="0" algn="ctr">
              <a:lnSpc>
                <a:spcPct val="80000"/>
              </a:lnSpc>
              <a:spcBef>
                <a:spcPts val="0"/>
              </a:spcBef>
              <a:spcAft>
                <a:spcPts val="0"/>
              </a:spcAft>
              <a:buNone/>
            </a:pPr>
            <a:r>
              <a:rPr lang="en" sz="3200">
                <a:solidFill>
                  <a:schemeClr val="dk2"/>
                </a:solidFill>
              </a:rPr>
              <a:t>The handlers</a:t>
            </a:r>
            <a:endParaRPr sz="1600">
              <a:solidFill>
                <a:schemeClr val="dk2"/>
              </a:solidFill>
            </a:endParaRPr>
          </a:p>
          <a:p>
            <a:pPr indent="0" lvl="0" marL="0" rtl="0" algn="ctr">
              <a:spcBef>
                <a:spcPts val="600"/>
              </a:spcBef>
              <a:spcAft>
                <a:spcPts val="0"/>
              </a:spcAft>
              <a:buNone/>
            </a:pPr>
            <a:r>
              <a:t/>
            </a:r>
            <a:endParaRPr>
              <a:solidFill>
                <a:schemeClr val="dk2"/>
              </a:solidFill>
            </a:endParaRPr>
          </a:p>
        </p:txBody>
      </p:sp>
      <p:sp>
        <p:nvSpPr>
          <p:cNvPr id="1852" name="Google Shape;1852;p22"/>
          <p:cNvSpPr txBox="1"/>
          <p:nvPr>
            <p:ph idx="1" type="subTitle"/>
          </p:nvPr>
        </p:nvSpPr>
        <p:spPr>
          <a:xfrm>
            <a:off x="347650" y="2491425"/>
            <a:ext cx="8627700" cy="2496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lang="en" sz="1600">
                <a:solidFill>
                  <a:schemeClr val="dk2"/>
                </a:solidFill>
                <a:latin typeface="Times New Roman"/>
                <a:ea typeface="Times New Roman"/>
                <a:cs typeface="Times New Roman"/>
                <a:sym typeface="Times New Roman"/>
              </a:rPr>
              <a:t>K</a:t>
            </a:r>
            <a:r>
              <a:rPr lang="en" sz="1600">
                <a:solidFill>
                  <a:schemeClr val="dk2"/>
                </a:solidFill>
                <a:latin typeface="Times New Roman"/>
                <a:ea typeface="Times New Roman"/>
                <a:cs typeface="Times New Roman"/>
                <a:sym typeface="Times New Roman"/>
              </a:rPr>
              <a:t>avyaa Sheth (AU-1741010)             </a:t>
            </a:r>
            <a:endParaRPr sz="16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lang="en" sz="1600">
                <a:solidFill>
                  <a:schemeClr val="dk2"/>
                </a:solidFill>
                <a:latin typeface="Times New Roman"/>
                <a:ea typeface="Times New Roman"/>
                <a:cs typeface="Times New Roman"/>
                <a:sym typeface="Times New Roman"/>
              </a:rPr>
              <a:t>Muskan Matwani (AU-1741027)             </a:t>
            </a:r>
            <a:endParaRPr sz="16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lang="en" sz="1600">
                <a:solidFill>
                  <a:schemeClr val="dk2"/>
                </a:solidFill>
                <a:latin typeface="Times New Roman"/>
                <a:ea typeface="Times New Roman"/>
                <a:cs typeface="Times New Roman"/>
                <a:sym typeface="Times New Roman"/>
              </a:rPr>
              <a:t>Jeet Shah (AU-1741085)</a:t>
            </a:r>
            <a:endParaRPr sz="1600">
              <a:solidFill>
                <a:schemeClr val="dk2"/>
              </a:solidFill>
              <a:latin typeface="Times New Roman"/>
              <a:ea typeface="Times New Roman"/>
              <a:cs typeface="Times New Roman"/>
              <a:sym typeface="Times New Roman"/>
            </a:endParaRPr>
          </a:p>
          <a:p>
            <a:pPr indent="0" lvl="0" marL="0" rtl="0" algn="l">
              <a:lnSpc>
                <a:spcPct val="80000"/>
              </a:lnSpc>
              <a:spcBef>
                <a:spcPts val="60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b="1" lang="en" sz="1400">
                <a:solidFill>
                  <a:schemeClr val="dk2"/>
                </a:solidFill>
                <a:latin typeface="Times New Roman"/>
                <a:ea typeface="Times New Roman"/>
                <a:cs typeface="Times New Roman"/>
                <a:sym typeface="Times New Roman"/>
              </a:rPr>
              <a:t>Course:- Artificial Intelligence, Cloud Computing</a:t>
            </a:r>
            <a:endParaRPr b="1" sz="14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b="1" lang="en" sz="1400">
                <a:solidFill>
                  <a:schemeClr val="dk2"/>
                </a:solidFill>
                <a:latin typeface="Times New Roman"/>
                <a:ea typeface="Times New Roman"/>
                <a:cs typeface="Times New Roman"/>
                <a:sym typeface="Times New Roman"/>
              </a:rPr>
              <a:t>Instructor:- Dr. Mehul Raval, Dr. Sanjay Chaudhary</a:t>
            </a:r>
            <a:endParaRPr b="1" sz="1400">
              <a:solidFill>
                <a:schemeClr val="dk2"/>
              </a:solidFill>
              <a:latin typeface="Times New Roman"/>
              <a:ea typeface="Times New Roman"/>
              <a:cs typeface="Times New Roman"/>
              <a:sym typeface="Times New Roman"/>
            </a:endParaRPr>
          </a:p>
          <a:p>
            <a:pPr indent="0" lvl="0" marL="0" rtl="0" algn="ctr">
              <a:lnSpc>
                <a:spcPct val="80000"/>
              </a:lnSpc>
              <a:spcBef>
                <a:spcPts val="600"/>
              </a:spcBef>
              <a:spcAft>
                <a:spcPts val="0"/>
              </a:spcAft>
              <a:buNone/>
            </a:pPr>
            <a:r>
              <a:rPr b="1" lang="en" sz="1400">
                <a:solidFill>
                  <a:schemeClr val="dk2"/>
                </a:solidFill>
                <a:latin typeface="Times New Roman"/>
                <a:ea typeface="Times New Roman"/>
                <a:cs typeface="Times New Roman"/>
                <a:sym typeface="Times New Roman"/>
              </a:rPr>
              <a:t>Teaching Assistant:- Mr. Aayush Shah</a:t>
            </a:r>
            <a:endParaRPr b="1" sz="1600">
              <a:solidFill>
                <a:schemeClr val="dk2"/>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chemeClr val="accent4"/>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chemeClr val="accent4"/>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31"/>
          <p:cNvSpPr txBox="1"/>
          <p:nvPr>
            <p:ph idx="1" type="body"/>
          </p:nvPr>
        </p:nvSpPr>
        <p:spPr>
          <a:xfrm>
            <a:off x="331850" y="761125"/>
            <a:ext cx="8469900" cy="38082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Clr>
                <a:srgbClr val="FFFFFF"/>
              </a:buClr>
              <a:buSzPts val="1400"/>
              <a:buFont typeface="Times New Roman"/>
              <a:buAutoNum type="arabicPeriod"/>
            </a:pPr>
            <a:r>
              <a:rPr b="1" lang="en" sz="1400">
                <a:solidFill>
                  <a:srgbClr val="FFFFFF"/>
                </a:solidFill>
                <a:latin typeface="Times New Roman"/>
                <a:ea typeface="Times New Roman"/>
                <a:cs typeface="Times New Roman"/>
                <a:sym typeface="Times New Roman"/>
              </a:rPr>
              <a:t>Data Collection and Data preprocessing on Client Side</a:t>
            </a:r>
            <a:endParaRPr b="1"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User to perform gestures for each of the predefined classes for a specific number of times.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Apply temporal transformation on the collected frames for each of the samples obtained for each of the predefined classes to extract 16 frames for each of the samples.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Arial"/>
              <a:buChar char="-"/>
            </a:pPr>
            <a:r>
              <a:rPr b="1" lang="en" sz="1400">
                <a:solidFill>
                  <a:srgbClr val="FFFFFF"/>
                </a:solidFill>
                <a:latin typeface="Times New Roman"/>
                <a:ea typeface="Times New Roman"/>
                <a:cs typeface="Times New Roman"/>
                <a:sym typeface="Times New Roman"/>
              </a:rPr>
              <a:t>Eg:</a:t>
            </a:r>
            <a:r>
              <a:rPr lang="en" sz="1400">
                <a:solidFill>
                  <a:srgbClr val="FFFFFF"/>
                </a:solidFill>
                <a:latin typeface="Times New Roman"/>
                <a:ea typeface="Times New Roman"/>
                <a:cs typeface="Times New Roman"/>
                <a:sym typeface="Times New Roman"/>
              </a:rPr>
              <a:t> there are 5 classes (mouse control). Each class contains 5 samples (number of times user has to perform that gesture). Each sample contains 60 frames for 2 seconds (assuming 30 fps). Temporal transformation selects 16 frames out of 60 frames per sample to match the temporal dimension to that of the model.  At last, the data is zipped. </a:t>
            </a:r>
            <a:endParaRPr sz="1400">
              <a:solidFill>
                <a:srgbClr val="FFFFFF"/>
              </a:solidFill>
              <a:latin typeface="Times New Roman"/>
              <a:ea typeface="Times New Roman"/>
              <a:cs typeface="Times New Roman"/>
              <a:sym typeface="Times New Roman"/>
            </a:endParaRPr>
          </a:p>
          <a:p>
            <a:pPr indent="0" lvl="0" marL="182880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solidFill>
                  <a:srgbClr val="FFFFFF"/>
                </a:solidFill>
                <a:latin typeface="Times New Roman"/>
                <a:ea typeface="Times New Roman"/>
                <a:cs typeface="Times New Roman"/>
                <a:sym typeface="Times New Roman"/>
              </a:rPr>
              <a:t>2.	Model Training on the Server Side</a:t>
            </a:r>
            <a:endParaRPr b="1"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Dataset that came in request body of the REST API is extracted according to the correct naming convention that includes classname, sample number and the frame numbers.</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Arial"/>
              <a:buChar char="-"/>
            </a:pPr>
            <a:r>
              <a:rPr b="1" lang="en" sz="1400">
                <a:solidFill>
                  <a:srgbClr val="FFFFFF"/>
                </a:solidFill>
                <a:latin typeface="Times New Roman"/>
                <a:ea typeface="Times New Roman"/>
                <a:cs typeface="Times New Roman"/>
                <a:sym typeface="Times New Roman"/>
              </a:rPr>
              <a:t>Data Augmentation</a:t>
            </a:r>
            <a:r>
              <a:rPr lang="en" sz="1400">
                <a:solidFill>
                  <a:srgbClr val="FFFFFF"/>
                </a:solidFill>
                <a:latin typeface="Times New Roman"/>
                <a:ea typeface="Times New Roman"/>
                <a:cs typeface="Times New Roman"/>
                <a:sym typeface="Times New Roman"/>
              </a:rPr>
              <a:t>: Dataset is increased using various data augmentation techniques for a good fit. These techniques include - Blurring, changing contrast, changing brightness, cropping image using 5 ways of crop-centre, Top left, Top right, Down left, Down right. Techniques related to orientation change were discarded.</a:t>
            </a:r>
            <a:endParaRPr sz="1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2"/>
          <p:cNvSpPr txBox="1"/>
          <p:nvPr>
            <p:ph idx="1" type="body"/>
          </p:nvPr>
        </p:nvSpPr>
        <p:spPr>
          <a:xfrm>
            <a:off x="331850" y="761125"/>
            <a:ext cx="8469900" cy="38082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Clr>
                <a:srgbClr val="FFFFFF"/>
              </a:buClr>
              <a:buSzPts val="1400"/>
              <a:buFont typeface="Arial"/>
              <a:buChar char="-"/>
            </a:pPr>
            <a:r>
              <a:rPr b="1" lang="en" sz="1400">
                <a:solidFill>
                  <a:srgbClr val="FFFFFF"/>
                </a:solidFill>
                <a:latin typeface="Times New Roman"/>
                <a:ea typeface="Times New Roman"/>
                <a:cs typeface="Times New Roman"/>
                <a:sym typeface="Times New Roman"/>
              </a:rPr>
              <a:t>Transfer Learning:</a:t>
            </a:r>
            <a:r>
              <a:rPr lang="en" sz="1400">
                <a:solidFill>
                  <a:srgbClr val="FFFFFF"/>
                </a:solidFill>
                <a:latin typeface="Times New Roman"/>
                <a:ea typeface="Times New Roman"/>
                <a:cs typeface="Times New Roman"/>
                <a:sym typeface="Times New Roman"/>
              </a:rPr>
              <a:t> Used to customize the model to train with the given user gestures to perform the control tasks. Implemented by tuning the last layer (classifier) of MobileNetV2 model to output the number of classes according to the user dataset. Dropout layer is also implemented before the classifier layer to avoid overfitting.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Arial"/>
              <a:buChar char="-"/>
            </a:pPr>
            <a:r>
              <a:rPr b="1" lang="en" sz="1400">
                <a:solidFill>
                  <a:srgbClr val="FFFFFF"/>
                </a:solidFill>
                <a:latin typeface="Times New Roman"/>
                <a:ea typeface="Times New Roman"/>
                <a:cs typeface="Times New Roman"/>
                <a:sym typeface="Times New Roman"/>
              </a:rPr>
              <a:t>Hyperparameter Tuning decision factors:</a:t>
            </a:r>
            <a:r>
              <a:rPr lang="en" sz="1400">
                <a:solidFill>
                  <a:srgbClr val="FFFFFF"/>
                </a:solidFill>
                <a:latin typeface="Times New Roman"/>
                <a:ea typeface="Times New Roman"/>
                <a:cs typeface="Times New Roman"/>
                <a:sym typeface="Times New Roman"/>
              </a:rPr>
              <a:t> </a:t>
            </a:r>
            <a:r>
              <a:rPr i="1" lang="en" sz="1400">
                <a:solidFill>
                  <a:srgbClr val="FFFFFF"/>
                </a:solidFill>
                <a:latin typeface="Times New Roman"/>
                <a:ea typeface="Times New Roman"/>
                <a:cs typeface="Times New Roman"/>
                <a:sym typeface="Times New Roman"/>
              </a:rPr>
              <a:t>Learning Rate</a:t>
            </a:r>
            <a:r>
              <a:rPr lang="en" sz="1400">
                <a:solidFill>
                  <a:srgbClr val="FFFFFF"/>
                </a:solidFill>
                <a:latin typeface="Times New Roman"/>
                <a:ea typeface="Times New Roman"/>
                <a:cs typeface="Times New Roman"/>
                <a:sym typeface="Times New Roman"/>
              </a:rPr>
              <a:t> - Loss Curves (GridSearch), </a:t>
            </a:r>
            <a:r>
              <a:rPr i="1" lang="en" sz="1400">
                <a:solidFill>
                  <a:srgbClr val="FFFFFF"/>
                </a:solidFill>
                <a:latin typeface="Times New Roman"/>
                <a:ea typeface="Times New Roman"/>
                <a:cs typeface="Times New Roman"/>
                <a:sym typeface="Times New Roman"/>
              </a:rPr>
              <a:t>Number of Epochs</a:t>
            </a:r>
            <a:r>
              <a:rPr lang="en" sz="1400">
                <a:solidFill>
                  <a:srgbClr val="FFFFFF"/>
                </a:solidFill>
                <a:latin typeface="Times New Roman"/>
                <a:ea typeface="Times New Roman"/>
                <a:cs typeface="Times New Roman"/>
                <a:sym typeface="Times New Roman"/>
              </a:rPr>
              <a:t> - Loss Curves </a:t>
            </a:r>
            <a:r>
              <a:rPr lang="en" sz="1400">
                <a:solidFill>
                  <a:srgbClr val="FFFFFF"/>
                </a:solidFill>
                <a:latin typeface="Times New Roman"/>
                <a:ea typeface="Times New Roman"/>
                <a:cs typeface="Times New Roman"/>
                <a:sym typeface="Times New Roman"/>
              </a:rPr>
              <a:t>(GridSearch) and response time, </a:t>
            </a:r>
            <a:r>
              <a:rPr i="1" lang="en" sz="1400">
                <a:solidFill>
                  <a:srgbClr val="FFFFFF"/>
                </a:solidFill>
                <a:latin typeface="Times New Roman"/>
                <a:ea typeface="Times New Roman"/>
                <a:cs typeface="Times New Roman"/>
                <a:sym typeface="Times New Roman"/>
              </a:rPr>
              <a:t>Batch Size</a:t>
            </a:r>
            <a:r>
              <a:rPr lang="en" sz="1400">
                <a:solidFill>
                  <a:srgbClr val="FFFFFF"/>
                </a:solidFill>
                <a:latin typeface="Times New Roman"/>
                <a:ea typeface="Times New Roman"/>
                <a:cs typeface="Times New Roman"/>
                <a:sym typeface="Times New Roman"/>
              </a:rPr>
              <a:t> - GPU resource </a:t>
            </a:r>
            <a:r>
              <a:rPr lang="en" sz="1400">
                <a:solidFill>
                  <a:srgbClr val="FFFFFF"/>
                </a:solidFill>
                <a:latin typeface="Times New Roman"/>
                <a:ea typeface="Times New Roman"/>
                <a:cs typeface="Times New Roman"/>
                <a:sym typeface="Times New Roman"/>
              </a:rPr>
              <a:t>limitations</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b="1" lang="en" sz="1400">
                <a:solidFill>
                  <a:srgbClr val="FFFFFF"/>
                </a:solidFill>
                <a:latin typeface="Times New Roman"/>
                <a:ea typeface="Times New Roman"/>
                <a:cs typeface="Times New Roman"/>
                <a:sym typeface="Times New Roman"/>
              </a:rPr>
              <a:t>Pretrained Dataset</a:t>
            </a:r>
            <a:r>
              <a:rPr lang="en" sz="1400">
                <a:solidFill>
                  <a:srgbClr val="FFFFFF"/>
                </a:solidFill>
                <a:latin typeface="Times New Roman"/>
                <a:ea typeface="Times New Roman"/>
                <a:cs typeface="Times New Roman"/>
                <a:sym typeface="Times New Roman"/>
              </a:rPr>
              <a:t> - </a:t>
            </a:r>
            <a:r>
              <a:rPr lang="en" sz="1400" u="sng">
                <a:solidFill>
                  <a:schemeClr val="hlink"/>
                </a:solidFill>
                <a:latin typeface="Times New Roman"/>
                <a:ea typeface="Times New Roman"/>
                <a:cs typeface="Times New Roman"/>
                <a:sym typeface="Times New Roman"/>
                <a:hlinkClick r:id="rId3"/>
              </a:rPr>
              <a:t>The 20BN-jester Dataset V1 </a:t>
            </a:r>
            <a:r>
              <a:rPr lang="en" sz="1400">
                <a:solidFill>
                  <a:srgbClr val="FFFFFF"/>
                </a:solidFill>
                <a:latin typeface="Times New Roman"/>
                <a:ea typeface="Times New Roman"/>
                <a:cs typeface="Times New Roman"/>
                <a:sym typeface="Times New Roman"/>
              </a:rPr>
              <a:t> [27 classes, 148092 videos]</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b="1" lang="en" sz="1400">
                <a:solidFill>
                  <a:srgbClr val="FFFFFF"/>
                </a:solidFill>
                <a:latin typeface="Times New Roman"/>
                <a:ea typeface="Times New Roman"/>
                <a:cs typeface="Times New Roman"/>
                <a:sym typeface="Times New Roman"/>
              </a:rPr>
              <a:t>Automatic mixed precision </a:t>
            </a:r>
            <a:r>
              <a:rPr lang="en" sz="1400">
                <a:solidFill>
                  <a:srgbClr val="FFFFFF"/>
                </a:solidFill>
                <a:latin typeface="Times New Roman"/>
                <a:ea typeface="Times New Roman"/>
                <a:cs typeface="Times New Roman"/>
                <a:sym typeface="Times New Roman"/>
              </a:rPr>
              <a:t>(Autocasting + Gradient Scaling)</a:t>
            </a:r>
            <a:r>
              <a:rPr b="1" lang="en" sz="1400">
                <a:solidFill>
                  <a:srgbClr val="FFFFFF"/>
                </a:solidFill>
                <a:latin typeface="Times New Roman"/>
                <a:ea typeface="Times New Roman"/>
                <a:cs typeface="Times New Roman"/>
                <a:sym typeface="Times New Roman"/>
              </a:rPr>
              <a:t> </a:t>
            </a:r>
            <a:r>
              <a:rPr lang="en" sz="1400">
                <a:solidFill>
                  <a:srgbClr val="FFFFFF"/>
                </a:solidFill>
                <a:latin typeface="Times New Roman"/>
                <a:ea typeface="Times New Roman"/>
                <a:cs typeface="Times New Roman"/>
                <a:sym typeface="Times New Roman"/>
              </a:rPr>
              <a:t>: used while training and reduced GPU consumption by approx. 30%.</a:t>
            </a:r>
            <a:endParaRPr sz="1400">
              <a:solidFill>
                <a:srgbClr val="FFFFFF"/>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3. </a:t>
            </a:r>
            <a:r>
              <a:rPr b="1" lang="en" sz="1400">
                <a:solidFill>
                  <a:srgbClr val="FFFFFF"/>
                </a:solidFill>
                <a:latin typeface="Times New Roman"/>
                <a:ea typeface="Times New Roman"/>
                <a:cs typeface="Times New Roman"/>
                <a:sym typeface="Times New Roman"/>
              </a:rPr>
              <a:t>Inference/Prediction on the Client Side</a:t>
            </a:r>
            <a:endParaRPr b="1"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Client side scripts extracts the model sent by the server to use it for predicting the live gestures performed by user using Webcam.[~200 ms inference time]</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 script runs the webcam infinitely to capture the user’s gestures and gives it as an input to the extracted model. The model outputs the classname which is among the predefined mouse control classes with its confidence.</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Certain control actions such as horizontal or vertical scrolling additionally uses a OpenCV based YOLOv3[10] for hand tracking. [~150ms inference time]</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457200" rtl="0" algn="r">
              <a:lnSpc>
                <a:spcPct val="115000"/>
              </a:lnSpc>
              <a:spcBef>
                <a:spcPts val="0"/>
              </a:spcBef>
              <a:spcAft>
                <a:spcPts val="0"/>
              </a:spcAft>
              <a:buNone/>
            </a:pPr>
            <a:r>
              <a:rPr lang="en" sz="1400">
                <a:solidFill>
                  <a:srgbClr val="FFFFFF"/>
                </a:solidFill>
                <a:latin typeface="Times New Roman"/>
                <a:ea typeface="Times New Roman"/>
                <a:cs typeface="Times New Roman"/>
                <a:sym typeface="Times New Roman"/>
              </a:rPr>
              <a:t>1.5+0.5 minutes</a:t>
            </a:r>
            <a:endParaRPr sz="14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33"/>
          <p:cNvSpPr txBox="1"/>
          <p:nvPr>
            <p:ph idx="1" type="body"/>
          </p:nvPr>
        </p:nvSpPr>
        <p:spPr>
          <a:xfrm>
            <a:off x="331850" y="761125"/>
            <a:ext cx="8469900" cy="3808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400">
                <a:solidFill>
                  <a:srgbClr val="FFFFFF"/>
                </a:solidFill>
                <a:latin typeface="Times New Roman"/>
                <a:ea typeface="Times New Roman"/>
                <a:cs typeface="Times New Roman"/>
                <a:sym typeface="Times New Roman"/>
              </a:rPr>
              <a:t>4.	Server Setup</a:t>
            </a:r>
            <a:endParaRPr b="1"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Apache as HTTP Server. [Reverse Proxy Mode]</a:t>
            </a:r>
            <a:endParaRPr sz="1400">
              <a:solidFill>
                <a:srgbClr val="FFFFFF"/>
              </a:solidFill>
              <a:latin typeface="Times New Roman"/>
              <a:ea typeface="Times New Roman"/>
              <a:cs typeface="Times New Roman"/>
              <a:sym typeface="Times New Roman"/>
            </a:endParaRPr>
          </a:p>
          <a:p>
            <a:pPr indent="-317500" lvl="1" marL="22860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File size limit, Request Timeouts, Unix Domain Socket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Gunicorn as Web Server Gateway Interface for python.</a:t>
            </a:r>
            <a:endParaRPr sz="1400">
              <a:solidFill>
                <a:srgbClr val="FFFFFF"/>
              </a:solidFill>
              <a:latin typeface="Times New Roman"/>
              <a:ea typeface="Times New Roman"/>
              <a:cs typeface="Times New Roman"/>
              <a:sym typeface="Times New Roman"/>
            </a:endParaRPr>
          </a:p>
          <a:p>
            <a:pPr indent="-317500" lvl="1" marL="22860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Gevent workers, Worker Timeouts</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Flask as micro framework to serve to code as a REST API.</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AWS EC2  t2.micro instance as public facing server. </a:t>
            </a:r>
            <a:endParaRPr sz="1400">
              <a:solidFill>
                <a:srgbClr val="FFFFFF"/>
              </a:solidFill>
              <a:latin typeface="Times New Roman"/>
              <a:ea typeface="Times New Roman"/>
              <a:cs typeface="Times New Roman"/>
              <a:sym typeface="Times New Roman"/>
            </a:endParaRPr>
          </a:p>
          <a:p>
            <a:pPr indent="-317500" lvl="1" marL="22860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SSH Tunnel to Local Machine. </a:t>
            </a:r>
            <a:endParaRPr sz="1400">
              <a:solidFill>
                <a:srgbClr val="FFFFFF"/>
              </a:solidFill>
              <a:latin typeface="Times New Roman"/>
              <a:ea typeface="Times New Roman"/>
              <a:cs typeface="Times New Roman"/>
              <a:sym typeface="Times New Roman"/>
            </a:endParaRPr>
          </a:p>
          <a:p>
            <a:pPr indent="-317500" lvl="1" marL="22860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Similar to ngrok, localtunnel.me</a:t>
            </a:r>
            <a:endParaRPr sz="1400">
              <a:solidFill>
                <a:srgbClr val="FFFFFF"/>
              </a:solidFill>
              <a:latin typeface="Times New Roman"/>
              <a:ea typeface="Times New Roman"/>
              <a:cs typeface="Times New Roman"/>
              <a:sym typeface="Times New Roman"/>
            </a:endParaRPr>
          </a:p>
          <a:p>
            <a:pPr indent="-317500" lvl="1" marL="22860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SSH Timeouts.</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No-ip as Dynamic DNS with hostname: thehandler.hopto.org</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FFFFFF"/>
                </a:solidFill>
                <a:latin typeface="Times New Roman"/>
                <a:ea typeface="Times New Roman"/>
                <a:cs typeface="Times New Roman"/>
                <a:sym typeface="Times New Roman"/>
              </a:rPr>
              <a:t>	</a:t>
            </a:r>
            <a:r>
              <a:rPr lang="en" sz="1400" u="sng">
                <a:solidFill>
                  <a:schemeClr val="hlink"/>
                </a:solidFill>
                <a:latin typeface="Times New Roman"/>
                <a:ea typeface="Times New Roman"/>
                <a:cs typeface="Times New Roman"/>
                <a:sym typeface="Times New Roman"/>
                <a:hlinkClick r:id="rId3"/>
              </a:rPr>
              <a:t>Flowchart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	</a:t>
            </a:r>
            <a:r>
              <a:rPr lang="en" sz="1400" u="sng">
                <a:solidFill>
                  <a:schemeClr val="hlink"/>
                </a:solidFill>
                <a:latin typeface="Times New Roman"/>
                <a:ea typeface="Times New Roman"/>
                <a:cs typeface="Times New Roman"/>
                <a:sym typeface="Times New Roman"/>
                <a:hlinkClick r:id="rId4"/>
              </a:rPr>
              <a:t>Sequence Diagram</a:t>
            </a:r>
            <a:r>
              <a:rPr lang="en"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	</a:t>
            </a:r>
            <a:r>
              <a:rPr lang="en" sz="1400" u="sng">
                <a:solidFill>
                  <a:schemeClr val="hlink"/>
                </a:solidFill>
                <a:latin typeface="Times New Roman"/>
                <a:ea typeface="Times New Roman"/>
                <a:cs typeface="Times New Roman"/>
                <a:sym typeface="Times New Roman"/>
                <a:hlinkClick r:id="rId5"/>
              </a:rPr>
              <a:t>Architectur</a:t>
            </a:r>
            <a:r>
              <a:rPr lang="en" sz="1400" u="sng">
                <a:solidFill>
                  <a:schemeClr val="hlink"/>
                </a:solidFill>
                <a:latin typeface="Times New Roman"/>
                <a:ea typeface="Times New Roman"/>
                <a:cs typeface="Times New Roman"/>
                <a:sym typeface="Times New Roman"/>
                <a:hlinkClick r:id="rId6"/>
              </a:rPr>
              <a:t>e</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34"/>
          <p:cNvSpPr txBox="1"/>
          <p:nvPr>
            <p:ph type="title"/>
          </p:nvPr>
        </p:nvSpPr>
        <p:spPr>
          <a:xfrm>
            <a:off x="2054475" y="2221500"/>
            <a:ext cx="51123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u="sng">
                <a:hlinkClick r:id="rId3"/>
              </a:rPr>
              <a:t>Final results</a:t>
            </a:r>
            <a:endParaRPr/>
          </a:p>
        </p:txBody>
      </p:sp>
      <p:sp>
        <p:nvSpPr>
          <p:cNvPr id="1952" name="Google Shape;1952;p34"/>
          <p:cNvSpPr txBox="1"/>
          <p:nvPr/>
        </p:nvSpPr>
        <p:spPr>
          <a:xfrm>
            <a:off x="2959450" y="3062850"/>
            <a:ext cx="3347100" cy="4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latin typeface="Roboto"/>
                <a:ea typeface="Roboto"/>
                <a:cs typeface="Roboto"/>
                <a:sym typeface="Roboto"/>
              </a:rPr>
              <a:t>Click on above for </a:t>
            </a:r>
            <a:endParaRPr i="1">
              <a:solidFill>
                <a:schemeClr val="dk2"/>
              </a:solidFill>
              <a:latin typeface="Roboto"/>
              <a:ea typeface="Roboto"/>
              <a:cs typeface="Roboto"/>
              <a:sym typeface="Roboto"/>
            </a:endParaRPr>
          </a:p>
          <a:p>
            <a:pPr indent="0" lvl="0" marL="0" rtl="0" algn="ctr">
              <a:spcBef>
                <a:spcPts val="0"/>
              </a:spcBef>
              <a:spcAft>
                <a:spcPts val="0"/>
              </a:spcAft>
              <a:buNone/>
            </a:pPr>
            <a:r>
              <a:rPr i="1" lang="en">
                <a:solidFill>
                  <a:schemeClr val="dk2"/>
                </a:solidFill>
                <a:latin typeface="Roboto"/>
                <a:ea typeface="Roboto"/>
                <a:cs typeface="Roboto"/>
                <a:sym typeface="Roboto"/>
              </a:rPr>
              <a:t>Simulation, Code, Report, PPT, Diagrams</a:t>
            </a:r>
            <a:endParaRPr i="1">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5"/>
          <p:cNvSpPr txBox="1"/>
          <p:nvPr>
            <p:ph type="title"/>
          </p:nvPr>
        </p:nvSpPr>
        <p:spPr>
          <a:xfrm>
            <a:off x="720000" y="223850"/>
            <a:ext cx="7704000" cy="726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Hyper-parameter tuning </a:t>
            </a:r>
            <a:endParaRPr sz="2300"/>
          </a:p>
        </p:txBody>
      </p:sp>
      <p:pic>
        <p:nvPicPr>
          <p:cNvPr id="1958" name="Google Shape;1958;p35"/>
          <p:cNvPicPr preferRelativeResize="0"/>
          <p:nvPr/>
        </p:nvPicPr>
        <p:blipFill>
          <a:blip r:embed="rId3">
            <a:alphaModFix/>
          </a:blip>
          <a:stretch>
            <a:fillRect/>
          </a:stretch>
        </p:blipFill>
        <p:spPr>
          <a:xfrm>
            <a:off x="1722300" y="721275"/>
            <a:ext cx="5500000" cy="412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pic>
        <p:nvPicPr>
          <p:cNvPr id="1963" name="Google Shape;1963;p36"/>
          <p:cNvPicPr preferRelativeResize="0"/>
          <p:nvPr/>
        </p:nvPicPr>
        <p:blipFill>
          <a:blip r:embed="rId3">
            <a:alphaModFix/>
          </a:blip>
          <a:stretch>
            <a:fillRect/>
          </a:stretch>
        </p:blipFill>
        <p:spPr>
          <a:xfrm>
            <a:off x="1757588" y="721175"/>
            <a:ext cx="5521333" cy="4141000"/>
          </a:xfrm>
          <a:prstGeom prst="rect">
            <a:avLst/>
          </a:prstGeom>
          <a:noFill/>
          <a:ln>
            <a:noFill/>
          </a:ln>
        </p:spPr>
      </p:pic>
      <p:sp>
        <p:nvSpPr>
          <p:cNvPr id="1964" name="Google Shape;1964;p36"/>
          <p:cNvSpPr txBox="1"/>
          <p:nvPr>
            <p:ph type="title"/>
          </p:nvPr>
        </p:nvSpPr>
        <p:spPr>
          <a:xfrm>
            <a:off x="720000" y="223850"/>
            <a:ext cx="7704000" cy="726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Hyper-parameter tuning 2</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pic>
        <p:nvPicPr>
          <p:cNvPr id="1969" name="Google Shape;1969;p37"/>
          <p:cNvPicPr preferRelativeResize="0"/>
          <p:nvPr/>
        </p:nvPicPr>
        <p:blipFill>
          <a:blip r:embed="rId3">
            <a:alphaModFix/>
          </a:blip>
          <a:stretch>
            <a:fillRect/>
          </a:stretch>
        </p:blipFill>
        <p:spPr>
          <a:xfrm>
            <a:off x="450350" y="1339200"/>
            <a:ext cx="3713425" cy="2613450"/>
          </a:xfrm>
          <a:prstGeom prst="rect">
            <a:avLst/>
          </a:prstGeom>
          <a:noFill/>
          <a:ln>
            <a:noFill/>
          </a:ln>
        </p:spPr>
      </p:pic>
      <p:pic>
        <p:nvPicPr>
          <p:cNvPr id="1970" name="Google Shape;1970;p37"/>
          <p:cNvPicPr preferRelativeResize="0"/>
          <p:nvPr/>
        </p:nvPicPr>
        <p:blipFill>
          <a:blip r:embed="rId4">
            <a:alphaModFix/>
          </a:blip>
          <a:stretch>
            <a:fillRect/>
          </a:stretch>
        </p:blipFill>
        <p:spPr>
          <a:xfrm>
            <a:off x="4940475" y="1339200"/>
            <a:ext cx="3920175" cy="2613450"/>
          </a:xfrm>
          <a:prstGeom prst="rect">
            <a:avLst/>
          </a:prstGeom>
          <a:noFill/>
          <a:ln>
            <a:noFill/>
          </a:ln>
        </p:spPr>
      </p:pic>
      <p:sp>
        <p:nvSpPr>
          <p:cNvPr id="1971" name="Google Shape;1971;p37"/>
          <p:cNvSpPr txBox="1"/>
          <p:nvPr>
            <p:ph type="title"/>
          </p:nvPr>
        </p:nvSpPr>
        <p:spPr>
          <a:xfrm>
            <a:off x="720000" y="753225"/>
            <a:ext cx="7704000" cy="197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Loss and accuracy curves</a:t>
            </a:r>
            <a:endParaRPr sz="23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38"/>
          <p:cNvSpPr txBox="1"/>
          <p:nvPr>
            <p:ph type="title"/>
          </p:nvPr>
        </p:nvSpPr>
        <p:spPr>
          <a:xfrm>
            <a:off x="720000" y="0"/>
            <a:ext cx="7704000" cy="713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700"/>
              <a:t>conclusions</a:t>
            </a:r>
            <a:endParaRPr/>
          </a:p>
        </p:txBody>
      </p:sp>
      <p:sp>
        <p:nvSpPr>
          <p:cNvPr id="1977" name="Google Shape;1977;p38"/>
          <p:cNvSpPr txBox="1"/>
          <p:nvPr>
            <p:ph idx="1" type="body"/>
          </p:nvPr>
        </p:nvSpPr>
        <p:spPr>
          <a:xfrm>
            <a:off x="720000" y="816425"/>
            <a:ext cx="7704000" cy="37527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Training Accuracy - 90%, Validation Accuracy - 88% [batch size = 5, learning rate = 0.01]</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Publicly </a:t>
            </a:r>
            <a:r>
              <a:rPr lang="en" sz="1800">
                <a:solidFill>
                  <a:srgbClr val="FFFFFF"/>
                </a:solidFill>
                <a:latin typeface="Times New Roman"/>
                <a:ea typeface="Times New Roman"/>
                <a:cs typeface="Times New Roman"/>
                <a:sym typeface="Times New Roman"/>
              </a:rPr>
              <a:t>accessible</a:t>
            </a:r>
            <a:r>
              <a:rPr lang="en" sz="1800">
                <a:solidFill>
                  <a:srgbClr val="FFFFFF"/>
                </a:solidFill>
                <a:latin typeface="Times New Roman"/>
                <a:ea typeface="Times New Roman"/>
                <a:cs typeface="Times New Roman"/>
                <a:sym typeface="Times New Roman"/>
              </a:rPr>
              <a:t> service to train the hand gesture recognition model </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Users can perform scroll up, scroll down, scroll right, scroll left, zoom in, zoom out, next slide and previous slide</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Future work:</a:t>
            </a:r>
            <a:endParaRPr sz="1800">
              <a:solidFill>
                <a:srgbClr val="FFFFF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Client side GUI</a:t>
            </a:r>
            <a:endParaRPr sz="1800">
              <a:solidFill>
                <a:srgbClr val="FFFFF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Reduce model over-fitting</a:t>
            </a:r>
            <a:endParaRPr sz="1800">
              <a:solidFill>
                <a:srgbClr val="FFFFF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Allow more function like selection of text, copy, paste, etc.</a:t>
            </a:r>
            <a:endParaRPr sz="1800">
              <a:solidFill>
                <a:srgbClr val="FFFFFF"/>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sz="18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Role of each group member</a:t>
            </a:r>
            <a:endParaRPr/>
          </a:p>
        </p:txBody>
      </p:sp>
      <p:sp>
        <p:nvSpPr>
          <p:cNvPr id="1983" name="Google Shape;1983;p39"/>
          <p:cNvSpPr txBox="1"/>
          <p:nvPr>
            <p:ph idx="1" type="body"/>
          </p:nvPr>
        </p:nvSpPr>
        <p:spPr>
          <a:xfrm>
            <a:off x="720000" y="1242425"/>
            <a:ext cx="7852200" cy="3326700"/>
          </a:xfrm>
          <a:prstGeom prst="rect">
            <a:avLst/>
          </a:prstGeom>
        </p:spPr>
        <p:txBody>
          <a:bodyPr anchorCtr="0" anchor="t" bIns="0" lIns="0" spcFirstLastPara="1" rIns="0" wrap="square" tIns="0">
            <a:noAutofit/>
          </a:bodyPr>
          <a:lstStyle/>
          <a:p>
            <a:pPr indent="-349250" lvl="0" marL="457200" rtl="0" algn="l">
              <a:spcBef>
                <a:spcPts val="0"/>
              </a:spcBef>
              <a:spcAft>
                <a:spcPts val="0"/>
              </a:spcAft>
              <a:buSzPts val="1900"/>
              <a:buChar char="●"/>
            </a:pPr>
            <a:r>
              <a:rPr lang="en" sz="1500"/>
              <a:t>Jeet Shah - Hand gesture recognition transfer learning model, dataset exploration, data preprocessing and augmentation, Public Server Setup, Documentation, PPT</a:t>
            </a:r>
            <a:r>
              <a:rPr lang="en" sz="1500"/>
              <a:t>, Literature Review, CC Architecture diagram</a:t>
            </a:r>
            <a:endParaRPr sz="1500"/>
          </a:p>
          <a:p>
            <a:pPr indent="-349250" lvl="0" marL="457200" rtl="0" algn="l">
              <a:spcBef>
                <a:spcPts val="0"/>
              </a:spcBef>
              <a:spcAft>
                <a:spcPts val="0"/>
              </a:spcAft>
              <a:buSzPts val="1900"/>
              <a:buChar char="●"/>
            </a:pPr>
            <a:r>
              <a:rPr lang="en" sz="1500"/>
              <a:t>Muskan Matwani - </a:t>
            </a:r>
            <a:r>
              <a:rPr lang="en" sz="1500"/>
              <a:t>Hand gesture recognition transfer learning model, data preprocessing and augmentation,Public Server Setup,  Documentation, PPT, Flowchart, Literature Review</a:t>
            </a:r>
            <a:endParaRPr sz="1500"/>
          </a:p>
          <a:p>
            <a:pPr indent="-349250" lvl="0" marL="457200" rtl="0" algn="l">
              <a:spcBef>
                <a:spcPts val="0"/>
              </a:spcBef>
              <a:spcAft>
                <a:spcPts val="0"/>
              </a:spcAft>
              <a:buSzPts val="1900"/>
              <a:buChar char="●"/>
            </a:pPr>
            <a:r>
              <a:rPr lang="en" sz="1500"/>
              <a:t>Kavyaa Sheth - Pyautogui, OpenCV Hand tracking, </a:t>
            </a:r>
            <a:r>
              <a:rPr lang="en" sz="1500"/>
              <a:t> Public Server Setup, Documentation, PPT, Flowchart, Sequence diagram, Literature Review</a:t>
            </a:r>
            <a:endParaRPr sz="1500"/>
          </a:p>
          <a:p>
            <a:pPr indent="0" lvl="0" marL="0" rtl="0" algn="l">
              <a:spcBef>
                <a:spcPts val="1600"/>
              </a:spcBef>
              <a:spcAft>
                <a:spcPts val="0"/>
              </a:spcAft>
              <a:buNone/>
            </a:pPr>
            <a:r>
              <a:t/>
            </a:r>
            <a:endParaRPr sz="1500"/>
          </a:p>
          <a:p>
            <a:pPr indent="0" lvl="0" marL="0" rtl="0" algn="ctr">
              <a:spcBef>
                <a:spcPts val="1600"/>
              </a:spcBef>
              <a:spcAft>
                <a:spcPts val="1600"/>
              </a:spcAft>
              <a:buNone/>
            </a:pPr>
            <a:r>
              <a:rPr i="1" lang="en" sz="1500"/>
              <a:t>[For a more detailed information, kindly look at </a:t>
            </a:r>
            <a:r>
              <a:rPr i="1" lang="en" sz="1500" u="sng">
                <a:solidFill>
                  <a:schemeClr val="hlink"/>
                </a:solidFill>
                <a:hlinkClick r:id="rId3"/>
              </a:rPr>
              <a:t>GANTT Chart</a:t>
            </a:r>
            <a:r>
              <a:rPr i="1" lang="en" sz="1500"/>
              <a:t>]</a:t>
            </a:r>
            <a:endParaRPr i="1"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40"/>
          <p:cNvSpPr txBox="1"/>
          <p:nvPr>
            <p:ph type="title"/>
          </p:nvPr>
        </p:nvSpPr>
        <p:spPr>
          <a:xfrm>
            <a:off x="720000" y="0"/>
            <a:ext cx="7704000" cy="713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700"/>
              <a:t>References</a:t>
            </a:r>
            <a:endParaRPr sz="4700"/>
          </a:p>
        </p:txBody>
      </p:sp>
      <p:sp>
        <p:nvSpPr>
          <p:cNvPr id="1989" name="Google Shape;1989;p40"/>
          <p:cNvSpPr txBox="1"/>
          <p:nvPr>
            <p:ph idx="1" type="body"/>
          </p:nvPr>
        </p:nvSpPr>
        <p:spPr>
          <a:xfrm>
            <a:off x="778175" y="959250"/>
            <a:ext cx="7704000" cy="4340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[1] </a:t>
            </a:r>
            <a:r>
              <a:rPr lang="en" sz="1000">
                <a:solidFill>
                  <a:srgbClr val="FFFFFF"/>
                </a:solidFill>
                <a:latin typeface="Times New Roman"/>
                <a:ea typeface="Times New Roman"/>
                <a:cs typeface="Times New Roman"/>
                <a:sym typeface="Times New Roman"/>
              </a:rPr>
              <a:t>Okan Kop¨ uklu, Neslihan Kose2, Ahmet Gunduz1, Gerhard Rigoll1 (2019): Resource Efficient 3D Convolutional Neural Networks</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[2] </a:t>
            </a:r>
            <a:r>
              <a:rPr lang="en" sz="1000">
                <a:solidFill>
                  <a:srgbClr val="FFFFFF"/>
                </a:solidFill>
                <a:latin typeface="Times New Roman"/>
                <a:ea typeface="Times New Roman"/>
                <a:cs typeface="Times New Roman"/>
                <a:sym typeface="Times New Roman"/>
              </a:rPr>
              <a:t>J. Donahue, L. Anne Hendricks, S. Guadarrama, M. Rohrbach, S. Venugopalan, K. Saenko, and T. Darrell. Long-term recurrent convolutional networks for visual recognition and description. In Proceedings of the IEEE conference on computer vision and pattern recognition, pages 2625–2634, 2015.</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[3]</a:t>
            </a:r>
            <a:r>
              <a:rPr lang="en" sz="1000">
                <a:solidFill>
                  <a:srgbClr val="FFFFFF"/>
                </a:solidFill>
                <a:latin typeface="Times New Roman"/>
                <a:ea typeface="Times New Roman"/>
                <a:cs typeface="Times New Roman"/>
                <a:sym typeface="Times New Roman"/>
              </a:rPr>
              <a:t> Molchanov, P.; Yang, X.; Gupta, S.; Kim, K.; Tyree, S.; Kautz, J. Online Detection and Classification of Dynamic Hand Gestures with Recurrent 3D Convolutional Neural Network. In Proceedings of the IEEE Conference on Computer Vision and Pattern Recognition, Las Vegas, NV, USA, 27–30 June 2016; pp. 4207–4215.</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[4] </a:t>
            </a:r>
            <a:r>
              <a:rPr lang="en" sz="1000">
                <a:solidFill>
                  <a:srgbClr val="FFFFFF"/>
                </a:solidFill>
                <a:latin typeface="Times New Roman"/>
                <a:ea typeface="Times New Roman"/>
                <a:cs typeface="Times New Roman"/>
                <a:sym typeface="Times New Roman"/>
              </a:rPr>
              <a:t>Jester Dataset: https://20bn.com/datasets/jester/v1</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[5] </a:t>
            </a:r>
            <a:r>
              <a:rPr lang="en" sz="1000">
                <a:solidFill>
                  <a:srgbClr val="FFFFFF"/>
                </a:solidFill>
                <a:latin typeface="Times New Roman"/>
                <a:ea typeface="Times New Roman"/>
                <a:cs typeface="Times New Roman"/>
                <a:sym typeface="Times New Roman"/>
              </a:rPr>
              <a:t>A. G. Howard, M. Zhu, B. Chen, D. Kalenichenko, W. Wang, T. Weyand, M. Andreetto, and H. Adam. Mobilenets: Efficient convolutional neural networks for mobile vision applications. arXiv preprint arXiv:1704.04861, 2017.</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[6] </a:t>
            </a:r>
            <a:r>
              <a:rPr lang="en" sz="1000">
                <a:solidFill>
                  <a:srgbClr val="FFFFFF"/>
                </a:solidFill>
                <a:latin typeface="Times New Roman"/>
                <a:ea typeface="Times New Roman"/>
                <a:cs typeface="Times New Roman"/>
                <a:sym typeface="Times New Roman"/>
              </a:rPr>
              <a:t>F. N. Iandola, S. Han, M. W. Moskewicz, K. Ashraf, W. J. Dally, and K. Keutzer. Squeezenet: Alexnet-level accuracy with 50x fewer parameters and¡ 0.5 mb model size. arXiv preprint arXiv:1602.07360, 2016.</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[7] </a:t>
            </a:r>
            <a:r>
              <a:rPr lang="en" sz="1000">
                <a:solidFill>
                  <a:srgbClr val="FFFFFF"/>
                </a:solidFill>
                <a:latin typeface="Times New Roman"/>
                <a:ea typeface="Times New Roman"/>
                <a:cs typeface="Times New Roman"/>
                <a:sym typeface="Times New Roman"/>
              </a:rPr>
              <a:t>Kopuklu, Okan &amp; Gunduz, Ahmet &amp; Köse, Neslihan &amp; Rigoll, Gerhard. (2019). Real-time Hand Gesture Detection and Classification Using Convolutional Neural Networks.</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[8] </a:t>
            </a:r>
            <a:r>
              <a:rPr lang="en" sz="1000">
                <a:solidFill>
                  <a:srgbClr val="FFFFFF"/>
                </a:solidFill>
                <a:latin typeface="Times New Roman"/>
                <a:ea typeface="Times New Roman"/>
                <a:cs typeface="Times New Roman"/>
                <a:sym typeface="Times New Roman"/>
              </a:rPr>
              <a:t>Okan Köpüklü, Ahmet Gunduz, Neslihan Kose, Gerhard Rigoll, "Online Dynamic Hand Gesture Recognition Including Efficiency Analysis", Biometrics Behavior and Identity Science IEEE Transactions on, vol. 2, no. 2, pp. 85-97, 2020.</a:t>
            </a:r>
            <a:endParaRPr sz="1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00">
                <a:solidFill>
                  <a:srgbClr val="FFFFFF"/>
                </a:solidFill>
                <a:latin typeface="Times New Roman"/>
                <a:ea typeface="Times New Roman"/>
                <a:cs typeface="Times New Roman"/>
                <a:sym typeface="Times New Roman"/>
              </a:rPr>
              <a:t>[9]</a:t>
            </a:r>
            <a:r>
              <a:rPr lang="en" sz="1000">
                <a:solidFill>
                  <a:srgbClr val="FFFFFF"/>
                </a:solidFill>
                <a:latin typeface="Times New Roman"/>
                <a:ea typeface="Times New Roman"/>
                <a:cs typeface="Times New Roman"/>
                <a:sym typeface="Times New Roman"/>
              </a:rPr>
              <a:t> Dinh-Son Tran, Ngoc-Huynh Ho, Hyung-Jeong Yang * , Eu-Tteum Baek, Soo-Hyung Kim and Gueesang Lee (2019). Real-Time Hand Gesture Spotting and Recognition Using RGB-D Camera and 3D Convolutional Neural Network.</a:t>
            </a:r>
            <a:endParaRPr sz="1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000">
                <a:solidFill>
                  <a:srgbClr val="FFFFFF"/>
                </a:solidFill>
                <a:latin typeface="Times New Roman"/>
                <a:ea typeface="Times New Roman"/>
                <a:cs typeface="Times New Roman"/>
                <a:sym typeface="Times New Roman"/>
              </a:rPr>
              <a:t>[10</a:t>
            </a:r>
            <a:r>
              <a:rPr b="1" lang="en" sz="1000">
                <a:solidFill>
                  <a:srgbClr val="FFFFFF"/>
                </a:solidFill>
                <a:highlight>
                  <a:schemeClr val="lt1"/>
                </a:highlight>
                <a:latin typeface="Times New Roman"/>
                <a:ea typeface="Times New Roman"/>
                <a:cs typeface="Times New Roman"/>
                <a:sym typeface="Times New Roman"/>
              </a:rPr>
              <a:t>] </a:t>
            </a:r>
            <a:r>
              <a:rPr lang="en" sz="1000">
                <a:solidFill>
                  <a:srgbClr val="FFFFFF"/>
                </a:solidFill>
                <a:highlight>
                  <a:schemeClr val="lt1"/>
                </a:highlight>
                <a:latin typeface="Times New Roman"/>
                <a:ea typeface="Times New Roman"/>
                <a:cs typeface="Times New Roman"/>
                <a:sym typeface="Times New Roman"/>
              </a:rPr>
              <a:t>P. Viola and M. Jones, ”Rapid object detection using a boosted cascad</a:t>
            </a:r>
            <a:r>
              <a:rPr lang="en" sz="1000">
                <a:solidFill>
                  <a:srgbClr val="FFFFFF"/>
                </a:solidFill>
                <a:highlight>
                  <a:schemeClr val="lt1"/>
                </a:highlight>
                <a:latin typeface="Times New Roman"/>
                <a:ea typeface="Times New Roman"/>
                <a:cs typeface="Times New Roman"/>
                <a:sym typeface="Times New Roman"/>
              </a:rPr>
              <a:t>e </a:t>
            </a:r>
            <a:r>
              <a:rPr lang="en" sz="1000">
                <a:solidFill>
                  <a:srgbClr val="FFFFFF"/>
                </a:solidFill>
                <a:highlight>
                  <a:schemeClr val="lt1"/>
                </a:highlight>
                <a:latin typeface="Times New Roman"/>
                <a:ea typeface="Times New Roman"/>
                <a:cs typeface="Times New Roman"/>
                <a:sym typeface="Times New Roman"/>
              </a:rPr>
              <a:t>of  simple  features,”  Proceedings  of  the  2001  IEEE  Computer  Society Conference  on  Computer  Vision  and  Pattern  Recognition.  CVPR  2001, Kauai, HI, USA, 2001, pp. I-I, doi: 10.1109/CVPR.2001.990517</a:t>
            </a:r>
            <a:br>
              <a:rPr lang="en" sz="1000">
                <a:solidFill>
                  <a:srgbClr val="FFFFFF"/>
                </a:solidFill>
                <a:highlight>
                  <a:schemeClr val="lt1"/>
                </a:highlight>
                <a:latin typeface="Times New Roman"/>
                <a:ea typeface="Times New Roman"/>
                <a:cs typeface="Times New Roman"/>
                <a:sym typeface="Times New Roman"/>
              </a:rPr>
            </a:br>
            <a:r>
              <a:rPr b="1" lang="en" sz="1000">
                <a:solidFill>
                  <a:srgbClr val="FFFFFF"/>
                </a:solidFill>
                <a:highlight>
                  <a:schemeClr val="lt1"/>
                </a:highlight>
                <a:latin typeface="Times New Roman"/>
                <a:ea typeface="Times New Roman"/>
                <a:cs typeface="Times New Roman"/>
                <a:sym typeface="Times New Roman"/>
              </a:rPr>
              <a:t>[11]</a:t>
            </a:r>
            <a:r>
              <a:rPr lang="en" sz="1000">
                <a:solidFill>
                  <a:srgbClr val="FFFFFF"/>
                </a:solidFill>
                <a:highlight>
                  <a:schemeClr val="lt1"/>
                </a:highlight>
                <a:latin typeface="Times New Roman"/>
                <a:ea typeface="Times New Roman"/>
                <a:cs typeface="Times New Roman"/>
                <a:sym typeface="Times New Roman"/>
              </a:rPr>
              <a:t> S. Rath, "Automatic Mixed Precision Training for Deep Learning using PyTorch", DebuggerCafe, 2020. [Online]. Available: https://debuggercafe.com/automatic-mixed-precision-training-for-deep-learning-using-pytorch/. [Accessed: 01- Nov- 2020].</a:t>
            </a:r>
            <a:endParaRPr sz="1000">
              <a:solidFill>
                <a:srgbClr val="FFFFFF"/>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FFFFFF"/>
                </a:solidFill>
                <a:highlight>
                  <a:schemeClr val="lt1"/>
                </a:highlight>
                <a:latin typeface="Times New Roman"/>
                <a:ea typeface="Times New Roman"/>
                <a:cs typeface="Times New Roman"/>
                <a:sym typeface="Times New Roman"/>
              </a:rPr>
              <a:t>[12] "cansik/yolo-hand-detection", GitHub, 2020. [Online]. Available: https://github.com/cansik/yolo-hand-detection. [Accessed: 04- Nov- 2020].</a:t>
            </a:r>
            <a:endParaRPr sz="1000">
              <a:solidFill>
                <a:srgbClr val="FFFFFF"/>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FFFFFF"/>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sz="11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7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74" name="Google Shape;1874;p23"/>
          <p:cNvSpPr txBox="1"/>
          <p:nvPr>
            <p:ph idx="8" type="title"/>
          </p:nvPr>
        </p:nvSpPr>
        <p:spPr>
          <a:xfrm>
            <a:off x="6672300" y="2868050"/>
            <a:ext cx="15921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GanTT chart</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5" type="title"/>
          </p:nvPr>
        </p:nvSpPr>
        <p:spPr>
          <a:xfrm>
            <a:off x="3666725" y="3043850"/>
            <a:ext cx="1422000" cy="58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1877" name="Google Shape;1877;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8" name="Google Shape;1878;p2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1879" name="Google Shape;1879;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41"/>
          <p:cNvSpPr txBox="1"/>
          <p:nvPr>
            <p:ph type="title"/>
          </p:nvPr>
        </p:nvSpPr>
        <p:spPr>
          <a:xfrm>
            <a:off x="720000" y="2189650"/>
            <a:ext cx="7704000" cy="89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THANKS!</a:t>
            </a:r>
            <a:endParaRPr/>
          </a:p>
        </p:txBody>
      </p:sp>
      <p:sp>
        <p:nvSpPr>
          <p:cNvPr id="1995" name="Google Shape;1995;p41"/>
          <p:cNvSpPr txBox="1"/>
          <p:nvPr/>
        </p:nvSpPr>
        <p:spPr>
          <a:xfrm>
            <a:off x="2748750" y="4312200"/>
            <a:ext cx="3646500" cy="291300"/>
          </a:xfrm>
          <a:prstGeom prst="rect">
            <a:avLst/>
          </a:prstGeom>
          <a:noFill/>
          <a:ln>
            <a:noFill/>
          </a:ln>
        </p:spPr>
        <p:txBody>
          <a:bodyPr anchorCtr="0" anchor="ctr" bIns="0" lIns="0" spcFirstLastPara="1" rIns="0" wrap="square" tIns="0">
            <a:noAutofit/>
          </a:bodyPr>
          <a:lstStyle/>
          <a:p>
            <a:pPr indent="0" lvl="0" marL="0" rtl="0" algn="ctr">
              <a:spcBef>
                <a:spcPts val="300"/>
              </a:spcBef>
              <a:spcAft>
                <a:spcPts val="0"/>
              </a:spcAft>
              <a:buNone/>
            </a:pPr>
            <a:r>
              <a:t/>
            </a:r>
            <a:endParaRPr b="1">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85" name="Google Shape;1885;p24"/>
          <p:cNvSpPr txBox="1"/>
          <p:nvPr>
            <p:ph idx="2" type="title"/>
          </p:nvPr>
        </p:nvSpPr>
        <p:spPr>
          <a:xfrm>
            <a:off x="720000" y="2868050"/>
            <a:ext cx="11919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EXISting body of work</a:t>
            </a:r>
            <a:endParaRPr/>
          </a:p>
        </p:txBody>
      </p:sp>
      <p:sp>
        <p:nvSpPr>
          <p:cNvPr id="1886" name="Google Shape;1886;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87" name="Google Shape;1887;p24"/>
          <p:cNvSpPr txBox="1"/>
          <p:nvPr>
            <p:ph idx="5" type="title"/>
          </p:nvPr>
        </p:nvSpPr>
        <p:spPr>
          <a:xfrm>
            <a:off x="3666725" y="2868050"/>
            <a:ext cx="13899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APPROaCH</a:t>
            </a:r>
            <a:endParaRPr/>
          </a:p>
        </p:txBody>
      </p:sp>
      <p:sp>
        <p:nvSpPr>
          <p:cNvPr id="1888" name="Google Shape;1888;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89" name="Google Shape;1889;p24"/>
          <p:cNvSpPr txBox="1"/>
          <p:nvPr>
            <p:ph idx="8" type="title"/>
          </p:nvPr>
        </p:nvSpPr>
        <p:spPr>
          <a:xfrm>
            <a:off x="6672300" y="2868050"/>
            <a:ext cx="23109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FINAL RESULTS</a:t>
            </a:r>
            <a:endParaRPr/>
          </a:p>
        </p:txBody>
      </p:sp>
      <p:sp>
        <p:nvSpPr>
          <p:cNvPr id="1890" name="Google Shape;1890;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cxnSp>
        <p:nvCxnSpPr>
          <p:cNvPr id="1891" name="Google Shape;1891;p24"/>
          <p:cNvCxnSpPr/>
          <p:nvPr/>
        </p:nvCxnSpPr>
        <p:spPr>
          <a:xfrm>
            <a:off x="7553275" y="2059525"/>
            <a:ext cx="1975200" cy="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97" name="Google Shape;1897;p25"/>
          <p:cNvSpPr txBox="1"/>
          <p:nvPr>
            <p:ph idx="2" type="title"/>
          </p:nvPr>
        </p:nvSpPr>
        <p:spPr>
          <a:xfrm>
            <a:off x="720000" y="2868050"/>
            <a:ext cx="1697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1898" name="Google Shape;1898;p25"/>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07</a:t>
            </a:r>
            <a:endParaRPr/>
          </a:p>
        </p:txBody>
      </p:sp>
      <p:sp>
        <p:nvSpPr>
          <p:cNvPr id="1899" name="Google Shape;1899;p25"/>
          <p:cNvSpPr txBox="1"/>
          <p:nvPr>
            <p:ph idx="5" type="title"/>
          </p:nvPr>
        </p:nvSpPr>
        <p:spPr>
          <a:xfrm>
            <a:off x="3666725" y="2868050"/>
            <a:ext cx="13899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Role of each group member</a:t>
            </a:r>
            <a:endParaRPr/>
          </a:p>
        </p:txBody>
      </p:sp>
      <p:sp>
        <p:nvSpPr>
          <p:cNvPr id="1900" name="Google Shape;1900;p25"/>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08</a:t>
            </a:r>
            <a:endParaRPr/>
          </a:p>
        </p:txBody>
      </p:sp>
      <p:sp>
        <p:nvSpPr>
          <p:cNvPr id="1901" name="Google Shape;1901;p25"/>
          <p:cNvSpPr txBox="1"/>
          <p:nvPr>
            <p:ph idx="8" type="title"/>
          </p:nvPr>
        </p:nvSpPr>
        <p:spPr>
          <a:xfrm>
            <a:off x="6672300" y="2868050"/>
            <a:ext cx="23109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REFERENCES</a:t>
            </a:r>
            <a:endParaRPr/>
          </a:p>
        </p:txBody>
      </p:sp>
      <p:sp>
        <p:nvSpPr>
          <p:cNvPr id="1902" name="Google Shape;1902;p25"/>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26"/>
          <p:cNvSpPr txBox="1"/>
          <p:nvPr>
            <p:ph type="title"/>
          </p:nvPr>
        </p:nvSpPr>
        <p:spPr>
          <a:xfrm>
            <a:off x="720000" y="0"/>
            <a:ext cx="7704000" cy="713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700"/>
              <a:t>INTRODUCTION</a:t>
            </a:r>
            <a:endParaRPr/>
          </a:p>
        </p:txBody>
      </p:sp>
      <p:sp>
        <p:nvSpPr>
          <p:cNvPr id="1908" name="Google Shape;1908;p26"/>
          <p:cNvSpPr txBox="1"/>
          <p:nvPr>
            <p:ph idx="1" type="body"/>
          </p:nvPr>
        </p:nvSpPr>
        <p:spPr>
          <a:xfrm>
            <a:off x="900700" y="808525"/>
            <a:ext cx="7523400" cy="3760500"/>
          </a:xfrm>
          <a:prstGeom prst="rect">
            <a:avLst/>
          </a:prstGeom>
        </p:spPr>
        <p:txBody>
          <a:bodyPr anchorCtr="0" anchor="t" bIns="0" lIns="0" spcFirstLastPara="1" rIns="0" wrap="square" tIns="0">
            <a:noAutofit/>
          </a:bodyPr>
          <a:lstStyle/>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Cumbersome method of interacting with computer</a:t>
            </a:r>
            <a:endParaRPr sz="1800">
              <a:solidFill>
                <a:srgbClr val="FFFFFF"/>
              </a:solidFill>
              <a:latin typeface="Times New Roman"/>
              <a:ea typeface="Times New Roman"/>
              <a:cs typeface="Times New Roman"/>
              <a:sym typeface="Times New Roman"/>
            </a:endParaRPr>
          </a:p>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Non-intuitive and less efficient</a:t>
            </a:r>
            <a:endParaRPr sz="1800">
              <a:solidFill>
                <a:srgbClr val="FFFFFF"/>
              </a:solidFill>
              <a:latin typeface="Times New Roman"/>
              <a:ea typeface="Times New Roman"/>
              <a:cs typeface="Times New Roman"/>
              <a:sym typeface="Times New Roman"/>
            </a:endParaRPr>
          </a:p>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Gesture based control</a:t>
            </a:r>
            <a:endParaRPr sz="1800">
              <a:solidFill>
                <a:srgbClr val="FFFFFF"/>
              </a:solidFill>
              <a:latin typeface="Times New Roman"/>
              <a:ea typeface="Times New Roman"/>
              <a:cs typeface="Times New Roman"/>
              <a:sym typeface="Times New Roman"/>
            </a:endParaRPr>
          </a:p>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Computer Vision approach for devising a solution</a:t>
            </a:r>
            <a:endParaRPr sz="1800">
              <a:solidFill>
                <a:srgbClr val="FFFFFF"/>
              </a:solidFill>
              <a:latin typeface="Times New Roman"/>
              <a:ea typeface="Times New Roman"/>
              <a:cs typeface="Times New Roman"/>
              <a:sym typeface="Times New Roman"/>
            </a:endParaRPr>
          </a:p>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 of cloud computing to deal with computation and provide cost effectiveness</a:t>
            </a:r>
            <a:endParaRPr sz="1800">
              <a:solidFill>
                <a:srgbClr val="FFFFFF"/>
              </a:solidFill>
              <a:latin typeface="Times New Roman"/>
              <a:ea typeface="Times New Roman"/>
              <a:cs typeface="Times New Roman"/>
              <a:sym typeface="Times New Roman"/>
            </a:endParaRPr>
          </a:p>
          <a:p>
            <a:pPr indent="-228600" lvl="0" marL="171450" rtl="0" algn="l">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 of cloud as platform and providing service from cloud</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27"/>
          <p:cNvSpPr txBox="1"/>
          <p:nvPr>
            <p:ph type="title"/>
          </p:nvPr>
        </p:nvSpPr>
        <p:spPr>
          <a:xfrm>
            <a:off x="720000" y="0"/>
            <a:ext cx="7704000" cy="713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700"/>
              <a:t>PROBLEM Statement</a:t>
            </a:r>
            <a:endParaRPr/>
          </a:p>
        </p:txBody>
      </p:sp>
      <p:sp>
        <p:nvSpPr>
          <p:cNvPr id="1914" name="Google Shape;1914;p27"/>
          <p:cNvSpPr txBox="1"/>
          <p:nvPr>
            <p:ph idx="1" type="body"/>
          </p:nvPr>
        </p:nvSpPr>
        <p:spPr>
          <a:xfrm>
            <a:off x="720000" y="816425"/>
            <a:ext cx="7704000" cy="37527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Need to recognise different hand gestures and track them.</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Need to control mouse and keyboard function using python libraries.</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Customisation for each user in terms of gesture designated to each class.</a:t>
            </a:r>
            <a:endParaRPr sz="18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28"/>
          <p:cNvSpPr txBox="1"/>
          <p:nvPr>
            <p:ph type="title"/>
          </p:nvPr>
        </p:nvSpPr>
        <p:spPr>
          <a:xfrm>
            <a:off x="2015850" y="2194350"/>
            <a:ext cx="51123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u="sng">
                <a:hlinkClick r:id="rId3"/>
              </a:rPr>
              <a:t>Gantt Chart</a:t>
            </a:r>
            <a:endParaRPr/>
          </a:p>
        </p:txBody>
      </p:sp>
      <p:sp>
        <p:nvSpPr>
          <p:cNvPr id="1920" name="Google Shape;1920;p28"/>
          <p:cNvSpPr txBox="1"/>
          <p:nvPr/>
        </p:nvSpPr>
        <p:spPr>
          <a:xfrm>
            <a:off x="2959450" y="3062850"/>
            <a:ext cx="3347100" cy="46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dk2"/>
                </a:solidFill>
                <a:latin typeface="Roboto"/>
                <a:ea typeface="Roboto"/>
                <a:cs typeface="Roboto"/>
                <a:sym typeface="Roboto"/>
              </a:rPr>
              <a:t>Click on above for </a:t>
            </a:r>
            <a:endParaRPr i="1">
              <a:solidFill>
                <a:schemeClr val="dk2"/>
              </a:solidFill>
              <a:latin typeface="Roboto"/>
              <a:ea typeface="Roboto"/>
              <a:cs typeface="Roboto"/>
              <a:sym typeface="Roboto"/>
            </a:endParaRPr>
          </a:p>
          <a:p>
            <a:pPr indent="0" lvl="0" marL="0" rtl="0" algn="ctr">
              <a:spcBef>
                <a:spcPts val="0"/>
              </a:spcBef>
              <a:spcAft>
                <a:spcPts val="0"/>
              </a:spcAft>
              <a:buNone/>
            </a:pPr>
            <a:r>
              <a:rPr i="1" lang="en">
                <a:solidFill>
                  <a:schemeClr val="dk2"/>
                </a:solidFill>
                <a:latin typeface="Roboto"/>
                <a:ea typeface="Roboto"/>
                <a:cs typeface="Roboto"/>
                <a:sym typeface="Roboto"/>
              </a:rPr>
              <a:t>GANTT Chart</a:t>
            </a:r>
            <a:endParaRPr i="1">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29"/>
          <p:cNvSpPr txBox="1"/>
          <p:nvPr>
            <p:ph idx="1" type="body"/>
          </p:nvPr>
        </p:nvSpPr>
        <p:spPr>
          <a:xfrm>
            <a:off x="720000" y="808525"/>
            <a:ext cx="7704000" cy="3760500"/>
          </a:xfrm>
          <a:prstGeom prst="rect">
            <a:avLst/>
          </a:prstGeom>
        </p:spPr>
        <p:txBody>
          <a:bodyPr anchorCtr="0" anchor="t" bIns="0" lIns="0" spcFirstLastPara="1" rIns="0" wrap="square" tIns="0">
            <a:noAutofit/>
          </a:bodyPr>
          <a:lstStyle/>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Existing literature suggests that 2D-CNNs were widely used in image detection tasks, which was further used for video analysis purposes.</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Limitation of 2D-CNNs: high computational costs and failed to capture temporal  information. To overcome  this  limitation,  3-D  CNNs  were  proposed.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  authors  of  [1] trained different 3D-CNN models (ShuffleNet, MobileNet, SqueezeNet) on classic datasets to perform  hand  gesture  detection.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  authors  of  [7]  proposed a  different  architecture  that  contains  2  parts- detector  and classifier  and  trained  the  3D-CNN  model  on  the  ego-gesture and NVIDIA dynamic hand gesture datasets.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Our approach gives user the flexibility of setting up their own gestures by leveraging the concept of transfer learning.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In addition, object tracking was explored using two object classifiers - Haar Cascade [10] and YOLO algorithm.</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Our approach uses YOLO algorithm with the transfer learning model as pretrained model of YOLO gives better accuracy. </a:t>
            </a:r>
            <a:endParaRPr sz="1600">
              <a:solidFill>
                <a:srgbClr val="FFFFFF"/>
              </a:solidFill>
              <a:latin typeface="Arial"/>
              <a:ea typeface="Arial"/>
              <a:cs typeface="Arial"/>
              <a:sym typeface="Arial"/>
            </a:endParaRPr>
          </a:p>
        </p:txBody>
      </p:sp>
      <p:sp>
        <p:nvSpPr>
          <p:cNvPr id="1926" name="Google Shape;1926;p29"/>
          <p:cNvSpPr txBox="1"/>
          <p:nvPr>
            <p:ph type="title"/>
          </p:nvPr>
        </p:nvSpPr>
        <p:spPr>
          <a:xfrm>
            <a:off x="720000" y="0"/>
            <a:ext cx="7704000" cy="658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700"/>
              <a:t>EXISting body of work</a:t>
            </a:r>
            <a:endParaRPr sz="4700"/>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0"/>
          <p:cNvSpPr txBox="1"/>
          <p:nvPr>
            <p:ph type="title"/>
          </p:nvPr>
        </p:nvSpPr>
        <p:spPr>
          <a:xfrm>
            <a:off x="2054475" y="2221500"/>
            <a:ext cx="5112300" cy="75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