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0" r:id="rId2"/>
    <p:sldId id="258" r:id="rId3"/>
    <p:sldId id="262" r:id="rId4"/>
    <p:sldId id="263" r:id="rId5"/>
    <p:sldId id="264" r:id="rId6"/>
    <p:sldId id="26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11/1/2020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11/1/2020</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11/1/2020</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11/1/2020</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11/1/2020</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11/1/2020</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9" Type="http://schemas.openxmlformats.org/officeDocument/2006/relationships/image" Target="../media/image2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20504" y="2850944"/>
            <a:ext cx="7401465" cy="2585323"/>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tx1">
                    <a:lumMod val="50000"/>
                  </a:schemeClr>
                </a:solidFill>
                <a:latin typeface="OpenSans"/>
              </a:rPr>
              <a:t>Problem </a:t>
            </a:r>
            <a:r>
              <a:rPr lang="en-US" dirty="0" smtClean="0">
                <a:solidFill>
                  <a:schemeClr val="tx1">
                    <a:lumMod val="50000"/>
                  </a:schemeClr>
                </a:solidFill>
                <a:latin typeface="OpenSans"/>
              </a:rPr>
              <a:t>Description</a:t>
            </a:r>
            <a:r>
              <a:rPr lang="en-US" sz="1600" dirty="0">
                <a:solidFill>
                  <a:schemeClr val="tx1">
                    <a:lumMod val="50000"/>
                  </a:schemeClr>
                </a:solidFill>
                <a:latin typeface="OpenSans"/>
              </a:rPr>
              <a:t> </a:t>
            </a:r>
          </a:p>
          <a:p>
            <a:pPr algn="just"/>
            <a:endParaRPr lang="en-US" sz="1600" dirty="0">
              <a:solidFill>
                <a:schemeClr val="tx1">
                  <a:lumMod val="50000"/>
                </a:schemeClr>
              </a:solidFill>
              <a:latin typeface="OpenSans"/>
            </a:endParaRPr>
          </a:p>
          <a:p>
            <a:pPr algn="just"/>
            <a:r>
              <a:rPr lang="en-US" sz="1600" dirty="0">
                <a:latin typeface="Arial" panose="020B0604020202020204" pitchFamily="34" charset="0"/>
                <a:cs typeface="Arial" panose="020B0604020202020204" pitchFamily="34" charset="0"/>
              </a:rPr>
              <a:t>Artificial Intelligence (AI) based Alternate Crop or Crop Rotation proposition is desired for providing suggestions for alternate crops which may increase profitability of the farmers. The system may consider parameters of good agricultural practices. Obtain soil type, water requirement / availability, seasonal parameters (temperature ranges, humidity, etc.) along with location and advise the best crops suitable along with what is required (quality / quantity of seeds, fertilizers, pesticides, </a:t>
            </a:r>
            <a:r>
              <a:rPr lang="en-US" sz="1600" dirty="0" err="1">
                <a:latin typeface="Arial" panose="020B0604020202020204" pitchFamily="34" charset="0"/>
                <a:cs typeface="Arial" panose="020B0604020202020204" pitchFamily="34" charset="0"/>
              </a:rPr>
              <a:t>labour</a:t>
            </a:r>
            <a:r>
              <a:rPr lang="en-US" sz="1600" dirty="0">
                <a:latin typeface="Arial" panose="020B0604020202020204" pitchFamily="34" charset="0"/>
                <a:cs typeface="Arial" panose="020B0604020202020204" pitchFamily="34" charset="0"/>
              </a:rPr>
              <a:t> requirements, animal / machines), duration of cultivation, demand, cost of cultivation and expected revenues / profits.</a:t>
            </a:r>
            <a:endParaRPr lang="en-IN" sz="1600" dirty="0">
              <a:solidFill>
                <a:schemeClr val="tx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2320504" y="2194762"/>
            <a:ext cx="5319213" cy="400110"/>
          </a:xfrm>
          <a:prstGeom prst="rect">
            <a:avLst/>
          </a:prstGeom>
        </p:spPr>
        <p:txBody>
          <a:bodyPr wrap="none">
            <a:spAutoFit/>
          </a:bodyPr>
          <a:lstStyle/>
          <a:p>
            <a:r>
              <a:rPr lang="it-IT" sz="2000" b="1" dirty="0">
                <a:solidFill>
                  <a:srgbClr val="002060"/>
                </a:solidFill>
                <a:latin typeface="OpenSans"/>
              </a:rPr>
              <a:t>AI based Alternate Crop Recommendation</a:t>
            </a:r>
            <a:endParaRPr lang="it-IT" sz="2000" b="1" i="0" dirty="0">
              <a:solidFill>
                <a:srgbClr val="002060"/>
              </a:solidFill>
              <a:effectLst/>
              <a:latin typeface="OpenSans"/>
            </a:endParaRPr>
          </a:p>
        </p:txBody>
      </p:sp>
      <p:sp>
        <p:nvSpPr>
          <p:cNvPr id="11" name="Title 1"/>
          <p:cNvSpPr txBox="1">
            <a:spLocks/>
          </p:cNvSpPr>
          <p:nvPr/>
        </p:nvSpPr>
        <p:spPr>
          <a:xfrm>
            <a:off x="4270951" y="-3691"/>
            <a:ext cx="3368766" cy="10279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a:lstStyle>
          <a:p>
            <a:r>
              <a:rPr lang="en-US" sz="6000" smtClean="0"/>
              <a:t>SAATHI</a:t>
            </a:r>
            <a:endParaRPr lang="en-US" sz="6000" dirty="0"/>
          </a:p>
        </p:txBody>
      </p:sp>
      <p:sp>
        <p:nvSpPr>
          <p:cNvPr id="12" name="Subtitle 2"/>
          <p:cNvSpPr txBox="1">
            <a:spLocks/>
          </p:cNvSpPr>
          <p:nvPr/>
        </p:nvSpPr>
        <p:spPr>
          <a:xfrm>
            <a:off x="2971648" y="1024290"/>
            <a:ext cx="6858002" cy="914400"/>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3200" dirty="0" smtClean="0"/>
              <a:t>Your Own Agriculture Expert</a:t>
            </a:r>
            <a:endParaRPr lang="en-US" sz="3200" dirty="0"/>
          </a:p>
        </p:txBody>
      </p:sp>
    </p:spTree>
    <p:extLst>
      <p:ext uri="{BB962C8B-B14F-4D97-AF65-F5344CB8AC3E}">
        <p14:creationId xmlns:p14="http://schemas.microsoft.com/office/powerpoint/2010/main" val="9233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54826" y="-406624"/>
            <a:ext cx="10058402" cy="1219200"/>
          </a:xfrm>
        </p:spPr>
        <p:txBody>
          <a:bodyPr>
            <a:normAutofit/>
          </a:bodyPr>
          <a:lstStyle/>
          <a:p>
            <a:pPr algn="ctr"/>
            <a:r>
              <a:rPr lang="en-US" sz="3200" dirty="0" smtClean="0">
                <a:solidFill>
                  <a:schemeClr val="tx1"/>
                </a:solidFill>
              </a:rPr>
              <a:t>Workflow Diagram</a:t>
            </a:r>
            <a:endParaRPr sz="3200" dirty="0">
              <a:solidFill>
                <a:schemeClr val="tx1"/>
              </a:solidFill>
            </a:endParaRPr>
          </a:p>
        </p:txBody>
      </p:sp>
      <p:sp>
        <p:nvSpPr>
          <p:cNvPr id="3" name="Hexagon 2"/>
          <p:cNvSpPr/>
          <p:nvPr/>
        </p:nvSpPr>
        <p:spPr>
          <a:xfrm>
            <a:off x="132889" y="3122761"/>
            <a:ext cx="1492370" cy="1268083"/>
          </a:xfrm>
          <a:prstGeom prst="hexagon">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lumMod val="75000"/>
                </a:schemeClr>
              </a:solidFill>
            </a:endParaRPr>
          </a:p>
          <a:p>
            <a:pPr algn="ctr"/>
            <a:endParaRPr lang="en-IN" dirty="0">
              <a:solidFill>
                <a:schemeClr val="tx1">
                  <a:lumMod val="75000"/>
                </a:schemeClr>
              </a:solidFill>
            </a:endParaRPr>
          </a:p>
          <a:p>
            <a:pPr algn="ctr"/>
            <a:endParaRPr lang="en-IN" dirty="0" smtClean="0">
              <a:solidFill>
                <a:schemeClr val="tx1">
                  <a:lumMod val="75000"/>
                </a:schemeClr>
              </a:solidFill>
            </a:endParaRPr>
          </a:p>
          <a:p>
            <a:pPr algn="ctr"/>
            <a:r>
              <a:rPr lang="en-IN" b="1" dirty="0" smtClean="0">
                <a:solidFill>
                  <a:schemeClr val="tx1">
                    <a:lumMod val="75000"/>
                  </a:schemeClr>
                </a:solidFill>
              </a:rPr>
              <a:t>USER</a:t>
            </a:r>
            <a:endParaRPr lang="en-IN" b="1" dirty="0">
              <a:solidFill>
                <a:schemeClr val="tx1">
                  <a:lumMod val="75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510" y="3202873"/>
            <a:ext cx="683127" cy="756651"/>
          </a:xfrm>
          <a:prstGeom prst="rect">
            <a:avLst/>
          </a:prstGeom>
        </p:spPr>
      </p:pic>
      <p:sp>
        <p:nvSpPr>
          <p:cNvPr id="7" name="Right Arrow 6"/>
          <p:cNvSpPr/>
          <p:nvPr/>
        </p:nvSpPr>
        <p:spPr>
          <a:xfrm>
            <a:off x="3922072" y="2382365"/>
            <a:ext cx="646981" cy="388189"/>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rot="1482177">
            <a:off x="1631825" y="4076953"/>
            <a:ext cx="646981" cy="388189"/>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2330318" y="2084721"/>
            <a:ext cx="1443284" cy="993793"/>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schemeClr>
                </a:solidFill>
              </a:rPr>
              <a:t>SIMPLE </a:t>
            </a:r>
            <a:r>
              <a:rPr lang="en-US" sz="1400" b="1" dirty="0">
                <a:solidFill>
                  <a:schemeClr val="tx1">
                    <a:lumMod val="75000"/>
                  </a:schemeClr>
                </a:solidFill>
              </a:rPr>
              <a:t>MODE</a:t>
            </a:r>
            <a:endParaRPr lang="en-IN" sz="1400" b="1" dirty="0">
              <a:solidFill>
                <a:schemeClr val="tx1">
                  <a:lumMod val="75000"/>
                </a:schemeClr>
              </a:solidFill>
            </a:endParaRPr>
          </a:p>
        </p:txBody>
      </p:sp>
      <p:sp>
        <p:nvSpPr>
          <p:cNvPr id="12" name="Oval 11"/>
          <p:cNvSpPr/>
          <p:nvPr/>
        </p:nvSpPr>
        <p:spPr>
          <a:xfrm>
            <a:off x="2330318" y="4122950"/>
            <a:ext cx="1447424" cy="993793"/>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75000"/>
                  </a:schemeClr>
                </a:solidFill>
              </a:rPr>
              <a:t>ADVANCE MODE</a:t>
            </a:r>
            <a:endParaRPr lang="en-IN" sz="1200" b="1" dirty="0">
              <a:solidFill>
                <a:schemeClr val="tx1">
                  <a:lumMod val="75000"/>
                </a:schemeClr>
              </a:solidFill>
            </a:endParaRPr>
          </a:p>
        </p:txBody>
      </p:sp>
      <p:sp>
        <p:nvSpPr>
          <p:cNvPr id="15" name="Right Arrow 14"/>
          <p:cNvSpPr/>
          <p:nvPr/>
        </p:nvSpPr>
        <p:spPr>
          <a:xfrm rot="20199489">
            <a:off x="1654298" y="3079536"/>
            <a:ext cx="646981" cy="388189"/>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4779034" y="2039252"/>
            <a:ext cx="1362974" cy="1075424"/>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smtClean="0">
              <a:solidFill>
                <a:schemeClr val="tx1">
                  <a:lumMod val="75000"/>
                </a:schemeClr>
              </a:solidFill>
            </a:endParaRPr>
          </a:p>
          <a:p>
            <a:pPr algn="ctr"/>
            <a:endParaRPr lang="en-IN" sz="1400" b="1" dirty="0">
              <a:solidFill>
                <a:schemeClr val="tx1">
                  <a:lumMod val="75000"/>
                </a:schemeClr>
              </a:solidFill>
            </a:endParaRPr>
          </a:p>
          <a:p>
            <a:pPr algn="ctr"/>
            <a:endParaRPr lang="en-IN" sz="1400" b="1" dirty="0" smtClean="0">
              <a:solidFill>
                <a:schemeClr val="tx1">
                  <a:lumMod val="75000"/>
                </a:schemeClr>
              </a:solidFill>
            </a:endParaRPr>
          </a:p>
          <a:p>
            <a:pPr algn="ctr"/>
            <a:r>
              <a:rPr lang="en-IN" sz="1200" b="1" dirty="0" smtClean="0">
                <a:solidFill>
                  <a:schemeClr val="tx1">
                    <a:lumMod val="75000"/>
                  </a:schemeClr>
                </a:solidFill>
              </a:rPr>
              <a:t>SILECTIVE </a:t>
            </a:r>
            <a:r>
              <a:rPr lang="en-IN" sz="1200" b="1" dirty="0">
                <a:solidFill>
                  <a:schemeClr val="tx1">
                    <a:lumMod val="75000"/>
                  </a:schemeClr>
                </a:solidFill>
              </a:rPr>
              <a:t>MODEL</a:t>
            </a:r>
          </a:p>
        </p:txBody>
      </p:sp>
      <p:sp>
        <p:nvSpPr>
          <p:cNvPr id="16" name="Right Arrow 15"/>
          <p:cNvSpPr/>
          <p:nvPr/>
        </p:nvSpPr>
        <p:spPr>
          <a:xfrm>
            <a:off x="3922072" y="4425751"/>
            <a:ext cx="646981" cy="388189"/>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773155" y="4082133"/>
            <a:ext cx="1362974" cy="1075424"/>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smtClean="0">
              <a:solidFill>
                <a:schemeClr val="tx1">
                  <a:lumMod val="75000"/>
                </a:schemeClr>
              </a:solidFill>
            </a:endParaRPr>
          </a:p>
          <a:p>
            <a:pPr algn="ctr"/>
            <a:endParaRPr lang="en-IN" sz="1200" dirty="0">
              <a:solidFill>
                <a:schemeClr val="tx1">
                  <a:lumMod val="75000"/>
                </a:schemeClr>
              </a:solidFill>
            </a:endParaRPr>
          </a:p>
          <a:p>
            <a:pPr algn="ctr"/>
            <a:endParaRPr lang="en-IN" sz="1200" dirty="0" smtClean="0">
              <a:solidFill>
                <a:schemeClr val="tx1">
                  <a:lumMod val="75000"/>
                </a:schemeClr>
              </a:solidFill>
            </a:endParaRPr>
          </a:p>
          <a:p>
            <a:pPr algn="ctr"/>
            <a:r>
              <a:rPr lang="en-IN" sz="1200" b="1" dirty="0" smtClean="0">
                <a:solidFill>
                  <a:schemeClr val="tx1">
                    <a:lumMod val="50000"/>
                  </a:schemeClr>
                </a:solidFill>
              </a:rPr>
              <a:t>A</a:t>
            </a:r>
            <a:r>
              <a:rPr lang="en-IN" sz="1200" b="1" u="sng" dirty="0">
                <a:solidFill>
                  <a:schemeClr val="tx1">
                    <a:lumMod val="50000"/>
                  </a:schemeClr>
                </a:solidFill>
              </a:rPr>
              <a:t>_</a:t>
            </a:r>
            <a:r>
              <a:rPr lang="en-IN" sz="1200" b="1" dirty="0" smtClean="0">
                <a:solidFill>
                  <a:schemeClr val="tx1">
                    <a:lumMod val="50000"/>
                  </a:schemeClr>
                </a:solidFill>
              </a:rPr>
              <a:t>SELECTIVE </a:t>
            </a:r>
            <a:r>
              <a:rPr lang="en-IN" sz="1200" b="1" dirty="0">
                <a:solidFill>
                  <a:schemeClr val="tx1">
                    <a:lumMod val="50000"/>
                  </a:schemeClr>
                </a:solidFill>
              </a:rPr>
              <a:t>MODEL</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4433" y="2059109"/>
            <a:ext cx="520418" cy="51735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3738" y="4171361"/>
            <a:ext cx="761808" cy="508779"/>
          </a:xfrm>
          <a:prstGeom prst="rect">
            <a:avLst/>
          </a:prstGeom>
        </p:spPr>
      </p:pic>
      <p:sp>
        <p:nvSpPr>
          <p:cNvPr id="23" name="Left-Right-Up Arrow 22"/>
          <p:cNvSpPr/>
          <p:nvPr/>
        </p:nvSpPr>
        <p:spPr>
          <a:xfrm rot="5400000">
            <a:off x="5471674" y="2960262"/>
            <a:ext cx="793628" cy="1288909"/>
          </a:xfrm>
          <a:prstGeom prst="leftRightUp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650067" y="3122761"/>
            <a:ext cx="1362974" cy="1075424"/>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lumMod val="50000"/>
                </a:schemeClr>
              </a:solidFill>
            </a:endParaRPr>
          </a:p>
          <a:p>
            <a:pPr algn="ctr"/>
            <a:endParaRPr lang="en-US" sz="1200" b="1" dirty="0">
              <a:solidFill>
                <a:schemeClr val="tx1">
                  <a:lumMod val="50000"/>
                </a:schemeClr>
              </a:solidFill>
            </a:endParaRPr>
          </a:p>
          <a:p>
            <a:pPr algn="ctr"/>
            <a:endParaRPr lang="en-US" sz="1200" b="1" dirty="0" smtClean="0">
              <a:solidFill>
                <a:schemeClr val="tx1">
                  <a:lumMod val="50000"/>
                </a:schemeClr>
              </a:solidFill>
            </a:endParaRPr>
          </a:p>
          <a:p>
            <a:pPr algn="ctr"/>
            <a:r>
              <a:rPr lang="en-US" sz="1200" b="1" dirty="0" smtClean="0">
                <a:solidFill>
                  <a:schemeClr val="tx1">
                    <a:lumMod val="50000"/>
                  </a:schemeClr>
                </a:solidFill>
              </a:rPr>
              <a:t>STRAIGHT FORWORD MODEL</a:t>
            </a:r>
            <a:endParaRPr lang="en-IN" sz="1200" b="1" dirty="0" smtClean="0">
              <a:solidFill>
                <a:schemeClr val="tx1">
                  <a:lumMod val="50000"/>
                </a:schemeClr>
              </a:solidFill>
            </a:endParaRP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3977" y="3202873"/>
            <a:ext cx="395153" cy="395153"/>
          </a:xfrm>
          <a:prstGeom prst="rect">
            <a:avLst/>
          </a:prstGeom>
        </p:spPr>
      </p:pic>
      <p:sp>
        <p:nvSpPr>
          <p:cNvPr id="27" name="Rounded Rectangle 54">
            <a:extLst>
              <a:ext uri="{FF2B5EF4-FFF2-40B4-BE49-F238E27FC236}">
                <a16:creationId xmlns="" xmlns:a16="http://schemas.microsoft.com/office/drawing/2014/main" id="{FDAD2D12-FC9B-47E2-961B-F3B10C29B7F9}"/>
              </a:ext>
            </a:extLst>
          </p:cNvPr>
          <p:cNvSpPr/>
          <p:nvPr/>
        </p:nvSpPr>
        <p:spPr>
          <a:xfrm>
            <a:off x="2355010" y="247159"/>
            <a:ext cx="1406699" cy="975100"/>
          </a:xfrm>
          <a:prstGeom prst="roundRect">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lumMod val="50000"/>
                </a:schemeClr>
              </a:solidFill>
            </a:endParaRPr>
          </a:p>
          <a:p>
            <a:pPr algn="ctr"/>
            <a:endParaRPr lang="en-US" sz="1200" dirty="0">
              <a:solidFill>
                <a:schemeClr val="tx1">
                  <a:lumMod val="50000"/>
                </a:schemeClr>
              </a:solidFill>
            </a:endParaRPr>
          </a:p>
          <a:p>
            <a:pPr algn="ctr"/>
            <a:endParaRPr lang="en-US" sz="1200" b="1" dirty="0" smtClean="0">
              <a:solidFill>
                <a:schemeClr val="tx1">
                  <a:lumMod val="50000"/>
                </a:schemeClr>
              </a:solidFill>
            </a:endParaRPr>
          </a:p>
          <a:p>
            <a:pPr algn="ctr"/>
            <a:r>
              <a:rPr lang="en-US" sz="1200" b="1" dirty="0" smtClean="0">
                <a:solidFill>
                  <a:schemeClr val="tx1">
                    <a:lumMod val="50000"/>
                  </a:schemeClr>
                </a:solidFill>
              </a:rPr>
              <a:t>DATABASE-A</a:t>
            </a:r>
            <a:endParaRPr lang="en-US" sz="1200" b="1" dirty="0">
              <a:solidFill>
                <a:schemeClr val="tx1">
                  <a:lumMod val="50000"/>
                </a:schemeClr>
              </a:solidFill>
            </a:endParaRPr>
          </a:p>
        </p:txBody>
      </p:sp>
      <p:pic>
        <p:nvPicPr>
          <p:cNvPr id="28" name="Shape 82">
            <a:extLst>
              <a:ext uri="{FF2B5EF4-FFF2-40B4-BE49-F238E27FC236}">
                <a16:creationId xmlns="" xmlns:a16="http://schemas.microsoft.com/office/drawing/2014/main" id="{7BB4C06E-5C26-4C4A-B667-1857BAF643D1}"/>
              </a:ext>
            </a:extLst>
          </p:cNvPr>
          <p:cNvPicPr preferRelativeResize="0"/>
          <p:nvPr/>
        </p:nvPicPr>
        <p:blipFill>
          <a:blip r:embed="rId6" cstate="print">
            <a:alphaModFix/>
          </a:blip>
          <a:stretch>
            <a:fillRect/>
          </a:stretch>
        </p:blipFill>
        <p:spPr>
          <a:xfrm>
            <a:off x="2864218" y="443717"/>
            <a:ext cx="406826" cy="308116"/>
          </a:xfrm>
          <a:prstGeom prst="rect">
            <a:avLst/>
          </a:prstGeom>
          <a:noFill/>
          <a:ln>
            <a:noFill/>
          </a:ln>
        </p:spPr>
      </p:pic>
      <p:sp>
        <p:nvSpPr>
          <p:cNvPr id="29" name="Right Arrow 28"/>
          <p:cNvSpPr/>
          <p:nvPr/>
        </p:nvSpPr>
        <p:spPr>
          <a:xfrm rot="5400000">
            <a:off x="2760649" y="1508745"/>
            <a:ext cx="613963" cy="346174"/>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 xmlns:a16="http://schemas.microsoft.com/office/drawing/2014/main" id="{08A11458-06CC-48A9-87B3-81C79AF3AB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9971" y="1392290"/>
            <a:ext cx="381866" cy="381866"/>
          </a:xfrm>
          <a:prstGeom prst="rect">
            <a:avLst/>
          </a:prstGeom>
        </p:spPr>
      </p:pic>
      <p:sp>
        <p:nvSpPr>
          <p:cNvPr id="32" name="Rounded Rectangle 54">
            <a:extLst>
              <a:ext uri="{FF2B5EF4-FFF2-40B4-BE49-F238E27FC236}">
                <a16:creationId xmlns="" xmlns:a16="http://schemas.microsoft.com/office/drawing/2014/main" id="{FDAD2D12-FC9B-47E2-961B-F3B10C29B7F9}"/>
              </a:ext>
            </a:extLst>
          </p:cNvPr>
          <p:cNvSpPr/>
          <p:nvPr/>
        </p:nvSpPr>
        <p:spPr>
          <a:xfrm>
            <a:off x="2313209" y="5801746"/>
            <a:ext cx="1406699" cy="975100"/>
          </a:xfrm>
          <a:prstGeom prst="roundRect">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lumMod val="50000"/>
                </a:schemeClr>
              </a:solidFill>
            </a:endParaRPr>
          </a:p>
          <a:p>
            <a:pPr algn="ctr"/>
            <a:endParaRPr lang="en-US" sz="1200" dirty="0">
              <a:solidFill>
                <a:schemeClr val="tx1">
                  <a:lumMod val="50000"/>
                </a:schemeClr>
              </a:solidFill>
            </a:endParaRPr>
          </a:p>
          <a:p>
            <a:pPr algn="ctr"/>
            <a:endParaRPr lang="en-US" sz="1200" b="1" dirty="0" smtClean="0">
              <a:solidFill>
                <a:schemeClr val="tx1">
                  <a:lumMod val="50000"/>
                </a:schemeClr>
              </a:solidFill>
            </a:endParaRPr>
          </a:p>
          <a:p>
            <a:pPr algn="ctr"/>
            <a:r>
              <a:rPr lang="en-US" sz="1200" b="1" dirty="0" smtClean="0">
                <a:solidFill>
                  <a:schemeClr val="tx1">
                    <a:lumMod val="50000"/>
                  </a:schemeClr>
                </a:solidFill>
              </a:rPr>
              <a:t>DATABASE-B</a:t>
            </a:r>
            <a:endParaRPr lang="en-US" sz="1200" b="1" dirty="0">
              <a:solidFill>
                <a:schemeClr val="tx1">
                  <a:lumMod val="50000"/>
                </a:schemeClr>
              </a:solidFill>
            </a:endParaRPr>
          </a:p>
        </p:txBody>
      </p:sp>
      <p:pic>
        <p:nvPicPr>
          <p:cNvPr id="33" name="Shape 82">
            <a:extLst>
              <a:ext uri="{FF2B5EF4-FFF2-40B4-BE49-F238E27FC236}">
                <a16:creationId xmlns="" xmlns:a16="http://schemas.microsoft.com/office/drawing/2014/main" id="{7BB4C06E-5C26-4C4A-B667-1857BAF643D1}"/>
              </a:ext>
            </a:extLst>
          </p:cNvPr>
          <p:cNvPicPr preferRelativeResize="0"/>
          <p:nvPr/>
        </p:nvPicPr>
        <p:blipFill>
          <a:blip r:embed="rId6" cstate="print">
            <a:alphaModFix/>
          </a:blip>
          <a:stretch>
            <a:fillRect/>
          </a:stretch>
        </p:blipFill>
        <p:spPr>
          <a:xfrm>
            <a:off x="2813145" y="5985975"/>
            <a:ext cx="406826" cy="308116"/>
          </a:xfrm>
          <a:prstGeom prst="rect">
            <a:avLst/>
          </a:prstGeom>
          <a:noFill/>
          <a:ln>
            <a:noFill/>
          </a:ln>
        </p:spPr>
      </p:pic>
      <p:sp>
        <p:nvSpPr>
          <p:cNvPr id="35" name="Right Arrow 34"/>
          <p:cNvSpPr/>
          <p:nvPr/>
        </p:nvSpPr>
        <p:spPr>
          <a:xfrm rot="16200000">
            <a:off x="2780478" y="5286157"/>
            <a:ext cx="472160" cy="346174"/>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 xmlns:a16="http://schemas.microsoft.com/office/drawing/2014/main" id="{08A11458-06CC-48A9-87B3-81C79AF3AB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9645" y="5395886"/>
            <a:ext cx="263795" cy="263795"/>
          </a:xfrm>
          <a:prstGeom prst="rect">
            <a:avLst/>
          </a:prstGeom>
        </p:spPr>
      </p:pic>
      <p:sp>
        <p:nvSpPr>
          <p:cNvPr id="38" name="Right Arrow 37"/>
          <p:cNvSpPr/>
          <p:nvPr/>
        </p:nvSpPr>
        <p:spPr>
          <a:xfrm rot="19263387">
            <a:off x="8039937" y="2613061"/>
            <a:ext cx="763445" cy="388189"/>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8593158" y="1290061"/>
            <a:ext cx="2216989" cy="1480493"/>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lumMod val="75000"/>
                </a:schemeClr>
              </a:solidFill>
            </a:endParaRPr>
          </a:p>
          <a:p>
            <a:pPr algn="ctr"/>
            <a:endParaRPr lang="en-US" sz="1400" b="1" dirty="0">
              <a:solidFill>
                <a:schemeClr val="tx1">
                  <a:lumMod val="75000"/>
                </a:schemeClr>
              </a:solidFill>
            </a:endParaRPr>
          </a:p>
          <a:p>
            <a:pPr algn="ctr"/>
            <a:endParaRPr lang="en-US" sz="1400" b="1" dirty="0" smtClean="0">
              <a:solidFill>
                <a:schemeClr val="tx1">
                  <a:lumMod val="75000"/>
                </a:schemeClr>
              </a:solidFill>
            </a:endParaRPr>
          </a:p>
          <a:p>
            <a:pPr algn="ctr"/>
            <a:r>
              <a:rPr lang="en-US" sz="1400" b="1" dirty="0" smtClean="0">
                <a:solidFill>
                  <a:schemeClr val="tx1">
                    <a:lumMod val="75000"/>
                  </a:schemeClr>
                </a:solidFill>
              </a:rPr>
              <a:t>RECOMMADER</a:t>
            </a:r>
          </a:p>
          <a:p>
            <a:pPr algn="ctr"/>
            <a:r>
              <a:rPr lang="en-US" sz="1400" b="1" dirty="0" smtClean="0">
                <a:solidFill>
                  <a:schemeClr val="tx1">
                    <a:lumMod val="75000"/>
                  </a:schemeClr>
                </a:solidFill>
              </a:rPr>
              <a:t>MODEL</a:t>
            </a:r>
            <a:endParaRPr lang="en-IN" sz="1400" b="1" dirty="0">
              <a:solidFill>
                <a:schemeClr val="tx1">
                  <a:lumMod val="75000"/>
                </a:schemeClr>
              </a:solidFill>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51011" y="1442929"/>
            <a:ext cx="901281" cy="528376"/>
          </a:xfrm>
          <a:prstGeom prst="rect">
            <a:avLst/>
          </a:prstGeom>
        </p:spPr>
      </p:pic>
      <p:sp>
        <p:nvSpPr>
          <p:cNvPr id="42" name="Rounded Rectangle 54">
            <a:extLst>
              <a:ext uri="{FF2B5EF4-FFF2-40B4-BE49-F238E27FC236}">
                <a16:creationId xmlns="" xmlns:a16="http://schemas.microsoft.com/office/drawing/2014/main" id="{FDAD2D12-FC9B-47E2-961B-F3B10C29B7F9}"/>
              </a:ext>
            </a:extLst>
          </p:cNvPr>
          <p:cNvSpPr/>
          <p:nvPr/>
        </p:nvSpPr>
        <p:spPr>
          <a:xfrm>
            <a:off x="10616240" y="119240"/>
            <a:ext cx="1406699" cy="975100"/>
          </a:xfrm>
          <a:prstGeom prst="roundRect">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lumMod val="50000"/>
                </a:schemeClr>
              </a:solidFill>
            </a:endParaRPr>
          </a:p>
          <a:p>
            <a:pPr algn="ctr"/>
            <a:endParaRPr lang="en-US" sz="1200" dirty="0">
              <a:solidFill>
                <a:schemeClr val="tx1">
                  <a:lumMod val="50000"/>
                </a:schemeClr>
              </a:solidFill>
            </a:endParaRPr>
          </a:p>
          <a:p>
            <a:pPr algn="ctr"/>
            <a:endParaRPr lang="en-US" sz="1200" b="1" dirty="0" smtClean="0">
              <a:solidFill>
                <a:schemeClr val="tx1">
                  <a:lumMod val="50000"/>
                </a:schemeClr>
              </a:solidFill>
            </a:endParaRPr>
          </a:p>
          <a:p>
            <a:pPr algn="ctr"/>
            <a:r>
              <a:rPr lang="en-US" sz="1200" b="1" dirty="0" smtClean="0">
                <a:solidFill>
                  <a:schemeClr val="tx1">
                    <a:lumMod val="50000"/>
                  </a:schemeClr>
                </a:solidFill>
              </a:rPr>
              <a:t>DATABASE-D</a:t>
            </a:r>
            <a:endParaRPr lang="en-US" sz="1200" b="1" dirty="0">
              <a:solidFill>
                <a:schemeClr val="tx1">
                  <a:lumMod val="50000"/>
                </a:schemeClr>
              </a:solidFill>
            </a:endParaRPr>
          </a:p>
        </p:txBody>
      </p:sp>
      <p:pic>
        <p:nvPicPr>
          <p:cNvPr id="43" name="Shape 82">
            <a:extLst>
              <a:ext uri="{FF2B5EF4-FFF2-40B4-BE49-F238E27FC236}">
                <a16:creationId xmlns="" xmlns:a16="http://schemas.microsoft.com/office/drawing/2014/main" id="{7BB4C06E-5C26-4C4A-B667-1857BAF643D1}"/>
              </a:ext>
            </a:extLst>
          </p:cNvPr>
          <p:cNvPicPr preferRelativeResize="0"/>
          <p:nvPr/>
        </p:nvPicPr>
        <p:blipFill>
          <a:blip r:embed="rId6" cstate="print">
            <a:alphaModFix/>
          </a:blip>
          <a:stretch>
            <a:fillRect/>
          </a:stretch>
        </p:blipFill>
        <p:spPr>
          <a:xfrm>
            <a:off x="11110198" y="303418"/>
            <a:ext cx="406826" cy="308116"/>
          </a:xfrm>
          <a:prstGeom prst="rect">
            <a:avLst/>
          </a:prstGeom>
          <a:noFill/>
          <a:ln>
            <a:noFill/>
          </a:ln>
        </p:spPr>
      </p:pic>
      <p:sp>
        <p:nvSpPr>
          <p:cNvPr id="44" name="Bent-Up Arrow 43"/>
          <p:cNvSpPr/>
          <p:nvPr/>
        </p:nvSpPr>
        <p:spPr>
          <a:xfrm rot="10800000">
            <a:off x="9539393" y="531016"/>
            <a:ext cx="829868" cy="563324"/>
          </a:xfrm>
          <a:prstGeom prst="bentUp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Bent Arrow 45"/>
          <p:cNvSpPr/>
          <p:nvPr/>
        </p:nvSpPr>
        <p:spPr>
          <a:xfrm rot="5400000">
            <a:off x="10793883" y="2133701"/>
            <a:ext cx="1238691" cy="793630"/>
          </a:xfrm>
          <a:prstGeom prst="bentArrow">
            <a:avLst>
              <a:gd name="adj1" fmla="val 25000"/>
              <a:gd name="adj2" fmla="val 50000"/>
              <a:gd name="adj3" fmla="val 25000"/>
              <a:gd name="adj4" fmla="val 43750"/>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8" name="Picture 47">
            <a:extLst>
              <a:ext uri="{FF2B5EF4-FFF2-40B4-BE49-F238E27FC236}">
                <a16:creationId xmlns="" xmlns:a16="http://schemas.microsoft.com/office/drawing/2014/main" id="{08A11458-06CC-48A9-87B3-81C79AF3AB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63394" y="166151"/>
            <a:ext cx="381866" cy="381866"/>
          </a:xfrm>
          <a:prstGeom prst="rect">
            <a:avLst/>
          </a:prstGeom>
        </p:spPr>
      </p:pic>
      <p:sp>
        <p:nvSpPr>
          <p:cNvPr id="49" name="Round Diagonal Corner Rectangle 48"/>
          <p:cNvSpPr/>
          <p:nvPr/>
        </p:nvSpPr>
        <p:spPr>
          <a:xfrm>
            <a:off x="9614656" y="3397691"/>
            <a:ext cx="2390982" cy="1450517"/>
          </a:xfrm>
          <a:prstGeom prst="round2Diag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smtClean="0">
              <a:solidFill>
                <a:schemeClr val="tx1">
                  <a:lumMod val="50000"/>
                </a:schemeClr>
              </a:solidFill>
            </a:endParaRPr>
          </a:p>
          <a:p>
            <a:pPr algn="ctr"/>
            <a:endParaRPr lang="en-IN" sz="1400" b="1" dirty="0">
              <a:solidFill>
                <a:schemeClr val="tx1">
                  <a:lumMod val="50000"/>
                </a:schemeClr>
              </a:solidFill>
            </a:endParaRPr>
          </a:p>
          <a:p>
            <a:pPr algn="ctr"/>
            <a:endParaRPr lang="en-IN" sz="1400" b="1" dirty="0" smtClean="0">
              <a:solidFill>
                <a:schemeClr val="tx1">
                  <a:lumMod val="50000"/>
                </a:schemeClr>
              </a:solidFill>
            </a:endParaRPr>
          </a:p>
          <a:p>
            <a:pPr algn="ctr"/>
            <a:r>
              <a:rPr lang="en-IN" sz="1400" b="1" dirty="0" smtClean="0">
                <a:solidFill>
                  <a:schemeClr val="tx1">
                    <a:lumMod val="50000"/>
                  </a:schemeClr>
                </a:solidFill>
              </a:rPr>
              <a:t>OUTPUT</a:t>
            </a:r>
          </a:p>
          <a:p>
            <a:pPr algn="ctr"/>
            <a:r>
              <a:rPr lang="en-IN" sz="1400" b="1" dirty="0">
                <a:solidFill>
                  <a:schemeClr val="tx1">
                    <a:lumMod val="50000"/>
                  </a:schemeClr>
                </a:solidFill>
              </a:rPr>
              <a:t>GRAPHICAL REPRESENTATION</a:t>
            </a:r>
          </a:p>
        </p:txBody>
      </p:sp>
      <p:pic>
        <p:nvPicPr>
          <p:cNvPr id="51" name="Picture 50">
            <a:extLst>
              <a:ext uri="{FF2B5EF4-FFF2-40B4-BE49-F238E27FC236}">
                <a16:creationId xmlns="" xmlns:a16="http://schemas.microsoft.com/office/drawing/2014/main" id="{74A3401E-696B-4E72-B67F-28850637E85B}"/>
              </a:ext>
            </a:extLst>
          </p:cNvPr>
          <p:cNvPicPr>
            <a:picLocks noChangeAspect="1"/>
          </p:cNvPicPr>
          <p:nvPr/>
        </p:nvPicPr>
        <p:blipFill>
          <a:blip r:embed="rId9" cstate="print"/>
          <a:stretch>
            <a:fillRect/>
          </a:stretch>
        </p:blipFill>
        <p:spPr>
          <a:xfrm>
            <a:off x="10548057" y="3469850"/>
            <a:ext cx="524179" cy="524179"/>
          </a:xfrm>
          <a:prstGeom prst="rect">
            <a:avLst/>
          </a:prstGeom>
        </p:spPr>
      </p:pic>
      <p:pic>
        <p:nvPicPr>
          <p:cNvPr id="52" name="Picture 51">
            <a:extLst>
              <a:ext uri="{FF2B5EF4-FFF2-40B4-BE49-F238E27FC236}">
                <a16:creationId xmlns="" xmlns:a16="http://schemas.microsoft.com/office/drawing/2014/main" id="{DF4BB3A4-462E-4348-A9F4-B1ABB3B7F80B}"/>
              </a:ext>
            </a:extLst>
          </p:cNvPr>
          <p:cNvPicPr>
            <a:picLocks noChangeAspect="1"/>
          </p:cNvPicPr>
          <p:nvPr/>
        </p:nvPicPr>
        <p:blipFill>
          <a:blip r:embed="rId10" cstate="print"/>
          <a:stretch>
            <a:fillRect/>
          </a:stretch>
        </p:blipFill>
        <p:spPr>
          <a:xfrm>
            <a:off x="11637764" y="2265849"/>
            <a:ext cx="310610" cy="310610"/>
          </a:xfrm>
          <a:prstGeom prst="rect">
            <a:avLst/>
          </a:prstGeom>
        </p:spPr>
      </p:pic>
      <p:sp>
        <p:nvSpPr>
          <p:cNvPr id="53" name="Rounded Rectangle 54">
            <a:extLst>
              <a:ext uri="{FF2B5EF4-FFF2-40B4-BE49-F238E27FC236}">
                <a16:creationId xmlns="" xmlns:a16="http://schemas.microsoft.com/office/drawing/2014/main" id="{FDAD2D12-FC9B-47E2-961B-F3B10C29B7F9}"/>
              </a:ext>
            </a:extLst>
          </p:cNvPr>
          <p:cNvSpPr/>
          <p:nvPr/>
        </p:nvSpPr>
        <p:spPr>
          <a:xfrm>
            <a:off x="6650067" y="5304513"/>
            <a:ext cx="1406699" cy="975100"/>
          </a:xfrm>
          <a:prstGeom prst="roundRect">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lumMod val="50000"/>
                </a:schemeClr>
              </a:solidFill>
            </a:endParaRPr>
          </a:p>
          <a:p>
            <a:pPr algn="ctr"/>
            <a:endParaRPr lang="en-US" sz="1200" dirty="0">
              <a:solidFill>
                <a:schemeClr val="tx1">
                  <a:lumMod val="50000"/>
                </a:schemeClr>
              </a:solidFill>
            </a:endParaRPr>
          </a:p>
          <a:p>
            <a:pPr algn="ctr"/>
            <a:endParaRPr lang="en-US" sz="1200" b="1" dirty="0" smtClean="0">
              <a:solidFill>
                <a:schemeClr val="tx1">
                  <a:lumMod val="50000"/>
                </a:schemeClr>
              </a:solidFill>
            </a:endParaRPr>
          </a:p>
          <a:p>
            <a:pPr algn="ctr"/>
            <a:r>
              <a:rPr lang="en-US" sz="1200" b="1" dirty="0" smtClean="0">
                <a:solidFill>
                  <a:schemeClr val="tx1">
                    <a:lumMod val="50000"/>
                  </a:schemeClr>
                </a:solidFill>
              </a:rPr>
              <a:t>DATABASE-C</a:t>
            </a:r>
            <a:endParaRPr lang="en-US" sz="1200" b="1" dirty="0">
              <a:solidFill>
                <a:schemeClr val="tx1">
                  <a:lumMod val="50000"/>
                </a:schemeClr>
              </a:solidFill>
            </a:endParaRPr>
          </a:p>
        </p:txBody>
      </p:sp>
      <p:pic>
        <p:nvPicPr>
          <p:cNvPr id="54" name="Shape 82">
            <a:extLst>
              <a:ext uri="{FF2B5EF4-FFF2-40B4-BE49-F238E27FC236}">
                <a16:creationId xmlns="" xmlns:a16="http://schemas.microsoft.com/office/drawing/2014/main" id="{7BB4C06E-5C26-4C4A-B667-1857BAF643D1}"/>
              </a:ext>
            </a:extLst>
          </p:cNvPr>
          <p:cNvPicPr preferRelativeResize="0"/>
          <p:nvPr/>
        </p:nvPicPr>
        <p:blipFill>
          <a:blip r:embed="rId6" cstate="print">
            <a:alphaModFix/>
          </a:blip>
          <a:stretch>
            <a:fillRect/>
          </a:stretch>
        </p:blipFill>
        <p:spPr>
          <a:xfrm>
            <a:off x="7128140" y="5505623"/>
            <a:ext cx="406826" cy="308116"/>
          </a:xfrm>
          <a:prstGeom prst="rect">
            <a:avLst/>
          </a:prstGeom>
          <a:noFill/>
          <a:ln>
            <a:noFill/>
          </a:ln>
        </p:spPr>
      </p:pic>
      <p:sp>
        <p:nvSpPr>
          <p:cNvPr id="55" name="Right Arrow 54"/>
          <p:cNvSpPr/>
          <p:nvPr/>
        </p:nvSpPr>
        <p:spPr>
          <a:xfrm rot="16200000">
            <a:off x="7010980" y="4529095"/>
            <a:ext cx="680818" cy="388189"/>
          </a:xfrm>
          <a:prstGeom prst="rightArrow">
            <a:avLst/>
          </a:pr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6" name="Picture 55">
            <a:extLst>
              <a:ext uri="{FF2B5EF4-FFF2-40B4-BE49-F238E27FC236}">
                <a16:creationId xmlns="" xmlns:a16="http://schemas.microsoft.com/office/drawing/2014/main" id="{08A11458-06CC-48A9-87B3-81C79AF3AB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22852" y="4617590"/>
            <a:ext cx="381866" cy="381866"/>
          </a:xfrm>
          <a:prstGeom prst="rect">
            <a:avLst/>
          </a:prstGeom>
        </p:spPr>
      </p:pic>
      <p:sp>
        <p:nvSpPr>
          <p:cNvPr id="4" name="TextBox 3"/>
          <p:cNvSpPr txBox="1"/>
          <p:nvPr/>
        </p:nvSpPr>
        <p:spPr>
          <a:xfrm>
            <a:off x="6871382" y="2537986"/>
            <a:ext cx="1141659" cy="584775"/>
          </a:xfrm>
          <a:prstGeom prst="rect">
            <a:avLst/>
          </a:prstGeom>
          <a:noFill/>
        </p:spPr>
        <p:txBody>
          <a:bodyPr wrap="none" rtlCol="0">
            <a:spAutoFit/>
          </a:bodyPr>
          <a:lstStyle/>
          <a:p>
            <a:r>
              <a:rPr lang="en-US" sz="1600" b="1" dirty="0" smtClean="0"/>
              <a:t>Location </a:t>
            </a:r>
          </a:p>
          <a:p>
            <a:r>
              <a:rPr lang="en-US" sz="1600" b="1" dirty="0" smtClean="0"/>
              <a:t>Service</a:t>
            </a:r>
            <a:endParaRPr lang="en-IN" sz="1600" b="1"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8652" y="2222913"/>
            <a:ext cx="2095445" cy="523220"/>
          </a:xfrm>
          <a:prstGeom prst="rect">
            <a:avLst/>
          </a:prstGeom>
          <a:noFill/>
        </p:spPr>
        <p:txBody>
          <a:bodyPr wrap="none" rtlCol="0">
            <a:spAutoFit/>
          </a:bodyPr>
          <a:lstStyle/>
          <a:p>
            <a:pPr algn="ctr"/>
            <a:r>
              <a:rPr lang="en-US" sz="2800" dirty="0" smtClean="0"/>
              <a:t>User Mode</a:t>
            </a:r>
            <a:endParaRPr lang="en-IN" sz="2800" dirty="0"/>
          </a:p>
        </p:txBody>
      </p:sp>
      <p:sp>
        <p:nvSpPr>
          <p:cNvPr id="3" name="Left-Right-Up Arrow 2"/>
          <p:cNvSpPr/>
          <p:nvPr/>
        </p:nvSpPr>
        <p:spPr>
          <a:xfrm>
            <a:off x="4136370" y="1739834"/>
            <a:ext cx="1708031" cy="966158"/>
          </a:xfrm>
          <a:prstGeom prst="leftRightUp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 Diagonal Corner Rectangle 3"/>
          <p:cNvSpPr/>
          <p:nvPr/>
        </p:nvSpPr>
        <p:spPr>
          <a:xfrm>
            <a:off x="4114804" y="446549"/>
            <a:ext cx="1751162" cy="10869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50000"/>
                  </a:schemeClr>
                </a:solidFill>
              </a:rPr>
              <a:t>SIMPLE MODE</a:t>
            </a:r>
          </a:p>
          <a:p>
            <a:pPr algn="ctr"/>
            <a:r>
              <a:rPr lang="en-US" sz="1600" dirty="0">
                <a:solidFill>
                  <a:schemeClr val="tx1">
                    <a:lumMod val="50000"/>
                  </a:schemeClr>
                </a:solidFill>
              </a:rPr>
              <a:t>Less Input from User</a:t>
            </a:r>
            <a:endParaRPr lang="en-IN" sz="1600" dirty="0">
              <a:solidFill>
                <a:schemeClr val="tx1">
                  <a:lumMod val="50000"/>
                </a:schemeClr>
              </a:solidFill>
            </a:endParaRPr>
          </a:p>
        </p:txBody>
      </p:sp>
      <p:sp>
        <p:nvSpPr>
          <p:cNvPr id="5" name="Round Diagonal Corner Rectangle 4"/>
          <p:cNvSpPr/>
          <p:nvPr/>
        </p:nvSpPr>
        <p:spPr>
          <a:xfrm>
            <a:off x="6104628" y="1739834"/>
            <a:ext cx="2081839" cy="1374477"/>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50000"/>
                  </a:schemeClr>
                </a:solidFill>
              </a:rPr>
              <a:t>ADVANCE </a:t>
            </a:r>
            <a:r>
              <a:rPr lang="en-US" sz="1600" dirty="0">
                <a:solidFill>
                  <a:schemeClr val="tx1">
                    <a:lumMod val="50000"/>
                  </a:schemeClr>
                </a:solidFill>
              </a:rPr>
              <a:t>MODE</a:t>
            </a:r>
          </a:p>
          <a:p>
            <a:pPr algn="ctr"/>
            <a:r>
              <a:rPr lang="en-US" sz="1600" dirty="0" smtClean="0">
                <a:solidFill>
                  <a:schemeClr val="tx1">
                    <a:lumMod val="50000"/>
                  </a:schemeClr>
                </a:solidFill>
              </a:rPr>
              <a:t>More Specific </a:t>
            </a:r>
            <a:r>
              <a:rPr lang="en-US" sz="1600" dirty="0">
                <a:solidFill>
                  <a:schemeClr val="tx1">
                    <a:lumMod val="50000"/>
                  </a:schemeClr>
                </a:solidFill>
              </a:rPr>
              <a:t>Input from User</a:t>
            </a:r>
            <a:endParaRPr lang="en-IN" sz="1600" dirty="0">
              <a:solidFill>
                <a:schemeClr val="tx1">
                  <a:lumMod val="50000"/>
                </a:schemeClr>
              </a:solidFill>
            </a:endParaRPr>
          </a:p>
        </p:txBody>
      </p:sp>
      <p:sp>
        <p:nvSpPr>
          <p:cNvPr id="6" name="TextBox 5"/>
          <p:cNvSpPr txBox="1"/>
          <p:nvPr/>
        </p:nvSpPr>
        <p:spPr>
          <a:xfrm>
            <a:off x="1150967" y="3571335"/>
            <a:ext cx="8022566" cy="1661993"/>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Reverse Analysis</a:t>
            </a:r>
          </a:p>
          <a:p>
            <a:endParaRPr lang="en-US" dirty="0"/>
          </a:p>
          <a:p>
            <a:pPr algn="just"/>
            <a:r>
              <a:rPr lang="en-US" sz="2000" dirty="0" smtClean="0">
                <a:latin typeface="Arial" panose="020B0604020202020204" pitchFamily="34" charset="0"/>
                <a:cs typeface="Arial" panose="020B0604020202020204" pitchFamily="34" charset="0"/>
              </a:rPr>
              <a:t>After considering inputs from user and database this model also considers </a:t>
            </a:r>
            <a:r>
              <a:rPr lang="en-US" sz="2000" dirty="0" err="1" smtClean="0">
                <a:latin typeface="Arial" panose="020B0604020202020204" pitchFamily="34" charset="0"/>
                <a:cs typeface="Arial" panose="020B0604020202020204" pitchFamily="34" charset="0"/>
              </a:rPr>
              <a:t>privious</a:t>
            </a:r>
            <a:r>
              <a:rPr lang="en-US" sz="2000" dirty="0" smtClean="0">
                <a:latin typeface="Arial" panose="020B0604020202020204" pitchFamily="34" charset="0"/>
                <a:cs typeface="Arial" panose="020B0604020202020204" pitchFamily="34" charset="0"/>
              </a:rPr>
              <a:t> products (Past 3 Years crops) which is helping it to predict the next alternate crop in </a:t>
            </a:r>
            <a:r>
              <a:rPr lang="en-US" sz="2000" dirty="0" err="1" smtClean="0">
                <a:latin typeface="Arial" panose="020B0604020202020204" pitchFamily="34" charset="0"/>
                <a:cs typeface="Arial" panose="020B0604020202020204" pitchFamily="34" charset="0"/>
              </a:rPr>
              <a:t>favour</a:t>
            </a:r>
            <a:r>
              <a:rPr lang="en-US" sz="2000" dirty="0" smtClean="0">
                <a:latin typeface="Arial" panose="020B0604020202020204" pitchFamily="34" charset="0"/>
                <a:cs typeface="Arial" panose="020B0604020202020204" pitchFamily="34" charset="0"/>
              </a:rPr>
              <a:t> of user</a:t>
            </a:r>
            <a:r>
              <a:rPr lang="en-US" dirty="0" smtClean="0"/>
              <a:t>. </a:t>
            </a:r>
            <a:endParaRPr lang="en-IN" dirty="0"/>
          </a:p>
        </p:txBody>
      </p:sp>
    </p:spTree>
    <p:extLst>
      <p:ext uri="{BB962C8B-B14F-4D97-AF65-F5344CB8AC3E}">
        <p14:creationId xmlns:p14="http://schemas.microsoft.com/office/powerpoint/2010/main" val="311396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7932" y="241540"/>
            <a:ext cx="3328155" cy="584775"/>
          </a:xfrm>
          <a:prstGeom prst="rect">
            <a:avLst/>
          </a:prstGeom>
          <a:noFill/>
        </p:spPr>
        <p:txBody>
          <a:bodyPr wrap="none" rtlCol="0">
            <a:spAutoFit/>
          </a:bodyPr>
          <a:lstStyle/>
          <a:p>
            <a:r>
              <a:rPr lang="en-US" sz="3200" dirty="0" smtClean="0"/>
              <a:t>Real Test Cases</a:t>
            </a:r>
            <a:endParaRPr lang="en-IN" sz="3200" dirty="0"/>
          </a:p>
        </p:txBody>
      </p:sp>
      <p:sp>
        <p:nvSpPr>
          <p:cNvPr id="3" name="TextBox 2"/>
          <p:cNvSpPr txBox="1"/>
          <p:nvPr/>
        </p:nvSpPr>
        <p:spPr>
          <a:xfrm>
            <a:off x="66513" y="1082665"/>
            <a:ext cx="3634328" cy="461665"/>
          </a:xfrm>
          <a:prstGeom prst="rect">
            <a:avLst/>
          </a:prstGeom>
          <a:noFill/>
        </p:spPr>
        <p:txBody>
          <a:bodyPr wrap="none" rtlCol="0">
            <a:spAutoFit/>
          </a:bodyPr>
          <a:lstStyle/>
          <a:p>
            <a:pPr marL="342900" indent="-342900">
              <a:buFont typeface="Wingdings" panose="05000000000000000000" pitchFamily="2" charset="2"/>
              <a:buChar char="q"/>
            </a:pPr>
            <a:r>
              <a:rPr lang="en-US" sz="2400" dirty="0" smtClean="0"/>
              <a:t>Mango Tree Garden</a:t>
            </a:r>
            <a:endParaRPr lang="en-IN" sz="24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247" t="-202" r="11737" b="539"/>
          <a:stretch/>
        </p:blipFill>
        <p:spPr>
          <a:xfrm>
            <a:off x="278652" y="1759788"/>
            <a:ext cx="2913342" cy="3569325"/>
          </a:xfrm>
          <a:prstGeom prst="rect">
            <a:avLst/>
          </a:prstGeom>
        </p:spPr>
      </p:pic>
      <p:sp>
        <p:nvSpPr>
          <p:cNvPr id="5" name="TextBox 4"/>
          <p:cNvSpPr txBox="1"/>
          <p:nvPr/>
        </p:nvSpPr>
        <p:spPr>
          <a:xfrm>
            <a:off x="4257508" y="1164565"/>
            <a:ext cx="3299301" cy="461665"/>
          </a:xfrm>
          <a:prstGeom prst="rect">
            <a:avLst/>
          </a:prstGeom>
          <a:noFill/>
        </p:spPr>
        <p:txBody>
          <a:bodyPr wrap="none" rtlCol="0">
            <a:spAutoFit/>
          </a:bodyPr>
          <a:lstStyle/>
          <a:p>
            <a:pPr marL="342900" indent="-342900">
              <a:buFont typeface="Wingdings" panose="05000000000000000000" pitchFamily="2" charset="2"/>
              <a:buChar char="q"/>
            </a:pPr>
            <a:r>
              <a:rPr lang="en-US" sz="2400" dirty="0" smtClean="0"/>
              <a:t>Carrots in Punjab</a:t>
            </a:r>
            <a:endParaRPr lang="en-IN" sz="24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192" t="1888" r="7230" b="1131"/>
          <a:stretch/>
        </p:blipFill>
        <p:spPr>
          <a:xfrm>
            <a:off x="9237446" y="2717808"/>
            <a:ext cx="2760385" cy="3065213"/>
          </a:xfrm>
          <a:prstGeom prst="rect">
            <a:avLst/>
          </a:prstGeom>
        </p:spPr>
      </p:pic>
      <p:sp>
        <p:nvSpPr>
          <p:cNvPr id="7" name="TextBox 6"/>
          <p:cNvSpPr txBox="1"/>
          <p:nvPr/>
        </p:nvSpPr>
        <p:spPr>
          <a:xfrm>
            <a:off x="8961628" y="1169380"/>
            <a:ext cx="3230372" cy="461665"/>
          </a:xfrm>
          <a:prstGeom prst="rect">
            <a:avLst/>
          </a:prstGeom>
          <a:noFill/>
        </p:spPr>
        <p:txBody>
          <a:bodyPr wrap="none" rtlCol="0">
            <a:spAutoFit/>
          </a:bodyPr>
          <a:lstStyle/>
          <a:p>
            <a:pPr marL="342900" indent="-342900">
              <a:buFont typeface="Wingdings" panose="05000000000000000000" pitchFamily="2" charset="2"/>
              <a:buChar char="q"/>
            </a:pPr>
            <a:r>
              <a:rPr lang="en-US" sz="2400" dirty="0" smtClean="0"/>
              <a:t>Gujarat - Winter</a:t>
            </a:r>
            <a:endParaRPr lang="en-IN" sz="2400" dirty="0"/>
          </a:p>
        </p:txBody>
      </p:sp>
      <p:sp>
        <p:nvSpPr>
          <p:cNvPr id="8" name="TextBox 7"/>
          <p:cNvSpPr txBox="1"/>
          <p:nvPr/>
        </p:nvSpPr>
        <p:spPr>
          <a:xfrm>
            <a:off x="9289893" y="1758928"/>
            <a:ext cx="2656936" cy="830997"/>
          </a:xfrm>
          <a:prstGeom prst="rect">
            <a:avLst/>
          </a:prstGeom>
          <a:noFill/>
        </p:spPr>
        <p:txBody>
          <a:bodyPr wrap="square" rtlCol="0">
            <a:spAutoFit/>
          </a:bodyPr>
          <a:lstStyle/>
          <a:p>
            <a:r>
              <a:rPr lang="en-US" sz="1600" dirty="0" smtClean="0"/>
              <a:t>Gram</a:t>
            </a:r>
          </a:p>
          <a:p>
            <a:r>
              <a:rPr lang="en-US" sz="1600" dirty="0" smtClean="0"/>
              <a:t>Cotton</a:t>
            </a:r>
          </a:p>
          <a:p>
            <a:r>
              <a:rPr lang="en-US" sz="1600" dirty="0" err="1" smtClean="0"/>
              <a:t>Tur</a:t>
            </a:r>
            <a:endParaRPr lang="en-IN" sz="1600" dirty="0"/>
          </a:p>
        </p:txBody>
      </p:sp>
      <p:sp>
        <p:nvSpPr>
          <p:cNvPr id="9" name="Chevron 8"/>
          <p:cNvSpPr/>
          <p:nvPr/>
        </p:nvSpPr>
        <p:spPr>
          <a:xfrm>
            <a:off x="10314994" y="1973222"/>
            <a:ext cx="381829" cy="404128"/>
          </a:xfrm>
          <a:prstGeom prst="chevron">
            <a:avLst/>
          </a:prstGeom>
          <a:solidFill>
            <a:schemeClr val="bg1"/>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p:cNvSpPr txBox="1"/>
          <p:nvPr/>
        </p:nvSpPr>
        <p:spPr>
          <a:xfrm>
            <a:off x="10816768" y="2008835"/>
            <a:ext cx="790601" cy="338554"/>
          </a:xfrm>
          <a:prstGeom prst="rect">
            <a:avLst/>
          </a:prstGeom>
          <a:noFill/>
        </p:spPr>
        <p:txBody>
          <a:bodyPr wrap="none" rtlCol="0">
            <a:spAutoFit/>
          </a:bodyPr>
          <a:lstStyle/>
          <a:p>
            <a:r>
              <a:rPr lang="en-US" sz="1600" dirty="0" smtClean="0"/>
              <a:t>Garlic</a:t>
            </a:r>
            <a:endParaRPr lang="en-IN" sz="16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041" y="2377350"/>
            <a:ext cx="5130273" cy="2193286"/>
          </a:xfrm>
          <a:prstGeom prst="rect">
            <a:avLst/>
          </a:prstGeom>
        </p:spPr>
      </p:pic>
    </p:spTree>
    <p:extLst>
      <p:ext uri="{BB962C8B-B14F-4D97-AF65-F5344CB8AC3E}">
        <p14:creationId xmlns:p14="http://schemas.microsoft.com/office/powerpoint/2010/main" val="3741679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8398" y="378405"/>
            <a:ext cx="6096000" cy="677108"/>
          </a:xfrm>
          <a:prstGeom prst="rect">
            <a:avLst/>
          </a:prstGeom>
        </p:spPr>
        <p:txBody>
          <a:bodyPr>
            <a:spAutoFit/>
          </a:bodyPr>
          <a:lstStyle/>
          <a:p>
            <a:endParaRPr lang="en-IN" dirty="0"/>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Graphical Representation of Output</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1596" t="9669" r="9276" b="9041"/>
          <a:stretch/>
        </p:blipFill>
        <p:spPr>
          <a:xfrm>
            <a:off x="690114" y="1561382"/>
            <a:ext cx="4166560" cy="3210300"/>
          </a:xfrm>
          <a:prstGeom prst="rect">
            <a:avLst/>
          </a:prstGeom>
        </p:spPr>
      </p:pic>
      <p:sp>
        <p:nvSpPr>
          <p:cNvPr id="7" name="Rectangle 6"/>
          <p:cNvSpPr/>
          <p:nvPr/>
        </p:nvSpPr>
        <p:spPr>
          <a:xfrm>
            <a:off x="6534398" y="580421"/>
            <a:ext cx="7131170" cy="646331"/>
          </a:xfrm>
          <a:prstGeom prst="rect">
            <a:avLst/>
          </a:prstGeom>
        </p:spPr>
        <p:txBody>
          <a:bodyPr wrap="square">
            <a:spAutoFit/>
          </a:bodyPr>
          <a:lstStyle/>
          <a:p>
            <a:pPr marL="285750" indent="-285750">
              <a:buFont typeface="Wingdings" panose="05000000000000000000" pitchFamily="2" charset="2"/>
              <a:buChar char="Ø"/>
            </a:pPr>
            <a:r>
              <a:rPr lang="en-IN" dirty="0"/>
              <a:t>Extra Information </a:t>
            </a:r>
            <a:endParaRPr lang="en-IN" dirty="0" smtClean="0"/>
          </a:p>
          <a:p>
            <a:r>
              <a:rPr lang="en-IN" dirty="0" smtClean="0"/>
              <a:t>(</a:t>
            </a:r>
            <a:r>
              <a:rPr lang="en-IN" dirty="0" err="1"/>
              <a:t>Comparision</a:t>
            </a:r>
            <a:r>
              <a:rPr lang="en-IN" dirty="0"/>
              <a:t> of </a:t>
            </a:r>
            <a:r>
              <a:rPr lang="en-IN" dirty="0" err="1"/>
              <a:t>Recommanded</a:t>
            </a:r>
            <a:r>
              <a:rPr lang="en-IN" dirty="0"/>
              <a:t> Crops)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771" y="1561382"/>
            <a:ext cx="3590049" cy="4554747"/>
          </a:xfrm>
          <a:prstGeom prst="rect">
            <a:avLst/>
          </a:prstGeom>
        </p:spPr>
      </p:pic>
    </p:spTree>
    <p:extLst>
      <p:ext uri="{BB962C8B-B14F-4D97-AF65-F5344CB8AC3E}">
        <p14:creationId xmlns:p14="http://schemas.microsoft.com/office/powerpoint/2010/main" val="3250860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75139" y="1052271"/>
            <a:ext cx="6096000" cy="584775"/>
          </a:xfrm>
          <a:prstGeom prst="rect">
            <a:avLst/>
          </a:prstGeom>
        </p:spPr>
        <p:txBody>
          <a:bodyPr>
            <a:spAutoFit/>
          </a:bodyPr>
          <a:lstStyle/>
          <a:p>
            <a:pPr marL="285750" indent="-285750">
              <a:buFont typeface="Wingdings" panose="05000000000000000000" pitchFamily="2" charset="2"/>
              <a:buChar char="q"/>
            </a:pPr>
            <a:endParaRPr lang="en-US" sz="16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IN" sz="1600" dirty="0">
              <a:solidFill>
                <a:schemeClr val="bg2">
                  <a:lumMod val="10000"/>
                </a:schemeClr>
              </a:solidFill>
              <a:latin typeface="Arial" panose="020B0604020202020204" pitchFamily="34" charset="0"/>
              <a:cs typeface="Arial" panose="020B0604020202020204" pitchFamily="34" charset="0"/>
            </a:endParaRPr>
          </a:p>
        </p:txBody>
      </p:sp>
      <p:sp>
        <p:nvSpPr>
          <p:cNvPr id="2" name="TextBox 1"/>
          <p:cNvSpPr txBox="1"/>
          <p:nvPr/>
        </p:nvSpPr>
        <p:spPr>
          <a:xfrm>
            <a:off x="207032" y="284672"/>
            <a:ext cx="710816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Local Language Support (Gujarati/Hindi)</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71" y="1017765"/>
            <a:ext cx="2122532" cy="253641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28050"/>
          <a:stretch/>
        </p:blipFill>
        <p:spPr>
          <a:xfrm>
            <a:off x="3586225" y="1017765"/>
            <a:ext cx="2144304" cy="253641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242" y="983260"/>
            <a:ext cx="2200581" cy="2536413"/>
          </a:xfrm>
          <a:prstGeom prst="rect">
            <a:avLst/>
          </a:prstGeom>
        </p:spPr>
      </p:pic>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t="22138" r="1605"/>
          <a:stretch/>
        </p:blipFill>
        <p:spPr>
          <a:xfrm>
            <a:off x="6177780" y="983260"/>
            <a:ext cx="2293359" cy="2536412"/>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071" y="3860111"/>
            <a:ext cx="2122532" cy="2661459"/>
          </a:xfrm>
          <a:prstGeom prst="rect">
            <a:avLst/>
          </a:prstGeom>
        </p:spPr>
      </p:pic>
      <p:pic>
        <p:nvPicPr>
          <p:cNvPr id="21" name="Picture 20"/>
          <p:cNvPicPr>
            <a:picLocks noChangeAspect="1"/>
          </p:cNvPicPr>
          <p:nvPr/>
        </p:nvPicPr>
        <p:blipFill rotWithShape="1">
          <a:blip r:embed="rId7">
            <a:extLst>
              <a:ext uri="{28A0092B-C50C-407E-A947-70E740481C1C}">
                <a14:useLocalDpi xmlns:a14="http://schemas.microsoft.com/office/drawing/2010/main" val="0"/>
              </a:ext>
            </a:extLst>
          </a:blip>
          <a:srcRect l="1817" b="22767"/>
          <a:stretch/>
        </p:blipFill>
        <p:spPr>
          <a:xfrm>
            <a:off x="3586225" y="3860111"/>
            <a:ext cx="2144304" cy="2661459"/>
          </a:xfrm>
          <a:prstGeom prst="rect">
            <a:avLst/>
          </a:prstGeom>
        </p:spPr>
      </p:pic>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l="-400" t="22390" r="400" b="629"/>
          <a:stretch/>
        </p:blipFill>
        <p:spPr>
          <a:xfrm>
            <a:off x="6177780" y="3860111"/>
            <a:ext cx="2293359" cy="266145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10242" y="3860111"/>
            <a:ext cx="2200581" cy="2661459"/>
          </a:xfrm>
          <a:prstGeom prst="rect">
            <a:avLst/>
          </a:prstGeom>
        </p:spPr>
      </p:pic>
    </p:spTree>
    <p:extLst>
      <p:ext uri="{BB962C8B-B14F-4D97-AF65-F5344CB8AC3E}">
        <p14:creationId xmlns:p14="http://schemas.microsoft.com/office/powerpoint/2010/main" val="202469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9181" y="2546230"/>
            <a:ext cx="6858002" cy="1828800"/>
          </a:xfrm>
        </p:spPr>
        <p:txBody>
          <a:bodyPr>
            <a:noAutofit/>
          </a:bodyPr>
          <a:lstStyle/>
          <a:p>
            <a:r>
              <a:rPr lang="en-US" sz="7200" dirty="0" smtClean="0"/>
              <a:t>THANK </a:t>
            </a:r>
            <a:br>
              <a:rPr lang="en-US" sz="7200" dirty="0" smtClean="0"/>
            </a:br>
            <a:r>
              <a:rPr lang="en-US" sz="7200" dirty="0"/>
              <a:t> </a:t>
            </a:r>
            <a:r>
              <a:rPr lang="en-US" sz="7200" dirty="0" smtClean="0"/>
              <a:t> YOU</a:t>
            </a:r>
            <a:endParaRPr lang="en-IN" sz="7200" dirty="0"/>
          </a:p>
        </p:txBody>
      </p:sp>
    </p:spTree>
    <p:extLst>
      <p:ext uri="{BB962C8B-B14F-4D97-AF65-F5344CB8AC3E}">
        <p14:creationId xmlns:p14="http://schemas.microsoft.com/office/powerpoint/2010/main" val="2109056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Rainbow presentation</Template>
  <TotalTime>534</TotalTime>
  <Words>123</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OpenSans</vt:lpstr>
      <vt:lpstr>Segoe Print</vt:lpstr>
      <vt:lpstr>Wingdings</vt:lpstr>
      <vt:lpstr>Nature Illustration 16x9</vt:lpstr>
      <vt:lpstr>PowerPoint Presentation</vt:lpstr>
      <vt:lpstr>Workflow Diagram</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Harsh Tiwari</dc:creator>
  <cp:lastModifiedBy>Harsh Tiwari</cp:lastModifiedBy>
  <cp:revision>34</cp:revision>
  <dcterms:created xsi:type="dcterms:W3CDTF">2020-10-31T08:18:37Z</dcterms:created>
  <dcterms:modified xsi:type="dcterms:W3CDTF">2020-11-01T03:57:42Z</dcterms:modified>
</cp:coreProperties>
</file>