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146847059" r:id="rId13"/>
    <p:sldId id="267" r:id="rId14"/>
    <p:sldId id="2146847060" r:id="rId15"/>
    <p:sldId id="2146847061" r:id="rId16"/>
    <p:sldId id="268" r:id="rId17"/>
    <p:sldId id="269" r:id="rId18"/>
    <p:sldId id="2146847062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C1C"/>
    <a:srgbClr val="E6E6E6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" TargetMode="External"/><Relationship Id="rId2" Type="http://schemas.openxmlformats.org/officeDocument/2006/relationships/hyperlink" Target="https://pandas.pydata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eamlit.io/" TargetMode="External"/><Relationship Id="rId5" Type="http://schemas.openxmlformats.org/officeDocument/2006/relationships/hyperlink" Target="https://scikit-learn.org/stable/" TargetMode="External"/><Relationship Id="rId4" Type="http://schemas.openxmlformats.org/officeDocument/2006/relationships/hyperlink" Target="https://matplotlib.org/stable/contents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etMajumdar2003/Employee-Salary-Predi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906476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76773" y="3860501"/>
            <a:ext cx="763845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Name:- Jeet Majumdar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University:- Jadavpur University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AICTE ID:- STU644e158f20a751682838927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Department:- Chemical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62104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Model Comparison: Accuracy, Precision, Recall, F1-score: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B34C4-415E-4E25-96CC-C87506F9A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1" y="2463984"/>
            <a:ext cx="7260106" cy="42950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80148-5688-4B87-930E-2118A7FFE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413" y="1762748"/>
            <a:ext cx="5639587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5027754" cy="1248541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sz="2800" b="1" dirty="0"/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Streamlit</a:t>
            </a:r>
            <a:r>
              <a:rPr lang="en-US" sz="2800" b="1" dirty="0">
                <a:solidFill>
                  <a:schemeClr val="tx1"/>
                </a:solidFill>
              </a:rPr>
              <a:t> App Preview: </a:t>
            </a:r>
          </a:p>
          <a:p>
            <a:pPr marL="629435" lvl="1" indent="-305435"/>
            <a:r>
              <a:rPr lang="en-IN" sz="1800" dirty="0">
                <a:solidFill>
                  <a:schemeClr val="tx1"/>
                </a:solidFill>
              </a:rPr>
              <a:t>Simple, Interactive and Realtime Instant Salary Prediction</a:t>
            </a:r>
          </a:p>
          <a:p>
            <a:pPr marL="305435" indent="-305435"/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D5949-E360-462D-BA58-28609C272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35" y="1951348"/>
            <a:ext cx="7580215" cy="44100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A1189F-ADA4-43F6-B7C4-E887BE6823A3}"/>
              </a:ext>
            </a:extLst>
          </p:cNvPr>
          <p:cNvSpPr txBox="1"/>
          <p:nvPr/>
        </p:nvSpPr>
        <p:spPr>
          <a:xfrm>
            <a:off x="581192" y="2295984"/>
            <a:ext cx="4056796" cy="152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marR="0" lvl="0" indent="-305435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Single Prediction: </a:t>
            </a:r>
          </a:p>
          <a:p>
            <a:pPr marL="629435" marR="0" lvl="1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Enter employee details in the sidebar and click "Predict Salary Class" for an instant prediction.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3293934"/>
            <a:ext cx="5027754" cy="1664565"/>
          </a:xfrm>
        </p:spPr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3300" b="1" dirty="0"/>
              <a:t> </a:t>
            </a:r>
            <a:r>
              <a:rPr lang="en-IN" sz="3300" b="1" i="0" dirty="0">
                <a:solidFill>
                  <a:srgbClr val="000000"/>
                </a:solidFill>
                <a:effectLst/>
                <a:latin typeface="-apple-system"/>
              </a:rPr>
              <a:t>User-Friendly UI:</a:t>
            </a:r>
            <a:endParaRPr lang="en-US" sz="3300" b="1" dirty="0">
              <a:solidFill>
                <a:schemeClr val="tx1"/>
              </a:solidFill>
            </a:endParaRPr>
          </a:p>
          <a:p>
            <a:pPr marL="629435" lvl="1" indent="-305435"/>
            <a:r>
              <a:rPr lang="en-US" sz="2100" dirty="0">
                <a:solidFill>
                  <a:schemeClr val="tx1"/>
                </a:solidFill>
              </a:rPr>
              <a:t>Clean, interactive interface for both individual and batch use cases.</a:t>
            </a:r>
          </a:p>
          <a:p>
            <a:pPr marL="629435" lvl="1" indent="-305435"/>
            <a:r>
              <a:rPr lang="en-US" sz="2100" dirty="0">
                <a:solidFill>
                  <a:schemeClr val="tx1"/>
                </a:solidFill>
              </a:rPr>
              <a:t>Preview of uploaded data and predictions.</a:t>
            </a:r>
            <a:endParaRPr lang="en-US" sz="21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1189F-ADA4-43F6-B7C4-E887BE6823A3}"/>
              </a:ext>
            </a:extLst>
          </p:cNvPr>
          <p:cNvSpPr txBox="1"/>
          <p:nvPr/>
        </p:nvSpPr>
        <p:spPr>
          <a:xfrm>
            <a:off x="581191" y="1186523"/>
            <a:ext cx="52873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marR="0" lvl="0" indent="-305435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Batch Prediction: </a:t>
            </a:r>
          </a:p>
          <a:p>
            <a:pPr marL="629435" marR="0" lvl="1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Upload a CSV file (with the required columns in the correct order) for batch predictions.</a:t>
            </a:r>
          </a:p>
          <a:p>
            <a:pPr marL="629435" marR="0" lvl="1" indent="-30543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Download the results as a CSV with predicted classes.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ranklin Gothic Book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43DAC-EE33-415C-8575-38F155ABD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537" y="873036"/>
            <a:ext cx="6062784" cy="433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0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project highlights the potential of machine learning in accurately predicting employee salaries by utilizing features such as job title, education level, department, and company-specific attributes.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Gradient Boosting Regressor</a:t>
            </a:r>
            <a:r>
              <a:rPr lang="en-US" sz="2800" dirty="0"/>
              <a:t> was employed for its high predictive power and ability to model intricate, non-linear relationships through sequential learning and error minimization.</a:t>
            </a:r>
          </a:p>
          <a:p>
            <a:r>
              <a:rPr lang="en-US" sz="2800" dirty="0"/>
              <a:t>Trained on a thoroughly cleaned and updated dataset, the model demonstrated robust performance across key evaluation metrics, affirming its reliability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105868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  <a:hlinkClick r:id="rId2"/>
              </a:rPr>
              <a:t>Pandas Documentation</a:t>
            </a: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: Data analysis and manipulation tool</a:t>
            </a:r>
          </a:p>
          <a:p>
            <a:pPr marL="305435" indent="-305435"/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  <a:hlinkClick r:id="rId3"/>
              </a:rPr>
              <a:t>NumPy Documentation</a:t>
            </a: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: The fundamental package for scientific computing</a:t>
            </a:r>
            <a:endParaRPr lang="en-IN" sz="2600" b="1" dirty="0">
              <a:solidFill>
                <a:srgbClr val="0F0F0F"/>
              </a:solidFill>
              <a:ea typeface="+mn-lt"/>
              <a:cs typeface="+mn-lt"/>
              <a:hlinkClick r:id="rId4"/>
            </a:endParaRPr>
          </a:p>
          <a:p>
            <a:pPr marL="305435" indent="-305435"/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  <a:hlinkClick r:id="rId4"/>
              </a:rPr>
              <a:t>Matplotlib Documentation</a:t>
            </a: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: Visualization with Python</a:t>
            </a:r>
            <a:endParaRPr lang="en-IN" sz="2600" b="1" dirty="0">
              <a:solidFill>
                <a:srgbClr val="0F0F0F"/>
              </a:solidFill>
              <a:ea typeface="+mn-lt"/>
              <a:cs typeface="+mn-lt"/>
              <a:hlinkClick r:id="rId5"/>
            </a:endParaRPr>
          </a:p>
          <a:p>
            <a:pPr marL="305435" indent="-305435"/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  <a:hlinkClick r:id="rId5"/>
              </a:rPr>
              <a:t>Scikit-learn</a:t>
            </a: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: Machine Learning in Python</a:t>
            </a:r>
          </a:p>
          <a:p>
            <a:pPr marL="305435" indent="-305435"/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  <a:hlinkClick r:id="rId6"/>
              </a:rPr>
              <a:t>Streamlit</a:t>
            </a:r>
            <a:r>
              <a:rPr lang="en-IN" sz="2600" b="1" dirty="0">
                <a:solidFill>
                  <a:srgbClr val="0F0F0F"/>
                </a:solidFill>
                <a:ea typeface="+mn-lt"/>
                <a:cs typeface="+mn-lt"/>
              </a:rPr>
              <a:t>: The fastest way to build and share data apps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Project Assets: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92708"/>
            <a:ext cx="11029615" cy="2196548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800" b="1" dirty="0">
                <a:solidFill>
                  <a:srgbClr val="0F0F0F"/>
                </a:solidFill>
                <a:ea typeface="+mn-lt"/>
                <a:cs typeface="+mn-lt"/>
              </a:rPr>
              <a:t>GitHub Repo: </a:t>
            </a:r>
            <a:r>
              <a:rPr lang="en-IN" sz="2800" dirty="0">
                <a:hlinkClick r:id="rId2"/>
              </a:rPr>
              <a:t>https://github.com/JeetMajumdar2003/Employee-Salary-Prediction</a:t>
            </a:r>
            <a:endParaRPr lang="en-IN" sz="2800" dirty="0"/>
          </a:p>
          <a:p>
            <a:pPr marL="305435" indent="-305435"/>
            <a:r>
              <a:rPr lang="en-IN" sz="2800" b="1" dirty="0" err="1">
                <a:solidFill>
                  <a:schemeClr val="tx1"/>
                </a:solidFill>
                <a:effectLst/>
              </a:rPr>
              <a:t>Colab</a:t>
            </a:r>
            <a:r>
              <a:rPr lang="en-IN" sz="280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chemeClr val="tx1"/>
                </a:solidFill>
                <a:effectLst/>
              </a:rPr>
              <a:t>Notebook</a:t>
            </a:r>
            <a:r>
              <a:rPr lang="en-I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IN" sz="2800" b="0" u="sng" dirty="0">
                <a:solidFill>
                  <a:srgbClr val="F07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u="sng" dirty="0">
                <a:solidFill>
                  <a:srgbClr val="6EAC1C"/>
                </a:solidFill>
                <a:effectLst/>
              </a:rPr>
              <a:t>https://colab.research.google.com/github/JeetMajumdar2003/Employee-Salary-Prediction/blob/main/Employee_Salary_Prediction.ipynb</a:t>
            </a:r>
            <a:endParaRPr lang="en-IN" sz="2800" b="0" dirty="0">
              <a:solidFill>
                <a:srgbClr val="6EAC1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6094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This project is designed to predict whether an individual earns more than $50K per year, based on a combination of personal and work-related attributes. It leverages features such as age, education level, occupation, and weekly working hours to train a classification model.</a:t>
            </a:r>
          </a:p>
          <a:p>
            <a:r>
              <a:rPr lang="en-US" sz="2800" dirty="0"/>
              <a:t>The model is developed using the UCI Adult Income dataset and incorporates both machine learning and deep learning techniques. Its primary goal is to support organizations in making data-driven decisions around compensation strategies.</a:t>
            </a:r>
          </a:p>
          <a:p>
            <a:r>
              <a:rPr lang="en-US" sz="2800" dirty="0"/>
              <a:t>An interactive web application, built with </a:t>
            </a:r>
            <a:r>
              <a:rPr lang="en-US" sz="2800" dirty="0" err="1"/>
              <a:t>Streamlit</a:t>
            </a:r>
            <a:r>
              <a:rPr lang="en-US" sz="2800" dirty="0"/>
              <a:t>, enables both single-instance and batch predictions for user-friendly deployment.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8" y="1192868"/>
            <a:ext cx="11158320" cy="5226786"/>
          </a:xfrm>
        </p:spPr>
        <p:txBody>
          <a:bodyPr>
            <a:normAutofit fontScale="62500" lnSpcReduction="20000"/>
          </a:bodyPr>
          <a:lstStyle/>
          <a:p>
            <a:pPr marL="305435" indent="-305435"/>
            <a:r>
              <a:rPr lang="en-IN" sz="2900" b="1" dirty="0">
                <a:solidFill>
                  <a:srgbClr val="0F0F0F"/>
                </a:solidFill>
              </a:rPr>
              <a:t>System requirements: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OS: Windows 10/11, macOS, or any Linux-based system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Python Version: Python 3.9 or higher (recommended: Python 3.10+)</a:t>
            </a: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RAM: Minimum 4 GB (8 GB or more recommended for faster performance) </a:t>
            </a:r>
          </a:p>
          <a:p>
            <a:pPr marL="629435" lvl="1" indent="-305435"/>
            <a:r>
              <a:rPr lang="en-IN" sz="2500" dirty="0"/>
              <a:t>Storage: 512GB SSD – fast read/write for handling datasets and model files</a:t>
            </a:r>
            <a:endParaRPr lang="en-IN" sz="2500" dirty="0">
              <a:solidFill>
                <a:srgbClr val="0F0F0F"/>
              </a:solidFill>
            </a:endParaRPr>
          </a:p>
          <a:p>
            <a:pPr marL="629435" lvl="1" indent="-305435"/>
            <a:r>
              <a:rPr lang="en-US" sz="2500" dirty="0"/>
              <a:t>GPU (Optional): NVIDIA GeForce GTX/RTX – helpful for large-scale ML or deep learning (not required here) </a:t>
            </a:r>
            <a:endParaRPr lang="en-IN" sz="2500" dirty="0">
              <a:solidFill>
                <a:srgbClr val="0F0F0F"/>
              </a:solidFill>
            </a:endParaRPr>
          </a:p>
          <a:p>
            <a:pPr marL="629435" lvl="1" indent="-305435"/>
            <a:r>
              <a:rPr lang="en-IN" sz="2500" dirty="0">
                <a:solidFill>
                  <a:srgbClr val="0F0F0F"/>
                </a:solidFill>
              </a:rPr>
              <a:t>Software: VS Code with </a:t>
            </a:r>
            <a:r>
              <a:rPr lang="en-IN" sz="2500" dirty="0" err="1">
                <a:solidFill>
                  <a:srgbClr val="0F0F0F"/>
                </a:solidFill>
              </a:rPr>
              <a:t>Jupyter</a:t>
            </a:r>
            <a:r>
              <a:rPr lang="en-IN" sz="2500" dirty="0">
                <a:solidFill>
                  <a:srgbClr val="0F0F0F"/>
                </a:solidFill>
              </a:rPr>
              <a:t> Extension, </a:t>
            </a:r>
            <a:r>
              <a:rPr lang="en-IN" sz="2500" dirty="0" err="1">
                <a:solidFill>
                  <a:srgbClr val="0F0F0F"/>
                </a:solidFill>
              </a:rPr>
              <a:t>Jupyter</a:t>
            </a:r>
            <a:r>
              <a:rPr lang="en-IN" sz="2500" dirty="0">
                <a:solidFill>
                  <a:srgbClr val="0F0F0F"/>
                </a:solidFill>
              </a:rPr>
              <a:t> </a:t>
            </a:r>
            <a:r>
              <a:rPr lang="en-IN" sz="2500" dirty="0" err="1">
                <a:solidFill>
                  <a:srgbClr val="0F0F0F"/>
                </a:solidFill>
              </a:rPr>
              <a:t>Nootebook</a:t>
            </a:r>
            <a:r>
              <a:rPr lang="en-IN" sz="2500" dirty="0">
                <a:solidFill>
                  <a:srgbClr val="0F0F0F"/>
                </a:solidFill>
              </a:rPr>
              <a:t> or Google </a:t>
            </a:r>
            <a:r>
              <a:rPr lang="en-IN" sz="2500" dirty="0" err="1">
                <a:solidFill>
                  <a:srgbClr val="0F0F0F"/>
                </a:solidFill>
              </a:rPr>
              <a:t>Colab</a:t>
            </a:r>
            <a:r>
              <a:rPr lang="en-IN" sz="2500" dirty="0">
                <a:solidFill>
                  <a:srgbClr val="0F0F0F"/>
                </a:solidFill>
              </a:rPr>
              <a:t> Notebook</a:t>
            </a:r>
          </a:p>
          <a:p>
            <a:pPr marL="629435" lvl="1" indent="-305435"/>
            <a:r>
              <a:rPr lang="en-US" sz="2500" dirty="0"/>
              <a:t>Internet Browser: Google Chrome or MS Edge (to run and test </a:t>
            </a:r>
            <a:r>
              <a:rPr lang="en-US" sz="2500" dirty="0" err="1"/>
              <a:t>Streamlit</a:t>
            </a:r>
            <a:r>
              <a:rPr lang="en-US" sz="2500" dirty="0"/>
              <a:t> web app) </a:t>
            </a:r>
            <a:endParaRPr lang="en-IN" sz="2500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2900" b="1" dirty="0">
                <a:solidFill>
                  <a:srgbClr val="0F0F0F"/>
                </a:solidFill>
              </a:rPr>
              <a:t>Library required to build the model:</a:t>
            </a:r>
          </a:p>
          <a:p>
            <a:pPr lvl="1"/>
            <a:r>
              <a:rPr lang="en-IN" sz="2500" dirty="0"/>
              <a:t>pandas </a:t>
            </a:r>
          </a:p>
          <a:p>
            <a:pPr lvl="1"/>
            <a:r>
              <a:rPr lang="en-IN" sz="2500" dirty="0" err="1"/>
              <a:t>Numpy</a:t>
            </a:r>
            <a:r>
              <a:rPr lang="en-IN" sz="2500" dirty="0"/>
              <a:t> </a:t>
            </a:r>
          </a:p>
          <a:p>
            <a:pPr lvl="1"/>
            <a:r>
              <a:rPr lang="en-IN" sz="2500" dirty="0"/>
              <a:t>matplotlib </a:t>
            </a:r>
          </a:p>
          <a:p>
            <a:pPr lvl="1"/>
            <a:r>
              <a:rPr lang="en-IN" sz="2500" dirty="0"/>
              <a:t>scikit-learn </a:t>
            </a:r>
          </a:p>
          <a:p>
            <a:pPr lvl="1"/>
            <a:r>
              <a:rPr lang="en-IN" sz="2500" dirty="0"/>
              <a:t>seaborn </a:t>
            </a:r>
          </a:p>
          <a:p>
            <a:pPr lvl="1"/>
            <a:r>
              <a:rPr lang="en-IN" sz="2500" dirty="0" err="1"/>
              <a:t>Joblib</a:t>
            </a:r>
            <a:endParaRPr lang="en-IN" sz="2500" dirty="0"/>
          </a:p>
          <a:p>
            <a:pPr lvl="1"/>
            <a:r>
              <a:rPr lang="en-IN" sz="2500" dirty="0"/>
              <a:t>Streamlit</a:t>
            </a:r>
            <a:endParaRPr lang="en-IN" sz="25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7"/>
            <a:ext cx="11029615" cy="828432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IN" sz="3600" b="1" dirty="0"/>
              <a:t>Data Collection:</a:t>
            </a:r>
          </a:p>
          <a:p>
            <a:pPr marL="594000" lvl="2" indent="0">
              <a:buNone/>
            </a:pPr>
            <a:r>
              <a:rPr lang="en-US" sz="2300" dirty="0"/>
              <a:t>Import the salary dataset (adult_3.csv) containing job-related and personal features.</a:t>
            </a:r>
            <a:endParaRPr lang="en-US" sz="23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267247-092F-4B3D-A141-8B0D201C69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"/>
          <a:stretch/>
        </p:blipFill>
        <p:spPr>
          <a:xfrm>
            <a:off x="581191" y="2366127"/>
            <a:ext cx="8902245" cy="39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7"/>
            <a:ext cx="11029615" cy="8284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</a:rPr>
              <a:t>2. </a:t>
            </a:r>
            <a:r>
              <a:rPr lang="en-IN" sz="3600" b="1" dirty="0"/>
              <a:t>Data Visualization:</a:t>
            </a:r>
            <a:endParaRPr lang="en-IN" sz="36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94000" lvl="2" indent="0">
              <a:buNone/>
            </a:pPr>
            <a:r>
              <a:rPr lang="en-US" sz="2300" dirty="0"/>
              <a:t>Visualize the data to better understand feature distributions and relationships.</a:t>
            </a:r>
            <a:endParaRPr lang="en-US" sz="23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7799C-A0EA-44F8-9A66-6D09050E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283813"/>
            <a:ext cx="4059905" cy="4395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B1716-9175-42A2-8B24-735A292D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309" y="2283813"/>
            <a:ext cx="6939497" cy="347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8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7"/>
            <a:ext cx="11029615" cy="11489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</a:rPr>
              <a:t>3. </a:t>
            </a:r>
            <a:r>
              <a:rPr lang="en-IN" sz="3600" b="1" dirty="0"/>
              <a:t>Data </a:t>
            </a:r>
            <a:r>
              <a:rPr lang="en-IN" sz="3600" b="1" dirty="0" err="1"/>
              <a:t>Preprocessing</a:t>
            </a:r>
            <a:r>
              <a:rPr lang="en-IN" sz="3600" b="1" dirty="0"/>
              <a:t>:</a:t>
            </a:r>
          </a:p>
          <a:p>
            <a:pPr marL="936900" lvl="2" indent="-342900"/>
            <a:r>
              <a:rPr lang="en-US" sz="1900" dirty="0"/>
              <a:t>Handle missing values, if any.</a:t>
            </a:r>
          </a:p>
          <a:p>
            <a:pPr marL="936900" lvl="2" indent="-342900"/>
            <a:r>
              <a:rPr lang="en-US" sz="1900" dirty="0"/>
              <a:t>Encode categorical variables (e.g., job title, location, education level) using Label Encoding.</a:t>
            </a:r>
            <a:endParaRPr lang="en-US" sz="19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23208-C0E6-41AB-8DEB-C2094EFE4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453824"/>
            <a:ext cx="6967973" cy="44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02027"/>
            <a:ext cx="5791329" cy="23272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accent1"/>
                </a:solidFill>
              </a:rPr>
              <a:t>4. </a:t>
            </a:r>
            <a:r>
              <a:rPr lang="en-IN" sz="2800" b="1" dirty="0"/>
              <a:t>Model Building:</a:t>
            </a:r>
          </a:p>
          <a:p>
            <a:pPr marL="936900" lvl="2" indent="-342900"/>
            <a:r>
              <a:rPr lang="en-US" sz="1800" dirty="0"/>
              <a:t>Split the dataset into training and testing sets.</a:t>
            </a:r>
          </a:p>
          <a:p>
            <a:pPr marL="936900" lvl="2" indent="-342900"/>
            <a:r>
              <a:rPr lang="en-US" sz="1800" dirty="0"/>
              <a:t>Train multiple machine learning models (Logistic Regression, Decision Tree, Random Forest, Gradient Boosting) to classify employee salary. Each model is trained on the processed and scaled data.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ABFE8E-A58B-4156-BD8D-43ECE048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056" y="1232452"/>
            <a:ext cx="5410019" cy="5104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18F01-4DAB-45D8-8AE7-C76DC329590D}"/>
              </a:ext>
            </a:extLst>
          </p:cNvPr>
          <p:cNvSpPr txBox="1"/>
          <p:nvPr/>
        </p:nvSpPr>
        <p:spPr>
          <a:xfrm>
            <a:off x="581191" y="3784759"/>
            <a:ext cx="597986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1"/>
                </a:solidFill>
              </a:rPr>
              <a:t>5. </a:t>
            </a:r>
            <a:r>
              <a:rPr lang="en-IN" sz="2800" b="1" dirty="0"/>
              <a:t>Model Evaluation: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Evaluate performance using metrics like Mean Absolute Error (MAE), R² Score, etc.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Compare with other models.(e.g., Linear Regression, Random Forest).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/>
              <a:t>Select the best performing model and finally train the model.</a:t>
            </a:r>
          </a:p>
        </p:txBody>
      </p:sp>
    </p:spTree>
    <p:extLst>
      <p:ext uri="{BB962C8B-B14F-4D97-AF65-F5344CB8AC3E}">
        <p14:creationId xmlns:p14="http://schemas.microsoft.com/office/powerpoint/2010/main" val="192474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24576"/>
            <a:ext cx="11029616" cy="8472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chemeClr val="accent1"/>
                </a:solidFill>
              </a:rPr>
              <a:t>6. </a:t>
            </a:r>
            <a:r>
              <a:rPr lang="en-IN" sz="3600" b="1" dirty="0"/>
              <a:t>Model Serialization:</a:t>
            </a:r>
          </a:p>
          <a:p>
            <a:pPr marL="936900" lvl="2" indent="-342900"/>
            <a:r>
              <a:rPr lang="en-US" sz="2300" dirty="0"/>
              <a:t>Save the trained model using </a:t>
            </a:r>
            <a:r>
              <a:rPr lang="en-US" sz="2300" dirty="0" err="1"/>
              <a:t>joblib</a:t>
            </a:r>
            <a:r>
              <a:rPr lang="en-US" sz="2300" dirty="0"/>
              <a:t> to a file (</a:t>
            </a:r>
            <a:r>
              <a:rPr lang="en-US" sz="2300" dirty="0" err="1"/>
              <a:t>salary_pipeline_streamlit.pkl</a:t>
            </a:r>
            <a:r>
              <a:rPr lang="en-US" sz="2300" dirty="0"/>
              <a:t>).</a:t>
            </a:r>
            <a:endParaRPr lang="en-US" sz="23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E06DF-1424-439B-B961-1322F7F94F22}"/>
              </a:ext>
            </a:extLst>
          </p:cNvPr>
          <p:cNvSpPr txBox="1"/>
          <p:nvPr/>
        </p:nvSpPr>
        <p:spPr>
          <a:xfrm>
            <a:off x="581191" y="2613392"/>
            <a:ext cx="67992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7. </a:t>
            </a:r>
            <a:r>
              <a:rPr lang="en-US" sz="2800" b="1" dirty="0"/>
              <a:t>Deployment with </a:t>
            </a:r>
            <a:r>
              <a:rPr lang="en-US" sz="2800" b="1" dirty="0" err="1"/>
              <a:t>Streamlit</a:t>
            </a:r>
            <a:r>
              <a:rPr lang="en-US" sz="2800" b="1" dirty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Build a user interface (app.py) using </a:t>
            </a:r>
            <a:r>
              <a:rPr lang="en-US" dirty="0" err="1"/>
              <a:t>Streamlit</a:t>
            </a:r>
            <a:r>
              <a:rPr lang="en-US" dirty="0"/>
              <a:t>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Load the model and accept user input through dropdowns/sliders.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Predict salary and display the output dynamically.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4429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782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Conclusion</vt:lpstr>
      <vt:lpstr>References</vt:lpstr>
      <vt:lpstr>Project Assets: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JEET</cp:lastModifiedBy>
  <cp:revision>50</cp:revision>
  <dcterms:created xsi:type="dcterms:W3CDTF">2021-05-26T16:50:10Z</dcterms:created>
  <dcterms:modified xsi:type="dcterms:W3CDTF">2025-07-26T16:14:36Z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