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47159863" cy="219456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48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25" d="100"/>
          <a:sy n="25" d="100"/>
        </p:scale>
        <p:origin x="38" y="14"/>
      </p:cViewPr>
      <p:guideLst>
        <p:guide orient="horz" pos="6912"/>
        <p:guide pos="14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4983" y="3591562"/>
            <a:ext cx="35369897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4983" y="11526522"/>
            <a:ext cx="35369897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737-5044-4F69-A5A5-43975AF3679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8683-B6F9-4D91-A897-265EAE375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1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737-5044-4F69-A5A5-43975AF3679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8683-B6F9-4D91-A897-265EAE375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03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748777" y="1168400"/>
            <a:ext cx="10168845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2241" y="1168400"/>
            <a:ext cx="29917038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737-5044-4F69-A5A5-43975AF3679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8683-B6F9-4D91-A897-265EAE375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68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737-5044-4F69-A5A5-43975AF3679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8683-B6F9-4D91-A897-265EAE375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0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678" y="5471163"/>
            <a:ext cx="40675382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678" y="14686283"/>
            <a:ext cx="40675382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737-5044-4F69-A5A5-43975AF3679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8683-B6F9-4D91-A897-265EAE375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7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2240" y="5842000"/>
            <a:ext cx="20042942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74681" y="5842000"/>
            <a:ext cx="20042942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737-5044-4F69-A5A5-43975AF3679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8683-B6F9-4D91-A897-265EAE375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8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383" y="1168401"/>
            <a:ext cx="40675382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8385" y="5379722"/>
            <a:ext cx="19950831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8385" y="8016240"/>
            <a:ext cx="19950831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874681" y="5379722"/>
            <a:ext cx="2004908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874681" y="8016240"/>
            <a:ext cx="2004908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737-5044-4F69-A5A5-43975AF3679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8683-B6F9-4D91-A897-265EAE375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82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737-5044-4F69-A5A5-43975AF3679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8683-B6F9-4D91-A897-265EAE375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7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737-5044-4F69-A5A5-43975AF3679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8683-B6F9-4D91-A897-265EAE375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2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385" y="1463040"/>
            <a:ext cx="15210282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9084" y="3159762"/>
            <a:ext cx="23874681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8385" y="6583680"/>
            <a:ext cx="15210282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737-5044-4F69-A5A5-43975AF3679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8683-B6F9-4D91-A897-265EAE375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35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385" y="1463040"/>
            <a:ext cx="15210282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049084" y="3159762"/>
            <a:ext cx="23874681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8385" y="6583680"/>
            <a:ext cx="15210282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737-5044-4F69-A5A5-43975AF3679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8683-B6F9-4D91-A897-265EAE375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45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2241" y="1168401"/>
            <a:ext cx="40675382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241" y="5842000"/>
            <a:ext cx="40675382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2241" y="20340322"/>
            <a:ext cx="10610969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B737-5044-4F69-A5A5-43975AF3679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705" y="20340322"/>
            <a:ext cx="15916454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306653" y="20340322"/>
            <a:ext cx="10610969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68683-B6F9-4D91-A897-265EAE375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4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eetvk0018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C541-4103-4EFB-B3E2-60C7F4011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F545F-8FEF-4408-99C1-B22DBDD77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FB988-4155-4C6F-AA5B-000C12275F1A}"/>
              </a:ext>
            </a:extLst>
          </p:cNvPr>
          <p:cNvSpPr/>
          <p:nvPr/>
        </p:nvSpPr>
        <p:spPr>
          <a:xfrm>
            <a:off x="-1" y="0"/>
            <a:ext cx="47159863" cy="21945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7FF24-78CB-4CF4-B2FF-D9DE06A197E7}"/>
              </a:ext>
            </a:extLst>
          </p:cNvPr>
          <p:cNvSpPr txBox="1"/>
          <p:nvPr/>
        </p:nvSpPr>
        <p:spPr>
          <a:xfrm>
            <a:off x="9833451" y="994371"/>
            <a:ext cx="2645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5400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6DE2E-6BFA-40D9-8F80-BDA0BC10860D}"/>
              </a:ext>
            </a:extLst>
          </p:cNvPr>
          <p:cNvSpPr txBox="1"/>
          <p:nvPr/>
        </p:nvSpPr>
        <p:spPr>
          <a:xfrm>
            <a:off x="365760" y="417753"/>
            <a:ext cx="46360080" cy="378565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of Polychlorinated Biphenyls (PCB) on the immune system and survival of killer whales</a:t>
            </a:r>
          </a:p>
          <a:p>
            <a:pPr algn="ctr"/>
            <a:r>
              <a:rPr lang="en-GB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Jeet Mukhopadhyay  </a:t>
            </a:r>
          </a:p>
          <a:p>
            <a:pPr algn="ctr"/>
            <a:r>
              <a:rPr lang="en-GB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jeetvk0018@gmail.com</a:t>
            </a:r>
            <a:endParaRPr lang="en-IN" sz="6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6000" dirty="0">
                <a:solidFill>
                  <a:srgbClr val="FFFF00"/>
                </a:solidFill>
                <a:latin typeface="Times New Roman" panose="02020603050405020304" pitchFamily="18" charset="0"/>
              </a:rPr>
              <a:t>Department of Life Sciences, Presidency University, 86/1, College Street, Kolkata –700073, West Bengal, India.</a:t>
            </a:r>
            <a:endParaRPr lang="en-GB" sz="6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63C5D-E06F-4A70-9C5B-4D4F4030D433}"/>
              </a:ext>
            </a:extLst>
          </p:cNvPr>
          <p:cNvSpPr txBox="1"/>
          <p:nvPr/>
        </p:nvSpPr>
        <p:spPr>
          <a:xfrm>
            <a:off x="346585" y="5041534"/>
            <a:ext cx="7132320" cy="160659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u="sng" dirty="0" err="1"/>
              <a:t>g</a:t>
            </a:r>
            <a:r>
              <a:rPr lang="en-GB" sz="6000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sz="60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 algn="just">
              <a:buFont typeface="Wingdings" panose="05000000000000000000" pitchFamily="2" charset="2"/>
              <a:buChar char="Ø"/>
            </a:pPr>
            <a:r>
              <a:rPr lang="en-GB" sz="6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PCB was used as coolants in air </a:t>
            </a:r>
            <a:r>
              <a:rPr lang="en-GB" sz="6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conditoners</a:t>
            </a:r>
            <a:r>
              <a:rPr lang="en-GB" sz="6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refrigerators.</a:t>
            </a:r>
          </a:p>
          <a:p>
            <a:pPr marL="857250" indent="-857250" algn="just">
              <a:buFont typeface="Wingdings" panose="05000000000000000000" pitchFamily="2" charset="2"/>
              <a:buChar char="Ø"/>
            </a:pPr>
            <a:r>
              <a:rPr lang="en-GB" sz="6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lead to enormous contamination of the biosphere.</a:t>
            </a:r>
          </a:p>
          <a:p>
            <a:pPr marL="857250" indent="-857250" algn="just">
              <a:buFont typeface="Wingdings" panose="05000000000000000000" pitchFamily="2" charset="2"/>
              <a:buChar char="Ø"/>
            </a:pPr>
            <a:r>
              <a:rPr lang="en-GB" sz="6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affected the killer whale population .</a:t>
            </a:r>
          </a:p>
          <a:p>
            <a:pPr marL="857250" indent="-857250" algn="just">
              <a:buFont typeface="Wingdings" panose="05000000000000000000" pitchFamily="2" charset="2"/>
              <a:buChar char="Ø"/>
            </a:pPr>
            <a:r>
              <a:rPr lang="en-GB" sz="6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PCB contamination in killer whales posed a threat to their survival since it affected their immune system.</a:t>
            </a:r>
          </a:p>
          <a:p>
            <a:pPr algn="just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026E8B-5CF4-4DCA-93D0-B6F3BFE64996}"/>
              </a:ext>
            </a:extLst>
          </p:cNvPr>
          <p:cNvSpPr txBox="1"/>
          <p:nvPr/>
        </p:nvSpPr>
        <p:spPr>
          <a:xfrm>
            <a:off x="7736306" y="5030818"/>
            <a:ext cx="5455920" cy="160659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u="sng" dirty="0" err="1">
                <a:solidFill>
                  <a:srgbClr val="FF0000"/>
                </a:solidFill>
              </a:rPr>
              <a:t>s</a:t>
            </a:r>
            <a:r>
              <a:rPr lang="en-GB" sz="6000" u="sng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GB" sz="6000" u="sng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 algn="just">
              <a:buFont typeface="Wingdings" panose="05000000000000000000" pitchFamily="2" charset="2"/>
              <a:buChar char="Ø"/>
            </a:pPr>
            <a:r>
              <a:rPr lang="en-GB" sz="6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experimental process is non invasive.</a:t>
            </a:r>
          </a:p>
          <a:p>
            <a:pPr marL="857250" indent="-857250" algn="just">
              <a:buFont typeface="Wingdings" panose="05000000000000000000" pitchFamily="2" charset="2"/>
              <a:buChar char="Ø"/>
            </a:pPr>
            <a:r>
              <a:rPr lang="en-GB" sz="6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whole process was environment friendly.</a:t>
            </a:r>
          </a:p>
          <a:p>
            <a:pPr marL="857250" indent="-857250" algn="just">
              <a:buFont typeface="Wingdings" panose="05000000000000000000" pitchFamily="2" charset="2"/>
              <a:buChar char="Ø"/>
            </a:pPr>
            <a:r>
              <a:rPr lang="en-GB" sz="6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also predict how other toxic compounds can affect the immunity and survival of killer whales.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044846-D577-40F1-975A-3A4D224EA60C}"/>
              </a:ext>
            </a:extLst>
          </p:cNvPr>
          <p:cNvSpPr txBox="1"/>
          <p:nvPr/>
        </p:nvSpPr>
        <p:spPr>
          <a:xfrm>
            <a:off x="13545835" y="5123151"/>
            <a:ext cx="6614160" cy="159736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857250" indent="-857250" algn="just">
              <a:buFont typeface="Wingdings" panose="05000000000000000000" pitchFamily="2" charset="2"/>
              <a:buChar char="Ø"/>
            </a:pPr>
            <a:r>
              <a:rPr lang="en-IN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on blubber PCB concentrations of killer whales was collected.</a:t>
            </a:r>
          </a:p>
          <a:p>
            <a:pPr marL="857250" indent="-857250" algn="just">
              <a:buFont typeface="Wingdings" panose="05000000000000000000" pitchFamily="2" charset="2"/>
              <a:buChar char="Ø"/>
            </a:pPr>
            <a:r>
              <a:rPr lang="en-IN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compared to known PCB concentrations and response relationship graphs.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IN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annual population growth rate </a:t>
            </a:r>
            <a:r>
              <a:rPr lang="el-GR" sz="6600" dirty="0">
                <a:solidFill>
                  <a:srgbClr val="FF0000"/>
                </a:solidFill>
                <a:latin typeface="Times New Roman" panose="02020603050405020304" pitchFamily="18" charset="0"/>
              </a:rPr>
              <a:t>λ </a:t>
            </a:r>
            <a:r>
              <a:rPr lang="en-GB" sz="6600" dirty="0">
                <a:solidFill>
                  <a:srgbClr val="FF0000"/>
                </a:solidFill>
                <a:latin typeface="Times New Roman" panose="02020603050405020304" pitchFamily="18" charset="0"/>
              </a:rPr>
              <a:t>was calculated.</a:t>
            </a:r>
            <a:endParaRPr lang="en-IN" sz="6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410E6E-4EA9-4D7D-91FC-567854B02F9F}"/>
              </a:ext>
            </a:extLst>
          </p:cNvPr>
          <p:cNvSpPr txBox="1"/>
          <p:nvPr/>
        </p:nvSpPr>
        <p:spPr>
          <a:xfrm>
            <a:off x="28822491" y="555128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575D69-CF8C-4EE3-ADE0-729952404EF9}"/>
              </a:ext>
            </a:extLst>
          </p:cNvPr>
          <p:cNvSpPr txBox="1"/>
          <p:nvPr/>
        </p:nvSpPr>
        <p:spPr>
          <a:xfrm>
            <a:off x="20795880" y="5127698"/>
            <a:ext cx="18925539" cy="15788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algn="ctr"/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</a:t>
            </a:r>
          </a:p>
          <a:p>
            <a:pPr algn="just"/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</a:p>
          <a:p>
            <a:pPr algn="just"/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BFFD9EF-6E2D-4E72-9362-BEEB7C70B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3676" y="7536609"/>
            <a:ext cx="5916766" cy="45032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EA29B04-EC55-41EE-9179-7AF1415A1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0443" y="7565226"/>
            <a:ext cx="5916766" cy="401654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70BC6FD-C267-4E24-8F61-FB42CB61BD98}"/>
              </a:ext>
            </a:extLst>
          </p:cNvPr>
          <p:cNvSpPr txBox="1"/>
          <p:nvPr/>
        </p:nvSpPr>
        <p:spPr>
          <a:xfrm>
            <a:off x="27919360" y="12038292"/>
            <a:ext cx="5861082" cy="156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PCB accumulation and biomagnification.</a:t>
            </a:r>
            <a:endParaRPr lang="en-IN" sz="4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75A8B0-ECFA-427E-8562-1754A942A1BD}"/>
              </a:ext>
            </a:extLst>
          </p:cNvPr>
          <p:cNvSpPr txBox="1"/>
          <p:nvPr/>
        </p:nvSpPr>
        <p:spPr>
          <a:xfrm>
            <a:off x="33744991" y="11604412"/>
            <a:ext cx="6009605" cy="30897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calf survival and maternal adipose PCB concentration.</a:t>
            </a:r>
            <a:endParaRPr lang="en-IN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71A6C8-06B2-4857-90D1-3C659257E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1410" y="14716779"/>
            <a:ext cx="5916766" cy="39219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688D133-D673-471B-B7D0-C99884ED33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3676" y="13655876"/>
            <a:ext cx="5861082" cy="4927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7F8415-8B64-4B60-819F-6918C961F288}"/>
              </a:ext>
            </a:extLst>
          </p:cNvPr>
          <p:cNvSpPr txBox="1"/>
          <p:nvPr/>
        </p:nvSpPr>
        <p:spPr>
          <a:xfrm>
            <a:off x="27781896" y="18667293"/>
            <a:ext cx="5861082" cy="156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 population growth rate</a:t>
            </a:r>
            <a:endParaRPr lang="en-IN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1C4DB1-A97C-4F2D-ACA7-CEE798C3364E}"/>
              </a:ext>
            </a:extLst>
          </p:cNvPr>
          <p:cNvSpPr txBox="1"/>
          <p:nvPr/>
        </p:nvSpPr>
        <p:spPr>
          <a:xfrm>
            <a:off x="33621971" y="18661323"/>
            <a:ext cx="6109608" cy="22877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Immune suppression as function of blubber PCB </a:t>
            </a:r>
            <a:r>
              <a:rPr lang="en-GB" sz="4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concrentration</a:t>
            </a:r>
            <a:r>
              <a:rPr lang="en-GB" sz="4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2080E1-90A3-40B3-B554-4B6D25E66771}"/>
              </a:ext>
            </a:extLst>
          </p:cNvPr>
          <p:cNvSpPr txBox="1"/>
          <p:nvPr/>
        </p:nvSpPr>
        <p:spPr>
          <a:xfrm>
            <a:off x="40143208" y="5183843"/>
            <a:ext cx="6594866" cy="16342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857250" indent="-857250" algn="just">
              <a:buFont typeface="Wingdings" panose="05000000000000000000" pitchFamily="2" charset="2"/>
              <a:buChar char="Ø"/>
            </a:pPr>
            <a:r>
              <a:rPr lang="en-IN" sz="6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risk of killer whale population collapsing in the next 100 years.</a:t>
            </a:r>
          </a:p>
          <a:p>
            <a:pPr marL="857250" indent="-857250" algn="just">
              <a:buFont typeface="Wingdings" panose="05000000000000000000" pitchFamily="2" charset="2"/>
              <a:buChar char="Ø"/>
            </a:pPr>
            <a:r>
              <a:rPr lang="en-IN" sz="6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Concerted efforts are needed to destroy remaining PCB sources.</a:t>
            </a:r>
          </a:p>
          <a:p>
            <a:pPr algn="just"/>
            <a:endParaRPr lang="en-IN" sz="6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6000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algn="ctr"/>
            <a:r>
              <a:rPr lang="en-IN" sz="4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Desforges</a:t>
            </a:r>
            <a:r>
              <a:rPr lang="en-IN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 P., Hall, A., McConnell, B., Rosing-</a:t>
            </a:r>
            <a:r>
              <a:rPr lang="en-IN" sz="4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Asvid</a:t>
            </a:r>
            <a:r>
              <a:rPr lang="en-IN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Barber, J. L., Brownlow, A., ... &amp; Dietz, R. (2018). Predicting global killer whale population collapse from PCB pollution. </a:t>
            </a:r>
            <a:r>
              <a:rPr lang="en-IN" sz="4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en-IN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4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361</a:t>
            </a:r>
            <a:r>
              <a:rPr lang="en-IN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(6409), 1373-1376.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807A84-E274-435D-8E40-781C1CBE50B6}"/>
              </a:ext>
            </a:extLst>
          </p:cNvPr>
          <p:cNvSpPr txBox="1"/>
          <p:nvPr/>
        </p:nvSpPr>
        <p:spPr>
          <a:xfrm>
            <a:off x="38393356" y="17783584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F999B-D51E-44FB-8E73-327A759E3677}"/>
              </a:ext>
            </a:extLst>
          </p:cNvPr>
          <p:cNvSpPr txBox="1"/>
          <p:nvPr/>
        </p:nvSpPr>
        <p:spPr>
          <a:xfrm>
            <a:off x="20714261" y="5160519"/>
            <a:ext cx="6990984" cy="157889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n-GB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Females show lower PCB accumulation than males due to maternal lactation.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GB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source is related to the amount of PCB in killer whale since biomagnification occurs through trophic levels.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GB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Killer whales are presently found mostly in arctic and Antarctic regions.</a:t>
            </a:r>
            <a:endParaRPr lang="en-IN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55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</TotalTime>
  <Words>338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jeetvk0018@gmail.com</dc:creator>
  <cp:lastModifiedBy>jeetvk0018@gmail.com</cp:lastModifiedBy>
  <cp:revision>4</cp:revision>
  <dcterms:created xsi:type="dcterms:W3CDTF">2022-03-01T07:20:45Z</dcterms:created>
  <dcterms:modified xsi:type="dcterms:W3CDTF">2022-03-03T15:01:32Z</dcterms:modified>
</cp:coreProperties>
</file>