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A5B8-EDB4-4BF9-95FB-F04707919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10DB2-C758-4E35-8C49-E0D4DA29D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BD362F-05BD-4004-BE61-B41FC0ACD9D5}"/>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44FA98D9-CB87-4758-9627-00D6AFDA8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B2B27-EAE0-48F8-A68A-63977D021611}"/>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71729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5703-5341-4307-94C0-BF374E52BE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C65C7F-3E22-4188-B3B3-D10DA7425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6A56D-0FB3-499B-B3D9-1299C5108B05}"/>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073BD570-44CB-4C2E-A876-6B1CCA6EA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22D4E-3670-4BE3-9B36-FBF03DC7B015}"/>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308304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55AF-3C95-465A-AB97-085B98A9FE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2485E-2FC5-4EAC-9CDF-785D0A308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ADB88-660C-40E1-AF6F-44908A93A2C8}"/>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A44B7F7D-A202-4113-930C-4381E56E0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89935-4D99-4E22-954E-FC78CD1DC55C}"/>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2482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7CC9-846B-40FB-B5B5-483699591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60059-BF94-41C1-8DAC-9DC69F750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202C9-B5E6-45C9-95C1-6B325B7AF32A}"/>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CAB0D317-7F65-4E46-9744-EC3D70417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40C87-E7D3-4DB9-9EF5-AE314E04C3B8}"/>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380101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0894-808D-4C74-ACDE-265D57646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C5B01C-777C-4E2A-8DCB-E577C1C76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597CF-6477-4B99-84E4-9C03D06CB6E9}"/>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DA08B289-2245-4F25-8F66-58718292A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AB573-8A7A-4D13-877B-B85587E5C399}"/>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295990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536D-93FE-415A-8B7B-A85A2B3F23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932EF2-4FCD-497D-8FE4-DCF862CF3F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990E04-5A49-4001-B6AA-75478FD7D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5063FB-2E95-4DBB-80E7-FF928D733D6F}"/>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6" name="Footer Placeholder 5">
            <a:extLst>
              <a:ext uri="{FF2B5EF4-FFF2-40B4-BE49-F238E27FC236}">
                <a16:creationId xmlns:a16="http://schemas.microsoft.com/office/drawing/2014/main" id="{231C01C4-18AD-4E01-801B-A17BE7171A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6EC3B-EB36-498C-ACDB-3908A8906D86}"/>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251548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B031-C68B-4BEF-9277-26F27F7EB0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7CB904-A144-4F14-86B0-1B226479B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6BE82-94BC-4A2C-9BDA-DE3D6396D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E4F911-0CEA-4CE0-9146-6BB518A73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A19CE-79B8-4812-8774-776944952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0F071D-128E-40F0-9FBD-0900F5C2850E}"/>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8" name="Footer Placeholder 7">
            <a:extLst>
              <a:ext uri="{FF2B5EF4-FFF2-40B4-BE49-F238E27FC236}">
                <a16:creationId xmlns:a16="http://schemas.microsoft.com/office/drawing/2014/main" id="{61584A22-DF9F-4BC4-AF62-C0FD66A55E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D0C3BF-A6BF-46F6-9C32-75E6B8BA9C82}"/>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166279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7D4B-44A3-43BB-A732-64A46F73A0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9FC20-7DE2-4316-81E3-E8FAACFD7542}"/>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4" name="Footer Placeholder 3">
            <a:extLst>
              <a:ext uri="{FF2B5EF4-FFF2-40B4-BE49-F238E27FC236}">
                <a16:creationId xmlns:a16="http://schemas.microsoft.com/office/drawing/2014/main" id="{18AAAE8F-D3F2-4C5B-AB8E-3189A1203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E1D92D-4768-4EC2-974C-87169836B312}"/>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188451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D32DD-FEF9-4B46-B6D5-784F1A8AD51C}"/>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3" name="Footer Placeholder 2">
            <a:extLst>
              <a:ext uri="{FF2B5EF4-FFF2-40B4-BE49-F238E27FC236}">
                <a16:creationId xmlns:a16="http://schemas.microsoft.com/office/drawing/2014/main" id="{56021424-72FF-4B7D-9757-C847E8C7E4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4331B-2101-47F7-84FF-E62D9966B4DB}"/>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360274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8DC-1B17-4F34-BE5A-BE5DB22B9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F70C2C-9035-4F27-9966-377759E16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A88B27-EEC0-4E74-B682-EA14017F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271BA-E4E0-4DB9-84DD-1B72DD82E593}"/>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6" name="Footer Placeholder 5">
            <a:extLst>
              <a:ext uri="{FF2B5EF4-FFF2-40B4-BE49-F238E27FC236}">
                <a16:creationId xmlns:a16="http://schemas.microsoft.com/office/drawing/2014/main" id="{5A57A5D1-C324-420F-B694-A18BE6EE8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91C14-E16D-47C3-9DDB-F727A4015EBA}"/>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56041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B9DB-5584-4D79-84A3-689DBDF30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6F7F01-7EAA-4AF3-A4F5-5951EE07D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AD279D-2466-477A-BBEF-C3AA5DD8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4F501-9320-4A5E-B609-238E89A11000}"/>
              </a:ext>
            </a:extLst>
          </p:cNvPr>
          <p:cNvSpPr>
            <a:spLocks noGrp="1"/>
          </p:cNvSpPr>
          <p:nvPr>
            <p:ph type="dt" sz="half" idx="10"/>
          </p:nvPr>
        </p:nvSpPr>
        <p:spPr/>
        <p:txBody>
          <a:bodyPr/>
          <a:lstStyle/>
          <a:p>
            <a:fld id="{C56A612A-7311-4B80-B8DF-542EEE19A388}" type="datetimeFigureOut">
              <a:rPr lang="en-IN" smtClean="0"/>
              <a:t>07-10-2021</a:t>
            </a:fld>
            <a:endParaRPr lang="en-IN"/>
          </a:p>
        </p:txBody>
      </p:sp>
      <p:sp>
        <p:nvSpPr>
          <p:cNvPr id="6" name="Footer Placeholder 5">
            <a:extLst>
              <a:ext uri="{FF2B5EF4-FFF2-40B4-BE49-F238E27FC236}">
                <a16:creationId xmlns:a16="http://schemas.microsoft.com/office/drawing/2014/main" id="{76172874-D9FC-490E-AF05-8EA6FA20D8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3EDC9-1661-4C3E-A37B-0B648DD6F5ED}"/>
              </a:ext>
            </a:extLst>
          </p:cNvPr>
          <p:cNvSpPr>
            <a:spLocks noGrp="1"/>
          </p:cNvSpPr>
          <p:nvPr>
            <p:ph type="sldNum" sz="quarter" idx="12"/>
          </p:nvPr>
        </p:nvSpPr>
        <p:spPr/>
        <p:txBody>
          <a:bodyPr/>
          <a:lstStyle/>
          <a:p>
            <a:fld id="{CE5E3EAB-9F24-42B3-B2C5-C158733C64ED}" type="slidenum">
              <a:rPr lang="en-IN" smtClean="0"/>
              <a:t>‹#›</a:t>
            </a:fld>
            <a:endParaRPr lang="en-IN"/>
          </a:p>
        </p:txBody>
      </p:sp>
    </p:spTree>
    <p:extLst>
      <p:ext uri="{BB962C8B-B14F-4D97-AF65-F5344CB8AC3E}">
        <p14:creationId xmlns:p14="http://schemas.microsoft.com/office/powerpoint/2010/main" val="7207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62A5D-9631-46E7-8DB4-BC201BDCF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095AA9-3AB9-408B-9254-39EED257E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480D8-72A6-4E4F-AF52-636BCE0C2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612A-7311-4B80-B8DF-542EEE19A388}" type="datetimeFigureOut">
              <a:rPr lang="en-IN" smtClean="0"/>
              <a:t>07-10-2021</a:t>
            </a:fld>
            <a:endParaRPr lang="en-IN"/>
          </a:p>
        </p:txBody>
      </p:sp>
      <p:sp>
        <p:nvSpPr>
          <p:cNvPr id="5" name="Footer Placeholder 4">
            <a:extLst>
              <a:ext uri="{FF2B5EF4-FFF2-40B4-BE49-F238E27FC236}">
                <a16:creationId xmlns:a16="http://schemas.microsoft.com/office/drawing/2014/main" id="{13A7D07B-B8BE-4FBE-BCEF-999D1DA04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0EF0E-D0E6-41C1-98FC-CC8ECB32A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E3EAB-9F24-42B3-B2C5-C158733C64ED}" type="slidenum">
              <a:rPr lang="en-IN" smtClean="0"/>
              <a:t>‹#›</a:t>
            </a:fld>
            <a:endParaRPr lang="en-IN"/>
          </a:p>
        </p:txBody>
      </p:sp>
    </p:spTree>
    <p:extLst>
      <p:ext uri="{BB962C8B-B14F-4D97-AF65-F5344CB8AC3E}">
        <p14:creationId xmlns:p14="http://schemas.microsoft.com/office/powerpoint/2010/main" val="187874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0282-F0C3-497F-B576-EE26349875DB}"/>
              </a:ext>
            </a:extLst>
          </p:cNvPr>
          <p:cNvSpPr>
            <a:spLocks noGrp="1"/>
          </p:cNvSpPr>
          <p:nvPr>
            <p:ph type="title"/>
          </p:nvPr>
        </p:nvSpPr>
        <p:spPr>
          <a:xfrm>
            <a:off x="838200" y="530942"/>
            <a:ext cx="10515600" cy="5771534"/>
          </a:xfrm>
        </p:spPr>
        <p:txBody>
          <a:bodyPr>
            <a:normAutofit/>
          </a:bodyPr>
          <a:lstStyle/>
          <a:p>
            <a:pPr algn="ctr"/>
            <a:r>
              <a:rPr lang="en-GB" sz="3200" u="sng" dirty="0">
                <a:latin typeface="Times New Roman" panose="02020603050405020304" pitchFamily="18" charset="0"/>
                <a:cs typeface="Times New Roman" panose="02020603050405020304" pitchFamily="18" charset="0"/>
              </a:rPr>
              <a:t>To study the effect of mutation on the </a:t>
            </a:r>
            <a:r>
              <a:rPr lang="en-IN" sz="3200" u="sng" dirty="0">
                <a:effectLst/>
                <a:latin typeface="Times New Roman" panose="02020603050405020304" pitchFamily="18" charset="0"/>
                <a:ea typeface="TimesNewRomanPSMT"/>
                <a:cs typeface="Times New Roman" panose="02020603050405020304" pitchFamily="18" charset="0"/>
              </a:rPr>
              <a:t>γ subunit of the COP1 protein complex</a:t>
            </a:r>
            <a:br>
              <a:rPr lang="en-IN" sz="3200" dirty="0">
                <a:effectLst/>
                <a:latin typeface="Times New Roman" panose="02020603050405020304" pitchFamily="18" charset="0"/>
                <a:ea typeface="TimesNewRomanPSMT"/>
                <a:cs typeface="Times New Roman" panose="02020603050405020304" pitchFamily="18" charset="0"/>
              </a:rPr>
            </a:br>
            <a:br>
              <a:rPr lang="en-IN" sz="3200" dirty="0">
                <a:effectLst/>
                <a:latin typeface="Times New Roman" panose="02020603050405020304" pitchFamily="18" charset="0"/>
                <a:ea typeface="TimesNewRomanPSMT"/>
                <a:cs typeface="Times New Roman" panose="02020603050405020304" pitchFamily="18" charset="0"/>
              </a:rPr>
            </a:br>
            <a:r>
              <a:rPr lang="en-IN" sz="3200" u="sng" dirty="0">
                <a:effectLst/>
                <a:latin typeface="Times New Roman" panose="02020603050405020304" pitchFamily="18" charset="0"/>
                <a:ea typeface="TimesNewRomanPSMT"/>
                <a:cs typeface="Times New Roman" panose="02020603050405020304" pitchFamily="18" charset="0"/>
              </a:rPr>
              <a:t>Members</a:t>
            </a:r>
            <a:br>
              <a:rPr lang="en-IN" sz="3200" dirty="0">
                <a:effectLst/>
                <a:latin typeface="Times New Roman" panose="02020603050405020304" pitchFamily="18" charset="0"/>
                <a:ea typeface="TimesNewRomanPSMT"/>
                <a:cs typeface="Times New Roman" panose="02020603050405020304" pitchFamily="18" charset="0"/>
              </a:rPr>
            </a:br>
            <a:br>
              <a:rPr lang="en-IN" sz="3200" dirty="0">
                <a:effectLst/>
                <a:latin typeface="Times New Roman" panose="02020603050405020304" pitchFamily="18" charset="0"/>
                <a:ea typeface="TimesNewRomanPSMT"/>
                <a:cs typeface="Times New Roman" panose="02020603050405020304" pitchFamily="18" charset="0"/>
              </a:rPr>
            </a:br>
            <a:r>
              <a:rPr lang="en-IN" sz="3200" dirty="0">
                <a:effectLst/>
                <a:latin typeface="Times New Roman" panose="02020603050405020304" pitchFamily="18" charset="0"/>
                <a:ea typeface="TimesNewRomanPSMT"/>
                <a:cs typeface="Times New Roman" panose="02020603050405020304" pitchFamily="18" charset="0"/>
              </a:rPr>
              <a:t>Jeet Mukhopadhyay, Presidency University, UG-3</a:t>
            </a:r>
            <a:br>
              <a:rPr lang="en-IN" sz="3200" dirty="0">
                <a:effectLst/>
                <a:latin typeface="Times New Roman" panose="02020603050405020304" pitchFamily="18" charset="0"/>
                <a:ea typeface="TimesNewRomanPSMT"/>
                <a:cs typeface="Times New Roman" panose="02020603050405020304" pitchFamily="18" charset="0"/>
              </a:rPr>
            </a:br>
            <a:br>
              <a:rPr lang="en-IN" sz="3200" dirty="0">
                <a:effectLst/>
                <a:latin typeface="Times New Roman" panose="02020603050405020304" pitchFamily="18" charset="0"/>
                <a:ea typeface="TimesNewRomanPSMT"/>
                <a:cs typeface="Times New Roman" panose="02020603050405020304" pitchFamily="18" charset="0"/>
              </a:rPr>
            </a:br>
            <a:r>
              <a:rPr lang="en-IN" sz="3200" dirty="0" err="1">
                <a:effectLst/>
                <a:latin typeface="Times New Roman" panose="02020603050405020304" pitchFamily="18" charset="0"/>
                <a:ea typeface="TimesNewRomanPSMT"/>
                <a:cs typeface="Times New Roman" panose="02020603050405020304" pitchFamily="18" charset="0"/>
              </a:rPr>
              <a:t>Arkaprabha</a:t>
            </a:r>
            <a:r>
              <a:rPr lang="en-IN" sz="3200" dirty="0">
                <a:effectLst/>
                <a:latin typeface="Times New Roman" panose="02020603050405020304" pitchFamily="18" charset="0"/>
                <a:ea typeface="TimesNewRomanPSMT"/>
                <a:cs typeface="Times New Roman" panose="02020603050405020304" pitchFamily="18" charset="0"/>
              </a:rPr>
              <a:t> Bhattacharya, Presidency University, UG-3</a:t>
            </a:r>
            <a:br>
              <a:rPr lang="en-IN" sz="3200" dirty="0">
                <a:effectLst/>
                <a:latin typeface="Times New Roman" panose="02020603050405020304" pitchFamily="18" charset="0"/>
                <a:ea typeface="TimesNewRomanPSMT"/>
                <a:cs typeface="Times New Roman" panose="02020603050405020304" pitchFamily="18" charset="0"/>
              </a:rPr>
            </a:br>
            <a:br>
              <a:rPr lang="en-IN" sz="3200" dirty="0">
                <a:effectLst/>
                <a:latin typeface="Times New Roman" panose="02020603050405020304" pitchFamily="18" charset="0"/>
                <a:ea typeface="TimesNewRomanPSMT"/>
                <a:cs typeface="Times New Roman" panose="02020603050405020304" pitchFamily="18" charset="0"/>
              </a:rPr>
            </a:br>
            <a:r>
              <a:rPr lang="en-IN" sz="3200" dirty="0" err="1">
                <a:effectLst/>
                <a:latin typeface="Times New Roman" panose="02020603050405020304" pitchFamily="18" charset="0"/>
                <a:ea typeface="TimesNewRomanPSMT"/>
                <a:cs typeface="Times New Roman" panose="02020603050405020304" pitchFamily="18" charset="0"/>
              </a:rPr>
              <a:t>Spandan</a:t>
            </a:r>
            <a:r>
              <a:rPr lang="en-IN" sz="3200" dirty="0">
                <a:effectLst/>
                <a:latin typeface="Times New Roman" panose="02020603050405020304" pitchFamily="18" charset="0"/>
                <a:ea typeface="TimesNewRomanPSMT"/>
                <a:cs typeface="Times New Roman" panose="02020603050405020304" pitchFamily="18" charset="0"/>
              </a:rPr>
              <a:t> Banerjee, Presidency University, UG-3</a:t>
            </a:r>
            <a:br>
              <a:rPr lang="en-IN" sz="3200" dirty="0">
                <a:effectLst/>
                <a:latin typeface="Times New Roman" panose="02020603050405020304" pitchFamily="18" charset="0"/>
                <a:ea typeface="TimesNewRomanPSMT"/>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12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A4F46A0-5577-4E22-A009-EC4F5164A599}"/>
              </a:ext>
            </a:extLst>
          </p:cNvPr>
          <p:cNvSpPr>
            <a:spLocks noGrp="1"/>
          </p:cNvSpPr>
          <p:nvPr>
            <p:ph type="title"/>
          </p:nvPr>
        </p:nvSpPr>
        <p:spPr>
          <a:xfrm>
            <a:off x="2983706" y="5743732"/>
            <a:ext cx="6224588" cy="749701"/>
          </a:xfrm>
        </p:spPr>
        <p:txBody>
          <a:bodyPr>
            <a:noAutofit/>
          </a:bodyPr>
          <a:lstStyle/>
          <a:p>
            <a:r>
              <a:rPr lang="en-GB" sz="2400" dirty="0">
                <a:latin typeface="Times New Roman" panose="02020603050405020304" pitchFamily="18" charset="0"/>
                <a:cs typeface="Times New Roman" panose="02020603050405020304" pitchFamily="18" charset="0"/>
              </a:rPr>
              <a:t>KDEL sequence : Lysine, Aspartate, Glutamate, Leucine</a:t>
            </a:r>
            <a:endParaRPr lang="en-IN" sz="2400" dirty="0">
              <a:latin typeface="Times New Roman" panose="02020603050405020304" pitchFamily="18" charset="0"/>
              <a:cs typeface="Times New Roman" panose="02020603050405020304" pitchFamily="18" charset="0"/>
            </a:endParaRPr>
          </a:p>
        </p:txBody>
      </p:sp>
      <p:sp>
        <p:nvSpPr>
          <p:cNvPr id="24" name="Text Placeholder 23">
            <a:extLst>
              <a:ext uri="{FF2B5EF4-FFF2-40B4-BE49-F238E27FC236}">
                <a16:creationId xmlns:a16="http://schemas.microsoft.com/office/drawing/2014/main" id="{33E13F62-BF25-417D-95C6-044A6EB9633D}"/>
              </a:ext>
            </a:extLst>
          </p:cNvPr>
          <p:cNvSpPr>
            <a:spLocks noGrp="1"/>
          </p:cNvSpPr>
          <p:nvPr>
            <p:ph type="body" idx="1"/>
          </p:nvPr>
        </p:nvSpPr>
        <p:spPr>
          <a:xfrm>
            <a:off x="6734669" y="4175759"/>
            <a:ext cx="5157787" cy="823912"/>
          </a:xfrm>
        </p:spPr>
        <p:txBody>
          <a:bodyPr>
            <a:normAutofit fontScale="92500"/>
          </a:bodyPr>
          <a:lstStyle/>
          <a:p>
            <a:r>
              <a:rPr lang="en-GB" b="0" dirty="0">
                <a:latin typeface="Times New Roman" panose="02020603050405020304" pitchFamily="18" charset="0"/>
                <a:cs typeface="Times New Roman" panose="02020603050405020304" pitchFamily="18" charset="0"/>
              </a:rPr>
              <a:t>Retrieval of ER bearing chaperone proteins involving the COP 1 vesicle protein</a:t>
            </a:r>
            <a:r>
              <a:rPr lang="en-GB" b="0" dirty="0"/>
              <a:t>. </a:t>
            </a:r>
            <a:endParaRPr lang="en-IN" b="0" dirty="0"/>
          </a:p>
        </p:txBody>
      </p:sp>
      <p:sp>
        <p:nvSpPr>
          <p:cNvPr id="26" name="Text Placeholder 25">
            <a:extLst>
              <a:ext uri="{FF2B5EF4-FFF2-40B4-BE49-F238E27FC236}">
                <a16:creationId xmlns:a16="http://schemas.microsoft.com/office/drawing/2014/main" id="{63B7A5DE-2465-4585-B548-EABBA78A69C1}"/>
              </a:ext>
            </a:extLst>
          </p:cNvPr>
          <p:cNvSpPr>
            <a:spLocks noGrp="1"/>
          </p:cNvSpPr>
          <p:nvPr>
            <p:ph type="body" sz="quarter" idx="3"/>
          </p:nvPr>
        </p:nvSpPr>
        <p:spPr>
          <a:xfrm>
            <a:off x="492760" y="4175759"/>
            <a:ext cx="5183188" cy="1415573"/>
          </a:xfrm>
        </p:spPr>
        <p:txBody>
          <a:bodyPr>
            <a:noAutofit/>
          </a:bodyPr>
          <a:lstStyle/>
          <a:p>
            <a:r>
              <a:rPr lang="en-GB" b="0" dirty="0"/>
              <a:t>Trafficking of cargo proteins between the Rough Endoplasmic Reticulum and the Golgi apparatus with the help of COP 1 and COP 2 vesicles.</a:t>
            </a:r>
            <a:endParaRPr lang="en-IN" b="0" dirty="0"/>
          </a:p>
        </p:txBody>
      </p:sp>
      <p:pic>
        <p:nvPicPr>
          <p:cNvPr id="28" name="Content Placeholder 27">
            <a:extLst>
              <a:ext uri="{FF2B5EF4-FFF2-40B4-BE49-F238E27FC236}">
                <a16:creationId xmlns:a16="http://schemas.microsoft.com/office/drawing/2014/main" id="{1D4909A6-85F1-429F-BCFC-ED5757C2ECE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1640" y="516967"/>
            <a:ext cx="5106811" cy="3658792"/>
          </a:xfrm>
          <a:prstGeom prst="rect">
            <a:avLst/>
          </a:prstGeom>
          <a:noFill/>
          <a:ln>
            <a:noFill/>
          </a:ln>
        </p:spPr>
      </p:pic>
      <p:pic>
        <p:nvPicPr>
          <p:cNvPr id="29" name="Content Placeholder 28">
            <a:extLst>
              <a:ext uri="{FF2B5EF4-FFF2-40B4-BE49-F238E27FC236}">
                <a16:creationId xmlns:a16="http://schemas.microsoft.com/office/drawing/2014/main" id="{56425D9A-F568-4DA3-9DA1-583BDCDCF9DA}"/>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34669" y="516966"/>
            <a:ext cx="5106811" cy="3658793"/>
          </a:xfrm>
          <a:prstGeom prst="rect">
            <a:avLst/>
          </a:prstGeom>
          <a:noFill/>
          <a:ln>
            <a:noFill/>
          </a:ln>
        </p:spPr>
      </p:pic>
    </p:spTree>
    <p:extLst>
      <p:ext uri="{BB962C8B-B14F-4D97-AF65-F5344CB8AC3E}">
        <p14:creationId xmlns:p14="http://schemas.microsoft.com/office/powerpoint/2010/main" val="49868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C17370-EE6A-4978-848F-DFE19C041C9B}"/>
              </a:ext>
            </a:extLst>
          </p:cNvPr>
          <p:cNvSpPr>
            <a:spLocks noGrp="1"/>
          </p:cNvSpPr>
          <p:nvPr>
            <p:ph type="title"/>
          </p:nvPr>
        </p:nvSpPr>
        <p:spPr>
          <a:xfrm>
            <a:off x="1066800" y="4988560"/>
            <a:ext cx="10058400" cy="1635760"/>
          </a:xfrm>
        </p:spPr>
        <p:txBody>
          <a:bodyPr>
            <a:normAutofit/>
          </a:bodyPr>
          <a:lstStyle/>
          <a:p>
            <a:r>
              <a:rPr lang="en-GB" sz="2400" dirty="0">
                <a:latin typeface="Times New Roman" panose="02020603050405020304" pitchFamily="18" charset="0"/>
                <a:cs typeface="Times New Roman" panose="02020603050405020304" pitchFamily="18" charset="0"/>
              </a:rPr>
              <a:t>COP 1 vesicle protein is involved in the retrograde trafficking of ER resident chaperones from the </a:t>
            </a:r>
            <a:r>
              <a:rPr lang="en-GB" sz="2400" dirty="0" err="1">
                <a:latin typeface="Times New Roman" panose="02020603050405020304" pitchFamily="18" charset="0"/>
                <a:cs typeface="Times New Roman" panose="02020603050405020304" pitchFamily="18" charset="0"/>
              </a:rPr>
              <a:t>golgi</a:t>
            </a:r>
            <a:r>
              <a:rPr lang="en-GB" sz="2400" dirty="0">
                <a:latin typeface="Times New Roman" panose="02020603050405020304" pitchFamily="18" charset="0"/>
                <a:cs typeface="Times New Roman" panose="02020603050405020304" pitchFamily="18" charset="0"/>
              </a:rPr>
              <a:t> to the Endoplasmic Reticulum (ER). </a:t>
            </a:r>
            <a:r>
              <a:rPr lang="en-GB" sz="2400" dirty="0" err="1">
                <a:latin typeface="Times New Roman" panose="02020603050405020304" pitchFamily="18" charset="0"/>
                <a:cs typeface="Times New Roman" panose="02020603050405020304" pitchFamily="18" charset="0"/>
              </a:rPr>
              <a:t>Ceasation</a:t>
            </a:r>
            <a:r>
              <a:rPr lang="en-GB" sz="2400" dirty="0">
                <a:latin typeface="Times New Roman" panose="02020603050405020304" pitchFamily="18" charset="0"/>
                <a:cs typeface="Times New Roman" panose="02020603050405020304" pitchFamily="18" charset="0"/>
              </a:rPr>
              <a:t> of this protein trafficking can lead to ER stress which can lead to several immunological disorders.</a:t>
            </a:r>
            <a:endParaRPr lang="en-IN" sz="24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5F70EA7-0B2A-4640-ABA3-C3458F281B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402465"/>
            <a:ext cx="10058400" cy="4484495"/>
          </a:xfrm>
          <a:prstGeom prst="rect">
            <a:avLst/>
          </a:prstGeom>
          <a:noFill/>
          <a:ln>
            <a:noFill/>
          </a:ln>
        </p:spPr>
      </p:pic>
    </p:spTree>
    <p:extLst>
      <p:ext uri="{BB962C8B-B14F-4D97-AF65-F5344CB8AC3E}">
        <p14:creationId xmlns:p14="http://schemas.microsoft.com/office/powerpoint/2010/main" val="25616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CD713-E7B4-4793-9C96-A384061636FF}"/>
              </a:ext>
            </a:extLst>
          </p:cNvPr>
          <p:cNvSpPr>
            <a:spLocks noGrp="1"/>
          </p:cNvSpPr>
          <p:nvPr>
            <p:ph type="title"/>
          </p:nvPr>
        </p:nvSpPr>
        <p:spPr>
          <a:xfrm>
            <a:off x="661219" y="-696758"/>
            <a:ext cx="10515600" cy="6177915"/>
          </a:xfrm>
        </p:spPr>
        <p:txBody>
          <a:bodyPr>
            <a:normAutofit/>
          </a:bodyPr>
          <a:lstStyle/>
          <a:p>
            <a:r>
              <a:rPr lang="en-GB" sz="3200" u="sng" dirty="0">
                <a:latin typeface="Times New Roman" panose="02020603050405020304" pitchFamily="18" charset="0"/>
                <a:cs typeface="Times New Roman" panose="02020603050405020304" pitchFamily="18" charset="0"/>
              </a:rPr>
              <a:t>Different methods used to study the experiment :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 Confocal microscopy</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2) SDS PAGE</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3) ELISA</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4) CRISPR /Cas9</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5) </a:t>
            </a:r>
            <a:r>
              <a:rPr lang="en-GB" sz="2400" dirty="0" err="1">
                <a:latin typeface="Times New Roman" panose="02020603050405020304" pitchFamily="18" charset="0"/>
                <a:cs typeface="Times New Roman" panose="02020603050405020304" pitchFamily="18" charset="0"/>
              </a:rPr>
              <a:t>Sangner</a:t>
            </a:r>
            <a:r>
              <a:rPr lang="en-GB" sz="2400" dirty="0">
                <a:latin typeface="Times New Roman" panose="02020603050405020304" pitchFamily="18" charset="0"/>
                <a:cs typeface="Times New Roman" panose="02020603050405020304" pitchFamily="18" charset="0"/>
              </a:rPr>
              <a:t> sequencing</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6) </a:t>
            </a:r>
            <a:r>
              <a:rPr lang="en-IN" sz="2400" dirty="0">
                <a:effectLst/>
                <a:latin typeface="Times New Roman" panose="02020603050405020304" pitchFamily="18" charset="0"/>
                <a:ea typeface="TimesNewRomanPSMT"/>
                <a:cs typeface="Times New Roman" panose="02020603050405020304" pitchFamily="18" charset="0"/>
              </a:rPr>
              <a:t>Time-Correlated Single-Photon Counting Fluorescence lifetime image microscopy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76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406D69-537E-4590-91C3-CE00403A8E9D}"/>
              </a:ext>
            </a:extLst>
          </p:cNvPr>
          <p:cNvSpPr>
            <a:spLocks noGrp="1"/>
          </p:cNvSpPr>
          <p:nvPr>
            <p:ph type="title"/>
          </p:nvPr>
        </p:nvSpPr>
        <p:spPr>
          <a:xfrm>
            <a:off x="739878" y="0"/>
            <a:ext cx="10515600" cy="1325563"/>
          </a:xfrm>
        </p:spPr>
        <p:txBody>
          <a:bodyPr/>
          <a:lstStyle/>
          <a:p>
            <a:pPr algn="ctr"/>
            <a:r>
              <a:rPr lang="en-GB" u="sng" dirty="0">
                <a:latin typeface="Times New Roman" panose="02020603050405020304" pitchFamily="18" charset="0"/>
                <a:cs typeface="Times New Roman" panose="02020603050405020304" pitchFamily="18" charset="0"/>
              </a:rPr>
              <a:t>Results</a:t>
            </a:r>
            <a:endParaRPr lang="en-IN"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FAB888-86C6-4886-9BDD-581F1993A762}"/>
              </a:ext>
            </a:extLst>
          </p:cNvPr>
          <p:cNvPicPr>
            <a:picLocks noChangeAspect="1" noChangeArrowheads="1"/>
          </p:cNvPicPr>
          <p:nvPr/>
        </p:nvPicPr>
        <p:blipFill>
          <a:blip r:embed="rId2"/>
          <a:srcRect/>
          <a:stretch>
            <a:fillRect/>
          </a:stretch>
        </p:blipFill>
        <p:spPr bwMode="auto">
          <a:xfrm>
            <a:off x="1029920" y="985200"/>
            <a:ext cx="2286016" cy="2901482"/>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62A9ACD3-3D91-4CAE-B0DA-ECCF3458ADAA}"/>
              </a:ext>
            </a:extLst>
          </p:cNvPr>
          <p:cNvPicPr>
            <a:picLocks noChangeAspect="1" noChangeArrowheads="1"/>
          </p:cNvPicPr>
          <p:nvPr/>
        </p:nvPicPr>
        <p:blipFill>
          <a:blip r:embed="rId3"/>
          <a:srcRect/>
          <a:stretch>
            <a:fillRect/>
          </a:stretch>
        </p:blipFill>
        <p:spPr bwMode="auto">
          <a:xfrm>
            <a:off x="8488604" y="1093676"/>
            <a:ext cx="1940058" cy="2428892"/>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6298C081-6610-494D-9A2E-17C532780F65}"/>
              </a:ext>
            </a:extLst>
          </p:cNvPr>
          <p:cNvPicPr>
            <a:picLocks noChangeAspect="1" noChangeArrowheads="1"/>
          </p:cNvPicPr>
          <p:nvPr/>
        </p:nvPicPr>
        <p:blipFill>
          <a:blip r:embed="rId4"/>
          <a:srcRect/>
          <a:stretch>
            <a:fillRect/>
          </a:stretch>
        </p:blipFill>
        <p:spPr bwMode="auto">
          <a:xfrm>
            <a:off x="3499432" y="4064139"/>
            <a:ext cx="1928826" cy="2446316"/>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413DF4F2-33B6-4296-9726-843B5F39EADD}"/>
              </a:ext>
            </a:extLst>
          </p:cNvPr>
          <p:cNvPicPr>
            <a:picLocks noChangeAspect="1" noChangeArrowheads="1"/>
          </p:cNvPicPr>
          <p:nvPr/>
        </p:nvPicPr>
        <p:blipFill>
          <a:blip r:embed="rId5"/>
          <a:srcRect/>
          <a:stretch>
            <a:fillRect/>
          </a:stretch>
        </p:blipFill>
        <p:spPr bwMode="auto">
          <a:xfrm>
            <a:off x="6295404" y="4064139"/>
            <a:ext cx="2000264" cy="2394255"/>
          </a:xfrm>
          <a:prstGeom prst="rect">
            <a:avLst/>
          </a:prstGeom>
          <a:noFill/>
          <a:ln w="9525">
            <a:noFill/>
            <a:miter lim="800000"/>
            <a:headEnd/>
            <a:tailEnd/>
          </a:ln>
          <a:effectLst/>
        </p:spPr>
      </p:pic>
    </p:spTree>
    <p:extLst>
      <p:ext uri="{BB962C8B-B14F-4D97-AF65-F5344CB8AC3E}">
        <p14:creationId xmlns:p14="http://schemas.microsoft.com/office/powerpoint/2010/main" val="133059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385D-130F-44C3-AE64-23CB5C305759}"/>
              </a:ext>
            </a:extLst>
          </p:cNvPr>
          <p:cNvSpPr>
            <a:spLocks noGrp="1"/>
          </p:cNvSpPr>
          <p:nvPr>
            <p:ph type="ctrTitle"/>
          </p:nvPr>
        </p:nvSpPr>
        <p:spPr>
          <a:xfrm>
            <a:off x="1376516" y="-1419942"/>
            <a:ext cx="9144000" cy="2387600"/>
          </a:xfrm>
        </p:spPr>
        <p:txBody>
          <a:bodyPr>
            <a:normAutofit/>
          </a:bodyPr>
          <a:lstStyle/>
          <a:p>
            <a:r>
              <a:rPr lang="en-GB" sz="4400" u="sng" dirty="0">
                <a:latin typeface="Times New Roman" panose="02020603050405020304" pitchFamily="18" charset="0"/>
                <a:cs typeface="Times New Roman" panose="02020603050405020304" pitchFamily="18" charset="0"/>
              </a:rPr>
              <a:t>Conclusion</a:t>
            </a:r>
            <a:endParaRPr lang="en-IN"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2C6976A-F2A8-4950-BE7C-1478BB26F132}"/>
              </a:ext>
            </a:extLst>
          </p:cNvPr>
          <p:cNvSpPr>
            <a:spLocks noGrp="1"/>
          </p:cNvSpPr>
          <p:nvPr>
            <p:ph type="subTitle" idx="1"/>
          </p:nvPr>
        </p:nvSpPr>
        <p:spPr>
          <a:xfrm>
            <a:off x="349045" y="1279833"/>
            <a:ext cx="11493909" cy="5034116"/>
          </a:xfrm>
        </p:spPr>
        <p:txBody>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err="1">
                <a:latin typeface="Times New Roman" panose="02020603050405020304" pitchFamily="18" charset="0"/>
                <a:cs typeface="Times New Roman" panose="02020603050405020304" pitchFamily="18" charset="0"/>
              </a:rPr>
              <a:t>Tauroursodeoxycholic</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acid (TUDCA)</a:t>
            </a:r>
            <a:r>
              <a:rPr lang="en-US" sz="2400" dirty="0">
                <a:latin typeface="Times New Roman" panose="02020603050405020304" pitchFamily="18" charset="0"/>
                <a:cs typeface="Times New Roman" panose="02020603050405020304" pitchFamily="18" charset="0"/>
              </a:rPr>
              <a:t> , a bile acid , used in the treatment of liver cirrhosis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behaves as a chaperone and can counter the ill effects of hindered protein transport back to the ER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16A9BB-57E7-4C8A-91E0-679989F05FB4}"/>
              </a:ext>
            </a:extLst>
          </p:cNvPr>
          <p:cNvPicPr>
            <a:picLocks noChangeAspect="1" noChangeArrowheads="1"/>
          </p:cNvPicPr>
          <p:nvPr/>
        </p:nvPicPr>
        <p:blipFill>
          <a:blip r:embed="rId2"/>
          <a:srcRect/>
          <a:stretch>
            <a:fillRect/>
          </a:stretch>
        </p:blipFill>
        <p:spPr bwMode="auto">
          <a:xfrm>
            <a:off x="4011561" y="3057432"/>
            <a:ext cx="3978260" cy="3186052"/>
          </a:xfrm>
          <a:prstGeom prst="rect">
            <a:avLst/>
          </a:prstGeom>
          <a:noFill/>
          <a:ln w="9525">
            <a:noFill/>
            <a:miter lim="800000"/>
            <a:headEnd/>
            <a:tailEnd/>
          </a:ln>
          <a:effectLst/>
        </p:spPr>
      </p:pic>
    </p:spTree>
    <p:extLst>
      <p:ext uri="{BB962C8B-B14F-4D97-AF65-F5344CB8AC3E}">
        <p14:creationId xmlns:p14="http://schemas.microsoft.com/office/powerpoint/2010/main" val="397079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B3FC1-5FC0-4AC1-A1A1-3F0E217B8A45}"/>
              </a:ext>
            </a:extLst>
          </p:cNvPr>
          <p:cNvSpPr>
            <a:spLocks noGrp="1"/>
          </p:cNvSpPr>
          <p:nvPr>
            <p:ph type="title"/>
          </p:nvPr>
        </p:nvSpPr>
        <p:spPr>
          <a:xfrm>
            <a:off x="838200" y="550606"/>
            <a:ext cx="10515600" cy="5781368"/>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99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TotalTime>
  <Words>222</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To study the effect of mutation on the γ subunit of the COP1 protein complex  Members  Jeet Mukhopadhyay, Presidency University, UG-3  Arkaprabha Bhattacharya, Presidency University, UG-3  Spandan Banerjee, Presidency University, UG-3 </vt:lpstr>
      <vt:lpstr>KDEL sequence : Lysine, Aspartate, Glutamate, Leucine</vt:lpstr>
      <vt:lpstr>COP 1 vesicle protein is involved in the retrograde trafficking of ER resident chaperones from the golgi to the Endoplasmic Reticulum (ER). Ceasation of this protein trafficking can lead to ER stress which can lead to several immunological disorders.</vt:lpstr>
      <vt:lpstr>Different methods used to study the experiment : -  1) Confocal microscopy 2) SDS PAGE 3) ELISA 4) CRISPR /Cas9 5) Sangner sequencing 6) Time-Correlated Single-Photon Counting Fluorescence lifetime image microscopy </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KDEL sequence : Lysine, Aspartate, Glutamate, Leucine</dc:title>
  <dc:creator>jeetvk0018@gmail.com</dc:creator>
  <cp:lastModifiedBy>jeetvk0018@gmail.com</cp:lastModifiedBy>
  <cp:revision>3</cp:revision>
  <dcterms:created xsi:type="dcterms:W3CDTF">2021-09-17T05:58:21Z</dcterms:created>
  <dcterms:modified xsi:type="dcterms:W3CDTF">2021-10-07T08:25:47Z</dcterms:modified>
</cp:coreProperties>
</file>