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8" r:id="rId3"/>
    <p:sldId id="274" r:id="rId4"/>
    <p:sldId id="284" r:id="rId5"/>
    <p:sldId id="273" r:id="rId6"/>
    <p:sldId id="276" r:id="rId7"/>
    <p:sldId id="277" r:id="rId8"/>
    <p:sldId id="279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BB24-5CB6-FD27-56C7-665B900FF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A3166-9E56-2947-592B-0B2CF8E94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BAA2-C0A3-DFBE-7EC0-59E3168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1D0E-4D1D-3EBC-4FDC-D24ADFCE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46FA2-55D6-FB14-AFF1-6AF50C37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8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1099-9EC5-BE2A-FBFC-175EEBF0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A57BE-F877-A493-949A-834B6C8E4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2EED-29A6-369A-09A9-CA9086DA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3C68-7649-426A-262B-F503C871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AF01-7B96-FBF7-D82B-56C47B24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05F68-DCCE-C117-FD53-0A8AA9837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D8D67-D5ED-A1D5-3A04-EDB4DF28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13A17-B123-C045-279D-CDDEDDE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8FD0-BE2F-0552-A08A-FE0AE311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5D43-57C1-7699-9A0F-DC88A62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2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7783-BB3E-727E-6B0D-EAEFF91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D6BF-7232-F9CE-AC3D-10D1FB0F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EB17-9DB0-CA7E-7955-51305E86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C896-1650-8E2F-399F-431D4D4B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B58C-E8CC-5B02-EF71-17E67E81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4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5E44-EE0A-F8DD-2E6E-1EFFA114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4C981-284D-AFC8-3BC7-A6FC04E38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2AFC8-5D10-9CD5-6D68-92B0BBB8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039A-8E50-52C1-AAF1-23475279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1876-0440-6426-93CA-98DD6648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8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6F7C-6B06-6FD2-7921-12F66FEC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EEA6-4227-376D-19FC-9E4ADAAEE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FE417-1E59-C7FD-5921-EEED02BF5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082F-E992-B0D0-D54D-1EA2E015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FA136-62EF-68AD-25F9-BE43A88F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F427E-06C8-72D3-DA21-55D7438C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B4A2-3C49-36B7-1E79-39A6F896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5119-75B9-DD52-6853-E783E2E5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7C5B1-9C61-14C2-C057-07F9FB97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4C099-40FB-BA9B-19EE-1E98F7CF4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4E2A0-E16F-873B-61BD-E73FC2486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DE2DF-9DF6-3D0E-F81C-786B9AEF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D965B-13B3-0DA5-CF44-BAEFA1E0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E3DA7-04DE-C25D-01D4-EC621BE6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937-3F47-F232-23D0-0FB0949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579E5-7693-1AC7-7057-D549D254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3D3B4-E170-C0CD-EBBC-275E0DD2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474E3-B26A-077E-1E6B-A1B7B965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FDD46-12B8-9317-0822-CB73101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3785F-3075-9150-3A65-08B2E6BE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24A6B-CE34-970F-225F-4465084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0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D334-2C60-0B91-CCA5-CBC42CD5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4698-5D40-282F-E9B7-EE9C1008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90877-C7AA-C90F-34EA-33ED47132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2018F-D133-FCEA-081C-D2F654D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4F6D-FABE-A539-67DB-AB50DA99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150A0-516C-880E-2207-C4CC5531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0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5859-04F5-E855-5B0D-7987DEC2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3A7FE-EA8B-4D9D-DA96-8F6C11B78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6EB79-FB05-731D-D328-FEBE75C4F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6B73-0EE0-7BE2-399F-D8F5E0A8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DB09-069D-35B9-3338-01324E2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9EC0-9D3A-AA5B-4F78-608EFC34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6CEF5-4D72-FCBC-542E-3095A527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C0CB-1759-B137-83F3-009EE740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DE06F-90E5-D26A-AA5F-69D0D7AF7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CDC-8439-4F1C-A705-7747CA55968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61B3-CC5A-FD52-A78B-6772B146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C29F-8E1A-1E2A-3547-FC1FE5706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6BB4-7E03-4B85-8E4D-0204C9BA7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9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DF073-A65D-9E21-C6EB-E631455AD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A1C6D-E11E-4091-1E80-8E86AFC21B6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D44C529-6F2A-A2B2-CB46-33FB27474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C4BCCF3-B909-7A3B-166F-1ED0CD652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8"/>
            <a:stretch/>
          </p:blipFill>
          <p:spPr>
            <a:xfrm>
              <a:off x="2753360" y="0"/>
              <a:ext cx="9438640" cy="6858000"/>
            </a:xfrm>
            <a:prstGeom prst="rect">
              <a:avLst/>
            </a:prstGeom>
          </p:spPr>
        </p:pic>
      </p:grpSp>
      <p:sp>
        <p:nvSpPr>
          <p:cNvPr id="6" name="Title 4">
            <a:extLst>
              <a:ext uri="{FF2B5EF4-FFF2-40B4-BE49-F238E27FC236}">
                <a16:creationId xmlns:a16="http://schemas.microsoft.com/office/drawing/2014/main" id="{C4D3B9C6-13E9-F21D-C79D-4EF88E38943B}"/>
              </a:ext>
            </a:extLst>
          </p:cNvPr>
          <p:cNvSpPr txBox="1">
            <a:spLocks/>
          </p:cNvSpPr>
          <p:nvPr/>
        </p:nvSpPr>
        <p:spPr>
          <a:xfrm>
            <a:off x="3233260" y="747447"/>
            <a:ext cx="7168718" cy="24098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latin typeface="Libre Baskerville" panose="02000000000000000000" pitchFamily="2" charset="0"/>
                <a:ea typeface="Libre Baskerville" pitchFamily="34" charset="-122"/>
                <a:cs typeface="Libre Baskerville" pitchFamily="34" charset="-120"/>
              </a:rPr>
              <a:t>Plant Diseases Detection for Sustainable A</a:t>
            </a:r>
            <a:r>
              <a:rPr lang="en-US" sz="4000" dirty="0">
                <a:latin typeface="Libre Baskerville" panose="02000000000000000000" pitchFamily="2" charset="0"/>
                <a:ea typeface="Libre Baskerville" pitchFamily="34" charset="-122"/>
                <a:cs typeface="Libre Baskerville" pitchFamily="34" charset="-120"/>
              </a:rPr>
              <a:t>g</a:t>
            </a:r>
            <a:r>
              <a:rPr lang="en-US" sz="4000" u="sng" dirty="0">
                <a:latin typeface="Libre Baskerville" panose="02000000000000000000" pitchFamily="2" charset="0"/>
                <a:ea typeface="Libre Baskerville" pitchFamily="34" charset="-122"/>
                <a:cs typeface="Libre Baskerville" pitchFamily="34" charset="-120"/>
              </a:rPr>
              <a:t>riculture Pro</a:t>
            </a:r>
            <a:r>
              <a:rPr lang="en-US" sz="4000" dirty="0">
                <a:latin typeface="Libre Baskerville" panose="02000000000000000000" pitchFamily="2" charset="0"/>
                <a:ea typeface="Libre Baskerville" pitchFamily="34" charset="-122"/>
                <a:cs typeface="Libre Baskerville" pitchFamily="34" charset="-120"/>
              </a:rPr>
              <a:t>j</a:t>
            </a:r>
            <a:r>
              <a:rPr lang="en-US" sz="4000" u="sng" dirty="0">
                <a:latin typeface="Libre Baskerville" panose="02000000000000000000" pitchFamily="2" charset="0"/>
                <a:ea typeface="Libre Baskerville" pitchFamily="34" charset="-122"/>
                <a:cs typeface="Libre Baskerville" pitchFamily="34" charset="-120"/>
              </a:rPr>
              <a:t>ect</a:t>
            </a:r>
            <a:endParaRPr lang="en-US" sz="4000" u="sng" dirty="0">
              <a:latin typeface="Libre Baskerville" panose="02000000000000000000" pitchFamily="2" charset="0"/>
            </a:endParaRPr>
          </a:p>
          <a:p>
            <a:r>
              <a:rPr lang="en-US" sz="2000" dirty="0">
                <a:latin typeface="Libre Baskerville" panose="02000000000000000000" pitchFamily="2" charset="0"/>
              </a:rPr>
              <a:t>(January 2025 to April 2025)</a:t>
            </a:r>
            <a:endParaRPr lang="en-IN" sz="4000" dirty="0">
              <a:latin typeface="Libre Baskerville" panose="02000000000000000000" pitchFamily="2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DA69803-09C6-B4E7-4D36-181316D40577}"/>
              </a:ext>
            </a:extLst>
          </p:cNvPr>
          <p:cNvSpPr txBox="1">
            <a:spLocks noChangeArrowheads="1"/>
          </p:cNvSpPr>
          <p:nvPr/>
        </p:nvSpPr>
        <p:spPr>
          <a:xfrm>
            <a:off x="2288273" y="5057598"/>
            <a:ext cx="2854960" cy="1573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dirty="0">
                <a:latin typeface="Libre Baskerville" panose="02000000000000000000" pitchFamily="2" charset="0"/>
              </a:rPr>
              <a:t>  </a:t>
            </a:r>
            <a:r>
              <a:rPr lang="en-US" altLang="en-US" sz="2400" dirty="0">
                <a:latin typeface="Libre Baskerville" panose="02000000000000000000" pitchFamily="2" charset="0"/>
              </a:rPr>
              <a:t>Internal Guide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Libre Baskerville" panose="02000000000000000000" pitchFamily="2" charset="0"/>
              </a:rPr>
              <a:t>Prof. Dipali S. Masalia</a:t>
            </a:r>
          </a:p>
          <a:p>
            <a:pPr marL="0" indent="0" algn="ctr">
              <a:buNone/>
            </a:pPr>
            <a:endParaRPr lang="en-US" altLang="en-US" sz="2000" dirty="0">
              <a:latin typeface="Libre Baskerville" panose="02000000000000000000" pitchFamily="2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5A86DEA-C6AA-A23F-239A-3FF2437C86AD}"/>
              </a:ext>
            </a:extLst>
          </p:cNvPr>
          <p:cNvSpPr txBox="1">
            <a:spLocks noChangeArrowheads="1"/>
          </p:cNvSpPr>
          <p:nvPr/>
        </p:nvSpPr>
        <p:spPr>
          <a:xfrm>
            <a:off x="8019909" y="4963330"/>
            <a:ext cx="2837461" cy="12640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dirty="0">
                <a:latin typeface="Libre Baskerville" panose="02000000000000000000" pitchFamily="2" charset="0"/>
              </a:rPr>
              <a:t>   </a:t>
            </a:r>
            <a:r>
              <a:rPr lang="en-US" altLang="en-US" sz="2400" dirty="0">
                <a:latin typeface="Libre Baskerville" panose="02000000000000000000" pitchFamily="2" charset="0"/>
              </a:rPr>
              <a:t>Prepared By</a:t>
            </a:r>
          </a:p>
          <a:p>
            <a:pPr marL="0" indent="0" algn="ctr">
              <a:buNone/>
            </a:pPr>
            <a:r>
              <a:rPr lang="en-US" altLang="en-IN" sz="2000" dirty="0">
                <a:latin typeface="Libre Baskerville" panose="02000000000000000000" pitchFamily="2" charset="0"/>
              </a:rPr>
              <a:t>Jeet Patel</a:t>
            </a:r>
          </a:p>
          <a:p>
            <a:pPr marL="0" indent="0" algn="ctr">
              <a:buNone/>
            </a:pPr>
            <a:r>
              <a:rPr lang="en-US" altLang="en-IN" sz="2000" dirty="0">
                <a:latin typeface="Libre Baskerville" panose="02000000000000000000" pitchFamily="2" charset="0"/>
              </a:rPr>
              <a:t>(210760107021)</a:t>
            </a:r>
          </a:p>
        </p:txBody>
      </p:sp>
    </p:spTree>
    <p:extLst>
      <p:ext uri="{BB962C8B-B14F-4D97-AF65-F5344CB8AC3E}">
        <p14:creationId xmlns:p14="http://schemas.microsoft.com/office/powerpoint/2010/main" val="342087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8A480-F280-9099-6B01-A652C69D5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427528-5B57-1426-FBD3-22AF199C66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A6BB3F-CFD7-10B3-C201-AFD6DBD9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02B6D9-E9B4-148E-19B6-1978E5139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8"/>
            <a:stretch/>
          </p:blipFill>
          <p:spPr>
            <a:xfrm>
              <a:off x="2753360" y="0"/>
              <a:ext cx="9438640" cy="6858000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04B5F0D-FF94-DAFF-D50B-4429F358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160" y="619284"/>
            <a:ext cx="8605520" cy="1325563"/>
          </a:xfrm>
        </p:spPr>
        <p:txBody>
          <a:bodyPr/>
          <a:lstStyle/>
          <a:p>
            <a:pPr algn="ctr">
              <a:defRPr sz="3600" b="1"/>
            </a:pPr>
            <a:r>
              <a:rPr dirty="0">
                <a:latin typeface="Libre Baskerville" panose="02000000000000000000" pitchFamily="2" charset="0"/>
              </a:rPr>
              <a:t>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394192-024F-EAD3-C047-6C15C881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820" y="2037229"/>
            <a:ext cx="5420360" cy="4351338"/>
          </a:xfrm>
        </p:spPr>
        <p:txBody>
          <a:bodyPr/>
          <a:lstStyle/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Upcoming Steps: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Train CNN model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Test with real-world images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Develop a simple UI</a:t>
            </a:r>
          </a:p>
          <a:p>
            <a:pPr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Long-Term Goals: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</a:t>
            </a:r>
            <a:r>
              <a:rPr lang="en-IN" dirty="0">
                <a:latin typeface="Libre Baskerville" panose="02000000000000000000" pitchFamily="2" charset="0"/>
              </a:rPr>
              <a:t>Web </a:t>
            </a:r>
            <a:r>
              <a:rPr dirty="0">
                <a:latin typeface="Libre Baskerville" panose="02000000000000000000" pitchFamily="2" charset="0"/>
              </a:rPr>
              <a:t>API</a:t>
            </a:r>
            <a:r>
              <a:rPr lang="en-IN" dirty="0">
                <a:latin typeface="Libre Baskerville" panose="02000000000000000000" pitchFamily="2" charset="0"/>
              </a:rPr>
              <a:t> &amp; Mobile app </a:t>
            </a:r>
            <a:endParaRPr dirty="0"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4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7D1EE-30AE-EC4D-712C-03F51FA8582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70AC5BE-42E2-B62B-1AFF-6987EF03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984855A-1F9E-BC28-CE88-F230E1B5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8"/>
            <a:stretch/>
          </p:blipFill>
          <p:spPr>
            <a:xfrm>
              <a:off x="2753360" y="0"/>
              <a:ext cx="9438640" cy="6858000"/>
            </a:xfrm>
            <a:prstGeom prst="rect">
              <a:avLst/>
            </a:prstGeom>
          </p:spPr>
        </p:pic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EFF6BA47-71D9-28CC-9BFF-75AF9AD2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864" y="895107"/>
            <a:ext cx="5557776" cy="584523"/>
          </a:xfrm>
        </p:spPr>
        <p:txBody>
          <a:bodyPr>
            <a:normAutofit fontScale="90000"/>
          </a:bodyPr>
          <a:lstStyle/>
          <a:p>
            <a:pPr algn="ctr">
              <a:defRPr sz="3600" b="1"/>
            </a:pPr>
            <a:r>
              <a:rPr lang="en-IN" u="sng" dirty="0">
                <a:latin typeface="Libre Baskerville" panose="02000000000000000000" pitchFamily="2" charset="0"/>
              </a:rPr>
              <a:t>Introduction</a:t>
            </a:r>
            <a:endParaRPr u="sng" dirty="0">
              <a:latin typeface="Libre Baskerville" panose="02000000000000000000" pitchFamily="2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836A5F-6C68-D52A-4E30-5CBDCFBE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752" y="1750412"/>
            <a:ext cx="6095999" cy="4082971"/>
          </a:xfrm>
        </p:spPr>
        <p:txBody>
          <a:bodyPr>
            <a:normAutofit lnSpcReduction="10000"/>
          </a:bodyPr>
          <a:lstStyle/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Objective: Develop AI-based plant disease detection system</a:t>
            </a:r>
          </a:p>
          <a:p>
            <a:pPr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Current Status: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 </a:t>
            </a:r>
            <a:r>
              <a:rPr dirty="0">
                <a:latin typeface="Libre Baskerville" panose="02000000000000000000" pitchFamily="2" charset="0"/>
              </a:rPr>
              <a:t>- Research and planning</a:t>
            </a:r>
            <a:r>
              <a:rPr lang="en-IN" dirty="0">
                <a:latin typeface="Libre Baskerville" panose="02000000000000000000" pitchFamily="2" charset="0"/>
              </a:rPr>
              <a:t> </a:t>
            </a:r>
            <a:r>
              <a:rPr dirty="0">
                <a:latin typeface="Libre Baskerville" panose="02000000000000000000" pitchFamily="2" charset="0"/>
              </a:rPr>
              <a:t>completed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 </a:t>
            </a:r>
            <a:r>
              <a:rPr dirty="0">
                <a:latin typeface="Libre Baskerville" panose="02000000000000000000" pitchFamily="2" charset="0"/>
              </a:rPr>
              <a:t>- Dataset collection in progress</a:t>
            </a:r>
          </a:p>
          <a:p>
            <a:pPr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Next Steps:</a:t>
            </a:r>
            <a:endParaRPr lang="en-IN" dirty="0">
              <a:latin typeface="Libre Baskerville" panose="02000000000000000000" pitchFamily="2" charset="0"/>
            </a:endParaRP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Model training, testing,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00194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3DF6D-62D3-BD90-E05B-59E4118B0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1042A9-CCDD-F80E-7F0A-859B92681F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7B49C7-25D8-3D5D-BA41-8D02AF3DC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8ABB42-B124-57B0-3AF5-4C7507868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8"/>
            <a:stretch/>
          </p:blipFill>
          <p:spPr>
            <a:xfrm>
              <a:off x="2753360" y="0"/>
              <a:ext cx="9438640" cy="6858000"/>
            </a:xfrm>
            <a:prstGeom prst="rect">
              <a:avLst/>
            </a:prstGeom>
          </p:spPr>
        </p:pic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675237A-3C0C-5131-E0E8-2C298A9A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729" y="2787536"/>
            <a:ext cx="8535175" cy="2763456"/>
          </a:xfrm>
        </p:spPr>
        <p:txBody>
          <a:bodyPr>
            <a:normAutofit/>
          </a:bodyPr>
          <a:lstStyle/>
          <a:p>
            <a:pPr marL="0" indent="0" algn="ctr">
              <a:buNone/>
              <a:defRPr sz="2400"/>
            </a:pPr>
            <a:r>
              <a:rPr lang="en-IN" sz="2000" b="1" dirty="0">
                <a:latin typeface="Libre Baskerville" panose="02000000000000000000" pitchFamily="2" charset="0"/>
              </a:rPr>
              <a:t>Organization: </a:t>
            </a:r>
            <a:r>
              <a:rPr lang="en-US" altLang="en-US" sz="2000" b="1" dirty="0">
                <a:latin typeface="Libre Baskerville" panose="02000000000000000000" pitchFamily="2" charset="0"/>
              </a:rPr>
              <a:t>Triveni Global Software Services LLP</a:t>
            </a:r>
          </a:p>
          <a:p>
            <a:pPr marL="0" indent="0">
              <a:buNone/>
              <a:defRPr sz="2400"/>
            </a:pPr>
            <a:endParaRPr lang="en-IN" sz="2000" b="1" dirty="0">
              <a:latin typeface="Libre Baskerville" panose="02000000000000000000" pitchFamily="2" charset="0"/>
            </a:endParaRPr>
          </a:p>
          <a:p>
            <a:pPr marL="0" indent="0" algn="ctr">
              <a:buNone/>
              <a:defRPr sz="2400"/>
            </a:pPr>
            <a:r>
              <a:rPr sz="2000" b="1" dirty="0">
                <a:latin typeface="Libre Baskerville" panose="02000000000000000000" pitchFamily="2" charset="0"/>
              </a:rPr>
              <a:t>Internship Focus: AI for Agricultural Applications</a:t>
            </a:r>
          </a:p>
          <a:p>
            <a:pPr marL="0" indent="0">
              <a:buNone/>
              <a:defRPr sz="2400"/>
            </a:pPr>
            <a:endParaRPr lang="en-IN" sz="2000" b="1" dirty="0">
              <a:latin typeface="Libre Baskerville" panose="02000000000000000000" pitchFamily="2" charset="0"/>
            </a:endParaRPr>
          </a:p>
          <a:p>
            <a:pPr marL="0" indent="0" algn="ctr">
              <a:buNone/>
              <a:defRPr sz="2400"/>
            </a:pPr>
            <a:r>
              <a:rPr sz="2000" b="1" dirty="0">
                <a:latin typeface="Libre Baskerville" panose="02000000000000000000" pitchFamily="2" charset="0"/>
              </a:rPr>
              <a:t>Impact: Early disease detection for better crop management</a:t>
            </a:r>
            <a:endParaRPr lang="en-IN" sz="2000" b="1" dirty="0">
              <a:latin typeface="Libre Baskerville" panose="02000000000000000000" pitchFamily="2" charset="0"/>
            </a:endParaRPr>
          </a:p>
          <a:p>
            <a:pPr>
              <a:defRPr sz="2400"/>
            </a:pPr>
            <a:endParaRPr sz="2000" b="1" dirty="0">
              <a:latin typeface="Libre Baskerville" panose="02000000000000000000" pitchFamily="2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60C1677-22E6-7A00-A312-7C23A94E6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2358" y="1211194"/>
            <a:ext cx="3526865" cy="7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5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F606E-F468-F402-7169-A8EF4E473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C2DB0A-BE65-B2F1-022E-2C5A695CFDD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8FBDDC-2AF3-1C95-6F76-84E22E852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9452B5-80C4-E8CF-71C4-6AB7F235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8"/>
            <a:stretch/>
          </p:blipFill>
          <p:spPr>
            <a:xfrm>
              <a:off x="2753360" y="0"/>
              <a:ext cx="9438640" cy="6858000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95D5244-6934-D0A9-ED15-C1BC5454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865" y="792081"/>
            <a:ext cx="8540188" cy="1143000"/>
          </a:xfrm>
        </p:spPr>
        <p:txBody>
          <a:bodyPr/>
          <a:lstStyle/>
          <a:p>
            <a:pPr algn="ctr">
              <a:defRPr sz="3600" b="1"/>
            </a:pPr>
            <a:r>
              <a:rPr dirty="0">
                <a:latin typeface="Libre Baskerville" panose="02000000000000000000" pitchFamily="2" charset="0"/>
              </a:rPr>
              <a:t>Objective of Training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B02BBF-A93A-8E60-F0D0-23AE0AF1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211" y="2133559"/>
            <a:ext cx="7851496" cy="4525963"/>
          </a:xfrm>
        </p:spPr>
        <p:txBody>
          <a:bodyPr/>
          <a:lstStyle/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Goal: Develop AI-based plant disease detection</a:t>
            </a:r>
          </a:p>
          <a:p>
            <a:pPr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Progress: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Studied existing methods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Defined problem statement</a:t>
            </a:r>
          </a:p>
          <a:p>
            <a:pPr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Next Steps: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Model implementation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24556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FE8AAC-71BB-DA33-6BA0-2B7062709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06B520-556D-9298-3672-C19B5AF7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33" y="845350"/>
            <a:ext cx="8543160" cy="1143000"/>
          </a:xfrm>
        </p:spPr>
        <p:txBody>
          <a:bodyPr>
            <a:normAutofit/>
          </a:bodyPr>
          <a:lstStyle/>
          <a:p>
            <a:pPr algn="ctr">
              <a:defRPr sz="3600" b="1"/>
            </a:pPr>
            <a:r>
              <a:rPr lang="en-IN" dirty="0">
                <a:latin typeface="Libre Baskerville" panose="02000000000000000000" pitchFamily="2" charset="0"/>
              </a:rPr>
              <a:t>Hardware</a:t>
            </a:r>
            <a:r>
              <a:rPr dirty="0">
                <a:latin typeface="Libre Baskerville" panose="02000000000000000000" pitchFamily="2" charset="0"/>
              </a:rPr>
              <a:t> and </a:t>
            </a:r>
            <a:r>
              <a:rPr lang="en-IN" dirty="0">
                <a:latin typeface="Libre Baskerville" panose="02000000000000000000" pitchFamily="2" charset="0"/>
              </a:rPr>
              <a:t>Software </a:t>
            </a:r>
            <a:r>
              <a:rPr dirty="0">
                <a:latin typeface="Libre Baskerville" panose="02000000000000000000" pitchFamily="2" charset="0"/>
              </a:rPr>
              <a:t>Requirements</a:t>
            </a:r>
            <a:r>
              <a:rPr lang="en-IN" dirty="0">
                <a:latin typeface="Libre Baskerville" panose="02000000000000000000" pitchFamily="2" charset="0"/>
              </a:rPr>
              <a:t>:</a:t>
            </a:r>
            <a:endParaRPr dirty="0">
              <a:latin typeface="Libre Baskerville" panose="020000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D81E28-A68B-641E-6C3B-B093AB6B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800" y="2474278"/>
            <a:ext cx="6715760" cy="3637156"/>
          </a:xfrm>
        </p:spPr>
        <p:txBody>
          <a:bodyPr/>
          <a:lstStyle/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Hardware: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Multi-core processor, 8</a:t>
            </a:r>
            <a:r>
              <a:rPr lang="en-IN" dirty="0">
                <a:latin typeface="Libre Baskerville" panose="02000000000000000000" pitchFamily="2" charset="0"/>
              </a:rPr>
              <a:t> </a:t>
            </a:r>
            <a:r>
              <a:rPr dirty="0">
                <a:latin typeface="Libre Baskerville" panose="02000000000000000000" pitchFamily="2" charset="0"/>
              </a:rPr>
              <a:t>GB</a:t>
            </a:r>
            <a:r>
              <a:rPr lang="en-IN" dirty="0">
                <a:latin typeface="Libre Baskerville" panose="02000000000000000000" pitchFamily="2" charset="0"/>
              </a:rPr>
              <a:t> RAM</a:t>
            </a:r>
          </a:p>
          <a:p>
            <a:pPr marL="0" indent="0">
              <a:buNone/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Software: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Python, TensorFlow/</a:t>
            </a:r>
            <a:r>
              <a:rPr dirty="0" err="1">
                <a:latin typeface="Libre Baskerville" panose="02000000000000000000" pitchFamily="2" charset="0"/>
              </a:rPr>
              <a:t>Keras</a:t>
            </a:r>
            <a:r>
              <a:rPr dirty="0">
                <a:latin typeface="Libre Baskerville" panose="02000000000000000000" pitchFamily="2" charset="0"/>
              </a:rPr>
              <a:t>, Pandas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</a:t>
            </a:r>
            <a:r>
              <a:rPr dirty="0" err="1">
                <a:latin typeface="Libre Baskerville" panose="02000000000000000000" pitchFamily="2" charset="0"/>
              </a:rPr>
              <a:t>Jupyter</a:t>
            </a:r>
            <a:r>
              <a:rPr dirty="0">
                <a:latin typeface="Libre Baskerville" panose="02000000000000000000" pitchFamily="2" charset="0"/>
              </a:rPr>
              <a:t> Notebook, Flask/Django</a:t>
            </a:r>
          </a:p>
        </p:txBody>
      </p:sp>
    </p:spTree>
    <p:extLst>
      <p:ext uri="{BB962C8B-B14F-4D97-AF65-F5344CB8AC3E}">
        <p14:creationId xmlns:p14="http://schemas.microsoft.com/office/powerpoint/2010/main" val="35410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DA64B-46FC-25B3-564E-7613F167C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A5E649-0236-37DC-6957-F361234E552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B71AE4-C9CE-9A6E-3B17-3858CDA64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8E0B4A-F611-5996-8C80-FD90C43D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8"/>
            <a:stretch/>
          </p:blipFill>
          <p:spPr>
            <a:xfrm>
              <a:off x="2753360" y="0"/>
              <a:ext cx="9438640" cy="6858000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9D1C4F7-DE87-6687-89D8-3E62BB52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444" y="814280"/>
            <a:ext cx="8507392" cy="1092200"/>
          </a:xfrm>
        </p:spPr>
        <p:txBody>
          <a:bodyPr/>
          <a:lstStyle/>
          <a:p>
            <a:pPr algn="ctr">
              <a:defRPr sz="3600" b="1"/>
            </a:pPr>
            <a:r>
              <a:rPr dirty="0">
                <a:latin typeface="Libre Baskerville" panose="02000000000000000000" pitchFamily="2" charset="0"/>
              </a:rPr>
              <a:t>Process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F7AAEB-7F08-CD0A-53DB-4B9D59A2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545" y="2177678"/>
            <a:ext cx="7066473" cy="4525963"/>
          </a:xfrm>
        </p:spPr>
        <p:txBody>
          <a:bodyPr/>
          <a:lstStyle/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Current Progress: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Image Collection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Data Preprocessing (In Progress)</a:t>
            </a:r>
          </a:p>
          <a:p>
            <a:pPr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Next Steps: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Model Training, Testing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408945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7544C-1F1B-1ECF-7B5B-49FEE861D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2E4646-12D8-2616-A91F-D4959EEFBDC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5CD0F3-A226-1D1E-8988-208C26779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522685-3E1D-D6E4-DC46-B60B4B7F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8"/>
            <a:stretch/>
          </p:blipFill>
          <p:spPr>
            <a:xfrm>
              <a:off x="2753360" y="0"/>
              <a:ext cx="9438640" cy="6858000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D64FF190-E9B0-FC7B-6B3E-B93EF59D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311" y="847248"/>
            <a:ext cx="8542116" cy="1325563"/>
          </a:xfrm>
        </p:spPr>
        <p:txBody>
          <a:bodyPr>
            <a:normAutofit/>
          </a:bodyPr>
          <a:lstStyle/>
          <a:p>
            <a:pPr algn="ctr">
              <a:defRPr sz="3600" b="1"/>
            </a:pPr>
            <a:r>
              <a:rPr dirty="0">
                <a:latin typeface="Libre Baskerville" panose="02000000000000000000" pitchFamily="2" charset="0"/>
              </a:rPr>
              <a:t>Functional &amp; Non-Functional Requirements</a:t>
            </a:r>
            <a:r>
              <a:rPr lang="en-IN" dirty="0">
                <a:latin typeface="Libre Baskerville" panose="02000000000000000000" pitchFamily="2" charset="0"/>
              </a:rPr>
              <a:t>:</a:t>
            </a:r>
            <a:endParaRPr dirty="0">
              <a:latin typeface="Libre Baskerville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9163FD-5933-5A6A-C491-609D08B2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168" y="2322195"/>
            <a:ext cx="6751191" cy="3723640"/>
          </a:xfrm>
        </p:spPr>
        <p:txBody>
          <a:bodyPr/>
          <a:lstStyle/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Functional: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Image collection 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Preprocessing (In Progress)</a:t>
            </a:r>
          </a:p>
          <a:p>
            <a:pPr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Non-Functional: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Model optimization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Scalability for real-world use</a:t>
            </a:r>
          </a:p>
        </p:txBody>
      </p:sp>
    </p:spTree>
    <p:extLst>
      <p:ext uri="{BB962C8B-B14F-4D97-AF65-F5344CB8AC3E}">
        <p14:creationId xmlns:p14="http://schemas.microsoft.com/office/powerpoint/2010/main" val="330026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926C7-52D2-9A95-9F9B-C68B792E2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69480C-884A-69B0-A9EA-31D0583C89A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394E35-B042-6C2E-E665-17947A19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EE32C3-70C2-011A-0AFB-D333F946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8"/>
            <a:stretch/>
          </p:blipFill>
          <p:spPr>
            <a:xfrm>
              <a:off x="2753360" y="0"/>
              <a:ext cx="9438640" cy="6858000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8B72AB9-BF79-BE60-9180-7754332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987" y="775256"/>
            <a:ext cx="8531642" cy="1325563"/>
          </a:xfrm>
        </p:spPr>
        <p:txBody>
          <a:bodyPr/>
          <a:lstStyle/>
          <a:p>
            <a:pPr algn="ctr">
              <a:defRPr sz="3600" b="1"/>
            </a:pPr>
            <a:r>
              <a:rPr dirty="0">
                <a:latin typeface="Libre Baskerville" panose="02000000000000000000" pitchFamily="2" charset="0"/>
              </a:rPr>
              <a:t>Implementation Work</a:t>
            </a:r>
            <a:r>
              <a:rPr lang="en-IN" dirty="0">
                <a:latin typeface="Libre Baskerville" panose="02000000000000000000" pitchFamily="2" charset="0"/>
              </a:rPr>
              <a:t>:</a:t>
            </a:r>
            <a:endParaRPr dirty="0">
              <a:latin typeface="Libre Baskerville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C52DF4-F9DF-4FC2-762D-7F5A4A4B1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2445835"/>
            <a:ext cx="6182360" cy="1527175"/>
          </a:xfrm>
        </p:spPr>
        <p:txBody>
          <a:bodyPr/>
          <a:lstStyle/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Completed: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Literature Review, Data Collection</a:t>
            </a:r>
          </a:p>
          <a:p>
            <a:pPr marL="0" indent="0">
              <a:buNone/>
              <a:defRPr sz="2400"/>
            </a:pPr>
            <a:r>
              <a:rPr lang="en-IN" dirty="0">
                <a:latin typeface="Libre Baskerville" panose="02000000000000000000" pitchFamily="2" charset="0"/>
              </a:rPr>
              <a:t>   </a:t>
            </a:r>
            <a:r>
              <a:rPr dirty="0">
                <a:latin typeface="Libre Baskerville" panose="02000000000000000000" pitchFamily="2" charset="0"/>
              </a:rPr>
              <a:t>- Preprocessing Pipeline Defined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2F0291-9637-87A2-CA22-2C787027F51F}"/>
              </a:ext>
            </a:extLst>
          </p:cNvPr>
          <p:cNvSpPr txBox="1">
            <a:spLocks/>
          </p:cNvSpPr>
          <p:nvPr/>
        </p:nvSpPr>
        <p:spPr>
          <a:xfrm>
            <a:off x="3429000" y="4384014"/>
            <a:ext cx="4942840" cy="179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400"/>
            </a:pPr>
            <a:r>
              <a:rPr lang="en-US" sz="2400" dirty="0">
                <a:latin typeface="Libre Baskerville" panose="02000000000000000000" pitchFamily="2" charset="0"/>
              </a:rPr>
              <a:t>In Progress:</a:t>
            </a:r>
          </a:p>
          <a:p>
            <a:pPr marL="0" indent="0">
              <a:buFont typeface="Arial" panose="020B0604020202020204" pitchFamily="34" charset="0"/>
              <a:buNone/>
              <a:defRPr sz="2400"/>
            </a:pPr>
            <a:r>
              <a:rPr lang="en-US" sz="2400" dirty="0">
                <a:latin typeface="Libre Baskerville" panose="02000000000000000000" pitchFamily="2" charset="0"/>
              </a:rPr>
              <a:t>   - Feature Extraction </a:t>
            </a:r>
          </a:p>
          <a:p>
            <a:pPr marL="0" indent="0">
              <a:buFont typeface="Arial" panose="020B0604020202020204" pitchFamily="34" charset="0"/>
              <a:buNone/>
              <a:defRPr sz="2400"/>
            </a:pPr>
            <a:r>
              <a:rPr lang="en-US" sz="2400" dirty="0">
                <a:latin typeface="Libre Baskerville" panose="02000000000000000000" pitchFamily="2" charset="0"/>
              </a:rPr>
              <a:t>   -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307814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3F700-7638-2847-2DCE-B1E5D982C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3EB8F2-C7B4-5FF3-7F02-BB0A9C1AE77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8F69CA-B671-3987-1CE7-1AA8629FE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26F85C-C7E9-D919-F0CF-FD6436E8C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48"/>
            <a:stretch/>
          </p:blipFill>
          <p:spPr>
            <a:xfrm>
              <a:off x="2753360" y="0"/>
              <a:ext cx="9438640" cy="6858000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F64B391D-D0DE-1E62-64DB-1B6726D0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802" y="720372"/>
            <a:ext cx="8626676" cy="1325563"/>
          </a:xfrm>
        </p:spPr>
        <p:txBody>
          <a:bodyPr/>
          <a:lstStyle/>
          <a:p>
            <a:pPr algn="ctr">
              <a:defRPr sz="3600" b="1"/>
            </a:pPr>
            <a:r>
              <a:rPr dirty="0">
                <a:latin typeface="Libre Baskerville" panose="02000000000000000000" pitchFamily="2" charset="0"/>
              </a:rPr>
              <a:t>Challenges Faced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6FE13F-D352-206D-C7E7-E05D078E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381" y="2450787"/>
            <a:ext cx="7772713" cy="2676798"/>
          </a:xfrm>
        </p:spPr>
        <p:txBody>
          <a:bodyPr/>
          <a:lstStyle/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Data Issues: Variability in image quality</a:t>
            </a:r>
            <a:endParaRPr lang="en-IN" dirty="0">
              <a:latin typeface="Libre Baskerville" panose="02000000000000000000" pitchFamily="2" charset="0"/>
            </a:endParaRPr>
          </a:p>
          <a:p>
            <a:pPr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Computational: GPU dependency for training</a:t>
            </a:r>
            <a:endParaRPr lang="en-IN" dirty="0">
              <a:latin typeface="Libre Baskerville" panose="02000000000000000000" pitchFamily="2" charset="0"/>
            </a:endParaRPr>
          </a:p>
          <a:p>
            <a:pPr>
              <a:defRPr sz="2400"/>
            </a:pPr>
            <a:endParaRPr dirty="0">
              <a:latin typeface="Libre Baskerville" panose="02000000000000000000" pitchFamily="2" charset="0"/>
            </a:endParaRPr>
          </a:p>
          <a:p>
            <a:pPr>
              <a:defRPr sz="2400"/>
            </a:pPr>
            <a:r>
              <a:rPr dirty="0">
                <a:latin typeface="Libre Baskerville" panose="02000000000000000000" pitchFamily="2" charset="0"/>
              </a:rPr>
              <a:t>Model Accuracy: Need for better tuning</a:t>
            </a:r>
          </a:p>
        </p:txBody>
      </p:sp>
    </p:spTree>
    <p:extLst>
      <p:ext uri="{BB962C8B-B14F-4D97-AF65-F5344CB8AC3E}">
        <p14:creationId xmlns:p14="http://schemas.microsoft.com/office/powerpoint/2010/main" val="23310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Libre Baskerville</vt:lpstr>
      <vt:lpstr>Office Theme</vt:lpstr>
      <vt:lpstr>PowerPoint Presentation</vt:lpstr>
      <vt:lpstr>Introduction</vt:lpstr>
      <vt:lpstr>PowerPoint Presentation</vt:lpstr>
      <vt:lpstr>Objective of Training</vt:lpstr>
      <vt:lpstr>Hardware and Software Requirements:</vt:lpstr>
      <vt:lpstr>Process Model</vt:lpstr>
      <vt:lpstr>Functional &amp; Non-Functional Requirements:</vt:lpstr>
      <vt:lpstr>Implementation Work:</vt:lpstr>
      <vt:lpstr>Challenges Faced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Jeet Patel</dc:creator>
  <cp:lastModifiedBy>Jeet Patel</cp:lastModifiedBy>
  <cp:revision>3</cp:revision>
  <dcterms:created xsi:type="dcterms:W3CDTF">2025-02-28T13:27:22Z</dcterms:created>
  <dcterms:modified xsi:type="dcterms:W3CDTF">2025-02-28T15:00:49Z</dcterms:modified>
</cp:coreProperties>
</file>