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95"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Lst>
  <p:sldSz cx="9144000" cy="5143500" type="screen16x9"/>
  <p:notesSz cx="6858000" cy="9144000"/>
  <p:embeddedFontLs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3DFC56-5C92-474A-A475-8D42980AD533}">
  <a:tblStyle styleId="{5E3DFC56-5C92-474A-A475-8D42980AD533}" styleName="Table_0">
    <a:wholeTbl>
      <a:tcTxStyle b="off" i="off">
        <a:font>
          <a:latin typeface="Arial"/>
          <a:ea typeface="Arial"/>
          <a:cs typeface="Arial"/>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CFFE8"/>
          </a:solidFill>
        </a:fill>
      </a:tcStyle>
    </a:wholeTbl>
    <a:band1H>
      <a:tcTxStyle b="off" i="off"/>
      <a:tcStyle>
        <a:tcBdr/>
        <a:fill>
          <a:solidFill>
            <a:srgbClr val="F8FFCD"/>
          </a:solidFill>
        </a:fill>
      </a:tcStyle>
    </a:band1H>
    <a:band2H>
      <a:tcTxStyle b="off" i="off"/>
      <a:tcStyle>
        <a:tcBdr/>
      </a:tcStyle>
    </a:band2H>
    <a:band1V>
      <a:tcTxStyle b="off" i="off"/>
      <a:tcStyle>
        <a:tcBdr/>
        <a:fill>
          <a:solidFill>
            <a:srgbClr val="F8FFCD"/>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6"/>
              </a:solidFill>
              <a:prstDash val="solid"/>
              <a:round/>
              <a:headEnd type="none" w="sm" len="sm"/>
              <a:tailEnd type="none" w="sm" len="sm"/>
            </a:ln>
          </a:top>
        </a:tcBdr>
        <a:fill>
          <a:solidFill>
            <a:srgbClr val="FCFFE8"/>
          </a:solidFill>
        </a:fill>
      </a:tcStyle>
    </a:lastRow>
    <a:seCell>
      <a:tcTxStyle b="off" i="off"/>
      <a:tcStyle>
        <a:tcBdr/>
      </a:tcStyle>
    </a:seCell>
    <a:swCell>
      <a:tcTxStyle b="off" i="off"/>
      <a:tcStyle>
        <a:tcBdr/>
      </a:tcStyle>
    </a:swCell>
    <a:firstRow>
      <a:tcTxStyle b="on" i="off"/>
      <a:tcStyle>
        <a:tcBdr/>
        <a:fill>
          <a:solidFill>
            <a:srgbClr val="FCFFE8"/>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f390d991f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ef390d991f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f390d991f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2ef390d991f_1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f390d991f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2ef390d991f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ef38d731a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ef38d731a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f390d991f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ef390d991f_1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ef390d991f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ef390d991f_1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ef390d991f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ef390d991f_1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ef390d991f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2ef390d991f_1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ef390d991f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2ef390d991f_1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ef390d991f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2ef390d991f_1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f390d991f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ef390d991f_1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f390d991f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ef390d991f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ef390d991f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ef390d991f_1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ef390d991f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ef390d991f_1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ef390d991f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2ef390d991f_1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ef390d991f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2ef390d991f_1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f390d991f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2ef390d991f_1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ef390d991f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2ef390d991f_1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ef390d991f_1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2ef390d991f_1_2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ef390d991f_1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2ef390d991f_1_2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ef390d991f_1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2ef390d991f_1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ef390d991f_1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2ef390d991f_1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f390d991f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ef390d991f_1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ef390d991f_1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ef390d991f_1_2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ef390d991f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2ef390d991f_1_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ef390d991f_1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2ef390d991f_1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ef390d991f_1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2ef390d991f_1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ef390d991f_1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2ef390d991f_1_2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ef390d991f_1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2ef390d991f_1_2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ef390d991f_1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2ef390d991f_1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ef390d991f_1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g2ef390d991f_1_2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f390d991f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2ef390d991f_1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ef390d991f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ef390d991f_1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ef390d991f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ef390d991f_1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ef390d991f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ef390d991f_1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ef390d991f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ef390d991f_1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f390d991f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2ef390d991f_1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8" name="Google Shape;58;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9" name="Google Shape;5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2" name="Google Shape;6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5" name="Google Shape;65;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0" name="Google Shape;70;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1" name="Google Shape;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7" name="Google Shape;77;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1" name="Google Shape;8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5" name="Google Shape;85;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7" name="Google Shape;8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90" name="Google Shape;9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hyperlink" Target="ballot%20tabulator/Verilog%20design%20code.docx" TargetMode="External"/><Relationship Id="rId4" Type="http://schemas.openxmlformats.org/officeDocument/2006/relationships/hyperlink" Target="ballot%20tabulator/Verilog%20Testbench%20code.docx"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ballot%20tabulator/constraint%20file.docx"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hyperlink" Target="ballot%20tabulator/sdc%20output%20file.docx" TargetMode="External"/><Relationship Id="rId4" Type="http://schemas.openxmlformats.org/officeDocument/2006/relationships/hyperlink" Target="ballot%20tabulator/netlist%20file.doc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hyperlink" Target="ballot%20tabulator/Power%20rpt.%20file.docx" TargetMode="External"/><Relationship Id="rId5" Type="http://schemas.openxmlformats.org/officeDocument/2006/relationships/image" Target="../media/image19.png"/><Relationship Id="rId4" Type="http://schemas.openxmlformats.org/officeDocument/2006/relationships/hyperlink" Target="ballot%20tabulator/Area%20rpt.%20file.doc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hyperlink" Target="ballot%20tabulator/Gate%20rpt.%20file.doc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hyperlink" Target="ballot%20tabulator/QoR%20rpt.%20file.docx" TargetMode="External"/><Relationship Id="rId5" Type="http://schemas.openxmlformats.org/officeDocument/2006/relationships/hyperlink" Target="http://../OneDrive/Desktop/ballot%20tabulator/QoR%20rpt.%20file.docx" TargetMode="External"/><Relationship Id="rId4" Type="http://schemas.openxmlformats.org/officeDocument/2006/relationships/image" Target="../media/image26.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pratikbhuran/Voting_Machine.git"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s://youtu.be/bTCQ7UPhTH4?si=icnIBNngX-ofwTmF"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35400" y="186125"/>
            <a:ext cx="8662800" cy="771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highlight>
                  <a:srgbClr val="FFFFFF"/>
                </a:highlight>
                <a:latin typeface="Times New Roman"/>
                <a:ea typeface="Times New Roman"/>
                <a:cs typeface="Times New Roman"/>
                <a:sym typeface="Times New Roman"/>
              </a:rPr>
              <a:t>Bapuji Educational Association®</a:t>
            </a:r>
            <a:r>
              <a:rPr lang="en" sz="1400" b="0" i="0" u="none" strike="noStrike" cap="none">
                <a:solidFill>
                  <a:schemeClr val="dk1"/>
                </a:solidFill>
                <a:highlight>
                  <a:srgbClr val="FFFFFF"/>
                </a:highlight>
                <a:latin typeface="Times New Roman"/>
                <a:ea typeface="Times New Roman"/>
                <a:cs typeface="Times New Roman"/>
                <a:sym typeface="Times New Roman"/>
              </a:rPr>
              <a:t> </a:t>
            </a:r>
            <a:endParaRPr sz="14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ctr" rtl="0">
              <a:lnSpc>
                <a:spcPct val="115000"/>
              </a:lnSpc>
              <a:spcBef>
                <a:spcPts val="0"/>
              </a:spcBef>
              <a:spcAft>
                <a:spcPts val="0"/>
              </a:spcAft>
              <a:buClr>
                <a:schemeClr val="dk1"/>
              </a:buClr>
              <a:buSzPts val="1100"/>
              <a:buFont typeface="Arial"/>
              <a:buNone/>
            </a:pPr>
            <a:r>
              <a:rPr lang="en" sz="1700" b="1" i="0" u="none" strike="noStrike" cap="none">
                <a:solidFill>
                  <a:schemeClr val="dk1"/>
                </a:solidFill>
                <a:highlight>
                  <a:srgbClr val="FFFFFF"/>
                </a:highlight>
                <a:latin typeface="Times New Roman"/>
                <a:ea typeface="Times New Roman"/>
                <a:cs typeface="Times New Roman"/>
                <a:sym typeface="Times New Roman"/>
              </a:rPr>
              <a:t>Bapuji Institute of Engineering and Technology</a:t>
            </a:r>
            <a:r>
              <a:rPr lang="en" sz="1700" b="0" i="0" u="none" strike="noStrike" cap="none">
                <a:solidFill>
                  <a:schemeClr val="dk1"/>
                </a:solidFill>
                <a:highlight>
                  <a:srgbClr val="FFFFFF"/>
                </a:highlight>
                <a:latin typeface="Times New Roman"/>
                <a:ea typeface="Times New Roman"/>
                <a:cs typeface="Times New Roman"/>
                <a:sym typeface="Times New Roman"/>
              </a:rPr>
              <a:t> </a:t>
            </a:r>
            <a:endParaRPr sz="17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ctr" rtl="0">
              <a:lnSpc>
                <a:spcPct val="115000"/>
              </a:lnSpc>
              <a:spcBef>
                <a:spcPts val="0"/>
              </a:spcBef>
              <a:spcAft>
                <a:spcPts val="0"/>
              </a:spcAft>
              <a:buClr>
                <a:schemeClr val="dk1"/>
              </a:buClr>
              <a:buSzPts val="1100"/>
              <a:buFont typeface="Arial"/>
              <a:buNone/>
            </a:pPr>
            <a:r>
              <a:rPr lang="en" sz="1600" b="1" i="0" u="none" strike="noStrike" cap="none">
                <a:solidFill>
                  <a:schemeClr val="dk1"/>
                </a:solidFill>
                <a:highlight>
                  <a:srgbClr val="FFFFFF"/>
                </a:highlight>
                <a:latin typeface="Times New Roman"/>
                <a:ea typeface="Times New Roman"/>
                <a:cs typeface="Times New Roman"/>
                <a:sym typeface="Times New Roman"/>
              </a:rPr>
              <a:t>Davangere-577 004</a:t>
            </a:r>
            <a:r>
              <a:rPr lang="en" sz="1600" b="0" i="0" u="none" strike="noStrike" cap="none">
                <a:solidFill>
                  <a:schemeClr val="dk1"/>
                </a:solidFill>
                <a:highlight>
                  <a:srgbClr val="FFFFFF"/>
                </a:highlight>
                <a:latin typeface="Times New Roman"/>
                <a:ea typeface="Times New Roman"/>
                <a:cs typeface="Times New Roman"/>
                <a:sym typeface="Times New Roman"/>
              </a:rPr>
              <a:t> </a:t>
            </a:r>
            <a:endParaRPr sz="16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100" name="Google Shape;100;p25"/>
          <p:cNvSpPr txBox="1"/>
          <p:nvPr/>
        </p:nvSpPr>
        <p:spPr>
          <a:xfrm>
            <a:off x="703425" y="1171475"/>
            <a:ext cx="7653000" cy="6816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 sz="1600" b="1" i="0" u="none" strike="noStrike" cap="none" dirty="0">
                <a:solidFill>
                  <a:schemeClr val="accent4">
                    <a:lumMod val="50000"/>
                  </a:schemeClr>
                </a:solidFill>
                <a:highlight>
                  <a:srgbClr val="FFFFFF"/>
                </a:highlight>
                <a:latin typeface="Times New Roman"/>
                <a:ea typeface="Times New Roman"/>
                <a:cs typeface="Times New Roman"/>
                <a:sym typeface="Times New Roman"/>
              </a:rPr>
              <a:t>Department of Electronics &amp; Communication Engineering</a:t>
            </a:r>
            <a:r>
              <a:rPr lang="en" sz="1600" b="0" i="0" u="none" strike="noStrike" cap="none" dirty="0">
                <a:solidFill>
                  <a:schemeClr val="accent4">
                    <a:lumMod val="50000"/>
                  </a:schemeClr>
                </a:solidFill>
                <a:highlight>
                  <a:srgbClr val="FFFFFF"/>
                </a:highlight>
                <a:latin typeface="Times New Roman"/>
                <a:ea typeface="Times New Roman"/>
                <a:cs typeface="Times New Roman"/>
                <a:sym typeface="Times New Roman"/>
              </a:rPr>
              <a:t> </a:t>
            </a:r>
            <a:endParaRPr sz="1600" b="0" i="0" u="none" strike="noStrike" cap="none" dirty="0">
              <a:solidFill>
                <a:schemeClr val="accent4">
                  <a:lumMod val="50000"/>
                </a:schemeClr>
              </a:solidFill>
              <a:highlight>
                <a:srgbClr val="FFFFFF"/>
              </a:highlight>
              <a:latin typeface="Times New Roman"/>
              <a:ea typeface="Times New Roman"/>
              <a:cs typeface="Times New Roman"/>
              <a:sym typeface="Times New Roman"/>
            </a:endParaRPr>
          </a:p>
          <a:p>
            <a:pPr marL="0" marR="0" lvl="0" indent="0" algn="ctr" rtl="0">
              <a:lnSpc>
                <a:spcPct val="115000"/>
              </a:lnSpc>
              <a:spcBef>
                <a:spcPts val="0"/>
              </a:spcBef>
              <a:spcAft>
                <a:spcPts val="0"/>
              </a:spcAft>
              <a:buClr>
                <a:schemeClr val="dk1"/>
              </a:buClr>
              <a:buSzPts val="1100"/>
              <a:buFont typeface="Arial"/>
              <a:buNone/>
            </a:pPr>
            <a:endParaRPr sz="1400" b="0" i="0" u="none" strike="noStrike" cap="none" dirty="0">
              <a:solidFill>
                <a:srgbClr val="1155CC"/>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p:txBody>
      </p:sp>
      <p:pic>
        <p:nvPicPr>
          <p:cNvPr id="101" name="Google Shape;101;p25"/>
          <p:cNvPicPr preferRelativeResize="0"/>
          <p:nvPr/>
        </p:nvPicPr>
        <p:blipFill rotWithShape="1">
          <a:blip r:embed="rId3">
            <a:alphaModFix/>
          </a:blip>
          <a:srcRect/>
          <a:stretch/>
        </p:blipFill>
        <p:spPr>
          <a:xfrm>
            <a:off x="628650" y="264675"/>
            <a:ext cx="1028700" cy="847725"/>
          </a:xfrm>
          <a:prstGeom prst="rect">
            <a:avLst/>
          </a:prstGeom>
          <a:noFill/>
          <a:ln>
            <a:noFill/>
          </a:ln>
        </p:spPr>
      </p:pic>
      <p:pic>
        <p:nvPicPr>
          <p:cNvPr id="102" name="Google Shape;102;p25" descr="VTU Logo"/>
          <p:cNvPicPr preferRelativeResize="0"/>
          <p:nvPr/>
        </p:nvPicPr>
        <p:blipFill rotWithShape="1">
          <a:blip r:embed="rId4">
            <a:alphaModFix/>
          </a:blip>
          <a:srcRect/>
          <a:stretch/>
        </p:blipFill>
        <p:spPr>
          <a:xfrm>
            <a:off x="7485000" y="221813"/>
            <a:ext cx="933450" cy="933450"/>
          </a:xfrm>
          <a:prstGeom prst="rect">
            <a:avLst/>
          </a:prstGeom>
          <a:noFill/>
          <a:ln>
            <a:noFill/>
          </a:ln>
        </p:spPr>
      </p:pic>
      <p:sp>
        <p:nvSpPr>
          <p:cNvPr id="103" name="Google Shape;103;p25"/>
          <p:cNvSpPr txBox="1"/>
          <p:nvPr/>
        </p:nvSpPr>
        <p:spPr>
          <a:xfrm>
            <a:off x="628650" y="1910475"/>
            <a:ext cx="7727700" cy="93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i="1" u="none" strike="noStrike" cap="none" dirty="0">
                <a:solidFill>
                  <a:schemeClr val="dk1"/>
                </a:solidFill>
                <a:latin typeface="Arial"/>
                <a:ea typeface="Arial"/>
                <a:cs typeface="Arial"/>
                <a:sym typeface="Arial"/>
              </a:rPr>
              <a:t>         </a:t>
            </a:r>
            <a:r>
              <a:rPr lang="en" sz="1400" b="1" i="1" u="none" strike="noStrike" cap="none" dirty="0">
                <a:solidFill>
                  <a:srgbClr val="FF0000"/>
                </a:solidFill>
                <a:latin typeface="Times New Roman"/>
                <a:ea typeface="Times New Roman"/>
                <a:cs typeface="Times New Roman"/>
                <a:sym typeface="Times New Roman"/>
              </a:rPr>
              <a:t>A Progress Presentation on  Mini Project </a:t>
            </a:r>
            <a:endParaRPr sz="1400" b="1" i="1" u="none" strike="noStrike" cap="none" dirty="0">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b="1" i="1"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dirty="0">
                <a:solidFill>
                  <a:schemeClr val="dk1"/>
                </a:solidFill>
                <a:latin typeface="Times New Roman"/>
                <a:ea typeface="Times New Roman"/>
                <a:cs typeface="Times New Roman"/>
                <a:sym typeface="Times New Roman"/>
              </a:rPr>
              <a:t>                                  </a:t>
            </a:r>
            <a:r>
              <a:rPr lang="en" sz="1300" b="1" i="0" u="none" strike="noStrike" cap="none" dirty="0">
                <a:solidFill>
                  <a:srgbClr val="20124D"/>
                </a:solidFill>
                <a:latin typeface="Times New Roman"/>
                <a:ea typeface="Times New Roman"/>
                <a:cs typeface="Times New Roman"/>
                <a:sym typeface="Times New Roman"/>
              </a:rPr>
              <a:t>               </a:t>
            </a:r>
            <a:r>
              <a:rPr lang="en" sz="2000" b="1" i="0" u="none" strike="noStrike" cap="none" dirty="0">
                <a:solidFill>
                  <a:schemeClr val="accent5">
                    <a:lumMod val="50000"/>
                  </a:schemeClr>
                </a:solidFill>
                <a:latin typeface="Times New Roman"/>
                <a:ea typeface="Times New Roman"/>
                <a:cs typeface="Times New Roman"/>
                <a:sym typeface="Times New Roman"/>
              </a:rPr>
              <a:t>Ballot Tabulator Using Verilog</a:t>
            </a:r>
            <a:endParaRPr sz="2000" b="1" i="1" u="none" strike="noStrike" cap="none" dirty="0">
              <a:solidFill>
                <a:schemeClr val="accent5">
                  <a:lumMod val="50000"/>
                </a:schemeClr>
              </a:solidFill>
              <a:latin typeface="Times New Roman"/>
              <a:ea typeface="Times New Roman"/>
              <a:cs typeface="Times New Roman"/>
              <a:sym typeface="Times New Roman"/>
            </a:endParaRPr>
          </a:p>
        </p:txBody>
      </p:sp>
      <p:sp>
        <p:nvSpPr>
          <p:cNvPr id="104" name="Google Shape;104;p25"/>
          <p:cNvSpPr txBox="1"/>
          <p:nvPr/>
        </p:nvSpPr>
        <p:spPr>
          <a:xfrm>
            <a:off x="2492250" y="2844075"/>
            <a:ext cx="4000500" cy="140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2"/>
                </a:solidFill>
                <a:latin typeface="Arial"/>
                <a:ea typeface="Arial"/>
                <a:cs typeface="Arial"/>
                <a:sym typeface="Arial"/>
              </a:rPr>
              <a:t>              </a:t>
            </a:r>
            <a:r>
              <a:rPr lang="en" sz="2000" b="1" u="none" strike="noStrike" cap="none" dirty="0">
                <a:solidFill>
                  <a:schemeClr val="dk1"/>
                </a:solidFill>
                <a:latin typeface="Times New Roman"/>
                <a:ea typeface="Times New Roman"/>
                <a:cs typeface="Times New Roman"/>
                <a:sym typeface="Times New Roman"/>
              </a:rPr>
              <a:t>Project </a:t>
            </a:r>
            <a:r>
              <a:rPr lang="en" sz="2000" b="1" dirty="0">
                <a:solidFill>
                  <a:schemeClr val="dk1"/>
                </a:solidFill>
                <a:latin typeface="Times New Roman"/>
                <a:ea typeface="Times New Roman"/>
                <a:cs typeface="Times New Roman"/>
                <a:sym typeface="Times New Roman"/>
              </a:rPr>
              <a:t>A</a:t>
            </a:r>
            <a:r>
              <a:rPr lang="en" sz="2000" b="1" u="none" strike="noStrike" cap="none" dirty="0">
                <a:solidFill>
                  <a:schemeClr val="dk1"/>
                </a:solidFill>
                <a:latin typeface="Times New Roman"/>
                <a:ea typeface="Times New Roman"/>
                <a:cs typeface="Times New Roman"/>
                <a:sym typeface="Times New Roman"/>
              </a:rPr>
              <a:t>ssociates</a:t>
            </a:r>
            <a:endParaRPr sz="2000" b="1"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1"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dirty="0">
                <a:solidFill>
                  <a:schemeClr val="dk1"/>
                </a:solidFill>
                <a:latin typeface="Times New Roman"/>
                <a:ea typeface="Times New Roman"/>
                <a:cs typeface="Times New Roman"/>
                <a:sym typeface="Times New Roman"/>
              </a:rPr>
              <a:t> </a:t>
            </a:r>
            <a:r>
              <a:rPr lang="en" sz="1400" b="1" i="0" u="none" strike="noStrike" cap="none" dirty="0">
                <a:solidFill>
                  <a:srgbClr val="000000"/>
                </a:solidFill>
                <a:latin typeface="Times New Roman"/>
                <a:ea typeface="Times New Roman"/>
                <a:cs typeface="Times New Roman"/>
                <a:sym typeface="Times New Roman"/>
              </a:rPr>
              <a:t>GURUKIRAN P</a:t>
            </a:r>
            <a:r>
              <a:rPr lang="en" sz="1300" b="1" i="0" u="none" strike="noStrike" cap="none" dirty="0">
                <a:solidFill>
                  <a:srgbClr val="000000"/>
                </a:solidFill>
                <a:latin typeface="Times New Roman"/>
                <a:ea typeface="Times New Roman"/>
                <a:cs typeface="Times New Roman"/>
                <a:sym typeface="Times New Roman"/>
              </a:rPr>
              <a:t> M                           4BD21EC033</a:t>
            </a:r>
            <a:endParaRPr sz="13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dirty="0">
                <a:solidFill>
                  <a:srgbClr val="000000"/>
                </a:solidFill>
                <a:latin typeface="Times New Roman"/>
                <a:ea typeface="Times New Roman"/>
                <a:cs typeface="Times New Roman"/>
                <a:sym typeface="Times New Roman"/>
              </a:rPr>
              <a:t> </a:t>
            </a:r>
            <a:r>
              <a:rPr lang="en" sz="1400" b="1" i="0" u="none" strike="noStrike" cap="none" dirty="0">
                <a:solidFill>
                  <a:srgbClr val="000000"/>
                </a:solidFill>
                <a:latin typeface="Times New Roman"/>
                <a:ea typeface="Times New Roman"/>
                <a:cs typeface="Times New Roman"/>
                <a:sym typeface="Times New Roman"/>
              </a:rPr>
              <a:t>H S SUSHANTH                             </a:t>
            </a:r>
            <a:r>
              <a:rPr lang="en" sz="1300" b="1" i="0" u="none" strike="noStrike" cap="none" dirty="0">
                <a:solidFill>
                  <a:srgbClr val="000000"/>
                </a:solidFill>
                <a:latin typeface="Times New Roman"/>
                <a:ea typeface="Times New Roman"/>
                <a:cs typeface="Times New Roman"/>
                <a:sym typeface="Times New Roman"/>
              </a:rPr>
              <a:t>4BD21EC035</a:t>
            </a:r>
            <a:endParaRPr sz="13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Times New Roman"/>
                <a:ea typeface="Times New Roman"/>
                <a:cs typeface="Times New Roman"/>
                <a:sym typeface="Times New Roman"/>
              </a:rPr>
              <a:t> HARSHITHA B                              </a:t>
            </a:r>
            <a:r>
              <a:rPr lang="en" sz="1300" b="1" i="0" u="none" strike="noStrike" cap="none" dirty="0">
                <a:solidFill>
                  <a:srgbClr val="000000"/>
                </a:solidFill>
                <a:latin typeface="Times New Roman"/>
                <a:ea typeface="Times New Roman"/>
                <a:cs typeface="Times New Roman"/>
                <a:sym typeface="Times New Roman"/>
              </a:rPr>
              <a:t>4BD21EC037</a:t>
            </a:r>
            <a:endParaRPr sz="13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Times New Roman"/>
                <a:ea typeface="Times New Roman"/>
                <a:cs typeface="Times New Roman"/>
                <a:sym typeface="Times New Roman"/>
              </a:rPr>
              <a:t> JEETENDRA M                             </a:t>
            </a:r>
            <a:r>
              <a:rPr lang="en" sz="1300" b="1" i="0" u="none" strike="noStrike" cap="none" dirty="0">
                <a:solidFill>
                  <a:srgbClr val="000000"/>
                </a:solidFill>
                <a:latin typeface="Times New Roman"/>
                <a:ea typeface="Times New Roman"/>
                <a:cs typeface="Times New Roman"/>
                <a:sym typeface="Times New Roman"/>
              </a:rPr>
              <a:t>4BD21EC041</a:t>
            </a:r>
            <a:endParaRPr sz="13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dirty="0">
                <a:solidFill>
                  <a:srgbClr val="000000"/>
                </a:solidFill>
                <a:latin typeface="Times New Roman"/>
                <a:ea typeface="Times New Roman"/>
                <a:cs typeface="Times New Roman"/>
                <a:sym typeface="Times New Roman"/>
              </a:rPr>
              <a:t> </a:t>
            </a:r>
            <a:r>
              <a:rPr lang="en" sz="1500" b="1" i="0" u="none" strike="noStrike" cap="none" dirty="0">
                <a:solidFill>
                  <a:srgbClr val="9900FF"/>
                </a:solidFill>
                <a:latin typeface="Times New Roman"/>
                <a:ea typeface="Times New Roman"/>
                <a:cs typeface="Times New Roman"/>
                <a:sym typeface="Times New Roman"/>
              </a:rPr>
              <a:t>                              </a:t>
            </a:r>
            <a:endParaRPr sz="1100" b="1" i="0" u="none" strike="noStrike" cap="none" dirty="0">
              <a:solidFill>
                <a:srgbClr val="674EA7"/>
              </a:solidFill>
              <a:latin typeface="Times New Roman"/>
              <a:ea typeface="Times New Roman"/>
              <a:cs typeface="Times New Roman"/>
              <a:sym typeface="Times New Roman"/>
            </a:endParaRPr>
          </a:p>
        </p:txBody>
      </p:sp>
      <p:sp>
        <p:nvSpPr>
          <p:cNvPr id="105" name="Google Shape;10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a:t>
            </a:fld>
            <a:endParaRPr/>
          </a:p>
        </p:txBody>
      </p:sp>
      <p:sp>
        <p:nvSpPr>
          <p:cNvPr id="106" name="Google Shape;106;p25"/>
          <p:cNvSpPr txBox="1"/>
          <p:nvPr/>
        </p:nvSpPr>
        <p:spPr>
          <a:xfrm>
            <a:off x="389850" y="4368175"/>
            <a:ext cx="7966500" cy="7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1" i="0" u="none" strike="noStrike" cap="none" dirty="0">
                <a:solidFill>
                  <a:srgbClr val="000000"/>
                </a:solidFill>
                <a:latin typeface="Times New Roman"/>
                <a:ea typeface="Times New Roman"/>
                <a:cs typeface="Times New Roman"/>
                <a:sym typeface="Times New Roman"/>
              </a:rPr>
              <a:t>Mrs. SUMA K. G.                                                                                       Dr.G S SUNITHA</a:t>
            </a:r>
            <a:endParaRPr sz="14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 sz="1100" b="1" i="0" u="none" strike="noStrike" cap="none" dirty="0">
                <a:solidFill>
                  <a:srgbClr val="000000"/>
                </a:solidFill>
                <a:latin typeface="Times New Roman"/>
                <a:ea typeface="Times New Roman"/>
                <a:cs typeface="Times New Roman"/>
                <a:sym typeface="Times New Roman"/>
              </a:rPr>
              <a:t>                   </a:t>
            </a:r>
            <a:r>
              <a:rPr lang="en" sz="900" b="1" i="0" u="none" strike="noStrike" cap="none" dirty="0">
                <a:solidFill>
                  <a:srgbClr val="000000"/>
                </a:solidFill>
                <a:latin typeface="Times New Roman"/>
                <a:ea typeface="Times New Roman"/>
                <a:cs typeface="Times New Roman"/>
                <a:sym typeface="Times New Roman"/>
              </a:rPr>
              <a:t>     M.Tech.   </a:t>
            </a:r>
            <a:r>
              <a:rPr lang="en" sz="1100" b="1" i="0" u="none" strike="noStrike" cap="none" dirty="0">
                <a:solidFill>
                  <a:srgbClr val="000000"/>
                </a:solidFill>
                <a:latin typeface="Times New Roman"/>
                <a:ea typeface="Times New Roman"/>
                <a:cs typeface="Times New Roman"/>
                <a:sym typeface="Times New Roman"/>
              </a:rPr>
              <a:t>                                                                                                </a:t>
            </a:r>
            <a:r>
              <a:rPr lang="en" sz="900" b="1" i="0" u="none" strike="noStrike" cap="none" dirty="0">
                <a:solidFill>
                  <a:srgbClr val="000000"/>
                </a:solidFill>
                <a:latin typeface="Times New Roman"/>
                <a:ea typeface="Times New Roman"/>
                <a:cs typeface="Times New Roman"/>
                <a:sym typeface="Times New Roman"/>
              </a:rPr>
              <a:t>                            </a:t>
            </a:r>
            <a:r>
              <a:rPr lang="en" sz="900" b="1" i="0" u="none" strike="noStrike" cap="none" dirty="0">
                <a:solidFill>
                  <a:schemeClr val="dk1"/>
                </a:solidFill>
                <a:latin typeface="Arial"/>
                <a:ea typeface="Arial"/>
                <a:cs typeface="Arial"/>
                <a:sym typeface="Arial"/>
              </a:rPr>
              <a:t>M.Tech.,(DEAC),Ph.D.,MISTE., FIETE.,FIE</a:t>
            </a:r>
            <a:r>
              <a:rPr lang="en" sz="900" b="1" i="0" u="none" strike="noStrike" cap="none" dirty="0">
                <a:solidFill>
                  <a:srgbClr val="000000"/>
                </a:solidFill>
                <a:latin typeface="Times New Roman"/>
                <a:ea typeface="Times New Roman"/>
                <a:cs typeface="Times New Roman"/>
                <a:sym typeface="Times New Roman"/>
              </a:rPr>
              <a:t>                                                            </a:t>
            </a:r>
            <a:r>
              <a:rPr lang="en" sz="1400" b="1" i="0" u="none" strike="noStrike" cap="none" dirty="0">
                <a:solidFill>
                  <a:srgbClr val="000000"/>
                </a:solidFill>
                <a:latin typeface="Times New Roman"/>
                <a:ea typeface="Times New Roman"/>
                <a:cs typeface="Times New Roman"/>
                <a:sym typeface="Times New Roman"/>
              </a:rPr>
              <a:t> Mini Project Guide                                                                                       Program Coordinator</a:t>
            </a:r>
            <a:endParaRPr sz="14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10</a:t>
            </a:fld>
            <a:endParaRPr/>
          </a:p>
        </p:txBody>
      </p:sp>
      <p:graphicFrame>
        <p:nvGraphicFramePr>
          <p:cNvPr id="173" name="Google Shape;173;p35"/>
          <p:cNvGraphicFramePr/>
          <p:nvPr/>
        </p:nvGraphicFramePr>
        <p:xfrm>
          <a:off x="66907" y="713677"/>
          <a:ext cx="9017625" cy="4178200"/>
        </p:xfrm>
        <a:graphic>
          <a:graphicData uri="http://schemas.openxmlformats.org/drawingml/2006/table">
            <a:tbl>
              <a:tblPr firstRow="1">
                <a:noFill/>
                <a:tableStyleId>{5E3DFC56-5C92-474A-A475-8D42980AD533}</a:tableStyleId>
              </a:tblPr>
              <a:tblGrid>
                <a:gridCol w="1916550">
                  <a:extLst>
                    <a:ext uri="{9D8B030D-6E8A-4147-A177-3AD203B41FA5}">
                      <a16:colId xmlns:a16="http://schemas.microsoft.com/office/drawing/2014/main" val="20000"/>
                    </a:ext>
                  </a:extLst>
                </a:gridCol>
                <a:gridCol w="1510325">
                  <a:extLst>
                    <a:ext uri="{9D8B030D-6E8A-4147-A177-3AD203B41FA5}">
                      <a16:colId xmlns:a16="http://schemas.microsoft.com/office/drawing/2014/main" val="20001"/>
                    </a:ext>
                  </a:extLst>
                </a:gridCol>
                <a:gridCol w="715375">
                  <a:extLst>
                    <a:ext uri="{9D8B030D-6E8A-4147-A177-3AD203B41FA5}">
                      <a16:colId xmlns:a16="http://schemas.microsoft.com/office/drawing/2014/main" val="20002"/>
                    </a:ext>
                  </a:extLst>
                </a:gridCol>
                <a:gridCol w="2861625">
                  <a:extLst>
                    <a:ext uri="{9D8B030D-6E8A-4147-A177-3AD203B41FA5}">
                      <a16:colId xmlns:a16="http://schemas.microsoft.com/office/drawing/2014/main" val="20003"/>
                    </a:ext>
                  </a:extLst>
                </a:gridCol>
                <a:gridCol w="2013750">
                  <a:extLst>
                    <a:ext uri="{9D8B030D-6E8A-4147-A177-3AD203B41FA5}">
                      <a16:colId xmlns:a16="http://schemas.microsoft.com/office/drawing/2014/main" val="20004"/>
                    </a:ext>
                  </a:extLst>
                </a:gridCol>
              </a:tblGrid>
              <a:tr h="330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AUTHOR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YEAR</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LIMITATIONS</a:t>
                      </a:r>
                      <a:endParaRPr sz="1400" u="none" strike="noStrike" cap="none"/>
                    </a:p>
                  </a:txBody>
                  <a:tcPr marL="91450" marR="91450" marT="45725" marB="45725"/>
                </a:tc>
                <a:extLst>
                  <a:ext uri="{0D108BD9-81ED-4DB2-BD59-A6C34878D82A}">
                    <a16:rowId xmlns:a16="http://schemas.microsoft.com/office/drawing/2014/main" val="10000"/>
                  </a:ext>
                </a:extLst>
              </a:tr>
              <a:tr h="962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Introduction to the Theory of Finite-state Machines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Michael Gill</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2001</a:t>
                      </a: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Explanation of finite-state machine theory</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Theoretical in nature.</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B w="12700"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962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A Better Ballot Box?</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Rebecca Mercuri</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2002</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Analysis of traditional voting systems vs. EVMs in terms of speed and error reduction</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Concerns over the security and integrity of electronic systems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962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Secret-Ballot Receipts: True Voter-Verifiable Elections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David Chaum</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2004</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Cryptographic techniques </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Implementation complexity and trust in the system.</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extLst>
                  <a:ext uri="{0D108BD9-81ED-4DB2-BD59-A6C34878D82A}">
                    <a16:rowId xmlns:a16="http://schemas.microsoft.com/office/drawing/2014/main" val="10003"/>
                  </a:ext>
                </a:extLst>
              </a:tr>
              <a:tr h="962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Security Analysis of the Diebold AccuVote-TS Voting Machine</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Ariel J. Feldman et al.</a:t>
                      </a: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2006</a:t>
                      </a:r>
                      <a:endParaRPr sz="1400" u="none" strike="noStrike" cap="none"/>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Empirical analysis of the security vulnerabilities</a:t>
                      </a:r>
                      <a:endParaRPr sz="1400" u="none" strike="noStrike" cap="none">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Specific to one model; may not generalize</a:t>
                      </a:r>
                      <a:endParaRPr sz="1400" u="none" strike="noStrike" cap="none" dirty="0">
                        <a:latin typeface="Times New Roman"/>
                        <a:ea typeface="Times New Roman"/>
                        <a:cs typeface="Times New Roman"/>
                        <a:sym typeface="Times New Roman"/>
                      </a:endParaRPr>
                    </a:p>
                  </a:txBody>
                  <a:tcPr marL="91450" marR="91450" marT="45725" marB="45725">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74" name="Google Shape;174;p35"/>
          <p:cNvSpPr txBox="1"/>
          <p:nvPr/>
        </p:nvSpPr>
        <p:spPr>
          <a:xfrm>
            <a:off x="66900" y="89775"/>
            <a:ext cx="29226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dirty="0">
                <a:solidFill>
                  <a:srgbClr val="351C75"/>
                </a:solidFill>
                <a:latin typeface="Times New Roman"/>
                <a:ea typeface="Times New Roman"/>
                <a:cs typeface="Times New Roman"/>
                <a:sym typeface="Times New Roman"/>
              </a:rPr>
              <a:t>2</a:t>
            </a:r>
            <a:r>
              <a:rPr lang="en" sz="2300" b="1" i="0" u="none" strike="noStrike" cap="none" dirty="0">
                <a:solidFill>
                  <a:srgbClr val="351C75"/>
                </a:solidFill>
                <a:latin typeface="Times New Roman"/>
                <a:ea typeface="Times New Roman"/>
                <a:cs typeface="Times New Roman"/>
                <a:sym typeface="Times New Roman"/>
              </a:rPr>
              <a:t>.Literature review</a:t>
            </a:r>
            <a:endParaRPr sz="2300" b="1" i="0" u="none" strike="noStrike" cap="none" dirty="0">
              <a:solidFill>
                <a:srgbClr val="351C75"/>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4"/>
          <p:cNvSpPr txBox="1"/>
          <p:nvPr/>
        </p:nvSpPr>
        <p:spPr>
          <a:xfrm>
            <a:off x="149675" y="151950"/>
            <a:ext cx="8889900" cy="485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300" b="1" dirty="0">
                <a:solidFill>
                  <a:srgbClr val="351C75"/>
                </a:solidFill>
                <a:latin typeface="Times New Roman"/>
                <a:ea typeface="Times New Roman"/>
                <a:cs typeface="Times New Roman"/>
                <a:sym typeface="Times New Roman"/>
              </a:rPr>
              <a:t>3</a:t>
            </a:r>
            <a:r>
              <a:rPr lang="en" sz="2300" b="1" i="0" u="none" strike="noStrike" cap="none" dirty="0">
                <a:solidFill>
                  <a:srgbClr val="351C75"/>
                </a:solidFill>
                <a:latin typeface="Times New Roman"/>
                <a:ea typeface="Times New Roman"/>
                <a:cs typeface="Times New Roman"/>
                <a:sym typeface="Times New Roman"/>
              </a:rPr>
              <a:t>. Problem Statement</a:t>
            </a:r>
            <a:endParaRPr sz="2300" b="1" i="0" u="none" strike="noStrike" cap="none" dirty="0">
              <a:solidFill>
                <a:srgbClr val="351C7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2300" b="1" i="0" u="none" strike="noStrike" cap="none" dirty="0">
                <a:solidFill>
                  <a:schemeClr val="dk1"/>
                </a:solidFill>
                <a:latin typeface="Times New Roman"/>
                <a:ea typeface="Times New Roman"/>
                <a:cs typeface="Times New Roman"/>
                <a:sym typeface="Times New Roman"/>
              </a:rPr>
              <a:t> </a:t>
            </a:r>
            <a:endParaRPr sz="2300" b="1" i="0" u="none" strike="noStrike" cap="none" dirty="0">
              <a:solidFill>
                <a:schemeClr val="dk1"/>
              </a:solidFill>
              <a:latin typeface="Times New Roman"/>
              <a:ea typeface="Times New Roman"/>
              <a:cs typeface="Times New Roman"/>
              <a:sym typeface="Times New Roman"/>
            </a:endParaRPr>
          </a:p>
          <a:p>
            <a:pPr marL="457200" marR="0" lvl="0" indent="-349250" algn="just" rtl="0">
              <a:lnSpc>
                <a:spcPct val="100000"/>
              </a:lnSpc>
              <a:spcBef>
                <a:spcPts val="0"/>
              </a:spcBef>
              <a:spcAft>
                <a:spcPts val="0"/>
              </a:spcAft>
              <a:buClr>
                <a:schemeClr val="dk1"/>
              </a:buClr>
              <a:buSzPts val="1900"/>
              <a:buFont typeface="Arial" panose="020B0604020202020204" pitchFamily="34" charset="0"/>
              <a:buChar char="•"/>
            </a:pPr>
            <a:r>
              <a:rPr lang="en" sz="1800" b="0" i="0" u="none" strike="noStrike" cap="none" dirty="0">
                <a:solidFill>
                  <a:schemeClr val="dk1"/>
                </a:solidFill>
                <a:latin typeface="Times New Roman"/>
                <a:ea typeface="Times New Roman"/>
                <a:cs typeface="Times New Roman"/>
                <a:sym typeface="Times New Roman"/>
              </a:rPr>
              <a:t>In modern democratic societies, the accuracy and reliability of vote counting are crucial for maintaining the integrity of the electoral process. </a:t>
            </a:r>
            <a:endParaRPr sz="1800" b="0" i="0" u="none" strike="noStrike" cap="none" dirty="0">
              <a:solidFill>
                <a:schemeClr val="dk1"/>
              </a:solidFill>
              <a:latin typeface="Times New Roman"/>
              <a:ea typeface="Times New Roman"/>
              <a:cs typeface="Times New Roman"/>
              <a:sym typeface="Times New Roman"/>
            </a:endParaRPr>
          </a:p>
          <a:p>
            <a:pPr marL="457200" marR="0" lvl="0" indent="-349250" algn="just" rtl="0">
              <a:lnSpc>
                <a:spcPct val="100000"/>
              </a:lnSpc>
              <a:spcBef>
                <a:spcPts val="0"/>
              </a:spcBef>
              <a:spcAft>
                <a:spcPts val="0"/>
              </a:spcAft>
              <a:buClr>
                <a:schemeClr val="dk1"/>
              </a:buClr>
              <a:buSzPts val="1900"/>
              <a:buFont typeface="Arial" panose="020B0604020202020204" pitchFamily="34" charset="0"/>
              <a:buChar char="•"/>
            </a:pPr>
            <a:r>
              <a:rPr lang="en" sz="1800" b="0" i="0" u="none" strike="noStrike" cap="none" dirty="0">
                <a:solidFill>
                  <a:schemeClr val="dk1"/>
                </a:solidFill>
                <a:latin typeface="Times New Roman"/>
                <a:ea typeface="Times New Roman"/>
                <a:cs typeface="Times New Roman"/>
                <a:sym typeface="Times New Roman"/>
              </a:rPr>
              <a:t>Traditional voting methods often encounter issues such as manual counting errors, time consumption, and logistical complexities, which can compromise the efficiency and trustworthiness of elections.</a:t>
            </a:r>
            <a:endParaRPr sz="1800" b="0" i="0" u="none" strike="noStrike" cap="none" dirty="0">
              <a:solidFill>
                <a:schemeClr val="dk1"/>
              </a:solidFill>
              <a:latin typeface="Times New Roman"/>
              <a:ea typeface="Times New Roman"/>
              <a:cs typeface="Times New Roman"/>
              <a:sym typeface="Times New Roman"/>
            </a:endParaRPr>
          </a:p>
          <a:p>
            <a:pPr marL="457200" marR="0" lvl="0" indent="-349250" algn="just" rtl="0">
              <a:lnSpc>
                <a:spcPct val="100000"/>
              </a:lnSpc>
              <a:spcBef>
                <a:spcPts val="0"/>
              </a:spcBef>
              <a:spcAft>
                <a:spcPts val="0"/>
              </a:spcAft>
              <a:buClr>
                <a:schemeClr val="dk1"/>
              </a:buClr>
              <a:buSzPts val="1900"/>
              <a:buFont typeface="Arial" panose="020B0604020202020204" pitchFamily="34" charset="0"/>
              <a:buChar char="•"/>
            </a:pPr>
            <a:r>
              <a:rPr lang="en" sz="1800" b="0" i="0" u="none" strike="noStrike" cap="none" dirty="0">
                <a:solidFill>
                  <a:schemeClr val="dk1"/>
                </a:solidFill>
                <a:latin typeface="Times New Roman"/>
                <a:ea typeface="Times New Roman"/>
                <a:cs typeface="Times New Roman"/>
                <a:sym typeface="Times New Roman"/>
              </a:rPr>
              <a:t>To address these challenges, this project aims to design and implement an electronic Voting Machine using Verilog. </a:t>
            </a:r>
            <a:endParaRPr sz="1800" b="0" i="0" u="none" strike="noStrike" cap="none" dirty="0">
              <a:solidFill>
                <a:schemeClr val="dk1"/>
              </a:solidFill>
              <a:latin typeface="Times New Roman"/>
              <a:ea typeface="Times New Roman"/>
              <a:cs typeface="Times New Roman"/>
              <a:sym typeface="Times New Roman"/>
            </a:endParaRPr>
          </a:p>
          <a:p>
            <a:pPr marL="457200" marR="0" lvl="0" indent="-349250" algn="just" rtl="0">
              <a:lnSpc>
                <a:spcPct val="100000"/>
              </a:lnSpc>
              <a:spcBef>
                <a:spcPts val="0"/>
              </a:spcBef>
              <a:spcAft>
                <a:spcPts val="0"/>
              </a:spcAft>
              <a:buClr>
                <a:schemeClr val="dk1"/>
              </a:buClr>
              <a:buSzPts val="1900"/>
              <a:buFont typeface="Arial" panose="020B0604020202020204" pitchFamily="34" charset="0"/>
              <a:buChar char="•"/>
            </a:pPr>
            <a:r>
              <a:rPr lang="en" sz="1800" b="0" i="0" u="none" strike="noStrike" cap="none" dirty="0">
                <a:solidFill>
                  <a:schemeClr val="dk1"/>
                </a:solidFill>
                <a:latin typeface="Times New Roman"/>
                <a:ea typeface="Times New Roman"/>
                <a:cs typeface="Times New Roman"/>
                <a:sym typeface="Times New Roman"/>
              </a:rPr>
              <a:t>The machine will manage votes for three candidates using a state machine architecture, which will facilitate smooth transitions through various operational states (idle, vote, hold, and finish) based on input signals, thereby ensuring a systematic and error-free vote counting process.</a:t>
            </a:r>
            <a:endParaRPr sz="1800" b="0" i="0" u="none" strike="noStrike" cap="none" dirty="0">
              <a:solidFill>
                <a:schemeClr val="dk1"/>
              </a:solidFill>
              <a:latin typeface="Times New Roman"/>
              <a:ea typeface="Times New Roman"/>
              <a:cs typeface="Times New Roman"/>
              <a:sym typeface="Times New Roman"/>
            </a:endParaRPr>
          </a:p>
        </p:txBody>
      </p:sp>
      <p:sp>
        <p:nvSpPr>
          <p:cNvPr id="167" name="Google Shape;167;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11</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36"/>
          <p:cNvPicPr preferRelativeResize="0"/>
          <p:nvPr/>
        </p:nvPicPr>
        <p:blipFill>
          <a:blip r:embed="rId3">
            <a:alphaModFix/>
          </a:blip>
          <a:stretch>
            <a:fillRect/>
          </a:stretch>
        </p:blipFill>
        <p:spPr>
          <a:xfrm>
            <a:off x="152400" y="836863"/>
            <a:ext cx="8839200" cy="4306625"/>
          </a:xfrm>
          <a:prstGeom prst="rect">
            <a:avLst/>
          </a:prstGeom>
          <a:noFill/>
          <a:ln>
            <a:noFill/>
          </a:ln>
        </p:spPr>
      </p:pic>
      <p:sp>
        <p:nvSpPr>
          <p:cNvPr id="180" name="Google Shape;180;p36"/>
          <p:cNvSpPr txBox="1"/>
          <p:nvPr/>
        </p:nvSpPr>
        <p:spPr>
          <a:xfrm>
            <a:off x="397675" y="326050"/>
            <a:ext cx="7100100" cy="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a:solidFill>
                  <a:srgbClr val="351C75"/>
                </a:solidFill>
                <a:latin typeface="Times New Roman"/>
                <a:ea typeface="Times New Roman"/>
                <a:cs typeface="Times New Roman"/>
                <a:sym typeface="Times New Roman"/>
              </a:rPr>
              <a:t>4.Block Diagram for ballot system using verilog</a:t>
            </a:r>
            <a:endParaRPr sz="2300" b="1">
              <a:solidFill>
                <a:srgbClr val="351C75"/>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p:nvPr/>
        </p:nvSpPr>
        <p:spPr>
          <a:xfrm>
            <a:off x="138350" y="151950"/>
            <a:ext cx="8901300" cy="49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300" b="1">
                <a:solidFill>
                  <a:srgbClr val="351C75"/>
                </a:solidFill>
                <a:latin typeface="Times New Roman"/>
                <a:ea typeface="Times New Roman"/>
                <a:cs typeface="Times New Roman"/>
                <a:sym typeface="Times New Roman"/>
              </a:rPr>
              <a:t>5</a:t>
            </a:r>
            <a:r>
              <a:rPr lang="en" sz="2300" b="1" i="0" u="none" strike="noStrike" cap="none">
                <a:solidFill>
                  <a:srgbClr val="351C75"/>
                </a:solidFill>
                <a:latin typeface="Times New Roman"/>
                <a:ea typeface="Times New Roman"/>
                <a:cs typeface="Times New Roman"/>
                <a:sym typeface="Times New Roman"/>
              </a:rPr>
              <a:t>. Methodology</a:t>
            </a:r>
            <a:endParaRPr sz="2300" b="1" i="0" u="none" strike="noStrike" cap="none">
              <a:solidFill>
                <a:srgbClr val="351C7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351C75"/>
                </a:solidFill>
                <a:latin typeface="Times New Roman"/>
                <a:ea typeface="Times New Roman"/>
                <a:cs typeface="Times New Roman"/>
                <a:sym typeface="Times New Roman"/>
              </a:rPr>
              <a:t>   </a:t>
            </a:r>
            <a:endParaRPr sz="1800" b="1" i="0" u="none" strike="noStrike" cap="none">
              <a:solidFill>
                <a:srgbClr val="351C7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351C75"/>
                </a:solidFill>
                <a:latin typeface="Times New Roman"/>
                <a:ea typeface="Times New Roman"/>
                <a:cs typeface="Times New Roman"/>
                <a:sym typeface="Times New Roman"/>
              </a:rPr>
              <a:t>   </a:t>
            </a:r>
            <a:r>
              <a:rPr lang="en" sz="2000" b="1" i="0" u="none" strike="noStrike" cap="none">
                <a:solidFill>
                  <a:schemeClr val="dk1"/>
                </a:solidFill>
                <a:latin typeface="Times New Roman"/>
                <a:ea typeface="Times New Roman"/>
                <a:cs typeface="Times New Roman"/>
                <a:sym typeface="Times New Roman"/>
              </a:rPr>
              <a:t>Tools and Technologies:</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800" b="1" i="0" u="none" strike="noStrike" cap="none">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Online EDA playground- Aldec Riviera Pro 2023.04</a:t>
            </a:r>
            <a:endParaRPr sz="1800">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r>
              <a:rPr lang="en" sz="1800" b="0" i="0" u="none" strike="noStrike" cap="none">
                <a:solidFill>
                  <a:srgbClr val="000000"/>
                </a:solidFill>
                <a:latin typeface="Times New Roman"/>
                <a:ea typeface="Times New Roman"/>
                <a:cs typeface="Times New Roman"/>
                <a:sym typeface="Times New Roman"/>
              </a:rPr>
              <a:t>                                          Free tool-icarus verilog 12..00 </a:t>
            </a:r>
            <a:endParaRPr sz="1800" b="0" i="0" u="none" strike="noStrike" cap="none">
              <a:solidFill>
                <a:srgbClr val="000000"/>
              </a:solidFill>
              <a:latin typeface="Times New Roman"/>
              <a:ea typeface="Times New Roman"/>
              <a:cs typeface="Times New Roman"/>
              <a:sym typeface="Times New Roman"/>
            </a:endParaRPr>
          </a:p>
          <a:p>
            <a:pPr marL="914400" marR="0" lvl="1" indent="-342900" algn="l" rtl="0">
              <a:lnSpc>
                <a:spcPct val="100000"/>
              </a:lnSpc>
              <a:spcBef>
                <a:spcPts val="0"/>
              </a:spcBef>
              <a:spcAft>
                <a:spcPts val="0"/>
              </a:spcAft>
              <a:buClr>
                <a:srgbClr val="000000"/>
              </a:buClr>
              <a:buSzPts val="1800"/>
              <a:buFont typeface="Times New Roman"/>
              <a:buChar char="○"/>
            </a:pPr>
            <a:r>
              <a:rPr lang="en" sz="1800" b="0" i="0" u="none" strike="noStrike" cap="none">
                <a:solidFill>
                  <a:srgbClr val="000000"/>
                </a:solidFill>
                <a:latin typeface="Times New Roman"/>
                <a:ea typeface="Times New Roman"/>
                <a:cs typeface="Times New Roman"/>
                <a:sym typeface="Times New Roman"/>
              </a:rPr>
              <a:t>Cadence tool</a:t>
            </a:r>
            <a:endParaRPr sz="1800" b="0" i="0" u="none" strike="noStrike" cap="none">
              <a:solidFill>
                <a:srgbClr val="000000"/>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endParaRPr sz="1800">
              <a:latin typeface="Times New Roman"/>
              <a:ea typeface="Times New Roman"/>
              <a:cs typeface="Times New Roman"/>
              <a:sym typeface="Times New Roman"/>
            </a:endParaRPr>
          </a:p>
          <a:p>
            <a:pPr marL="914400" marR="0" lvl="1" indent="-342900" algn="l" rtl="0">
              <a:lnSpc>
                <a:spcPct val="100000"/>
              </a:lnSpc>
              <a:spcBef>
                <a:spcPts val="0"/>
              </a:spcBef>
              <a:spcAft>
                <a:spcPts val="0"/>
              </a:spcAft>
              <a:buClr>
                <a:srgbClr val="000000"/>
              </a:buClr>
              <a:buSzPts val="1800"/>
              <a:buFont typeface="Times New Roman"/>
              <a:buChar char="○"/>
            </a:pPr>
            <a:r>
              <a:rPr lang="en" sz="1800" b="0" i="0" u="none" strike="noStrike" cap="none">
                <a:solidFill>
                  <a:srgbClr val="000000"/>
                </a:solidFill>
                <a:latin typeface="Times New Roman"/>
                <a:ea typeface="Times New Roman"/>
                <a:cs typeface="Times New Roman"/>
                <a:sym typeface="Times New Roman"/>
              </a:rPr>
              <a:t>For functional simulation: Incisive simulator</a:t>
            </a:r>
            <a:endParaRPr sz="1800" b="0" i="0" u="none" strike="noStrike" cap="none">
              <a:solidFill>
                <a:srgbClr val="000000"/>
              </a:solidFill>
              <a:latin typeface="Times New Roman"/>
              <a:ea typeface="Times New Roman"/>
              <a:cs typeface="Times New Roman"/>
              <a:sym typeface="Times New Roman"/>
            </a:endParaRPr>
          </a:p>
          <a:p>
            <a:pPr marL="914400" marR="0" lvl="1" indent="-342900" algn="l" rtl="0">
              <a:lnSpc>
                <a:spcPct val="100000"/>
              </a:lnSpc>
              <a:spcBef>
                <a:spcPts val="0"/>
              </a:spcBef>
              <a:spcAft>
                <a:spcPts val="0"/>
              </a:spcAft>
              <a:buClr>
                <a:srgbClr val="000000"/>
              </a:buClr>
              <a:buSzPts val="1800"/>
              <a:buFont typeface="Times New Roman"/>
              <a:buChar char="○"/>
            </a:pPr>
            <a:r>
              <a:rPr lang="en" sz="1800" b="0" i="0" u="none" strike="noStrike" cap="none">
                <a:solidFill>
                  <a:srgbClr val="000000"/>
                </a:solidFill>
                <a:latin typeface="Times New Roman"/>
                <a:ea typeface="Times New Roman"/>
                <a:cs typeface="Times New Roman"/>
                <a:sym typeface="Times New Roman"/>
              </a:rPr>
              <a:t>For synthesis                  :  Genus</a:t>
            </a:r>
            <a:endParaRPr sz="1800" b="0" i="0" u="none" strike="noStrike" cap="none">
              <a:solidFill>
                <a:srgbClr val="000000"/>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r>
              <a:rPr lang="en" sz="1600" b="0" i="0" u="none" strike="noStrike" cap="none">
                <a:solidFill>
                  <a:srgbClr val="000000"/>
                </a:solidFill>
                <a:latin typeface="Times New Roman"/>
                <a:ea typeface="Times New Roman"/>
                <a:cs typeface="Times New Roman"/>
                <a:sym typeface="Times New Roman"/>
              </a:rPr>
              <a:t>   </a:t>
            </a:r>
            <a:r>
              <a:rPr lang="en" sz="1800" b="1" i="0" u="none" strike="noStrike" cap="none">
                <a:solidFill>
                  <a:srgbClr val="351C75"/>
                </a:solidFill>
                <a:latin typeface="Arial"/>
                <a:ea typeface="Arial"/>
                <a:cs typeface="Arial"/>
                <a:sym typeface="Arial"/>
              </a:rPr>
              <a:t>       </a:t>
            </a:r>
            <a:endParaRPr sz="1800" b="1" i="0" u="none" strike="noStrike" cap="none">
              <a:solidFill>
                <a:srgbClr val="351C75"/>
              </a:solidFill>
              <a:latin typeface="Arial"/>
              <a:ea typeface="Arial"/>
              <a:cs typeface="Arial"/>
              <a:sym typeface="Arial"/>
            </a:endParaRPr>
          </a:p>
        </p:txBody>
      </p:sp>
      <p:pic>
        <p:nvPicPr>
          <p:cNvPr id="186" name="Google Shape;186;p37"/>
          <p:cNvPicPr preferRelativeResize="0"/>
          <p:nvPr/>
        </p:nvPicPr>
        <p:blipFill rotWithShape="1">
          <a:blip r:embed="rId3">
            <a:alphaModFix/>
          </a:blip>
          <a:srcRect/>
          <a:stretch/>
        </p:blipFill>
        <p:spPr>
          <a:xfrm>
            <a:off x="6326104" y="892098"/>
            <a:ext cx="2817892" cy="4327453"/>
          </a:xfrm>
          <a:prstGeom prst="rect">
            <a:avLst/>
          </a:prstGeom>
          <a:noFill/>
          <a:ln>
            <a:noFill/>
          </a:ln>
        </p:spPr>
      </p:pic>
      <p:sp>
        <p:nvSpPr>
          <p:cNvPr id="187" name="Google Shape;187;p37"/>
          <p:cNvSpPr txBox="1"/>
          <p:nvPr/>
        </p:nvSpPr>
        <p:spPr>
          <a:xfrm>
            <a:off x="6870758" y="301848"/>
            <a:ext cx="1601700" cy="34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 sz="2000" b="1" i="0" u="none" strike="noStrike" cap="none">
                <a:solidFill>
                  <a:schemeClr val="dk1"/>
                </a:solidFill>
                <a:latin typeface="Times New Roman"/>
                <a:ea typeface="Times New Roman"/>
                <a:cs typeface="Times New Roman"/>
                <a:sym typeface="Times New Roman"/>
              </a:rPr>
              <a:t> Work Flow:</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Arial"/>
              <a:buNone/>
            </a:pPr>
            <a:r>
              <a:rPr lang="en" sz="1600" b="0" i="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188" name="Google Shape;18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311700" y="21665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990"/>
              <a:buFont typeface="Arial"/>
              <a:buNone/>
            </a:pPr>
            <a:r>
              <a:rPr lang="en" sz="2300" b="1">
                <a:solidFill>
                  <a:srgbClr val="7030A0"/>
                </a:solidFill>
                <a:latin typeface="Times New Roman"/>
                <a:ea typeface="Times New Roman"/>
                <a:cs typeface="Times New Roman"/>
                <a:sym typeface="Times New Roman"/>
              </a:rPr>
              <a:t>6.Working:</a:t>
            </a:r>
            <a:endParaRPr sz="2300">
              <a:solidFill>
                <a:srgbClr val="7030A0"/>
              </a:solidFill>
              <a:latin typeface="Times New Roman"/>
              <a:ea typeface="Times New Roman"/>
              <a:cs typeface="Times New Roman"/>
              <a:sym typeface="Times New Roman"/>
            </a:endParaRPr>
          </a:p>
        </p:txBody>
      </p:sp>
      <p:sp>
        <p:nvSpPr>
          <p:cNvPr id="194" name="Google Shape;194;p38"/>
          <p:cNvSpPr txBox="1">
            <a:spLocks noGrp="1"/>
          </p:cNvSpPr>
          <p:nvPr>
            <p:ph type="body" idx="1"/>
          </p:nvPr>
        </p:nvSpPr>
        <p:spPr>
          <a:xfrm>
            <a:off x="311700" y="854850"/>
            <a:ext cx="8832300" cy="42021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SzPts val="1800"/>
              <a:buNone/>
            </a:pPr>
            <a:r>
              <a:rPr lang="en">
                <a:solidFill>
                  <a:srgbClr val="1F2328"/>
                </a:solidFill>
                <a:highlight>
                  <a:srgbClr val="FFFFFF"/>
                </a:highlight>
                <a:latin typeface="Times New Roman"/>
                <a:ea typeface="Times New Roman"/>
                <a:cs typeface="Times New Roman"/>
                <a:sym typeface="Times New Roman"/>
              </a:rPr>
              <a:t>The project involved designing a voting machine</a:t>
            </a:r>
            <a:endParaRPr>
              <a:solidFill>
                <a:srgbClr val="1F2328"/>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1800"/>
              <a:buNone/>
            </a:pPr>
            <a:r>
              <a:rPr lang="en" b="1">
                <a:solidFill>
                  <a:srgbClr val="1F2328"/>
                </a:solidFill>
                <a:highlight>
                  <a:srgbClr val="FFFFFF"/>
                </a:highlight>
                <a:latin typeface="Times New Roman"/>
                <a:ea typeface="Times New Roman"/>
                <a:cs typeface="Times New Roman"/>
                <a:sym typeface="Times New Roman"/>
              </a:rPr>
              <a:t>1</a:t>
            </a:r>
            <a:r>
              <a:rPr lang="en">
                <a:solidFill>
                  <a:srgbClr val="1F2328"/>
                </a:solidFill>
                <a:highlight>
                  <a:srgbClr val="FFFFFF"/>
                </a:highlight>
                <a:latin typeface="Times New Roman"/>
                <a:ea typeface="Times New Roman"/>
                <a:cs typeface="Times New Roman"/>
                <a:sym typeface="Times New Roman"/>
              </a:rPr>
              <a:t>.</a:t>
            </a:r>
            <a:r>
              <a:rPr lang="en" b="1">
                <a:solidFill>
                  <a:srgbClr val="1F2328"/>
                </a:solidFill>
                <a:highlight>
                  <a:srgbClr val="FFFFFF"/>
                </a:highlight>
                <a:latin typeface="Times New Roman"/>
                <a:ea typeface="Times New Roman"/>
                <a:cs typeface="Times New Roman"/>
                <a:sym typeface="Times New Roman"/>
              </a:rPr>
              <a:t>Basic components </a:t>
            </a:r>
            <a:endParaRPr b="1">
              <a:solidFill>
                <a:srgbClr val="1F2328"/>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Char char="●"/>
            </a:pPr>
            <a:r>
              <a:rPr lang="en" b="1">
                <a:solidFill>
                  <a:schemeClr val="dk1"/>
                </a:solidFill>
                <a:latin typeface="Times New Roman"/>
                <a:ea typeface="Times New Roman"/>
                <a:cs typeface="Times New Roman"/>
                <a:sym typeface="Times New Roman"/>
              </a:rPr>
              <a:t>Inputs:</a:t>
            </a:r>
            <a:r>
              <a:rPr lang="en">
                <a:solidFill>
                  <a:schemeClr val="dk1"/>
                </a:solidFill>
                <a:latin typeface="Times New Roman"/>
                <a:ea typeface="Times New Roman"/>
                <a:cs typeface="Times New Roman"/>
                <a:sym typeface="Times New Roman"/>
              </a:rPr>
              <a:t> Buttons for each candidate.</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 b="1">
                <a:solidFill>
                  <a:schemeClr val="dk1"/>
                </a:solidFill>
                <a:latin typeface="Times New Roman"/>
                <a:ea typeface="Times New Roman"/>
                <a:cs typeface="Times New Roman"/>
                <a:sym typeface="Times New Roman"/>
              </a:rPr>
              <a:t>Outputs:</a:t>
            </a:r>
            <a:r>
              <a:rPr lang="en">
                <a:solidFill>
                  <a:schemeClr val="dk1"/>
                </a:solidFill>
                <a:latin typeface="Times New Roman"/>
                <a:ea typeface="Times New Roman"/>
                <a:cs typeface="Times New Roman"/>
                <a:sym typeface="Times New Roman"/>
              </a:rPr>
              <a:t> Display for the vote count.</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 b="1">
                <a:solidFill>
                  <a:schemeClr val="dk1"/>
                </a:solidFill>
                <a:latin typeface="Times New Roman"/>
                <a:ea typeface="Times New Roman"/>
                <a:cs typeface="Times New Roman"/>
                <a:sym typeface="Times New Roman"/>
              </a:rPr>
              <a:t>Registers:</a:t>
            </a:r>
            <a:r>
              <a:rPr lang="en">
                <a:solidFill>
                  <a:schemeClr val="dk1"/>
                </a:solidFill>
                <a:latin typeface="Times New Roman"/>
                <a:ea typeface="Times New Roman"/>
                <a:cs typeface="Times New Roman"/>
                <a:sym typeface="Times New Roman"/>
              </a:rPr>
              <a:t> Storage for the vote counts.</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SzPts val="1800"/>
              <a:buNone/>
            </a:pPr>
            <a:r>
              <a:rPr lang="en" b="1">
                <a:solidFill>
                  <a:schemeClr val="dk1"/>
                </a:solidFill>
                <a:latin typeface="Times New Roman"/>
                <a:ea typeface="Times New Roman"/>
                <a:cs typeface="Times New Roman"/>
                <a:sym typeface="Times New Roman"/>
              </a:rPr>
              <a:t>2. Basic Flow</a:t>
            </a:r>
            <a:endParaRPr b="1">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AutoNum type="arabicPeriod"/>
            </a:pPr>
            <a:r>
              <a:rPr lang="en" b="1">
                <a:solidFill>
                  <a:schemeClr val="dk1"/>
                </a:solidFill>
                <a:latin typeface="Times New Roman"/>
                <a:ea typeface="Times New Roman"/>
                <a:cs typeface="Times New Roman"/>
                <a:sym typeface="Times New Roman"/>
              </a:rPr>
              <a:t>Initialization:</a:t>
            </a:r>
            <a:r>
              <a:rPr lang="en">
                <a:solidFill>
                  <a:schemeClr val="dk1"/>
                </a:solidFill>
                <a:latin typeface="Times New Roman"/>
                <a:ea typeface="Times New Roman"/>
                <a:cs typeface="Times New Roman"/>
                <a:sym typeface="Times New Roman"/>
              </a:rPr>
              <a:t> Set the vote counts to zero.</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AutoNum type="arabicPeriod"/>
            </a:pPr>
            <a:r>
              <a:rPr lang="en" b="1">
                <a:solidFill>
                  <a:schemeClr val="dk1"/>
                </a:solidFill>
                <a:latin typeface="Times New Roman"/>
                <a:ea typeface="Times New Roman"/>
                <a:cs typeface="Times New Roman"/>
                <a:sym typeface="Times New Roman"/>
              </a:rPr>
              <a:t>Vote Casting:</a:t>
            </a:r>
            <a:r>
              <a:rPr lang="en">
                <a:solidFill>
                  <a:schemeClr val="dk1"/>
                </a:solidFill>
                <a:latin typeface="Times New Roman"/>
                <a:ea typeface="Times New Roman"/>
                <a:cs typeface="Times New Roman"/>
                <a:sym typeface="Times New Roman"/>
              </a:rPr>
              <a:t> When a button is pressed, increment the corresponding candidate's vote count.</a:t>
            </a:r>
            <a:endParaRPr>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AutoNum type="arabicPeriod"/>
            </a:pPr>
            <a:r>
              <a:rPr lang="en" b="1">
                <a:solidFill>
                  <a:schemeClr val="dk1"/>
                </a:solidFill>
                <a:latin typeface="Times New Roman"/>
                <a:ea typeface="Times New Roman"/>
                <a:cs typeface="Times New Roman"/>
                <a:sym typeface="Times New Roman"/>
              </a:rPr>
              <a:t>Display:</a:t>
            </a:r>
            <a:r>
              <a:rPr lang="en">
                <a:solidFill>
                  <a:schemeClr val="dk1"/>
                </a:solidFill>
                <a:latin typeface="Times New Roman"/>
                <a:ea typeface="Times New Roman"/>
                <a:cs typeface="Times New Roman"/>
                <a:sym typeface="Times New Roman"/>
              </a:rPr>
              <a:t> Show the current vote counts.</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r>
              <a:rPr lang="en" b="1">
                <a:solidFill>
                  <a:schemeClr val="dk1"/>
                </a:solidFill>
                <a:latin typeface="Times New Roman"/>
                <a:ea typeface="Times New Roman"/>
                <a:cs typeface="Times New Roman"/>
                <a:sym typeface="Times New Roman"/>
              </a:rPr>
              <a:t>3.By Using a Verilog code.</a:t>
            </a:r>
            <a:endParaRPr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SzPts val="1800"/>
              <a:buNone/>
            </a:pPr>
            <a:endParaRPr/>
          </a:p>
        </p:txBody>
      </p:sp>
      <p:sp>
        <p:nvSpPr>
          <p:cNvPr id="195" name="Google Shape;19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9"/>
          <p:cNvSpPr txBox="1"/>
          <p:nvPr/>
        </p:nvSpPr>
        <p:spPr>
          <a:xfrm>
            <a:off x="0" y="210900"/>
            <a:ext cx="8946600" cy="493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300" b="1">
                <a:solidFill>
                  <a:srgbClr val="351C75"/>
                </a:solidFill>
                <a:latin typeface="Times New Roman"/>
                <a:ea typeface="Times New Roman"/>
                <a:cs typeface="Times New Roman"/>
                <a:sym typeface="Times New Roman"/>
              </a:rPr>
              <a:t>7</a:t>
            </a:r>
            <a:r>
              <a:rPr lang="en" sz="2300" b="1" i="0" u="none" strike="noStrike" cap="none">
                <a:solidFill>
                  <a:srgbClr val="351C75"/>
                </a:solidFill>
                <a:latin typeface="Times New Roman"/>
                <a:ea typeface="Times New Roman"/>
                <a:cs typeface="Times New Roman"/>
                <a:sym typeface="Times New Roman"/>
              </a:rPr>
              <a:t>. Design and Implementation:</a:t>
            </a:r>
            <a:endParaRPr sz="2300" b="1" i="0" u="none" strike="noStrike" cap="none">
              <a:solidFill>
                <a:srgbClr val="351C7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700"/>
              <a:buFont typeface="Arial"/>
              <a:buNone/>
            </a:pPr>
            <a:r>
              <a:rPr lang="en" sz="2300" b="1" i="0" u="none" strike="noStrike" cap="none">
                <a:solidFill>
                  <a:srgbClr val="351C75"/>
                </a:solidFill>
                <a:latin typeface="Times New Roman"/>
                <a:ea typeface="Times New Roman"/>
                <a:cs typeface="Times New Roman"/>
                <a:sym typeface="Times New Roman"/>
              </a:rPr>
              <a:t>   </a:t>
            </a:r>
            <a:r>
              <a:rPr lang="en" sz="2000" b="0" i="0" u="none" strike="noStrike" cap="none">
                <a:solidFill>
                  <a:srgbClr val="1F2328"/>
                </a:solidFill>
                <a:highlight>
                  <a:srgbClr val="FFFFFF"/>
                </a:highlight>
                <a:latin typeface="Times New Roman"/>
                <a:ea typeface="Times New Roman"/>
                <a:cs typeface="Times New Roman"/>
                <a:sym typeface="Times New Roman"/>
              </a:rPr>
              <a:t>To operate the voting machine </a:t>
            </a:r>
            <a:endParaRPr sz="2000" b="0" i="0" u="none" strike="noStrike" cap="none">
              <a:solidFill>
                <a:srgbClr val="1F2328"/>
              </a:solidFill>
              <a:highlight>
                <a:srgbClr val="FFFFFF"/>
              </a:highlight>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700"/>
              <a:buFont typeface="Arial"/>
              <a:buNone/>
            </a:pPr>
            <a:r>
              <a:rPr lang="en" sz="1500" b="0" i="0" u="none" strike="noStrike" cap="none">
                <a:solidFill>
                  <a:schemeClr val="dk1"/>
                </a:solidFill>
                <a:latin typeface="Times New Roman"/>
                <a:ea typeface="Times New Roman"/>
                <a:cs typeface="Times New Roman"/>
                <a:sym typeface="Times New Roman"/>
              </a:rPr>
              <a:t> </a:t>
            </a:r>
            <a:r>
              <a:rPr lang="en" sz="1500" b="1" i="0" u="none" strike="noStrike" cap="none">
                <a:solidFill>
                  <a:schemeClr val="dk1"/>
                </a:solidFill>
                <a:latin typeface="Times New Roman"/>
                <a:ea typeface="Times New Roman"/>
                <a:cs typeface="Times New Roman"/>
                <a:sym typeface="Times New Roman"/>
              </a:rPr>
              <a:t>States:</a:t>
            </a:r>
            <a:endParaRPr sz="1500" b="1" i="0" u="none" strike="noStrike" cap="none">
              <a:solidFill>
                <a:schemeClr val="dk1"/>
              </a:solidFill>
              <a:latin typeface="Times New Roman"/>
              <a:ea typeface="Times New Roman"/>
              <a:cs typeface="Times New Roman"/>
              <a:sym typeface="Times New Roman"/>
            </a:endParaRPr>
          </a:p>
          <a:p>
            <a:pPr marL="457200" marR="0" lvl="0" indent="-323850" algn="l" rtl="0">
              <a:lnSpc>
                <a:spcPct val="150000"/>
              </a:lnSpc>
              <a:spcBef>
                <a:spcPts val="1200"/>
              </a:spcBef>
              <a:spcAft>
                <a:spcPts val="0"/>
              </a:spcAft>
              <a:buClr>
                <a:schemeClr val="dk1"/>
              </a:buClr>
              <a:buSzPts val="1500"/>
              <a:buFont typeface="Arial"/>
              <a:buAutoNum type="arabicPeriod"/>
            </a:pPr>
            <a:r>
              <a:rPr lang="en" sz="1500" b="1" i="0" u="none" strike="noStrike" cap="none">
                <a:solidFill>
                  <a:schemeClr val="dk1"/>
                </a:solidFill>
                <a:latin typeface="Times New Roman"/>
                <a:ea typeface="Times New Roman"/>
                <a:cs typeface="Times New Roman"/>
                <a:sym typeface="Times New Roman"/>
              </a:rPr>
              <a:t>Idle</a:t>
            </a:r>
            <a:r>
              <a:rPr lang="en" sz="1500" b="0" i="0" u="none" strike="noStrike" cap="none">
                <a:solidFill>
                  <a:schemeClr val="dk1"/>
                </a:solidFill>
                <a:latin typeface="Times New Roman"/>
                <a:ea typeface="Times New Roman"/>
                <a:cs typeface="Times New Roman"/>
                <a:sym typeface="Times New Roman"/>
              </a:rPr>
              <a:t>: The machine is waiting for a voter to start the voting process.</a:t>
            </a:r>
            <a:endParaRPr sz="1500" b="0" i="0" u="none" strike="noStrike" cap="none">
              <a:solidFill>
                <a:schemeClr val="dk1"/>
              </a:solidFill>
              <a:latin typeface="Times New Roman"/>
              <a:ea typeface="Times New Roman"/>
              <a:cs typeface="Times New Roman"/>
              <a:sym typeface="Times New Roman"/>
            </a:endParaRPr>
          </a:p>
          <a:p>
            <a:pPr marL="457200" marR="0" lvl="0" indent="-323850" algn="l" rtl="0">
              <a:lnSpc>
                <a:spcPct val="150000"/>
              </a:lnSpc>
              <a:spcBef>
                <a:spcPts val="0"/>
              </a:spcBef>
              <a:spcAft>
                <a:spcPts val="0"/>
              </a:spcAft>
              <a:buClr>
                <a:schemeClr val="dk1"/>
              </a:buClr>
              <a:buSzPts val="1500"/>
              <a:buFont typeface="Arial"/>
              <a:buAutoNum type="arabicPeriod"/>
            </a:pPr>
            <a:r>
              <a:rPr lang="en" sz="1500" b="1" i="0" u="none" strike="noStrike" cap="none">
                <a:solidFill>
                  <a:schemeClr val="dk1"/>
                </a:solidFill>
                <a:latin typeface="Times New Roman"/>
                <a:ea typeface="Times New Roman"/>
                <a:cs typeface="Times New Roman"/>
                <a:sym typeface="Times New Roman"/>
              </a:rPr>
              <a:t>Vote</a:t>
            </a:r>
            <a:r>
              <a:rPr lang="en" sz="1500" b="0" i="0" u="none" strike="noStrike" cap="none">
                <a:solidFill>
                  <a:schemeClr val="dk1"/>
                </a:solidFill>
                <a:latin typeface="Times New Roman"/>
                <a:ea typeface="Times New Roman"/>
                <a:cs typeface="Times New Roman"/>
                <a:sym typeface="Times New Roman"/>
              </a:rPr>
              <a:t>: The voter is actively selecting a candidate.</a:t>
            </a:r>
            <a:endParaRPr sz="1500" b="0" i="0" u="none" strike="noStrike" cap="none">
              <a:solidFill>
                <a:schemeClr val="dk1"/>
              </a:solidFill>
              <a:latin typeface="Times New Roman"/>
              <a:ea typeface="Times New Roman"/>
              <a:cs typeface="Times New Roman"/>
              <a:sym typeface="Times New Roman"/>
            </a:endParaRPr>
          </a:p>
          <a:p>
            <a:pPr marL="457200" marR="0" lvl="0" indent="-323850" algn="l" rtl="0">
              <a:lnSpc>
                <a:spcPct val="150000"/>
              </a:lnSpc>
              <a:spcBef>
                <a:spcPts val="0"/>
              </a:spcBef>
              <a:spcAft>
                <a:spcPts val="0"/>
              </a:spcAft>
              <a:buClr>
                <a:schemeClr val="dk1"/>
              </a:buClr>
              <a:buSzPts val="1500"/>
              <a:buFont typeface="Arial"/>
              <a:buAutoNum type="arabicPeriod"/>
            </a:pPr>
            <a:r>
              <a:rPr lang="en" sz="1500" b="1" i="0" u="none" strike="noStrike" cap="none">
                <a:solidFill>
                  <a:schemeClr val="dk1"/>
                </a:solidFill>
                <a:latin typeface="Times New Roman"/>
                <a:ea typeface="Times New Roman"/>
                <a:cs typeface="Times New Roman"/>
                <a:sym typeface="Times New Roman"/>
              </a:rPr>
              <a:t>Hold</a:t>
            </a:r>
            <a:r>
              <a:rPr lang="en" sz="1500" b="0" i="0" u="none" strike="noStrike" cap="none">
                <a:solidFill>
                  <a:schemeClr val="dk1"/>
                </a:solidFill>
                <a:latin typeface="Times New Roman"/>
                <a:ea typeface="Times New Roman"/>
                <a:cs typeface="Times New Roman"/>
                <a:sym typeface="Times New Roman"/>
              </a:rPr>
              <a:t>: The voting process is temporarily paused.</a:t>
            </a:r>
            <a:endParaRPr sz="1500" b="0" i="0" u="none" strike="noStrike" cap="none">
              <a:solidFill>
                <a:schemeClr val="dk1"/>
              </a:solidFill>
              <a:latin typeface="Times New Roman"/>
              <a:ea typeface="Times New Roman"/>
              <a:cs typeface="Times New Roman"/>
              <a:sym typeface="Times New Roman"/>
            </a:endParaRPr>
          </a:p>
          <a:p>
            <a:pPr marL="457200" marR="0" lvl="0" indent="-323850" algn="l" rtl="0">
              <a:lnSpc>
                <a:spcPct val="150000"/>
              </a:lnSpc>
              <a:spcBef>
                <a:spcPts val="0"/>
              </a:spcBef>
              <a:spcAft>
                <a:spcPts val="0"/>
              </a:spcAft>
              <a:buClr>
                <a:schemeClr val="dk1"/>
              </a:buClr>
              <a:buSzPts val="1500"/>
              <a:buFont typeface="Arial"/>
              <a:buAutoNum type="arabicPeriod"/>
            </a:pPr>
            <a:r>
              <a:rPr lang="en" sz="1500" b="1" i="0" u="none" strike="noStrike" cap="none">
                <a:solidFill>
                  <a:schemeClr val="dk1"/>
                </a:solidFill>
                <a:latin typeface="Times New Roman"/>
                <a:ea typeface="Times New Roman"/>
                <a:cs typeface="Times New Roman"/>
                <a:sym typeface="Times New Roman"/>
              </a:rPr>
              <a:t>Finish</a:t>
            </a:r>
            <a:r>
              <a:rPr lang="en" sz="1500" b="0" i="0" u="none" strike="noStrike" cap="none">
                <a:solidFill>
                  <a:schemeClr val="dk1"/>
                </a:solidFill>
                <a:latin typeface="Times New Roman"/>
                <a:ea typeface="Times New Roman"/>
                <a:cs typeface="Times New Roman"/>
                <a:sym typeface="Times New Roman"/>
              </a:rPr>
              <a:t>: The voting process is complete, and results are ready for processing.</a:t>
            </a:r>
            <a:endParaRPr sz="15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1200"/>
              </a:spcBef>
              <a:spcAft>
                <a:spcPts val="0"/>
              </a:spcAft>
              <a:buClr>
                <a:srgbClr val="000000"/>
              </a:buClr>
              <a:buSzPts val="1700"/>
              <a:buFont typeface="Arial"/>
              <a:buNone/>
            </a:pPr>
            <a:r>
              <a:rPr lang="en" sz="1500" b="0" i="0" u="none" strike="noStrike" cap="none">
                <a:solidFill>
                  <a:schemeClr val="dk1"/>
                </a:solidFill>
                <a:latin typeface="Times New Roman"/>
                <a:ea typeface="Times New Roman"/>
                <a:cs typeface="Times New Roman"/>
                <a:sym typeface="Times New Roman"/>
              </a:rPr>
              <a:t>When a voter interacts with the voting machine's touchscreen or button interface, they can select candidates. This interaction can be represented with binary states: </a:t>
            </a:r>
            <a:r>
              <a:rPr lang="en" sz="1500" b="0" i="0" u="none" strike="noStrike" cap="none">
                <a:solidFill>
                  <a:srgbClr val="188038"/>
                </a:solidFill>
                <a:latin typeface="Times New Roman"/>
                <a:ea typeface="Times New Roman"/>
                <a:cs typeface="Times New Roman"/>
                <a:sym typeface="Times New Roman"/>
              </a:rPr>
              <a:t>1</a:t>
            </a:r>
            <a:r>
              <a:rPr lang="en" sz="1500" b="0" i="0" u="none" strike="noStrike" cap="none">
                <a:solidFill>
                  <a:schemeClr val="dk1"/>
                </a:solidFill>
                <a:latin typeface="Times New Roman"/>
                <a:ea typeface="Times New Roman"/>
                <a:cs typeface="Times New Roman"/>
                <a:sym typeface="Times New Roman"/>
              </a:rPr>
              <a:t> for pressed  and </a:t>
            </a:r>
            <a:r>
              <a:rPr lang="en" sz="1500" b="0" i="0" u="none" strike="noStrike" cap="none">
                <a:solidFill>
                  <a:srgbClr val="188038"/>
                </a:solidFill>
                <a:latin typeface="Times New Roman"/>
                <a:ea typeface="Times New Roman"/>
                <a:cs typeface="Times New Roman"/>
                <a:sym typeface="Times New Roman"/>
              </a:rPr>
              <a:t>0</a:t>
            </a:r>
            <a:r>
              <a:rPr lang="en" sz="1500" b="0" i="0" u="none" strike="noStrike" cap="none">
                <a:solidFill>
                  <a:schemeClr val="dk1"/>
                </a:solidFill>
                <a:latin typeface="Times New Roman"/>
                <a:ea typeface="Times New Roman"/>
                <a:cs typeface="Times New Roman"/>
                <a:sym typeface="Times New Roman"/>
              </a:rPr>
              <a:t> for released.</a:t>
            </a:r>
            <a:r>
              <a:rPr lang="en" sz="1500" b="0" i="0" u="none" strike="noStrike" cap="none">
                <a:solidFill>
                  <a:srgbClr val="1F2328"/>
                </a:solidFill>
                <a:highlight>
                  <a:srgbClr val="FFFFFF"/>
                </a:highlight>
                <a:latin typeface="Times New Roman"/>
                <a:ea typeface="Times New Roman"/>
                <a:cs typeface="Times New Roman"/>
                <a:sym typeface="Times New Roman"/>
              </a:rPr>
              <a:t> </a:t>
            </a:r>
            <a:endParaRPr sz="1500" b="0" i="0" u="none" strike="noStrike" cap="none">
              <a:solidFill>
                <a:srgbClr val="1F2328"/>
              </a:solidFill>
              <a:highlight>
                <a:srgbClr val="FFFFFF"/>
              </a:highlight>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700"/>
              <a:buFont typeface="Arial"/>
              <a:buNone/>
            </a:pPr>
            <a:endParaRPr sz="1500" b="1" i="0" u="none" strike="noStrike" cap="none">
              <a:solidFill>
                <a:srgbClr val="1F2328"/>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rgbClr val="000000"/>
              </a:buClr>
              <a:buSzPts val="1700"/>
              <a:buFont typeface="Arial"/>
              <a:buNone/>
            </a:pPr>
            <a:endParaRPr sz="1600" b="1" i="0" u="none" strike="noStrike" cap="none">
              <a:solidFill>
                <a:srgbClr val="1F2328"/>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rgbClr val="000000"/>
              </a:buClr>
              <a:buSzPts val="1700"/>
              <a:buFont typeface="Arial"/>
              <a:buNone/>
            </a:pPr>
            <a:endParaRPr sz="1600" b="1" i="0" u="none" strike="noStrike" cap="none">
              <a:solidFill>
                <a:srgbClr val="1F2328"/>
              </a:solidFill>
              <a:highlight>
                <a:srgbClr val="FFFFFF"/>
              </a:highlight>
              <a:latin typeface="Arial"/>
              <a:ea typeface="Arial"/>
              <a:cs typeface="Arial"/>
              <a:sym typeface="Arial"/>
            </a:endParaRPr>
          </a:p>
          <a:p>
            <a:pPr marL="0" marR="0" lvl="0" indent="0" algn="just" rtl="0">
              <a:lnSpc>
                <a:spcPct val="100000"/>
              </a:lnSpc>
              <a:spcBef>
                <a:spcPts val="0"/>
              </a:spcBef>
              <a:spcAft>
                <a:spcPts val="0"/>
              </a:spcAft>
              <a:buClr>
                <a:srgbClr val="000000"/>
              </a:buClr>
              <a:buSzPts val="1300"/>
              <a:buFont typeface="Arial"/>
              <a:buNone/>
            </a:pPr>
            <a:endParaRPr sz="1300" b="1" i="0" u="none" strike="noStrike" cap="none">
              <a:solidFill>
                <a:srgbClr val="1F2328"/>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351C75"/>
                </a:solidFill>
                <a:latin typeface="Arial"/>
                <a:ea typeface="Arial"/>
                <a:cs typeface="Arial"/>
                <a:sym typeface="Arial"/>
              </a:rPr>
              <a:t> </a:t>
            </a:r>
            <a:endParaRPr sz="2000" b="1" i="0" u="none" strike="noStrike" cap="none">
              <a:solidFill>
                <a:srgbClr val="351C75"/>
              </a:solidFill>
              <a:latin typeface="Arial"/>
              <a:ea typeface="Arial"/>
              <a:cs typeface="Arial"/>
              <a:sym typeface="Arial"/>
            </a:endParaRPr>
          </a:p>
        </p:txBody>
      </p:sp>
      <p:pic>
        <p:nvPicPr>
          <p:cNvPr id="201" name="Google Shape;201;p39"/>
          <p:cNvPicPr preferRelativeResize="0"/>
          <p:nvPr/>
        </p:nvPicPr>
        <p:blipFill rotWithShape="1">
          <a:blip r:embed="rId3">
            <a:alphaModFix/>
          </a:blip>
          <a:srcRect/>
          <a:stretch/>
        </p:blipFill>
        <p:spPr>
          <a:xfrm>
            <a:off x="1207325" y="3500699"/>
            <a:ext cx="5784658" cy="1642800"/>
          </a:xfrm>
          <a:prstGeom prst="rect">
            <a:avLst/>
          </a:prstGeom>
          <a:noFill/>
          <a:ln>
            <a:noFill/>
          </a:ln>
        </p:spPr>
      </p:pic>
      <p:sp>
        <p:nvSpPr>
          <p:cNvPr id="202" name="Google Shape;202;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p:nvPr/>
        </p:nvSpPr>
        <p:spPr>
          <a:xfrm>
            <a:off x="127000" y="174625"/>
            <a:ext cx="8901300" cy="485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dirty="0">
                <a:solidFill>
                  <a:srgbClr val="351C75"/>
                </a:solidFill>
              </a:rPr>
              <a:t> </a:t>
            </a:r>
            <a:r>
              <a:rPr lang="en" sz="2000" b="1" i="0" u="none" strike="noStrike" cap="none" dirty="0">
                <a:solidFill>
                  <a:srgbClr val="351C75"/>
                </a:solidFill>
                <a:latin typeface="Times New Roman" panose="02020603050405020304" pitchFamily="18" charset="0"/>
                <a:cs typeface="Times New Roman" panose="02020603050405020304" pitchFamily="18" charset="0"/>
                <a:sym typeface="Arial"/>
              </a:rPr>
              <a:t>Finite State Machine Diagram</a:t>
            </a:r>
            <a:endParaRPr sz="2000" b="1" i="0" u="none" strike="noStrike" cap="none" dirty="0">
              <a:solidFill>
                <a:srgbClr val="351C75"/>
              </a:solidFill>
              <a:latin typeface="Times New Roman" panose="02020603050405020304" pitchFamily="18" charset="0"/>
              <a:cs typeface="Times New Roman" panose="02020603050405020304" pitchFamily="18" charset="0"/>
              <a:sym typeface="Arial"/>
            </a:endParaRPr>
          </a:p>
        </p:txBody>
      </p:sp>
      <p:pic>
        <p:nvPicPr>
          <p:cNvPr id="208" name="Google Shape;208;p40"/>
          <p:cNvPicPr preferRelativeResize="0"/>
          <p:nvPr/>
        </p:nvPicPr>
        <p:blipFill rotWithShape="1">
          <a:blip r:embed="rId3">
            <a:alphaModFix/>
          </a:blip>
          <a:srcRect/>
          <a:stretch/>
        </p:blipFill>
        <p:spPr>
          <a:xfrm>
            <a:off x="2488050" y="731500"/>
            <a:ext cx="4435350" cy="3561500"/>
          </a:xfrm>
          <a:prstGeom prst="rect">
            <a:avLst/>
          </a:prstGeom>
          <a:noFill/>
          <a:ln>
            <a:noFill/>
          </a:ln>
        </p:spPr>
      </p:pic>
      <p:sp>
        <p:nvSpPr>
          <p:cNvPr id="209" name="Google Shape;209;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EEC0AB-3E12-F95B-3090-0A22E9D4E05F}"/>
              </a:ext>
            </a:extLst>
          </p:cNvPr>
          <p:cNvSpPr>
            <a:spLocks noGrp="1"/>
          </p:cNvSpPr>
          <p:nvPr>
            <p:ph type="body" idx="1"/>
          </p:nvPr>
        </p:nvSpPr>
        <p:spPr>
          <a:xfrm>
            <a:off x="311700" y="89210"/>
            <a:ext cx="8520600" cy="4824761"/>
          </a:xfrm>
        </p:spPr>
        <p:txBody>
          <a:bodyPr>
            <a:normAutofit fontScale="85000" lnSpcReduction="10000"/>
          </a:bodyPr>
          <a:lstStyle/>
          <a:p>
            <a:pPr marL="0" marR="0" lvl="0" indent="0" algn="l" rtl="0">
              <a:lnSpc>
                <a:spcPct val="115000"/>
              </a:lnSpc>
              <a:spcBef>
                <a:spcPts val="1400"/>
              </a:spcBef>
              <a:spcAft>
                <a:spcPts val="0"/>
              </a:spcAft>
              <a:buClr>
                <a:srgbClr val="000000"/>
              </a:buClr>
              <a:buSzPts val="2100"/>
              <a:buFont typeface="Arial"/>
              <a:buNone/>
            </a:pPr>
            <a:r>
              <a:rPr lang="en-US" sz="2100" b="1" i="0" u="none" strike="noStrike" cap="none" dirty="0">
                <a:solidFill>
                  <a:srgbClr val="351C75"/>
                </a:solidFill>
                <a:latin typeface="Times New Roman"/>
                <a:ea typeface="Times New Roman"/>
                <a:cs typeface="Times New Roman"/>
                <a:sym typeface="Times New Roman"/>
              </a:rPr>
              <a:t>Voting Process</a:t>
            </a:r>
          </a:p>
          <a:p>
            <a:pPr marL="0" marR="0" lvl="0" indent="0" algn="l" rtl="0">
              <a:lnSpc>
                <a:spcPct val="115000"/>
              </a:lnSpc>
              <a:spcBef>
                <a:spcPts val="1200"/>
              </a:spcBef>
              <a:spcAft>
                <a:spcPts val="0"/>
              </a:spcAft>
              <a:buClr>
                <a:srgbClr val="000000"/>
              </a:buClr>
              <a:buSzPts val="1500"/>
              <a:buFont typeface="Arial"/>
              <a:buNone/>
            </a:pPr>
            <a:r>
              <a:rPr lang="en-US" sz="1500" b="1"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System Components:</a:t>
            </a:r>
          </a:p>
          <a:p>
            <a:pPr marL="457200" marR="0" lvl="0" indent="-323850" algn="l" rtl="0">
              <a:lnSpc>
                <a:spcPct val="115000"/>
              </a:lnSpc>
              <a:spcBef>
                <a:spcPts val="1200"/>
              </a:spcBef>
              <a:spcAft>
                <a:spcPts val="0"/>
              </a:spcAft>
              <a:buClr>
                <a:schemeClr val="dk1"/>
              </a:buClr>
              <a:buSzPts val="1500"/>
              <a:buFont typeface="Arial"/>
              <a:buChar char="●"/>
            </a:pPr>
            <a:r>
              <a:rPr lang="en-US" sz="1700" b="1" i="0" u="none" strike="noStrike" cap="none" dirty="0">
                <a:solidFill>
                  <a:schemeClr val="dk1"/>
                </a:solidFill>
                <a:latin typeface="Times New Roman"/>
                <a:ea typeface="Times New Roman"/>
                <a:cs typeface="Times New Roman"/>
                <a:sym typeface="Times New Roman"/>
              </a:rPr>
              <a:t>User Interface (UI)</a:t>
            </a:r>
            <a:r>
              <a:rPr lang="en-US" sz="1700" b="0" i="0" u="none" strike="noStrike" cap="none" dirty="0">
                <a:solidFill>
                  <a:schemeClr val="dk1"/>
                </a:solidFill>
                <a:latin typeface="Times New Roman"/>
                <a:ea typeface="Times New Roman"/>
                <a:cs typeface="Times New Roman"/>
                <a:sym typeface="Times New Roman"/>
              </a:rPr>
              <a:t>: Touchscreen or button interface for voter interaction.</a:t>
            </a:r>
          </a:p>
          <a:p>
            <a:pPr marL="457200" marR="0" lvl="0" indent="-323850" algn="l" rtl="0">
              <a:lnSpc>
                <a:spcPct val="115000"/>
              </a:lnSpc>
              <a:spcBef>
                <a:spcPts val="0"/>
              </a:spcBef>
              <a:spcAft>
                <a:spcPts val="0"/>
              </a:spcAft>
              <a:buClr>
                <a:schemeClr val="dk1"/>
              </a:buClr>
              <a:buSzPts val="1500"/>
              <a:buFont typeface="Arial"/>
              <a:buChar char="●"/>
            </a:pPr>
            <a:r>
              <a:rPr lang="en-US" sz="1700" b="1" i="0" u="none" strike="noStrike" cap="none" dirty="0">
                <a:solidFill>
                  <a:schemeClr val="dk1"/>
                </a:solidFill>
                <a:latin typeface="Times New Roman"/>
                <a:ea typeface="Times New Roman"/>
                <a:cs typeface="Times New Roman"/>
                <a:sym typeface="Times New Roman"/>
              </a:rPr>
              <a:t>Control Unit</a:t>
            </a:r>
            <a:r>
              <a:rPr lang="en-US" sz="1700" b="0" i="0" u="none" strike="noStrike" cap="none" dirty="0">
                <a:solidFill>
                  <a:schemeClr val="dk1"/>
                </a:solidFill>
                <a:latin typeface="Times New Roman"/>
                <a:ea typeface="Times New Roman"/>
                <a:cs typeface="Times New Roman"/>
                <a:sym typeface="Times New Roman"/>
              </a:rPr>
              <a:t>: Manages the states and processes voter input.</a:t>
            </a:r>
          </a:p>
          <a:p>
            <a:pPr marL="457200" marR="0" lvl="0" indent="-323850" algn="l" rtl="0">
              <a:lnSpc>
                <a:spcPct val="115000"/>
              </a:lnSpc>
              <a:spcBef>
                <a:spcPts val="0"/>
              </a:spcBef>
              <a:spcAft>
                <a:spcPts val="0"/>
              </a:spcAft>
              <a:buClr>
                <a:schemeClr val="dk1"/>
              </a:buClr>
              <a:buSzPts val="1500"/>
              <a:buFont typeface="Arial"/>
              <a:buChar char="●"/>
            </a:pPr>
            <a:r>
              <a:rPr lang="en-US" sz="1700" b="1" i="0" u="none" strike="noStrike" cap="none" dirty="0">
                <a:solidFill>
                  <a:schemeClr val="dk1"/>
                </a:solidFill>
                <a:latin typeface="Times New Roman"/>
                <a:ea typeface="Times New Roman"/>
                <a:cs typeface="Times New Roman"/>
                <a:sym typeface="Times New Roman"/>
              </a:rPr>
              <a:t>Memory Unit</a:t>
            </a:r>
            <a:r>
              <a:rPr lang="en-US" sz="1700" b="0" i="0" u="none" strike="noStrike" cap="none" dirty="0">
                <a:solidFill>
                  <a:schemeClr val="dk1"/>
                </a:solidFill>
                <a:latin typeface="Times New Roman"/>
                <a:ea typeface="Times New Roman"/>
                <a:cs typeface="Times New Roman"/>
                <a:sym typeface="Times New Roman"/>
              </a:rPr>
              <a:t>: Stores votes and state information</a:t>
            </a:r>
            <a:r>
              <a:rPr lang="en-US" sz="1500" b="0" i="0" u="none" strike="noStrike" cap="none" dirty="0">
                <a:solidFill>
                  <a:schemeClr val="dk1"/>
                </a:solidFill>
                <a:latin typeface="Times New Roman"/>
                <a:ea typeface="Times New Roman"/>
                <a:cs typeface="Times New Roman"/>
                <a:sym typeface="Times New Roman"/>
              </a:rPr>
              <a:t>.</a:t>
            </a:r>
          </a:p>
          <a:p>
            <a:pPr marL="0" marR="0" lvl="0" indent="0" algn="l" rtl="0">
              <a:lnSpc>
                <a:spcPct val="115000"/>
              </a:lnSpc>
              <a:spcBef>
                <a:spcPts val="1200"/>
              </a:spcBef>
              <a:spcAft>
                <a:spcPts val="0"/>
              </a:spcAft>
              <a:buClr>
                <a:srgbClr val="000000"/>
              </a:buClr>
              <a:buSzPts val="1500"/>
              <a:buFont typeface="Arial"/>
              <a:buNone/>
            </a:pPr>
            <a:r>
              <a:rPr lang="en-US" sz="2100" b="1" dirty="0">
                <a:solidFill>
                  <a:schemeClr val="dk1"/>
                </a:solidFill>
                <a:latin typeface="Times New Roman"/>
                <a:ea typeface="Times New Roman"/>
                <a:cs typeface="Times New Roman"/>
                <a:sym typeface="Times New Roman"/>
              </a:rPr>
              <a:t> </a:t>
            </a:r>
            <a:r>
              <a:rPr lang="en-US" sz="2100" b="1" i="0" u="none" strike="noStrike" cap="none" dirty="0">
                <a:solidFill>
                  <a:schemeClr val="dk1"/>
                </a:solidFill>
                <a:latin typeface="Times New Roman"/>
                <a:ea typeface="Times New Roman"/>
                <a:cs typeface="Times New Roman"/>
                <a:sym typeface="Times New Roman"/>
              </a:rPr>
              <a:t>Implementation:</a:t>
            </a:r>
          </a:p>
          <a:p>
            <a:pPr marL="457200" marR="0" lvl="0" indent="-323850" algn="l" rtl="0">
              <a:lnSpc>
                <a:spcPct val="115000"/>
              </a:lnSpc>
              <a:spcBef>
                <a:spcPts val="1200"/>
              </a:spcBef>
              <a:spcAft>
                <a:spcPts val="0"/>
              </a:spcAft>
              <a:buClr>
                <a:schemeClr val="dk1"/>
              </a:buClr>
              <a:buSzPts val="1500"/>
              <a:buFont typeface="Arial"/>
              <a:buAutoNum type="arabicPeriod"/>
            </a:pPr>
            <a:r>
              <a:rPr lang="en-US" sz="1700" b="1" i="0" u="none" strike="noStrike" cap="none" dirty="0">
                <a:solidFill>
                  <a:schemeClr val="dk1"/>
                </a:solidFill>
                <a:latin typeface="Times New Roman"/>
                <a:ea typeface="Times New Roman"/>
                <a:cs typeface="Times New Roman"/>
                <a:sym typeface="Times New Roman"/>
              </a:rPr>
              <a:t>Initialization</a:t>
            </a:r>
            <a:r>
              <a:rPr lang="en-US" sz="1700" b="0" i="0" u="none" strike="noStrike" cap="none" dirty="0">
                <a:solidFill>
                  <a:schemeClr val="dk1"/>
                </a:solidFill>
                <a:latin typeface="Times New Roman"/>
                <a:ea typeface="Times New Roman"/>
                <a:cs typeface="Times New Roman"/>
                <a:sym typeface="Times New Roman"/>
              </a:rPr>
              <a:t>:</a:t>
            </a:r>
          </a:p>
          <a:p>
            <a:pPr marL="914400" marR="0" lvl="1" indent="-323850" algn="l" rtl="0">
              <a:lnSpc>
                <a:spcPct val="150000"/>
              </a:lnSpc>
              <a:spcBef>
                <a:spcPts val="0"/>
              </a:spcBef>
              <a:spcAft>
                <a:spcPts val="0"/>
              </a:spcAft>
              <a:buClr>
                <a:schemeClr val="dk1"/>
              </a:buClr>
              <a:buSzPts val="1500"/>
              <a:buFont typeface="Arial"/>
              <a:buChar char="○"/>
            </a:pPr>
            <a:r>
              <a:rPr lang="en-US" sz="1700" b="0" i="0" u="none" strike="noStrike" cap="none" dirty="0">
                <a:solidFill>
                  <a:schemeClr val="dk1"/>
                </a:solidFill>
                <a:latin typeface="Times New Roman"/>
                <a:ea typeface="Times New Roman"/>
                <a:cs typeface="Times New Roman"/>
                <a:sym typeface="Times New Roman"/>
              </a:rPr>
              <a:t>The system starts in the </a:t>
            </a:r>
            <a:r>
              <a:rPr lang="en-US" sz="1700" b="1" i="0" u="none" strike="noStrike" cap="none" dirty="0">
                <a:solidFill>
                  <a:schemeClr val="dk1"/>
                </a:solidFill>
                <a:latin typeface="Times New Roman"/>
                <a:ea typeface="Times New Roman"/>
                <a:cs typeface="Times New Roman"/>
                <a:sym typeface="Times New Roman"/>
              </a:rPr>
              <a:t>Idle</a:t>
            </a:r>
            <a:r>
              <a:rPr lang="en-US" sz="1700" b="0" i="0" u="none" strike="noStrike" cap="none" dirty="0">
                <a:solidFill>
                  <a:schemeClr val="dk1"/>
                </a:solidFill>
                <a:latin typeface="Times New Roman"/>
                <a:ea typeface="Times New Roman"/>
                <a:cs typeface="Times New Roman"/>
                <a:sym typeface="Times New Roman"/>
              </a:rPr>
              <a:t> state.</a:t>
            </a:r>
          </a:p>
          <a:p>
            <a:pPr marL="914400" marR="0" lvl="1" indent="-323850" algn="l" rtl="0">
              <a:lnSpc>
                <a:spcPct val="150000"/>
              </a:lnSpc>
              <a:spcBef>
                <a:spcPts val="0"/>
              </a:spcBef>
              <a:spcAft>
                <a:spcPts val="0"/>
              </a:spcAft>
              <a:buClr>
                <a:schemeClr val="dk1"/>
              </a:buClr>
              <a:buSzPts val="1500"/>
              <a:buFont typeface="Times New Roman"/>
              <a:buChar char="○"/>
            </a:pPr>
            <a:r>
              <a:rPr lang="en-US" sz="1700" b="0" i="0" u="none" strike="noStrike" cap="none" dirty="0">
                <a:solidFill>
                  <a:schemeClr val="dk1"/>
                </a:solidFill>
                <a:latin typeface="Times New Roman"/>
                <a:ea typeface="Times New Roman"/>
                <a:cs typeface="Times New Roman"/>
                <a:sym typeface="Times New Roman"/>
              </a:rPr>
              <a:t>The display shows a welcome message and instructions for starting the voting process.</a:t>
            </a:r>
          </a:p>
          <a:p>
            <a:pPr marL="457200" marR="0" lvl="0" indent="-323850" algn="l" rtl="0">
              <a:lnSpc>
                <a:spcPct val="115000"/>
              </a:lnSpc>
              <a:spcBef>
                <a:spcPts val="0"/>
              </a:spcBef>
              <a:spcAft>
                <a:spcPts val="0"/>
              </a:spcAft>
              <a:buClr>
                <a:schemeClr val="dk1"/>
              </a:buClr>
              <a:buSzPts val="1500"/>
              <a:buFont typeface="Arial"/>
              <a:buAutoNum type="arabicPeriod"/>
            </a:pPr>
            <a:r>
              <a:rPr lang="en-US" sz="1700" b="1" i="0" u="none" strike="noStrike" cap="none" dirty="0">
                <a:solidFill>
                  <a:schemeClr val="dk1"/>
                </a:solidFill>
                <a:latin typeface="Times New Roman"/>
                <a:ea typeface="Times New Roman"/>
                <a:cs typeface="Times New Roman"/>
                <a:sym typeface="Times New Roman"/>
              </a:rPr>
              <a:t>State Transitions</a:t>
            </a:r>
            <a:r>
              <a:rPr lang="en-US" sz="1700" b="0" i="0" u="none" strike="noStrike" cap="none" dirty="0">
                <a:solidFill>
                  <a:schemeClr val="dk1"/>
                </a:solidFill>
                <a:latin typeface="Times New Roman"/>
                <a:ea typeface="Times New Roman"/>
                <a:cs typeface="Times New Roman"/>
                <a:sym typeface="Times New Roman"/>
              </a:rPr>
              <a:t>:</a:t>
            </a:r>
          </a:p>
          <a:p>
            <a:pPr marL="914400" marR="0" lvl="1" indent="-323850" algn="l" rtl="0">
              <a:lnSpc>
                <a:spcPct val="150000"/>
              </a:lnSpc>
              <a:spcBef>
                <a:spcPts val="0"/>
              </a:spcBef>
              <a:spcAft>
                <a:spcPts val="0"/>
              </a:spcAft>
              <a:buClr>
                <a:schemeClr val="dk1"/>
              </a:buClr>
              <a:buSzPts val="1500"/>
              <a:buFont typeface="Arial"/>
              <a:buChar char="○"/>
            </a:pPr>
            <a:r>
              <a:rPr lang="en-US" sz="1700" b="1" i="0" u="none" strike="noStrike" cap="none" dirty="0">
                <a:solidFill>
                  <a:schemeClr val="dk1"/>
                </a:solidFill>
                <a:latin typeface="Times New Roman"/>
                <a:ea typeface="Times New Roman"/>
                <a:cs typeface="Times New Roman"/>
                <a:sym typeface="Times New Roman"/>
              </a:rPr>
              <a:t>Idle</a:t>
            </a:r>
            <a:r>
              <a:rPr lang="en-US" sz="1700" b="0" i="0" u="none" strike="noStrike" cap="none" dirty="0">
                <a:solidFill>
                  <a:schemeClr val="dk1"/>
                </a:solidFill>
                <a:latin typeface="Times New Roman"/>
                <a:ea typeface="Times New Roman"/>
                <a:cs typeface="Times New Roman"/>
                <a:sym typeface="Times New Roman"/>
              </a:rPr>
              <a:t> to </a:t>
            </a:r>
            <a:r>
              <a:rPr lang="en-US" sz="1700" b="1" i="0" u="none" strike="noStrike" cap="none" dirty="0">
                <a:solidFill>
                  <a:schemeClr val="dk1"/>
                </a:solidFill>
                <a:latin typeface="Times New Roman"/>
                <a:ea typeface="Times New Roman"/>
                <a:cs typeface="Times New Roman"/>
                <a:sym typeface="Times New Roman"/>
              </a:rPr>
              <a:t>Vote</a:t>
            </a:r>
            <a:r>
              <a:rPr lang="en-US" sz="1700" b="0" i="0" u="none" strike="noStrike" cap="none" dirty="0">
                <a:solidFill>
                  <a:schemeClr val="dk1"/>
                </a:solidFill>
                <a:latin typeface="Times New Roman"/>
                <a:ea typeface="Times New Roman"/>
                <a:cs typeface="Times New Roman"/>
                <a:sym typeface="Times New Roman"/>
              </a:rPr>
              <a:t>: Triggered when a voter initiates the voting process (e.g., pressing a start button).</a:t>
            </a:r>
          </a:p>
          <a:p>
            <a:pPr marL="914400" marR="0" lvl="1" indent="-323850" algn="l" rtl="0">
              <a:lnSpc>
                <a:spcPct val="150000"/>
              </a:lnSpc>
              <a:spcBef>
                <a:spcPts val="0"/>
              </a:spcBef>
              <a:spcAft>
                <a:spcPts val="0"/>
              </a:spcAft>
              <a:buClr>
                <a:schemeClr val="dk1"/>
              </a:buClr>
              <a:buSzPts val="1500"/>
              <a:buFont typeface="Arial"/>
              <a:buChar char="○"/>
            </a:pPr>
            <a:r>
              <a:rPr lang="en-US" sz="1700" b="1" i="0" u="none" strike="noStrike" cap="none" dirty="0">
                <a:solidFill>
                  <a:schemeClr val="dk1"/>
                </a:solidFill>
                <a:latin typeface="Times New Roman"/>
                <a:ea typeface="Times New Roman"/>
                <a:cs typeface="Times New Roman"/>
                <a:sym typeface="Times New Roman"/>
              </a:rPr>
              <a:t>Vote</a:t>
            </a:r>
            <a:r>
              <a:rPr lang="en-US" sz="1700" b="0" i="0" u="none" strike="noStrike" cap="none" dirty="0">
                <a:solidFill>
                  <a:schemeClr val="dk1"/>
                </a:solidFill>
                <a:latin typeface="Times New Roman"/>
                <a:ea typeface="Times New Roman"/>
                <a:cs typeface="Times New Roman"/>
                <a:sym typeface="Times New Roman"/>
              </a:rPr>
              <a:t> to </a:t>
            </a:r>
            <a:r>
              <a:rPr lang="en-US" sz="1700" b="1" i="0" u="none" strike="noStrike" cap="none" dirty="0">
                <a:solidFill>
                  <a:schemeClr val="dk1"/>
                </a:solidFill>
                <a:latin typeface="Times New Roman"/>
                <a:ea typeface="Times New Roman"/>
                <a:cs typeface="Times New Roman"/>
                <a:sym typeface="Times New Roman"/>
              </a:rPr>
              <a:t>Hold</a:t>
            </a:r>
            <a:r>
              <a:rPr lang="en-US" sz="1700" b="0" i="0" u="none" strike="noStrike" cap="none" dirty="0">
                <a:solidFill>
                  <a:schemeClr val="dk1"/>
                </a:solidFill>
                <a:latin typeface="Times New Roman"/>
                <a:ea typeface="Times New Roman"/>
                <a:cs typeface="Times New Roman"/>
                <a:sym typeface="Times New Roman"/>
              </a:rPr>
              <a:t>: Triggered by an administrator to pause voting (e.g., for a break or technical issue).</a:t>
            </a:r>
          </a:p>
          <a:p>
            <a:pPr marL="914400" marR="0" lvl="1" indent="-323850" algn="l" rtl="0">
              <a:lnSpc>
                <a:spcPct val="150000"/>
              </a:lnSpc>
              <a:spcBef>
                <a:spcPts val="0"/>
              </a:spcBef>
              <a:spcAft>
                <a:spcPts val="0"/>
              </a:spcAft>
              <a:buClr>
                <a:schemeClr val="dk1"/>
              </a:buClr>
              <a:buSzPts val="1500"/>
              <a:buFont typeface="Arial"/>
              <a:buChar char="○"/>
            </a:pPr>
            <a:r>
              <a:rPr lang="en-US" sz="1700" b="1" i="0" u="none" strike="noStrike" cap="none" dirty="0">
                <a:solidFill>
                  <a:schemeClr val="dk1"/>
                </a:solidFill>
                <a:latin typeface="Times New Roman"/>
                <a:ea typeface="Times New Roman"/>
                <a:cs typeface="Times New Roman"/>
                <a:sym typeface="Times New Roman"/>
              </a:rPr>
              <a:t>Hold</a:t>
            </a:r>
            <a:r>
              <a:rPr lang="en-US" sz="1700" b="0" i="0" u="none" strike="noStrike" cap="none" dirty="0">
                <a:solidFill>
                  <a:schemeClr val="dk1"/>
                </a:solidFill>
                <a:latin typeface="Times New Roman"/>
                <a:ea typeface="Times New Roman"/>
                <a:cs typeface="Times New Roman"/>
                <a:sym typeface="Times New Roman"/>
              </a:rPr>
              <a:t> to </a:t>
            </a:r>
            <a:r>
              <a:rPr lang="en-US" sz="1700" b="1" i="0" u="none" strike="noStrike" cap="none" dirty="0">
                <a:solidFill>
                  <a:schemeClr val="dk1"/>
                </a:solidFill>
                <a:latin typeface="Times New Roman"/>
                <a:ea typeface="Times New Roman"/>
                <a:cs typeface="Times New Roman"/>
                <a:sym typeface="Times New Roman"/>
              </a:rPr>
              <a:t>Vote</a:t>
            </a:r>
            <a:r>
              <a:rPr lang="en-US" sz="1700" b="0" i="0" u="none" strike="noStrike" cap="none" dirty="0">
                <a:solidFill>
                  <a:schemeClr val="dk1"/>
                </a:solidFill>
                <a:latin typeface="Times New Roman"/>
                <a:ea typeface="Times New Roman"/>
                <a:cs typeface="Times New Roman"/>
                <a:sym typeface="Times New Roman"/>
              </a:rPr>
              <a:t>: Triggered by an administrator to resume voting.</a:t>
            </a:r>
          </a:p>
          <a:p>
            <a:pPr marL="914400" marR="0" lvl="1" indent="-323850" algn="l" rtl="0">
              <a:lnSpc>
                <a:spcPct val="150000"/>
              </a:lnSpc>
              <a:spcBef>
                <a:spcPts val="0"/>
              </a:spcBef>
              <a:spcAft>
                <a:spcPts val="0"/>
              </a:spcAft>
              <a:buClr>
                <a:schemeClr val="dk1"/>
              </a:buClr>
              <a:buSzPts val="1500"/>
              <a:buFont typeface="Arial"/>
              <a:buChar char="○"/>
            </a:pPr>
            <a:r>
              <a:rPr lang="en-US" sz="1700" b="1" i="0" u="none" strike="noStrike" cap="none" dirty="0">
                <a:solidFill>
                  <a:schemeClr val="dk1"/>
                </a:solidFill>
                <a:latin typeface="Times New Roman"/>
                <a:ea typeface="Times New Roman"/>
                <a:cs typeface="Times New Roman"/>
                <a:sym typeface="Times New Roman"/>
              </a:rPr>
              <a:t>Vote</a:t>
            </a:r>
            <a:r>
              <a:rPr lang="en-US" sz="1700" b="0" i="0" u="none" strike="noStrike" cap="none" dirty="0">
                <a:solidFill>
                  <a:schemeClr val="dk1"/>
                </a:solidFill>
                <a:latin typeface="Times New Roman"/>
                <a:ea typeface="Times New Roman"/>
                <a:cs typeface="Times New Roman"/>
                <a:sym typeface="Times New Roman"/>
              </a:rPr>
              <a:t> to </a:t>
            </a:r>
            <a:r>
              <a:rPr lang="en-US" sz="1700" b="1" i="0" u="none" strike="noStrike" cap="none" dirty="0">
                <a:solidFill>
                  <a:schemeClr val="dk1"/>
                </a:solidFill>
                <a:latin typeface="Times New Roman"/>
                <a:ea typeface="Times New Roman"/>
                <a:cs typeface="Times New Roman"/>
                <a:sym typeface="Times New Roman"/>
              </a:rPr>
              <a:t>Finish</a:t>
            </a:r>
            <a:r>
              <a:rPr lang="en-US" sz="1700" b="0" i="0" u="none" strike="noStrike" cap="none" dirty="0">
                <a:solidFill>
                  <a:schemeClr val="dk1"/>
                </a:solidFill>
                <a:latin typeface="Times New Roman"/>
                <a:ea typeface="Times New Roman"/>
                <a:cs typeface="Times New Roman"/>
                <a:sym typeface="Times New Roman"/>
              </a:rPr>
              <a:t>: Triggered when the voter confirms their vote.</a:t>
            </a:r>
          </a:p>
          <a:p>
            <a:endParaRPr lang="en-IN" dirty="0"/>
          </a:p>
        </p:txBody>
      </p:sp>
    </p:spTree>
    <p:extLst>
      <p:ext uri="{BB962C8B-B14F-4D97-AF65-F5344CB8AC3E}">
        <p14:creationId xmlns:p14="http://schemas.microsoft.com/office/powerpoint/2010/main" val="3287875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18</a:t>
            </a:fld>
            <a:endParaRPr/>
          </a:p>
        </p:txBody>
      </p:sp>
      <p:pic>
        <p:nvPicPr>
          <p:cNvPr id="221" name="Google Shape;221;p42"/>
          <p:cNvPicPr preferRelativeResize="0"/>
          <p:nvPr/>
        </p:nvPicPr>
        <p:blipFill rotWithShape="1">
          <a:blip r:embed="rId3">
            <a:alphaModFix/>
          </a:blip>
          <a:srcRect/>
          <a:stretch/>
        </p:blipFill>
        <p:spPr>
          <a:xfrm>
            <a:off x="2007450" y="871713"/>
            <a:ext cx="5129100" cy="3578475"/>
          </a:xfrm>
          <a:prstGeom prst="rect">
            <a:avLst/>
          </a:prstGeom>
          <a:noFill/>
          <a:ln>
            <a:noFill/>
          </a:ln>
        </p:spPr>
      </p:pic>
      <p:sp>
        <p:nvSpPr>
          <p:cNvPr id="222" name="Google Shape;222;p42"/>
          <p:cNvSpPr txBox="1"/>
          <p:nvPr/>
        </p:nvSpPr>
        <p:spPr>
          <a:xfrm>
            <a:off x="128200" y="871725"/>
            <a:ext cx="3393000" cy="56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rgbClr val="351C75"/>
                </a:solidFill>
                <a:latin typeface="Times New Roman" panose="02020603050405020304" pitchFamily="18" charset="0"/>
                <a:cs typeface="Times New Roman" panose="02020603050405020304" pitchFamily="18" charset="0"/>
                <a:sym typeface="Arial"/>
              </a:rPr>
              <a:t>Idle state:</a:t>
            </a:r>
            <a:endParaRPr sz="2300" b="1" i="0" u="none" strike="noStrike" cap="none" dirty="0">
              <a:solidFill>
                <a:srgbClr val="351C75"/>
              </a:solidFill>
              <a:latin typeface="Times New Roman" panose="02020603050405020304" pitchFamily="18" charset="0"/>
              <a:cs typeface="Times New Roman" panose="02020603050405020304" pitchFamily="18" charset="0"/>
              <a:sym typeface="Arial"/>
            </a:endParaRPr>
          </a:p>
        </p:txBody>
      </p:sp>
      <p:sp>
        <p:nvSpPr>
          <p:cNvPr id="223" name="Google Shape;223;p42"/>
          <p:cNvSpPr txBox="1"/>
          <p:nvPr/>
        </p:nvSpPr>
        <p:spPr>
          <a:xfrm>
            <a:off x="128200" y="235225"/>
            <a:ext cx="5129100" cy="5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dirty="0">
                <a:solidFill>
                  <a:srgbClr val="351C75"/>
                </a:solidFill>
                <a:latin typeface="Times New Roman" panose="02020603050405020304" pitchFamily="18" charset="0"/>
                <a:cs typeface="Times New Roman" panose="02020603050405020304" pitchFamily="18" charset="0"/>
              </a:rPr>
              <a:t>State explaination</a:t>
            </a:r>
            <a:endParaRPr sz="2300" b="1" dirty="0">
              <a:solidFill>
                <a:srgbClr val="351C75"/>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19</a:t>
            </a:fld>
            <a:endParaRPr/>
          </a:p>
        </p:txBody>
      </p:sp>
      <p:pic>
        <p:nvPicPr>
          <p:cNvPr id="229" name="Google Shape;229;p43"/>
          <p:cNvPicPr preferRelativeResize="0"/>
          <p:nvPr/>
        </p:nvPicPr>
        <p:blipFill rotWithShape="1">
          <a:blip r:embed="rId3">
            <a:alphaModFix/>
          </a:blip>
          <a:srcRect r="1641"/>
          <a:stretch/>
        </p:blipFill>
        <p:spPr>
          <a:xfrm>
            <a:off x="1635850" y="293162"/>
            <a:ext cx="5526750" cy="4557175"/>
          </a:xfrm>
          <a:prstGeom prst="rect">
            <a:avLst/>
          </a:prstGeom>
          <a:noFill/>
          <a:ln>
            <a:noFill/>
          </a:ln>
        </p:spPr>
      </p:pic>
      <p:sp>
        <p:nvSpPr>
          <p:cNvPr id="230" name="Google Shape;230;p43"/>
          <p:cNvSpPr txBox="1"/>
          <p:nvPr/>
        </p:nvSpPr>
        <p:spPr>
          <a:xfrm>
            <a:off x="247525" y="99450"/>
            <a:ext cx="3316800" cy="48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rgbClr val="351C75"/>
                </a:solidFill>
                <a:latin typeface="Times New Roman" panose="02020603050405020304" pitchFamily="18" charset="0"/>
                <a:cs typeface="Times New Roman" panose="02020603050405020304" pitchFamily="18" charset="0"/>
                <a:sym typeface="Arial"/>
              </a:rPr>
              <a:t>Vote state:</a:t>
            </a:r>
            <a:endParaRPr sz="2300" b="1" i="0" u="none" strike="noStrike" cap="none" dirty="0">
              <a:solidFill>
                <a:srgbClr val="351C75"/>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311700" y="445025"/>
            <a:ext cx="8618100" cy="897000"/>
          </a:xfrm>
          <a:prstGeom prst="rect">
            <a:avLst/>
          </a:prstGeom>
          <a:noFill/>
          <a:ln>
            <a:noFill/>
          </a:ln>
        </p:spPr>
        <p:txBody>
          <a:bodyPr spcFirstLastPara="1" wrap="square" lIns="91425" tIns="91425" rIns="91425" bIns="91425" anchor="t" anchorCtr="0">
            <a:noAutofit/>
          </a:bodyPr>
          <a:lstStyle/>
          <a:p>
            <a:pPr marL="850900" marR="596900" lvl="0" indent="0" algn="ctr" rtl="0">
              <a:lnSpc>
                <a:spcPct val="151000"/>
              </a:lnSpc>
              <a:spcBef>
                <a:spcPts val="800"/>
              </a:spcBef>
              <a:spcAft>
                <a:spcPts val="0"/>
              </a:spcAft>
              <a:buClr>
                <a:schemeClr val="dk1"/>
              </a:buClr>
              <a:buSzPts val="990"/>
              <a:buFont typeface="Arial"/>
              <a:buNone/>
            </a:pPr>
            <a:r>
              <a:rPr lang="en" sz="1900" b="1">
                <a:solidFill>
                  <a:srgbClr val="351C75"/>
                </a:solidFill>
                <a:latin typeface="Times New Roman"/>
                <a:ea typeface="Times New Roman"/>
                <a:cs typeface="Times New Roman"/>
                <a:sym typeface="Times New Roman"/>
              </a:rPr>
              <a:t>BAPUJI INSTITUTE OF ENGINEERING AND TECHNOLOGY, DAVANGERE-577004</a:t>
            </a:r>
            <a:endParaRPr sz="1900" b="1">
              <a:solidFill>
                <a:srgbClr val="351C75"/>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990"/>
              <a:buNone/>
            </a:pPr>
            <a:endParaRPr sz="1900"/>
          </a:p>
        </p:txBody>
      </p:sp>
      <p:sp>
        <p:nvSpPr>
          <p:cNvPr id="112" name="Google Shape;112;p26"/>
          <p:cNvSpPr txBox="1">
            <a:spLocks noGrp="1"/>
          </p:cNvSpPr>
          <p:nvPr>
            <p:ph type="body" idx="1"/>
          </p:nvPr>
        </p:nvSpPr>
        <p:spPr>
          <a:xfrm>
            <a:off x="311700" y="1287500"/>
            <a:ext cx="8520600" cy="32814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1200"/>
              </a:spcBef>
              <a:spcAft>
                <a:spcPts val="0"/>
              </a:spcAft>
              <a:buSzPts val="1800"/>
              <a:buNone/>
            </a:pPr>
            <a:r>
              <a:rPr lang="en" sz="1900" b="1" i="1" dirty="0">
                <a:solidFill>
                  <a:srgbClr val="FF0000"/>
                </a:solidFill>
                <a:latin typeface="Times New Roman"/>
                <a:ea typeface="Times New Roman"/>
                <a:cs typeface="Times New Roman"/>
                <a:sym typeface="Times New Roman"/>
              </a:rPr>
              <a:t>Institute Vision</a:t>
            </a:r>
            <a:endParaRPr sz="1900" b="1" i="1" dirty="0">
              <a:solidFill>
                <a:srgbClr val="FF0000"/>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SzPts val="1500"/>
              <a:buNone/>
            </a:pPr>
            <a:r>
              <a:rPr lang="en" sz="1500" b="1" dirty="0">
                <a:solidFill>
                  <a:schemeClr val="dk1"/>
                </a:solidFill>
                <a:highlight>
                  <a:srgbClr val="FFFFFF"/>
                </a:highlight>
                <a:latin typeface="Times New Roman"/>
                <a:ea typeface="Times New Roman"/>
                <a:cs typeface="Times New Roman"/>
                <a:sym typeface="Times New Roman"/>
              </a:rPr>
              <a:t>To be a centre of excellence recognized nationally and internationally, in distinctive areas of engineering education and research, based on a culture of innovation and invention.</a:t>
            </a:r>
            <a:endParaRPr sz="1500" b="1"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SzPts val="1500"/>
              <a:buNone/>
            </a:pPr>
            <a:endParaRPr sz="1500" b="1"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SzPts val="1800"/>
              <a:buNone/>
            </a:pPr>
            <a:r>
              <a:rPr lang="en" sz="1900" b="1" i="1" dirty="0">
                <a:solidFill>
                  <a:srgbClr val="FF0000"/>
                </a:solidFill>
                <a:latin typeface="Times New Roman"/>
                <a:ea typeface="Times New Roman"/>
                <a:cs typeface="Times New Roman"/>
                <a:sym typeface="Times New Roman"/>
              </a:rPr>
              <a:t>Institute Mission</a:t>
            </a:r>
            <a:endParaRPr sz="1900" b="1" i="1" dirty="0">
              <a:solidFill>
                <a:srgbClr val="FF0000"/>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346"/>
              <a:buNone/>
            </a:pPr>
            <a:r>
              <a:rPr lang="en" sz="1500" b="1" dirty="0">
                <a:solidFill>
                  <a:schemeClr val="dk1"/>
                </a:solidFill>
                <a:highlight>
                  <a:srgbClr val="FFFFFF"/>
                </a:highlight>
                <a:latin typeface="Times New Roman"/>
                <a:ea typeface="Times New Roman"/>
                <a:cs typeface="Times New Roman"/>
                <a:sym typeface="Times New Roman"/>
              </a:rPr>
              <a:t>BIET contributes to the growth and development of its students by imparting a broad based engineering education and empowering them to be successful in their chosen field by inculcating in them positive approach, leadership qualities and ethical values</a:t>
            </a:r>
            <a:r>
              <a:rPr lang="en" sz="1500" b="1" dirty="0">
                <a:solidFill>
                  <a:schemeClr val="dk1"/>
                </a:solidFill>
                <a:latin typeface="Times New Roman"/>
                <a:ea typeface="Times New Roman"/>
                <a:cs typeface="Times New Roman"/>
                <a:sym typeface="Times New Roman"/>
              </a:rPr>
              <a:t>.             </a:t>
            </a:r>
            <a:endParaRPr sz="1500" b="1" dirty="0">
              <a:latin typeface="Times New Roman"/>
              <a:ea typeface="Times New Roman"/>
              <a:cs typeface="Times New Roman"/>
              <a:sym typeface="Times New Roman"/>
            </a:endParaRPr>
          </a:p>
        </p:txBody>
      </p:sp>
      <p:sp>
        <p:nvSpPr>
          <p:cNvPr id="113" name="Google Shape;11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20</a:t>
            </a:fld>
            <a:endParaRPr/>
          </a:p>
        </p:txBody>
      </p:sp>
      <p:pic>
        <p:nvPicPr>
          <p:cNvPr id="236" name="Google Shape;236;p44"/>
          <p:cNvPicPr preferRelativeResize="0"/>
          <p:nvPr/>
        </p:nvPicPr>
        <p:blipFill rotWithShape="1">
          <a:blip r:embed="rId3">
            <a:alphaModFix/>
          </a:blip>
          <a:srcRect/>
          <a:stretch/>
        </p:blipFill>
        <p:spPr>
          <a:xfrm>
            <a:off x="1957000" y="787850"/>
            <a:ext cx="4435750" cy="3567800"/>
          </a:xfrm>
          <a:prstGeom prst="rect">
            <a:avLst/>
          </a:prstGeom>
          <a:noFill/>
          <a:ln>
            <a:noFill/>
          </a:ln>
        </p:spPr>
      </p:pic>
      <p:sp>
        <p:nvSpPr>
          <p:cNvPr id="237" name="Google Shape;237;p44"/>
          <p:cNvSpPr txBox="1"/>
          <p:nvPr/>
        </p:nvSpPr>
        <p:spPr>
          <a:xfrm>
            <a:off x="186650" y="342900"/>
            <a:ext cx="3408000" cy="53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rgbClr val="351C75"/>
                </a:solidFill>
                <a:latin typeface="Times New Roman" panose="02020603050405020304" pitchFamily="18" charset="0"/>
                <a:cs typeface="Times New Roman" panose="02020603050405020304" pitchFamily="18" charset="0"/>
                <a:sym typeface="Arial"/>
              </a:rPr>
              <a:t>Hold state:</a:t>
            </a:r>
            <a:endParaRPr sz="2300" b="1" i="0" u="none" strike="noStrike" cap="none" dirty="0">
              <a:solidFill>
                <a:srgbClr val="351C75"/>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21</a:t>
            </a:fld>
            <a:endParaRPr/>
          </a:p>
        </p:txBody>
      </p:sp>
      <p:pic>
        <p:nvPicPr>
          <p:cNvPr id="243" name="Google Shape;243;p45"/>
          <p:cNvPicPr preferRelativeResize="0"/>
          <p:nvPr/>
        </p:nvPicPr>
        <p:blipFill>
          <a:blip r:embed="rId3">
            <a:alphaModFix/>
          </a:blip>
          <a:stretch>
            <a:fillRect/>
          </a:stretch>
        </p:blipFill>
        <p:spPr>
          <a:xfrm>
            <a:off x="1851025" y="1094675"/>
            <a:ext cx="5086725" cy="2954150"/>
          </a:xfrm>
          <a:prstGeom prst="rect">
            <a:avLst/>
          </a:prstGeom>
          <a:noFill/>
          <a:ln>
            <a:noFill/>
          </a:ln>
        </p:spPr>
      </p:pic>
      <p:sp>
        <p:nvSpPr>
          <p:cNvPr id="244" name="Google Shape;244;p45"/>
          <p:cNvSpPr txBox="1"/>
          <p:nvPr/>
        </p:nvSpPr>
        <p:spPr>
          <a:xfrm>
            <a:off x="141025" y="327675"/>
            <a:ext cx="2982000" cy="57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rgbClr val="351C75"/>
                </a:solidFill>
                <a:latin typeface="Times New Roman" panose="02020603050405020304" pitchFamily="18" charset="0"/>
                <a:cs typeface="Times New Roman" panose="02020603050405020304" pitchFamily="18" charset="0"/>
                <a:sym typeface="Arial"/>
              </a:rPr>
              <a:t>Finish state:</a:t>
            </a:r>
            <a:endParaRPr sz="2300" b="1" i="0" u="none" strike="noStrike" cap="none" dirty="0">
              <a:solidFill>
                <a:srgbClr val="351C75"/>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22</a:t>
            </a:fld>
            <a:endParaRPr/>
          </a:p>
        </p:txBody>
      </p:sp>
      <p:sp>
        <p:nvSpPr>
          <p:cNvPr id="250" name="Google Shape;250;p46"/>
          <p:cNvSpPr txBox="1"/>
          <p:nvPr/>
        </p:nvSpPr>
        <p:spPr>
          <a:xfrm>
            <a:off x="1143500" y="1773925"/>
            <a:ext cx="6968400" cy="253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251" name="Google Shape;251;p46"/>
          <p:cNvPicPr preferRelativeResize="0"/>
          <p:nvPr/>
        </p:nvPicPr>
        <p:blipFill rotWithShape="1">
          <a:blip r:embed="rId3">
            <a:alphaModFix/>
          </a:blip>
          <a:srcRect l="619" t="-4140" r="-619" b="4139"/>
          <a:stretch/>
        </p:blipFill>
        <p:spPr>
          <a:xfrm>
            <a:off x="75638" y="1478725"/>
            <a:ext cx="8992726" cy="3578100"/>
          </a:xfrm>
          <a:prstGeom prst="rect">
            <a:avLst/>
          </a:prstGeom>
          <a:noFill/>
          <a:ln>
            <a:noFill/>
          </a:ln>
        </p:spPr>
      </p:pic>
      <p:sp>
        <p:nvSpPr>
          <p:cNvPr id="252" name="Google Shape;252;p46">
            <a:hlinkClick r:id="rId4" action="ppaction://hlinkfile"/>
          </p:cNvPr>
          <p:cNvSpPr txBox="1"/>
          <p:nvPr/>
        </p:nvSpPr>
        <p:spPr>
          <a:xfrm>
            <a:off x="0" y="0"/>
            <a:ext cx="6067200" cy="106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rgbClr val="351C75"/>
                </a:solidFill>
                <a:latin typeface="Times New Roman"/>
                <a:ea typeface="Times New Roman"/>
                <a:cs typeface="Times New Roman"/>
                <a:sym typeface="Times New Roman"/>
              </a:rPr>
              <a:t>Verilog Design and Testbench Code</a:t>
            </a:r>
            <a:endParaRPr sz="2300" b="1" i="0" u="none" strike="noStrike" cap="none" dirty="0">
              <a:solidFill>
                <a:srgbClr val="351C7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chemeClr val="dk2"/>
                </a:solidFill>
                <a:latin typeface="Times New Roman"/>
                <a:ea typeface="Times New Roman"/>
                <a:cs typeface="Times New Roman"/>
                <a:sym typeface="Times New Roman"/>
              </a:rPr>
              <a:t> </a:t>
            </a:r>
            <a:r>
              <a:rPr lang="en" sz="1800" b="0" i="0" u="none" strike="noStrike" cap="none" dirty="0">
                <a:solidFill>
                  <a:schemeClr val="dk1"/>
                </a:solidFill>
                <a:latin typeface="Times New Roman"/>
                <a:ea typeface="Times New Roman"/>
                <a:cs typeface="Times New Roman"/>
                <a:sym typeface="Times New Roman"/>
              </a:rPr>
              <a:t>To watch the Verilog design code, </a:t>
            </a:r>
            <a:r>
              <a:rPr lang="en" sz="1800" b="0" i="0" u="sng" strike="noStrike" cap="none" dirty="0">
                <a:solidFill>
                  <a:schemeClr val="hlink"/>
                </a:solidFill>
                <a:latin typeface="Times New Roman"/>
                <a:ea typeface="Times New Roman"/>
                <a:cs typeface="Times New Roman"/>
                <a:sym typeface="Times New Roman"/>
                <a:hlinkClick r:id="rId5" action="ppaction://hlinkfile"/>
              </a:rPr>
              <a:t>[click here] </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Times New Roman"/>
                <a:ea typeface="Times New Roman"/>
                <a:cs typeface="Times New Roman"/>
                <a:sym typeface="Times New Roman"/>
              </a:rPr>
              <a:t> To watch the Verilog Testbench code, </a:t>
            </a:r>
            <a:r>
              <a:rPr lang="en" sz="1800" b="0" i="0" u="sng" strike="noStrike" cap="none" dirty="0">
                <a:solidFill>
                  <a:schemeClr val="hlink"/>
                </a:solidFill>
                <a:latin typeface="Times New Roman"/>
                <a:ea typeface="Times New Roman"/>
                <a:cs typeface="Times New Roman"/>
                <a:sym typeface="Times New Roman"/>
                <a:hlinkClick r:id="rId4" action="ppaction://hlinkfile"/>
              </a:rPr>
              <a:t>[click here]</a:t>
            </a:r>
            <a:endParaRPr sz="1800" b="0" i="0" u="none" strike="noStrike" cap="none" dirty="0">
              <a:solidFill>
                <a:schemeClr val="dk1"/>
              </a:solidFill>
              <a:latin typeface="Times New Roman"/>
              <a:ea typeface="Times New Roman"/>
              <a:cs typeface="Times New Roman"/>
              <a:sym typeface="Times New Roman"/>
            </a:endParaRPr>
          </a:p>
        </p:txBody>
      </p:sp>
      <p:sp>
        <p:nvSpPr>
          <p:cNvPr id="253" name="Google Shape;253;p46"/>
          <p:cNvSpPr txBox="1"/>
          <p:nvPr/>
        </p:nvSpPr>
        <p:spPr>
          <a:xfrm>
            <a:off x="75625" y="1060500"/>
            <a:ext cx="4868700" cy="33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a:solidFill>
                  <a:srgbClr val="351C75"/>
                </a:solidFill>
                <a:latin typeface="Times New Roman"/>
                <a:ea typeface="Times New Roman"/>
                <a:cs typeface="Times New Roman"/>
                <a:sym typeface="Times New Roman"/>
              </a:rPr>
              <a:t>Verilog Simulation Process</a:t>
            </a:r>
            <a:endParaRPr sz="2300" b="1" i="0" u="none" strike="noStrike" cap="none">
              <a:solidFill>
                <a:srgbClr val="351C75"/>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23</a:t>
            </a:fld>
            <a:endParaRPr/>
          </a:p>
        </p:txBody>
      </p:sp>
      <p:pic>
        <p:nvPicPr>
          <p:cNvPr id="259" name="Google Shape;259;p47"/>
          <p:cNvPicPr preferRelativeResize="0"/>
          <p:nvPr/>
        </p:nvPicPr>
        <p:blipFill rotWithShape="1">
          <a:blip r:embed="rId3">
            <a:alphaModFix/>
          </a:blip>
          <a:srcRect/>
          <a:stretch/>
        </p:blipFill>
        <p:spPr>
          <a:xfrm>
            <a:off x="118175" y="538800"/>
            <a:ext cx="8167649" cy="4604700"/>
          </a:xfrm>
          <a:prstGeom prst="rect">
            <a:avLst/>
          </a:prstGeom>
          <a:noFill/>
          <a:ln>
            <a:noFill/>
          </a:ln>
        </p:spPr>
      </p:pic>
      <p:sp>
        <p:nvSpPr>
          <p:cNvPr id="260" name="Google Shape;260;p47"/>
          <p:cNvSpPr txBox="1"/>
          <p:nvPr/>
        </p:nvSpPr>
        <p:spPr>
          <a:xfrm>
            <a:off x="0" y="0"/>
            <a:ext cx="45720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rgbClr val="351C75"/>
                </a:solidFill>
                <a:latin typeface="Times New Roman"/>
                <a:ea typeface="Times New Roman"/>
                <a:cs typeface="Times New Roman"/>
                <a:sym typeface="Times New Roman"/>
              </a:rPr>
              <a:t>Verilog Simulation Output </a:t>
            </a:r>
            <a:endParaRPr sz="2300" b="1" i="0" u="none" strike="noStrike" cap="none" dirty="0">
              <a:solidFill>
                <a:srgbClr val="351C75"/>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24</a:t>
            </a:fld>
            <a:endParaRPr/>
          </a:p>
        </p:txBody>
      </p:sp>
      <p:sp>
        <p:nvSpPr>
          <p:cNvPr id="266" name="Google Shape;266;p48"/>
          <p:cNvSpPr txBox="1"/>
          <p:nvPr/>
        </p:nvSpPr>
        <p:spPr>
          <a:xfrm>
            <a:off x="390800" y="519425"/>
            <a:ext cx="6626100" cy="346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rgbClr val="351C75"/>
                </a:solidFill>
                <a:latin typeface="Times New Roman"/>
                <a:ea typeface="Times New Roman"/>
                <a:cs typeface="Times New Roman"/>
                <a:sym typeface="Times New Roman"/>
              </a:rPr>
              <a:t>Synopsys Design Constraint (.sdc) file</a:t>
            </a:r>
            <a:endParaRPr sz="2300" b="1" i="0" u="none" strike="noStrike" cap="none" dirty="0">
              <a:solidFill>
                <a:srgbClr val="351C7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Times New Roman"/>
                <a:ea typeface="Times New Roman"/>
                <a:cs typeface="Times New Roman"/>
                <a:sym typeface="Times New Roman"/>
              </a:rPr>
              <a:t>To view the constraint file, </a:t>
            </a:r>
            <a:r>
              <a:rPr lang="en" sz="1800" b="0" i="0" u="sng" strike="noStrike" cap="none" dirty="0">
                <a:solidFill>
                  <a:schemeClr val="hlink"/>
                </a:solidFill>
                <a:latin typeface="Times New Roman"/>
                <a:ea typeface="Times New Roman"/>
                <a:cs typeface="Times New Roman"/>
                <a:sym typeface="Times New Roman"/>
                <a:hlinkClick r:id="rId3" action="ppaction://hlinkfile"/>
              </a:rPr>
              <a:t>[click here]</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2"/>
                </a:solidFill>
                <a:latin typeface="Times New Roman"/>
                <a:ea typeface="Times New Roman"/>
                <a:cs typeface="Times New Roman"/>
                <a:sym typeface="Times New Roman"/>
              </a:rPr>
              <a:t> </a:t>
            </a:r>
            <a:r>
              <a:rPr lang="en" sz="2300" b="1" i="0" u="none" strike="noStrike" cap="none" dirty="0">
                <a:solidFill>
                  <a:srgbClr val="351C75"/>
                </a:solidFill>
                <a:latin typeface="Times New Roman"/>
                <a:ea typeface="Times New Roman"/>
                <a:cs typeface="Times New Roman"/>
                <a:sym typeface="Times New Roman"/>
              </a:rPr>
              <a:t>Output files </a:t>
            </a:r>
            <a:endParaRPr sz="2300" b="1" i="0" u="none" strike="noStrike" cap="none" dirty="0">
              <a:solidFill>
                <a:srgbClr val="351C7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Times New Roman"/>
                <a:ea typeface="Times New Roman"/>
                <a:cs typeface="Times New Roman"/>
                <a:sym typeface="Times New Roman"/>
              </a:rPr>
              <a:t>To view the netlist file, </a:t>
            </a:r>
            <a:r>
              <a:rPr lang="en" sz="1800" b="0" i="0" u="sng" strike="noStrike" cap="none" dirty="0">
                <a:solidFill>
                  <a:schemeClr val="hlink"/>
                </a:solidFill>
                <a:latin typeface="Times New Roman"/>
                <a:ea typeface="Times New Roman"/>
                <a:cs typeface="Times New Roman"/>
                <a:sym typeface="Times New Roman"/>
                <a:hlinkClick r:id="rId4" action="ppaction://hlinkfile"/>
              </a:rPr>
              <a:t>[click here]</a:t>
            </a: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Times New Roman"/>
                <a:ea typeface="Times New Roman"/>
                <a:cs typeface="Times New Roman"/>
                <a:sym typeface="Times New Roman"/>
              </a:rPr>
              <a:t>To view the sdc output file, </a:t>
            </a:r>
            <a:r>
              <a:rPr lang="en" sz="1800" b="0" i="0" u="sng" strike="noStrike" cap="none" dirty="0">
                <a:solidFill>
                  <a:schemeClr val="hlink"/>
                </a:solidFill>
                <a:latin typeface="Times New Roman"/>
                <a:ea typeface="Times New Roman"/>
                <a:cs typeface="Times New Roman"/>
                <a:sym typeface="Times New Roman"/>
                <a:hlinkClick r:id="rId5" action="ppaction://hlinkfile"/>
              </a:rPr>
              <a:t>[click here]</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25</a:t>
            </a:fld>
            <a:endParaRPr/>
          </a:p>
        </p:txBody>
      </p:sp>
      <p:sp>
        <p:nvSpPr>
          <p:cNvPr id="272" name="Google Shape;272;p49"/>
          <p:cNvSpPr txBox="1"/>
          <p:nvPr/>
        </p:nvSpPr>
        <p:spPr>
          <a:xfrm>
            <a:off x="82750" y="74625"/>
            <a:ext cx="4341000" cy="51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rgbClr val="351C75"/>
                </a:solidFill>
                <a:latin typeface="Times New Roman"/>
                <a:ea typeface="Times New Roman"/>
                <a:cs typeface="Times New Roman"/>
                <a:sym typeface="Times New Roman"/>
              </a:rPr>
              <a:t>Schematic Synthesis </a:t>
            </a:r>
            <a:endParaRPr sz="2300" b="1" i="0" u="none" strike="noStrike" cap="none" dirty="0">
              <a:solidFill>
                <a:srgbClr val="351C75"/>
              </a:solidFill>
              <a:latin typeface="Times New Roman"/>
              <a:ea typeface="Times New Roman"/>
              <a:cs typeface="Times New Roman"/>
              <a:sym typeface="Times New Roman"/>
            </a:endParaRPr>
          </a:p>
        </p:txBody>
      </p:sp>
      <p:pic>
        <p:nvPicPr>
          <p:cNvPr id="273" name="Google Shape;273;p49"/>
          <p:cNvPicPr preferRelativeResize="0"/>
          <p:nvPr/>
        </p:nvPicPr>
        <p:blipFill rotWithShape="1">
          <a:blip r:embed="rId3">
            <a:alphaModFix/>
          </a:blip>
          <a:srcRect/>
          <a:stretch/>
        </p:blipFill>
        <p:spPr>
          <a:xfrm>
            <a:off x="312075" y="870350"/>
            <a:ext cx="8643625" cy="41864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26</a:t>
            </a:fld>
            <a:endParaRPr/>
          </a:p>
        </p:txBody>
      </p:sp>
      <p:sp>
        <p:nvSpPr>
          <p:cNvPr id="279" name="Google Shape;279;p50"/>
          <p:cNvSpPr txBox="1"/>
          <p:nvPr/>
        </p:nvSpPr>
        <p:spPr>
          <a:xfrm>
            <a:off x="0" y="0"/>
            <a:ext cx="30000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dirty="0">
                <a:solidFill>
                  <a:srgbClr val="351C75"/>
                </a:solidFill>
                <a:latin typeface="Times New Roman"/>
                <a:ea typeface="Times New Roman"/>
                <a:cs typeface="Times New Roman"/>
                <a:sym typeface="Times New Roman"/>
              </a:rPr>
              <a:t>8.</a:t>
            </a:r>
            <a:r>
              <a:rPr lang="en" sz="2300" b="1" i="0" u="none" strike="noStrike" cap="none" dirty="0">
                <a:solidFill>
                  <a:srgbClr val="351C75"/>
                </a:solidFill>
                <a:latin typeface="Times New Roman"/>
                <a:ea typeface="Times New Roman"/>
                <a:cs typeface="Times New Roman"/>
                <a:sym typeface="Times New Roman"/>
              </a:rPr>
              <a:t>Generated Reports</a:t>
            </a:r>
            <a:endParaRPr sz="2300" b="1" i="0" u="none" strike="noStrike" cap="none" dirty="0">
              <a:solidFill>
                <a:srgbClr val="351C75"/>
              </a:solidFill>
              <a:latin typeface="Times New Roman"/>
              <a:ea typeface="Times New Roman"/>
              <a:cs typeface="Times New Roman"/>
              <a:sym typeface="Times New Roman"/>
            </a:endParaRPr>
          </a:p>
        </p:txBody>
      </p:sp>
      <p:sp>
        <p:nvSpPr>
          <p:cNvPr id="280" name="Google Shape;280;p50"/>
          <p:cNvSpPr txBox="1"/>
          <p:nvPr/>
        </p:nvSpPr>
        <p:spPr>
          <a:xfrm>
            <a:off x="0" y="467575"/>
            <a:ext cx="3000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351C75"/>
                </a:solidFill>
                <a:latin typeface="Times New Roman"/>
                <a:ea typeface="Times New Roman"/>
                <a:cs typeface="Times New Roman"/>
                <a:sym typeface="Times New Roman"/>
              </a:rPr>
              <a:t>Report on Area</a:t>
            </a:r>
            <a:endParaRPr sz="2000" b="1" i="0" u="none" strike="noStrike" cap="none">
              <a:solidFill>
                <a:srgbClr val="351C75"/>
              </a:solidFill>
              <a:latin typeface="Times New Roman"/>
              <a:ea typeface="Times New Roman"/>
              <a:cs typeface="Times New Roman"/>
              <a:sym typeface="Times New Roman"/>
            </a:endParaRPr>
          </a:p>
        </p:txBody>
      </p:sp>
      <p:pic>
        <p:nvPicPr>
          <p:cNvPr id="281" name="Google Shape;281;p50"/>
          <p:cNvPicPr preferRelativeResize="0"/>
          <p:nvPr/>
        </p:nvPicPr>
        <p:blipFill rotWithShape="1">
          <a:blip r:embed="rId3">
            <a:alphaModFix/>
          </a:blip>
          <a:srcRect l="-2730" t="7400" r="2730" b="-7400"/>
          <a:stretch/>
        </p:blipFill>
        <p:spPr>
          <a:xfrm>
            <a:off x="69096" y="877550"/>
            <a:ext cx="8353579" cy="1848825"/>
          </a:xfrm>
          <a:prstGeom prst="rect">
            <a:avLst/>
          </a:prstGeom>
          <a:noFill/>
          <a:ln>
            <a:noFill/>
          </a:ln>
        </p:spPr>
      </p:pic>
      <p:sp>
        <p:nvSpPr>
          <p:cNvPr id="282" name="Google Shape;282;p50"/>
          <p:cNvSpPr txBox="1"/>
          <p:nvPr/>
        </p:nvSpPr>
        <p:spPr>
          <a:xfrm>
            <a:off x="364925" y="2571750"/>
            <a:ext cx="4553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dk1"/>
                </a:solidFill>
                <a:latin typeface="Times New Roman"/>
                <a:ea typeface="Times New Roman"/>
                <a:cs typeface="Times New Roman"/>
                <a:sym typeface="Times New Roman"/>
              </a:rPr>
              <a:t> </a:t>
            </a:r>
            <a:r>
              <a:rPr lang="en" sz="1800" b="0" i="0" u="none" strike="noStrike" cap="none" dirty="0">
                <a:solidFill>
                  <a:schemeClr val="dk1"/>
                </a:solidFill>
                <a:latin typeface="Times New Roman"/>
                <a:ea typeface="Times New Roman"/>
                <a:cs typeface="Times New Roman"/>
                <a:sym typeface="Times New Roman"/>
              </a:rPr>
              <a:t>To view the Area rpt. file, </a:t>
            </a:r>
            <a:r>
              <a:rPr lang="en" sz="1800" b="1" i="0" u="sng" strike="noStrike" cap="none" dirty="0">
                <a:solidFill>
                  <a:schemeClr val="hlink"/>
                </a:solidFill>
                <a:latin typeface="Times New Roman"/>
                <a:ea typeface="Times New Roman"/>
                <a:cs typeface="Times New Roman"/>
                <a:sym typeface="Times New Roman"/>
                <a:hlinkClick r:id="rId4" action="ppaction://hlinkfile"/>
              </a:rPr>
              <a:t>[click here]</a:t>
            </a:r>
            <a:endParaRPr sz="1800" b="1" i="0" u="none" strike="noStrike" cap="none" dirty="0">
              <a:solidFill>
                <a:schemeClr val="dk1"/>
              </a:solidFill>
              <a:latin typeface="Times New Roman"/>
              <a:ea typeface="Times New Roman"/>
              <a:cs typeface="Times New Roman"/>
              <a:sym typeface="Times New Roman"/>
            </a:endParaRPr>
          </a:p>
        </p:txBody>
      </p:sp>
      <p:pic>
        <p:nvPicPr>
          <p:cNvPr id="283" name="Google Shape;283;p50"/>
          <p:cNvPicPr preferRelativeResize="0"/>
          <p:nvPr/>
        </p:nvPicPr>
        <p:blipFill rotWithShape="1">
          <a:blip r:embed="rId5">
            <a:alphaModFix/>
          </a:blip>
          <a:srcRect/>
          <a:stretch/>
        </p:blipFill>
        <p:spPr>
          <a:xfrm>
            <a:off x="494350" y="2989875"/>
            <a:ext cx="7297850" cy="1407125"/>
          </a:xfrm>
          <a:prstGeom prst="rect">
            <a:avLst/>
          </a:prstGeom>
          <a:noFill/>
          <a:ln>
            <a:noFill/>
          </a:ln>
        </p:spPr>
      </p:pic>
      <p:sp>
        <p:nvSpPr>
          <p:cNvPr id="284" name="Google Shape;284;p50"/>
          <p:cNvSpPr txBox="1"/>
          <p:nvPr/>
        </p:nvSpPr>
        <p:spPr>
          <a:xfrm>
            <a:off x="403025" y="4414175"/>
            <a:ext cx="45153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a:t>
            </a:r>
            <a:r>
              <a:rPr lang="en" sz="1800" b="0" i="0" u="none" strike="noStrike" cap="none" dirty="0">
                <a:solidFill>
                  <a:schemeClr val="dk1"/>
                </a:solidFill>
                <a:latin typeface="Times New Roman"/>
                <a:ea typeface="Times New Roman"/>
                <a:cs typeface="Times New Roman"/>
                <a:sym typeface="Times New Roman"/>
              </a:rPr>
              <a:t>To view the Power rpt. file,</a:t>
            </a:r>
            <a:r>
              <a:rPr lang="en" sz="1800" b="1" i="0" u="none" strike="noStrike" cap="none" dirty="0">
                <a:solidFill>
                  <a:schemeClr val="dk1"/>
                </a:solidFill>
                <a:latin typeface="Times New Roman"/>
                <a:ea typeface="Times New Roman"/>
                <a:cs typeface="Times New Roman"/>
                <a:sym typeface="Times New Roman"/>
              </a:rPr>
              <a:t> </a:t>
            </a:r>
            <a:r>
              <a:rPr lang="en" sz="1800" b="1" i="0" u="sng" strike="noStrike" cap="none" dirty="0">
                <a:solidFill>
                  <a:schemeClr val="hlink"/>
                </a:solidFill>
                <a:latin typeface="Times New Roman"/>
                <a:ea typeface="Times New Roman"/>
                <a:cs typeface="Times New Roman"/>
                <a:sym typeface="Times New Roman"/>
                <a:hlinkClick r:id="rId6" action="ppaction://hlinkfile"/>
              </a:rPr>
              <a:t>[click here]</a:t>
            </a:r>
            <a:endParaRPr sz="1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27</a:t>
            </a:fld>
            <a:endParaRPr/>
          </a:p>
        </p:txBody>
      </p:sp>
      <p:pic>
        <p:nvPicPr>
          <p:cNvPr id="290" name="Google Shape;290;p51"/>
          <p:cNvPicPr preferRelativeResize="0"/>
          <p:nvPr/>
        </p:nvPicPr>
        <p:blipFill rotWithShape="1">
          <a:blip r:embed="rId3">
            <a:alphaModFix/>
          </a:blip>
          <a:srcRect/>
          <a:stretch/>
        </p:blipFill>
        <p:spPr>
          <a:xfrm>
            <a:off x="152400" y="587850"/>
            <a:ext cx="7820025" cy="3298350"/>
          </a:xfrm>
          <a:prstGeom prst="rect">
            <a:avLst/>
          </a:prstGeom>
          <a:noFill/>
          <a:ln>
            <a:noFill/>
          </a:ln>
        </p:spPr>
      </p:pic>
      <p:sp>
        <p:nvSpPr>
          <p:cNvPr id="291" name="Google Shape;291;p51"/>
          <p:cNvSpPr txBox="1"/>
          <p:nvPr/>
        </p:nvSpPr>
        <p:spPr>
          <a:xfrm>
            <a:off x="0" y="0"/>
            <a:ext cx="3000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351C75"/>
                </a:solidFill>
                <a:latin typeface="Times New Roman"/>
                <a:ea typeface="Times New Roman"/>
                <a:cs typeface="Times New Roman"/>
                <a:sym typeface="Times New Roman"/>
              </a:rPr>
              <a:t>Report on Gate</a:t>
            </a:r>
            <a:endParaRPr sz="2000" b="1" i="0" u="none" strike="noStrike" cap="none">
              <a:solidFill>
                <a:srgbClr val="351C75"/>
              </a:solidFill>
              <a:latin typeface="Times New Roman"/>
              <a:ea typeface="Times New Roman"/>
              <a:cs typeface="Times New Roman"/>
              <a:sym typeface="Times New Roman"/>
            </a:endParaRPr>
          </a:p>
        </p:txBody>
      </p:sp>
      <p:sp>
        <p:nvSpPr>
          <p:cNvPr id="292" name="Google Shape;292;p51"/>
          <p:cNvSpPr txBox="1"/>
          <p:nvPr/>
        </p:nvSpPr>
        <p:spPr>
          <a:xfrm>
            <a:off x="239500" y="3981450"/>
            <a:ext cx="5625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a:t>
            </a:r>
            <a:r>
              <a:rPr lang="en" sz="1800" b="1" i="0" u="none" strike="noStrike" cap="none" dirty="0">
                <a:solidFill>
                  <a:srgbClr val="000000"/>
                </a:solidFill>
                <a:latin typeface="Times New Roman"/>
                <a:ea typeface="Times New Roman"/>
                <a:cs typeface="Times New Roman"/>
                <a:sym typeface="Times New Roman"/>
              </a:rPr>
              <a:t>To view the Gate rpt. file, </a:t>
            </a:r>
            <a:r>
              <a:rPr lang="en" sz="1800" b="1" i="0" u="sng" strike="noStrike" cap="none" dirty="0">
                <a:solidFill>
                  <a:schemeClr val="hlink"/>
                </a:solidFill>
                <a:latin typeface="Times New Roman"/>
                <a:ea typeface="Times New Roman"/>
                <a:cs typeface="Times New Roman"/>
                <a:sym typeface="Times New Roman"/>
                <a:hlinkClick r:id="rId4" action="ppaction://hlinkfile"/>
              </a:rPr>
              <a:t>[click here] </a:t>
            </a:r>
            <a:endParaRPr sz="18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28</a:t>
            </a:fld>
            <a:endParaRPr/>
          </a:p>
        </p:txBody>
      </p:sp>
      <p:sp>
        <p:nvSpPr>
          <p:cNvPr id="298" name="Google Shape;298;p52"/>
          <p:cNvSpPr txBox="1"/>
          <p:nvPr/>
        </p:nvSpPr>
        <p:spPr>
          <a:xfrm>
            <a:off x="45625" y="-57025"/>
            <a:ext cx="5751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351C75"/>
                </a:solidFill>
                <a:latin typeface="Times New Roman"/>
                <a:ea typeface="Times New Roman"/>
                <a:cs typeface="Times New Roman"/>
                <a:sym typeface="Times New Roman"/>
              </a:rPr>
              <a:t>Report on Quality of Result (QoR) </a:t>
            </a:r>
            <a:r>
              <a:rPr lang="en" sz="2000" b="1" i="0" u="none" strike="noStrike" cap="none">
                <a:solidFill>
                  <a:srgbClr val="351C75"/>
                </a:solidFill>
                <a:latin typeface="Arial"/>
                <a:ea typeface="Arial"/>
                <a:cs typeface="Arial"/>
                <a:sym typeface="Arial"/>
              </a:rPr>
              <a:t> </a:t>
            </a:r>
            <a:endParaRPr sz="2000" b="1" i="0" u="none" strike="noStrike" cap="none">
              <a:solidFill>
                <a:srgbClr val="351C75"/>
              </a:solidFill>
              <a:latin typeface="Arial"/>
              <a:ea typeface="Arial"/>
              <a:cs typeface="Arial"/>
              <a:sym typeface="Arial"/>
            </a:endParaRPr>
          </a:p>
        </p:txBody>
      </p:sp>
      <p:pic>
        <p:nvPicPr>
          <p:cNvPr id="299" name="Google Shape;299;p52"/>
          <p:cNvPicPr preferRelativeResize="0"/>
          <p:nvPr/>
        </p:nvPicPr>
        <p:blipFill rotWithShape="1">
          <a:blip r:embed="rId3">
            <a:alphaModFix/>
          </a:blip>
          <a:srcRect/>
          <a:stretch/>
        </p:blipFill>
        <p:spPr>
          <a:xfrm>
            <a:off x="214313" y="758900"/>
            <a:ext cx="8001000" cy="1436975"/>
          </a:xfrm>
          <a:prstGeom prst="rect">
            <a:avLst/>
          </a:prstGeom>
          <a:noFill/>
          <a:ln>
            <a:noFill/>
          </a:ln>
        </p:spPr>
      </p:pic>
      <p:sp>
        <p:nvSpPr>
          <p:cNvPr id="300" name="Google Shape;300;p52"/>
          <p:cNvSpPr txBox="1"/>
          <p:nvPr/>
        </p:nvSpPr>
        <p:spPr>
          <a:xfrm>
            <a:off x="214325" y="553625"/>
            <a:ext cx="47610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Timing information</a:t>
            </a:r>
            <a:endParaRPr sz="1800" b="1" i="0" u="none" strike="noStrike" cap="none">
              <a:solidFill>
                <a:schemeClr val="dk1"/>
              </a:solidFill>
              <a:latin typeface="Times New Roman"/>
              <a:ea typeface="Times New Roman"/>
              <a:cs typeface="Times New Roman"/>
              <a:sym typeface="Times New Roman"/>
            </a:endParaRPr>
          </a:p>
        </p:txBody>
      </p:sp>
      <p:pic>
        <p:nvPicPr>
          <p:cNvPr id="301" name="Google Shape;301;p52"/>
          <p:cNvPicPr preferRelativeResize="0"/>
          <p:nvPr/>
        </p:nvPicPr>
        <p:blipFill rotWithShape="1">
          <a:blip r:embed="rId4">
            <a:alphaModFix/>
          </a:blip>
          <a:srcRect/>
          <a:stretch/>
        </p:blipFill>
        <p:spPr>
          <a:xfrm>
            <a:off x="152400" y="2902975"/>
            <a:ext cx="8124825" cy="2030050"/>
          </a:xfrm>
          <a:prstGeom prst="rect">
            <a:avLst/>
          </a:prstGeom>
          <a:noFill/>
          <a:ln>
            <a:noFill/>
          </a:ln>
        </p:spPr>
      </p:pic>
      <p:sp>
        <p:nvSpPr>
          <p:cNvPr id="302" name="Google Shape;302;p52"/>
          <p:cNvSpPr txBox="1"/>
          <p:nvPr/>
        </p:nvSpPr>
        <p:spPr>
          <a:xfrm>
            <a:off x="276750" y="2519200"/>
            <a:ext cx="6227100" cy="28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Timing Analysis Summary Table</a:t>
            </a:r>
            <a:endParaRPr sz="1800" b="1"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29</a:t>
            </a:fld>
            <a:endParaRPr/>
          </a:p>
        </p:txBody>
      </p:sp>
      <p:pic>
        <p:nvPicPr>
          <p:cNvPr id="308" name="Google Shape;308;p53"/>
          <p:cNvPicPr preferRelativeResize="0"/>
          <p:nvPr/>
        </p:nvPicPr>
        <p:blipFill rotWithShape="1">
          <a:blip r:embed="rId3">
            <a:alphaModFix/>
          </a:blip>
          <a:srcRect/>
          <a:stretch/>
        </p:blipFill>
        <p:spPr>
          <a:xfrm>
            <a:off x="0" y="3125525"/>
            <a:ext cx="6800174" cy="1931300"/>
          </a:xfrm>
          <a:prstGeom prst="rect">
            <a:avLst/>
          </a:prstGeom>
          <a:noFill/>
          <a:ln>
            <a:noFill/>
          </a:ln>
        </p:spPr>
      </p:pic>
      <p:pic>
        <p:nvPicPr>
          <p:cNvPr id="309" name="Google Shape;309;p53"/>
          <p:cNvPicPr preferRelativeResize="0"/>
          <p:nvPr/>
        </p:nvPicPr>
        <p:blipFill rotWithShape="1">
          <a:blip r:embed="rId4">
            <a:alphaModFix/>
          </a:blip>
          <a:srcRect/>
          <a:stretch/>
        </p:blipFill>
        <p:spPr>
          <a:xfrm>
            <a:off x="0" y="457125"/>
            <a:ext cx="7334401" cy="2297600"/>
          </a:xfrm>
          <a:prstGeom prst="rect">
            <a:avLst/>
          </a:prstGeom>
          <a:noFill/>
          <a:ln>
            <a:noFill/>
          </a:ln>
        </p:spPr>
      </p:pic>
      <p:sp>
        <p:nvSpPr>
          <p:cNvPr id="310" name="Google Shape;310;p53"/>
          <p:cNvSpPr txBox="1"/>
          <p:nvPr/>
        </p:nvSpPr>
        <p:spPr>
          <a:xfrm>
            <a:off x="0" y="0"/>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Instance Count Summary</a:t>
            </a:r>
            <a:endParaRPr sz="1800" b="1" i="0" u="none" strike="noStrike" cap="none">
              <a:solidFill>
                <a:schemeClr val="dk1"/>
              </a:solidFill>
              <a:latin typeface="Times New Roman"/>
              <a:ea typeface="Times New Roman"/>
              <a:cs typeface="Times New Roman"/>
              <a:sym typeface="Times New Roman"/>
            </a:endParaRPr>
          </a:p>
        </p:txBody>
      </p:sp>
      <p:sp>
        <p:nvSpPr>
          <p:cNvPr id="311" name="Google Shape;311;p53"/>
          <p:cNvSpPr txBox="1"/>
          <p:nvPr/>
        </p:nvSpPr>
        <p:spPr>
          <a:xfrm>
            <a:off x="0" y="2697700"/>
            <a:ext cx="5021100" cy="31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Area Summary</a:t>
            </a:r>
            <a:endParaRPr sz="1800" b="1"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idx="4294967295"/>
          </p:nvPr>
        </p:nvSpPr>
        <p:spPr>
          <a:xfrm>
            <a:off x="177225" y="131700"/>
            <a:ext cx="8520600" cy="5727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800"/>
              <a:buNone/>
            </a:pPr>
            <a:r>
              <a:rPr lang="en" sz="1600" b="1">
                <a:latin typeface="Times New Roman"/>
                <a:ea typeface="Times New Roman"/>
                <a:cs typeface="Times New Roman"/>
                <a:sym typeface="Times New Roman"/>
              </a:rPr>
              <a:t>                          </a:t>
            </a:r>
            <a:r>
              <a:rPr lang="en" sz="1800" b="1">
                <a:solidFill>
                  <a:srgbClr val="351C75"/>
                </a:solidFill>
                <a:latin typeface="Times New Roman"/>
                <a:ea typeface="Times New Roman"/>
                <a:cs typeface="Times New Roman"/>
                <a:sym typeface="Times New Roman"/>
              </a:rPr>
              <a:t>Department of Electronics and Communication Engineering</a:t>
            </a:r>
            <a:endParaRPr sz="3500" b="1">
              <a:solidFill>
                <a:srgbClr val="351C75"/>
              </a:solidFill>
              <a:latin typeface="Times New Roman"/>
              <a:ea typeface="Times New Roman"/>
              <a:cs typeface="Times New Roman"/>
              <a:sym typeface="Times New Roman"/>
            </a:endParaRPr>
          </a:p>
        </p:txBody>
      </p:sp>
      <p:sp>
        <p:nvSpPr>
          <p:cNvPr id="119" name="Google Shape;119;p27"/>
          <p:cNvSpPr txBox="1">
            <a:spLocks noGrp="1"/>
          </p:cNvSpPr>
          <p:nvPr>
            <p:ph type="body" idx="4294967295"/>
          </p:nvPr>
        </p:nvSpPr>
        <p:spPr>
          <a:xfrm>
            <a:off x="0" y="566550"/>
            <a:ext cx="9016800" cy="4577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812"/>
              <a:buNone/>
            </a:pPr>
            <a:r>
              <a:rPr lang="en" b="1" i="1">
                <a:solidFill>
                  <a:srgbClr val="FF0000"/>
                </a:solidFill>
                <a:latin typeface="Times New Roman"/>
                <a:ea typeface="Times New Roman"/>
                <a:cs typeface="Times New Roman"/>
                <a:sym typeface="Times New Roman"/>
              </a:rPr>
              <a:t>Department Vision</a:t>
            </a:r>
            <a:endParaRPr b="1" i="1">
              <a:solidFill>
                <a:srgbClr val="FF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SzPts val="536"/>
              <a:buNone/>
            </a:pPr>
            <a:r>
              <a:rPr lang="en" sz="1500" b="1">
                <a:solidFill>
                  <a:schemeClr val="dk1"/>
                </a:solidFill>
                <a:highlight>
                  <a:srgbClr val="FFFFFF"/>
                </a:highlight>
                <a:latin typeface="Times New Roman"/>
                <a:ea typeface="Times New Roman"/>
                <a:cs typeface="Times New Roman"/>
                <a:sym typeface="Times New Roman"/>
              </a:rPr>
              <a:t>To be in the forefront in providing quality technical education and research in Electronics &amp; Communication Engineering to produce skilled professionals to cater to the challenges of the society.</a:t>
            </a:r>
            <a:endParaRPr sz="1500" b="1">
              <a:solidFill>
                <a:schemeClr val="dk1"/>
              </a:solidFill>
              <a:highlight>
                <a:srgbClr val="FFFFFF"/>
              </a:highlight>
              <a:latin typeface="Times New Roman"/>
              <a:ea typeface="Times New Roman"/>
              <a:cs typeface="Times New Roman"/>
              <a:sym typeface="Times New Roman"/>
            </a:endParaRPr>
          </a:p>
          <a:p>
            <a:pPr marL="0" lvl="0" indent="0" algn="just" rtl="0">
              <a:lnSpc>
                <a:spcPct val="110000"/>
              </a:lnSpc>
              <a:spcBef>
                <a:spcPts val="1200"/>
              </a:spcBef>
              <a:spcAft>
                <a:spcPts val="0"/>
              </a:spcAft>
              <a:buSzPts val="857"/>
              <a:buNone/>
            </a:pPr>
            <a:r>
              <a:rPr lang="en" b="1" i="1">
                <a:solidFill>
                  <a:srgbClr val="FF0000"/>
                </a:solidFill>
                <a:highlight>
                  <a:srgbClr val="FFFFFF"/>
                </a:highlight>
                <a:latin typeface="Times New Roman"/>
                <a:ea typeface="Times New Roman"/>
                <a:cs typeface="Times New Roman"/>
                <a:sym typeface="Times New Roman"/>
              </a:rPr>
              <a:t>Department Mission</a:t>
            </a:r>
            <a:endParaRPr b="1" i="1">
              <a:solidFill>
                <a:srgbClr val="FF0000"/>
              </a:solidFill>
              <a:highlight>
                <a:srgbClr val="FFFFFF"/>
              </a:highlight>
              <a:latin typeface="Times New Roman"/>
              <a:ea typeface="Times New Roman"/>
              <a:cs typeface="Times New Roman"/>
              <a:sym typeface="Times New Roman"/>
            </a:endParaRPr>
          </a:p>
          <a:p>
            <a:pPr marL="457200" lvl="0" indent="-342900" algn="just" rtl="0">
              <a:lnSpc>
                <a:spcPct val="100000"/>
              </a:lnSpc>
              <a:spcBef>
                <a:spcPts val="1100"/>
              </a:spcBef>
              <a:spcAft>
                <a:spcPts val="0"/>
              </a:spcAft>
              <a:buClr>
                <a:schemeClr val="dk1"/>
              </a:buClr>
              <a:buSzPts val="1400"/>
              <a:buFont typeface="Times New Roman"/>
              <a:buAutoNum type="arabicPeriod"/>
            </a:pPr>
            <a:r>
              <a:rPr lang="en" sz="1400" b="1">
                <a:solidFill>
                  <a:schemeClr val="dk1"/>
                </a:solidFill>
                <a:highlight>
                  <a:srgbClr val="FFFFFF"/>
                </a:highlight>
                <a:latin typeface="Times New Roman"/>
                <a:ea typeface="Times New Roman"/>
                <a:cs typeface="Times New Roman"/>
                <a:sym typeface="Times New Roman"/>
              </a:rPr>
              <a:t>To facilitate the students with profound technical knowledge through effective teaching learning process for a successful career.</a:t>
            </a:r>
            <a:endParaRPr sz="1400" b="1">
              <a:solidFill>
                <a:schemeClr val="dk1"/>
              </a:solidFill>
              <a:highlight>
                <a:srgbClr val="FFFFFF"/>
              </a:highlight>
              <a:latin typeface="Times New Roman"/>
              <a:ea typeface="Times New Roman"/>
              <a:cs typeface="Times New Roman"/>
              <a:sym typeface="Times New Roman"/>
            </a:endParaRPr>
          </a:p>
          <a:p>
            <a:pPr marL="457200" lvl="0" indent="-342900" algn="just" rtl="0">
              <a:lnSpc>
                <a:spcPct val="100000"/>
              </a:lnSpc>
              <a:spcBef>
                <a:spcPts val="1100"/>
              </a:spcBef>
              <a:spcAft>
                <a:spcPts val="0"/>
              </a:spcAft>
              <a:buClr>
                <a:schemeClr val="dk1"/>
              </a:buClr>
              <a:buSzPts val="1400"/>
              <a:buFont typeface="Times New Roman"/>
              <a:buAutoNum type="arabicPeriod"/>
            </a:pPr>
            <a:r>
              <a:rPr lang="en" sz="1400" b="1">
                <a:solidFill>
                  <a:schemeClr val="dk1"/>
                </a:solidFill>
                <a:highlight>
                  <a:srgbClr val="FFFFFF"/>
                </a:highlight>
                <a:latin typeface="Times New Roman"/>
                <a:ea typeface="Times New Roman"/>
                <a:cs typeface="Times New Roman"/>
                <a:sym typeface="Times New Roman"/>
              </a:rPr>
              <a:t>To impart quality education to strengthen students to meet the industry standards and face confidently the challenges in the programme.</a:t>
            </a:r>
            <a:endParaRPr sz="1400" b="1">
              <a:solidFill>
                <a:schemeClr val="dk1"/>
              </a:solidFill>
              <a:highlight>
                <a:srgbClr val="FFFFFF"/>
              </a:highlight>
              <a:latin typeface="Times New Roman"/>
              <a:ea typeface="Times New Roman"/>
              <a:cs typeface="Times New Roman"/>
              <a:sym typeface="Times New Roman"/>
            </a:endParaRPr>
          </a:p>
          <a:p>
            <a:pPr marL="457200" lvl="0" indent="-342900" algn="just" rtl="0">
              <a:lnSpc>
                <a:spcPct val="100000"/>
              </a:lnSpc>
              <a:spcBef>
                <a:spcPts val="1100"/>
              </a:spcBef>
              <a:spcAft>
                <a:spcPts val="0"/>
              </a:spcAft>
              <a:buClr>
                <a:schemeClr val="dk1"/>
              </a:buClr>
              <a:buSzPts val="1400"/>
              <a:buFont typeface="Times New Roman"/>
              <a:buAutoNum type="arabicPeriod"/>
            </a:pPr>
            <a:r>
              <a:rPr lang="en" sz="1400" b="1">
                <a:solidFill>
                  <a:schemeClr val="dk1"/>
                </a:solidFill>
                <a:highlight>
                  <a:srgbClr val="FFFFFF"/>
                </a:highlight>
                <a:latin typeface="Times New Roman"/>
                <a:ea typeface="Times New Roman"/>
                <a:cs typeface="Times New Roman"/>
                <a:sym typeface="Times New Roman"/>
              </a:rPr>
              <a:t>To develop the essence of innovation and research among students and faculty by providing infrastructure and a conducive environment.</a:t>
            </a:r>
            <a:endParaRPr sz="1400" b="1">
              <a:solidFill>
                <a:schemeClr val="dk1"/>
              </a:solidFill>
              <a:highlight>
                <a:srgbClr val="FFFFFF"/>
              </a:highlight>
              <a:latin typeface="Times New Roman"/>
              <a:ea typeface="Times New Roman"/>
              <a:cs typeface="Times New Roman"/>
              <a:sym typeface="Times New Roman"/>
            </a:endParaRPr>
          </a:p>
          <a:p>
            <a:pPr marL="457200" lvl="0" indent="-342900" algn="just" rtl="0">
              <a:lnSpc>
                <a:spcPct val="100000"/>
              </a:lnSpc>
              <a:spcBef>
                <a:spcPts val="1100"/>
              </a:spcBef>
              <a:spcAft>
                <a:spcPts val="0"/>
              </a:spcAft>
              <a:buClr>
                <a:schemeClr val="dk1"/>
              </a:buClr>
              <a:buSzPts val="1400"/>
              <a:buFont typeface="Times New Roman"/>
              <a:buAutoNum type="arabicPeriod"/>
            </a:pPr>
            <a:r>
              <a:rPr lang="en" sz="1400" b="1">
                <a:solidFill>
                  <a:schemeClr val="dk1"/>
                </a:solidFill>
                <a:highlight>
                  <a:srgbClr val="FFFFFF"/>
                </a:highlight>
                <a:latin typeface="Times New Roman"/>
                <a:ea typeface="Times New Roman"/>
                <a:cs typeface="Times New Roman"/>
                <a:sym typeface="Times New Roman"/>
              </a:rPr>
              <a:t>To inculcate the student community with ethical values, communication skills, leadership qualities, entrepreneurial skills and lifelong learning to meet the societal needs.</a:t>
            </a:r>
            <a:endParaRPr sz="1400" b="1">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100"/>
              </a:spcBef>
              <a:spcAft>
                <a:spcPts val="0"/>
              </a:spcAft>
              <a:buClr>
                <a:schemeClr val="dk1"/>
              </a:buClr>
              <a:buSzPts val="275"/>
              <a:buFont typeface="Arial"/>
              <a:buNone/>
            </a:pPr>
            <a:endParaRPr sz="1400" b="1">
              <a:solidFill>
                <a:schemeClr val="dk1"/>
              </a:solidFill>
              <a:highlight>
                <a:srgbClr val="FFFFFF"/>
              </a:highlight>
              <a:latin typeface="Roboto"/>
              <a:ea typeface="Roboto"/>
              <a:cs typeface="Roboto"/>
              <a:sym typeface="Roboto"/>
            </a:endParaRPr>
          </a:p>
          <a:p>
            <a:pPr marL="0" lvl="0" indent="0" algn="l" rtl="0">
              <a:lnSpc>
                <a:spcPct val="100000"/>
              </a:lnSpc>
              <a:spcBef>
                <a:spcPts val="1100"/>
              </a:spcBef>
              <a:spcAft>
                <a:spcPts val="0"/>
              </a:spcAft>
              <a:buSzPts val="2571"/>
              <a:buNone/>
            </a:pPr>
            <a:endParaRPr sz="1250" b="1">
              <a:solidFill>
                <a:schemeClr val="dk1"/>
              </a:solidFill>
              <a:highlight>
                <a:srgbClr val="FFFFFF"/>
              </a:highlight>
            </a:endParaRPr>
          </a:p>
        </p:txBody>
      </p:sp>
      <p:sp>
        <p:nvSpPr>
          <p:cNvPr id="120" name="Google Shape;12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30</a:t>
            </a:fld>
            <a:endParaRPr/>
          </a:p>
        </p:txBody>
      </p:sp>
      <p:sp>
        <p:nvSpPr>
          <p:cNvPr id="317" name="Google Shape;317;p54"/>
          <p:cNvSpPr txBox="1"/>
          <p:nvPr/>
        </p:nvSpPr>
        <p:spPr>
          <a:xfrm>
            <a:off x="0" y="0"/>
            <a:ext cx="3501300" cy="3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Fanout and Ratio Metrics</a:t>
            </a:r>
            <a:endParaRPr sz="1800" b="1" i="0" u="none" strike="noStrike" cap="none">
              <a:solidFill>
                <a:schemeClr val="dk1"/>
              </a:solidFill>
              <a:latin typeface="Times New Roman"/>
              <a:ea typeface="Times New Roman"/>
              <a:cs typeface="Times New Roman"/>
              <a:sym typeface="Times New Roman"/>
            </a:endParaRPr>
          </a:p>
        </p:txBody>
      </p:sp>
      <p:pic>
        <p:nvPicPr>
          <p:cNvPr id="318" name="Google Shape;318;p54"/>
          <p:cNvPicPr preferRelativeResize="0"/>
          <p:nvPr/>
        </p:nvPicPr>
        <p:blipFill rotWithShape="1">
          <a:blip r:embed="rId3">
            <a:alphaModFix/>
          </a:blip>
          <a:srcRect/>
          <a:stretch/>
        </p:blipFill>
        <p:spPr>
          <a:xfrm>
            <a:off x="61150" y="342300"/>
            <a:ext cx="5096801" cy="2029850"/>
          </a:xfrm>
          <a:prstGeom prst="rect">
            <a:avLst/>
          </a:prstGeom>
          <a:noFill/>
          <a:ln>
            <a:noFill/>
          </a:ln>
        </p:spPr>
      </p:pic>
      <p:pic>
        <p:nvPicPr>
          <p:cNvPr id="319" name="Google Shape;319;p54"/>
          <p:cNvPicPr preferRelativeResize="0"/>
          <p:nvPr/>
        </p:nvPicPr>
        <p:blipFill rotWithShape="1">
          <a:blip r:embed="rId4">
            <a:alphaModFix/>
          </a:blip>
          <a:srcRect/>
          <a:stretch/>
        </p:blipFill>
        <p:spPr>
          <a:xfrm>
            <a:off x="-6025" y="2633375"/>
            <a:ext cx="5030226" cy="2029850"/>
          </a:xfrm>
          <a:prstGeom prst="rect">
            <a:avLst/>
          </a:prstGeom>
          <a:noFill/>
          <a:ln>
            <a:noFill/>
          </a:ln>
        </p:spPr>
      </p:pic>
      <p:sp>
        <p:nvSpPr>
          <p:cNvPr id="320" name="Google Shape;320;p54"/>
          <p:cNvSpPr txBox="1"/>
          <p:nvPr/>
        </p:nvSpPr>
        <p:spPr>
          <a:xfrm>
            <a:off x="-6025" y="2374950"/>
            <a:ext cx="55629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Runtime and Resource Utilization</a:t>
            </a:r>
            <a:endParaRPr sz="1800" b="1" i="0" u="none" strike="noStrike" cap="none">
              <a:solidFill>
                <a:schemeClr val="dk1"/>
              </a:solidFill>
              <a:latin typeface="Times New Roman"/>
              <a:ea typeface="Times New Roman"/>
              <a:cs typeface="Times New Roman"/>
              <a:sym typeface="Times New Roman"/>
            </a:endParaRPr>
          </a:p>
        </p:txBody>
      </p:sp>
      <p:sp>
        <p:nvSpPr>
          <p:cNvPr id="321" name="Google Shape;321;p54"/>
          <p:cNvSpPr txBox="1"/>
          <p:nvPr/>
        </p:nvSpPr>
        <p:spPr>
          <a:xfrm>
            <a:off x="-6025" y="4663225"/>
            <a:ext cx="4650900" cy="49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Times New Roman"/>
                <a:ea typeface="Times New Roman"/>
                <a:cs typeface="Times New Roman"/>
                <a:sym typeface="Times New Roman"/>
              </a:rPr>
              <a:t>To view the QoR rpt. File,</a:t>
            </a:r>
            <a:r>
              <a:rPr lang="en" sz="1800" b="0" i="0" u="sng" strike="noStrike" cap="none" dirty="0">
                <a:solidFill>
                  <a:schemeClr val="hlink"/>
                </a:solidFill>
                <a:latin typeface="Times New Roman"/>
                <a:ea typeface="Times New Roman"/>
                <a:cs typeface="Times New Roman"/>
                <a:sym typeface="Times New Roman"/>
                <a:hlinkClick r:id="rId5"/>
              </a:rPr>
              <a:t> </a:t>
            </a:r>
            <a:r>
              <a:rPr lang="en" sz="1800" b="1" i="0" u="sng" strike="noStrike" cap="none" dirty="0">
                <a:solidFill>
                  <a:schemeClr val="hlink"/>
                </a:solidFill>
                <a:latin typeface="Times New Roman"/>
                <a:ea typeface="Times New Roman"/>
                <a:cs typeface="Times New Roman"/>
                <a:sym typeface="Times New Roman"/>
                <a:hlinkClick r:id="rId6" action="ppaction://hlinkfile"/>
              </a:rPr>
              <a:t>[click here]</a:t>
            </a:r>
            <a:endParaRPr sz="1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p:nvPr/>
        </p:nvSpPr>
        <p:spPr>
          <a:xfrm>
            <a:off x="0" y="0"/>
            <a:ext cx="9144000" cy="5041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300"/>
              <a:buFont typeface="Arial"/>
              <a:buNone/>
            </a:pPr>
            <a:r>
              <a:rPr lang="en" sz="2300" b="1" i="0" u="none" strike="noStrike" cap="none">
                <a:solidFill>
                  <a:srgbClr val="351C75"/>
                </a:solidFill>
                <a:latin typeface="Times New Roman"/>
                <a:ea typeface="Times New Roman"/>
                <a:cs typeface="Times New Roman"/>
                <a:sym typeface="Times New Roman"/>
              </a:rPr>
              <a:t>7.Applications</a:t>
            </a:r>
            <a:endParaRPr sz="2300" b="1" i="0" u="none" strike="noStrike" cap="none">
              <a:solidFill>
                <a:srgbClr val="351C75"/>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1. Elections:</a:t>
            </a:r>
            <a:endParaRPr sz="2000" b="1">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      Government Elections: </a:t>
            </a:r>
            <a:r>
              <a:rPr lang="en" sz="1800">
                <a:latin typeface="Times New Roman"/>
                <a:ea typeface="Times New Roman"/>
                <a:cs typeface="Times New Roman"/>
                <a:sym typeface="Times New Roman"/>
              </a:rPr>
              <a:t>Used in local, state, or national elections for accurate and efficient vote counting.</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2. Surveys and Polls:</a:t>
            </a:r>
            <a:endParaRPr sz="2000" b="1">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           Public Opinion Polls:</a:t>
            </a:r>
            <a:r>
              <a:rPr lang="en" sz="1800">
                <a:latin typeface="Times New Roman"/>
                <a:ea typeface="Times New Roman"/>
                <a:cs typeface="Times New Roman"/>
                <a:sym typeface="Times New Roman"/>
              </a:rPr>
              <a:t>Conduct surveys where participants vote on various options.</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3. Meetings and Conferences:</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           Conferences: </a:t>
            </a:r>
            <a:r>
              <a:rPr lang="en" sz="1800">
                <a:latin typeface="Times New Roman"/>
                <a:ea typeface="Times New Roman"/>
                <a:cs typeface="Times New Roman"/>
                <a:sym typeface="Times New Roman"/>
              </a:rPr>
              <a:t>Enable attendees to vote on topics or speakers.</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4. Educational Institutions:</a:t>
            </a:r>
            <a:endParaRPr sz="2000" b="1">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     Student Council Elections:</a:t>
            </a:r>
            <a:r>
              <a:rPr lang="en" sz="1800">
                <a:latin typeface="Times New Roman"/>
                <a:ea typeface="Times New Roman"/>
                <a:cs typeface="Times New Roman"/>
                <a:sym typeface="Times New Roman"/>
              </a:rPr>
              <a:t>Used in schools and universities for electing student representatives.</a:t>
            </a:r>
            <a:endParaRPr sz="18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          Classroom Polls:</a:t>
            </a:r>
            <a:r>
              <a:rPr lang="en" sz="1800">
                <a:latin typeface="Times New Roman"/>
                <a:ea typeface="Times New Roman"/>
                <a:cs typeface="Times New Roman"/>
                <a:sym typeface="Times New Roman"/>
              </a:rPr>
              <a:t>Engage students in discussions and decisions through quick polling and voting.</a:t>
            </a:r>
            <a:endParaRPr sz="1800">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400"/>
              <a:buFont typeface="Arial"/>
              <a:buNone/>
            </a:pPr>
            <a:endParaRPr sz="2000" b="1">
              <a:latin typeface="Times New Roman"/>
              <a:ea typeface="Times New Roman"/>
              <a:cs typeface="Times New Roman"/>
              <a:sym typeface="Times New Roman"/>
            </a:endParaRPr>
          </a:p>
        </p:txBody>
      </p:sp>
      <p:sp>
        <p:nvSpPr>
          <p:cNvPr id="327" name="Google Shape;327;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31</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6"/>
          <p:cNvSpPr txBox="1"/>
          <p:nvPr/>
        </p:nvSpPr>
        <p:spPr>
          <a:xfrm>
            <a:off x="0" y="-54875"/>
            <a:ext cx="9144000" cy="5111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300"/>
              <a:buFont typeface="Arial"/>
              <a:buNone/>
            </a:pPr>
            <a:r>
              <a:rPr lang="en" sz="2300" b="1" i="0" u="none" strike="noStrike" cap="none">
                <a:solidFill>
                  <a:srgbClr val="351C75"/>
                </a:solidFill>
                <a:latin typeface="Times New Roman"/>
                <a:ea typeface="Times New Roman"/>
                <a:cs typeface="Times New Roman"/>
                <a:sym typeface="Times New Roman"/>
              </a:rPr>
              <a:t>8.Advantages &amp; Limitations:</a:t>
            </a:r>
            <a:endParaRPr sz="2300" b="1" i="0" u="none" strike="noStrike" cap="none">
              <a:solidFill>
                <a:srgbClr val="351C75"/>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300"/>
              <a:buFont typeface="Arial"/>
              <a:buNone/>
            </a:pPr>
            <a:r>
              <a:rPr lang="en" sz="2300" b="1" i="0" u="none" strike="noStrike" cap="none">
                <a:solidFill>
                  <a:schemeClr val="dk1"/>
                </a:solidFill>
                <a:latin typeface="Times New Roman"/>
                <a:ea typeface="Times New Roman"/>
                <a:cs typeface="Times New Roman"/>
                <a:sym typeface="Times New Roman"/>
              </a:rPr>
              <a:t>Advantages</a:t>
            </a:r>
            <a:r>
              <a:rPr lang="en" sz="2300" b="1" i="0" u="none" strike="noStrike" cap="none">
                <a:solidFill>
                  <a:schemeClr val="dk2"/>
                </a:solidFill>
                <a:latin typeface="Arial"/>
                <a:ea typeface="Arial"/>
                <a:cs typeface="Arial"/>
                <a:sym typeface="Arial"/>
              </a:rPr>
              <a:t> </a:t>
            </a:r>
            <a:endParaRPr sz="2300" b="1" i="0" u="none" strike="noStrike" cap="none">
              <a:solidFill>
                <a:schemeClr val="dk1"/>
              </a:solidFill>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Accuracy and Reliability:</a:t>
            </a:r>
            <a:r>
              <a:rPr lang="en" sz="2000">
                <a:solidFill>
                  <a:schemeClr val="dk1"/>
                </a:solidFill>
                <a:latin typeface="Times New Roman"/>
                <a:ea typeface="Times New Roman"/>
                <a:cs typeface="Times New Roman"/>
                <a:sym typeface="Times New Roman"/>
              </a:rPr>
              <a:t>Ensures accurate vote counting with reliable state transitions and debouncing, minimizing errors.</a:t>
            </a:r>
            <a:endParaRPr sz="20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Efficiency:</a:t>
            </a:r>
            <a:r>
              <a:rPr lang="en" sz="2000">
                <a:solidFill>
                  <a:schemeClr val="dk1"/>
                </a:solidFill>
                <a:latin typeface="Times New Roman"/>
                <a:ea typeface="Times New Roman"/>
                <a:cs typeface="Times New Roman"/>
                <a:sym typeface="Times New Roman"/>
              </a:rPr>
              <a:t>Automates vote counting, reducing time and effort compared to manual counting.</a:t>
            </a:r>
            <a:endParaRPr sz="20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Scalability:</a:t>
            </a:r>
            <a:r>
              <a:rPr lang="en" sz="2000">
                <a:solidFill>
                  <a:schemeClr val="dk1"/>
                </a:solidFill>
                <a:latin typeface="Times New Roman"/>
                <a:ea typeface="Times New Roman"/>
                <a:cs typeface="Times New Roman"/>
                <a:sym typeface="Times New Roman"/>
              </a:rPr>
              <a:t>Easily scalable to accommodate more candidates or options by extending the state machine and adding counters and inputs.</a:t>
            </a:r>
            <a:endParaRPr sz="20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Real-Time Processing:</a:t>
            </a:r>
            <a:r>
              <a:rPr lang="en" sz="2000">
                <a:solidFill>
                  <a:schemeClr val="dk1"/>
                </a:solidFill>
                <a:latin typeface="Times New Roman"/>
                <a:ea typeface="Times New Roman"/>
                <a:cs typeface="Times New Roman"/>
                <a:sym typeface="Times New Roman"/>
              </a:rPr>
              <a:t>Provides real-time updates on vote counts for immediate feedback and results.</a:t>
            </a:r>
            <a:endParaRPr sz="20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500"/>
              <a:buFont typeface="Arial"/>
              <a:buNone/>
            </a:pPr>
            <a:endParaRPr sz="2000" b="1">
              <a:solidFill>
                <a:schemeClr val="dk1"/>
              </a:solidFill>
              <a:latin typeface="Times New Roman"/>
              <a:ea typeface="Times New Roman"/>
              <a:cs typeface="Times New Roman"/>
              <a:sym typeface="Times New Roman"/>
            </a:endParaRPr>
          </a:p>
        </p:txBody>
      </p:sp>
      <p:sp>
        <p:nvSpPr>
          <p:cNvPr id="333" name="Google Shape;333;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7"/>
          <p:cNvSpPr txBox="1"/>
          <p:nvPr/>
        </p:nvSpPr>
        <p:spPr>
          <a:xfrm>
            <a:off x="-25" y="0"/>
            <a:ext cx="9144000" cy="50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300" b="1" i="0" u="none" strike="noStrike" cap="none" dirty="0">
                <a:solidFill>
                  <a:schemeClr val="tx1"/>
                </a:solidFill>
                <a:latin typeface="Times New Roman"/>
                <a:ea typeface="Times New Roman"/>
                <a:cs typeface="Times New Roman"/>
                <a:sym typeface="Times New Roman"/>
              </a:rPr>
              <a:t>Limitations </a:t>
            </a:r>
            <a:endParaRPr sz="1400" b="1" i="0" u="none" strike="noStrike" cap="none" dirty="0">
              <a:solidFill>
                <a:schemeClr val="tx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2000" b="1" dirty="0">
                <a:solidFill>
                  <a:schemeClr val="dk1"/>
                </a:solidFill>
                <a:latin typeface="Times New Roman"/>
                <a:ea typeface="Times New Roman"/>
                <a:cs typeface="Times New Roman"/>
                <a:sym typeface="Times New Roman"/>
              </a:rPr>
              <a:t>1. Initial Cost and Complexity:</a:t>
            </a:r>
            <a:endParaRPr sz="2000" b="1"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800" dirty="0">
                <a:solidFill>
                  <a:schemeClr val="dk1"/>
                </a:solidFill>
                <a:latin typeface="Times New Roman"/>
                <a:ea typeface="Times New Roman"/>
                <a:cs typeface="Times New Roman"/>
                <a:sym typeface="Times New Roman"/>
              </a:rPr>
              <a:t>Higher initial setup cost and complexity compared to manual voting systems, especially for        smaller organizations or events.</a:t>
            </a:r>
            <a:endParaRPr sz="18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2000" b="1" dirty="0">
                <a:solidFill>
                  <a:schemeClr val="dk1"/>
                </a:solidFill>
                <a:latin typeface="Times New Roman"/>
                <a:ea typeface="Times New Roman"/>
                <a:cs typeface="Times New Roman"/>
                <a:sym typeface="Times New Roman"/>
              </a:rPr>
              <a:t>2. Dependence on Technology:</a:t>
            </a:r>
            <a:endParaRPr sz="2000" b="1"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dirty="0">
                <a:solidFill>
                  <a:schemeClr val="dk1"/>
                </a:solidFill>
                <a:latin typeface="Times New Roman"/>
                <a:ea typeface="Times New Roman"/>
                <a:cs typeface="Times New Roman"/>
                <a:sym typeface="Times New Roman"/>
              </a:rPr>
              <a:t>Relies on electronic components, which can be prone to technical issues or failures.</a:t>
            </a:r>
            <a:endParaRPr sz="18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dirty="0">
                <a:solidFill>
                  <a:schemeClr val="dk1"/>
                </a:solidFill>
                <a:latin typeface="Times New Roman"/>
                <a:ea typeface="Times New Roman"/>
                <a:cs typeface="Times New Roman"/>
                <a:sym typeface="Times New Roman"/>
              </a:rPr>
              <a:t>3.Limited by State Machine Complexity:</a:t>
            </a:r>
            <a:r>
              <a:rPr lang="en" sz="1800" dirty="0">
                <a:solidFill>
                  <a:schemeClr val="dk1"/>
                </a:solidFill>
                <a:latin typeface="Times New Roman"/>
                <a:ea typeface="Times New Roman"/>
                <a:cs typeface="Times New Roman"/>
                <a:sym typeface="Times New Roman"/>
              </a:rPr>
              <a:t>Adding candidates or features increases state machine complexity, requiring careful design and testing for reliability.</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p:txBody>
      </p:sp>
      <p:sp>
        <p:nvSpPr>
          <p:cNvPr id="339" name="Google Shape;339;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p:nvPr/>
        </p:nvSpPr>
        <p:spPr>
          <a:xfrm>
            <a:off x="110050" y="-96644"/>
            <a:ext cx="8677111" cy="5055219"/>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2300" b="1" i="0" u="none" strike="noStrike" cap="none" dirty="0">
                <a:solidFill>
                  <a:srgbClr val="351C75"/>
                </a:solidFill>
                <a:highlight>
                  <a:srgbClr val="FFFFFF"/>
                </a:highlight>
                <a:latin typeface="Times New Roman"/>
                <a:ea typeface="Times New Roman"/>
                <a:cs typeface="Times New Roman"/>
                <a:sym typeface="Times New Roman"/>
              </a:rPr>
              <a:t>9. Future Scope</a:t>
            </a:r>
            <a:endParaRPr sz="2300" b="1" i="0" u="none" strike="noStrike" cap="none" dirty="0">
              <a:solidFill>
                <a:srgbClr val="351C75"/>
              </a:solidFill>
              <a:highlight>
                <a:srgbClr val="FFFFFF"/>
              </a:highlight>
              <a:latin typeface="Times New Roman"/>
              <a:ea typeface="Times New Roman"/>
              <a:cs typeface="Times New Roman"/>
              <a:sym typeface="Times New Roman"/>
            </a:endParaRPr>
          </a:p>
          <a:p>
            <a:pPr marL="0" marR="0" lvl="0" indent="0" algn="l" rtl="0">
              <a:lnSpc>
                <a:spcPct val="115000"/>
              </a:lnSpc>
              <a:spcBef>
                <a:spcPts val="1200"/>
              </a:spcBef>
              <a:spcAft>
                <a:spcPts val="0"/>
              </a:spcAft>
              <a:buClr>
                <a:schemeClr val="dk1"/>
              </a:buClr>
              <a:buSzPts val="1100"/>
              <a:buFont typeface="Arial"/>
              <a:buNone/>
            </a:pPr>
            <a:r>
              <a:rPr lang="en" sz="1800" b="0" i="0" u="none" strike="noStrike" cap="none" dirty="0">
                <a:solidFill>
                  <a:schemeClr val="dk1"/>
                </a:solidFill>
                <a:latin typeface="Times New Roman"/>
                <a:ea typeface="Times New Roman"/>
                <a:cs typeface="Times New Roman"/>
                <a:sym typeface="Times New Roman"/>
              </a:rPr>
              <a:t>The future scope of voting machines includes several promising developments:</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25000"/>
              </a:lnSpc>
              <a:spcBef>
                <a:spcPts val="1200"/>
              </a:spcBef>
              <a:spcAft>
                <a:spcPts val="0"/>
              </a:spcAft>
              <a:buClr>
                <a:schemeClr val="dk1"/>
              </a:buClr>
              <a:buSzPts val="1800"/>
              <a:buFont typeface="Arial"/>
              <a:buChar char="●"/>
            </a:pPr>
            <a:r>
              <a:rPr lang="en" sz="1800" b="1" i="0" u="none" strike="noStrike" cap="none" dirty="0">
                <a:solidFill>
                  <a:schemeClr val="dk1"/>
                </a:solidFill>
                <a:latin typeface="Times New Roman"/>
                <a:ea typeface="Times New Roman"/>
                <a:cs typeface="Times New Roman"/>
                <a:sym typeface="Times New Roman"/>
              </a:rPr>
              <a:t>Increased Security:</a:t>
            </a:r>
            <a:r>
              <a:rPr lang="en" sz="1800" b="0" i="0" u="none" strike="noStrike" cap="none" dirty="0">
                <a:solidFill>
                  <a:schemeClr val="dk1"/>
                </a:solidFill>
                <a:latin typeface="Times New Roman"/>
                <a:ea typeface="Times New Roman"/>
                <a:cs typeface="Times New Roman"/>
                <a:sym typeface="Times New Roman"/>
              </a:rPr>
              <a:t> Enhanced encryption and secure hardware to prevent tampering and ensure the integrity of the voting process.</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25000"/>
              </a:lnSpc>
              <a:spcBef>
                <a:spcPts val="1200"/>
              </a:spcBef>
              <a:spcAft>
                <a:spcPts val="0"/>
              </a:spcAft>
              <a:buClr>
                <a:schemeClr val="dk1"/>
              </a:buClr>
              <a:buSzPts val="1800"/>
              <a:buFont typeface="Arial"/>
              <a:buChar char="●"/>
            </a:pPr>
            <a:r>
              <a:rPr lang="en" sz="1800" b="1" i="0" u="none" strike="noStrike" cap="none" dirty="0">
                <a:solidFill>
                  <a:schemeClr val="dk1"/>
                </a:solidFill>
                <a:latin typeface="Times New Roman"/>
                <a:ea typeface="Times New Roman"/>
                <a:cs typeface="Times New Roman"/>
                <a:sym typeface="Times New Roman"/>
              </a:rPr>
              <a:t>Biometric Authentication:</a:t>
            </a:r>
            <a:r>
              <a:rPr lang="en" sz="1800" b="0" i="0" u="none" strike="noStrike" cap="none" dirty="0">
                <a:solidFill>
                  <a:schemeClr val="dk1"/>
                </a:solidFill>
                <a:latin typeface="Times New Roman"/>
                <a:ea typeface="Times New Roman"/>
                <a:cs typeface="Times New Roman"/>
                <a:sym typeface="Times New Roman"/>
              </a:rPr>
              <a:t> Using fingerprint or facial recognition to verify voter identity and prevent fraud..</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25000"/>
              </a:lnSpc>
              <a:spcBef>
                <a:spcPts val="1200"/>
              </a:spcBef>
              <a:spcAft>
                <a:spcPts val="0"/>
              </a:spcAft>
              <a:buClr>
                <a:schemeClr val="dk1"/>
              </a:buClr>
              <a:buSzPts val="1800"/>
              <a:buFont typeface="Arial"/>
              <a:buChar char="●"/>
            </a:pPr>
            <a:r>
              <a:rPr lang="en" sz="1800" b="1" i="0" u="none" strike="noStrike" cap="none" dirty="0">
                <a:solidFill>
                  <a:schemeClr val="dk1"/>
                </a:solidFill>
                <a:latin typeface="Times New Roman"/>
                <a:ea typeface="Times New Roman"/>
                <a:cs typeface="Times New Roman"/>
                <a:sym typeface="Times New Roman"/>
              </a:rPr>
              <a:t>Improved Usability:</a:t>
            </a:r>
            <a:r>
              <a:rPr lang="en" sz="1800" b="0" i="0" u="none" strike="noStrike" cap="none" dirty="0">
                <a:solidFill>
                  <a:schemeClr val="dk1"/>
                </a:solidFill>
                <a:latin typeface="Times New Roman"/>
                <a:ea typeface="Times New Roman"/>
                <a:cs typeface="Times New Roman"/>
                <a:sym typeface="Times New Roman"/>
              </a:rPr>
              <a:t> Designing more user-friendly interfaces to accommodate all voters, including those with disabilities.</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25000"/>
              </a:lnSpc>
              <a:spcBef>
                <a:spcPts val="1200"/>
              </a:spcBef>
              <a:spcAft>
                <a:spcPts val="0"/>
              </a:spcAft>
              <a:buClr>
                <a:schemeClr val="dk1"/>
              </a:buClr>
              <a:buSzPts val="1800"/>
              <a:buFont typeface="Arial"/>
              <a:buChar char="●"/>
            </a:pPr>
            <a:r>
              <a:rPr lang="en" sz="1800" b="1" i="0" u="none" strike="noStrike" cap="none" dirty="0">
                <a:solidFill>
                  <a:schemeClr val="dk1"/>
                </a:solidFill>
                <a:latin typeface="Times New Roman"/>
                <a:ea typeface="Times New Roman"/>
                <a:cs typeface="Times New Roman"/>
                <a:sym typeface="Times New Roman"/>
              </a:rPr>
              <a:t>Auditability:</a:t>
            </a:r>
            <a:r>
              <a:rPr lang="en" sz="1800" b="0" i="0" u="none" strike="noStrike" cap="none" dirty="0">
                <a:solidFill>
                  <a:schemeClr val="dk1"/>
                </a:solidFill>
                <a:latin typeface="Times New Roman"/>
                <a:ea typeface="Times New Roman"/>
                <a:cs typeface="Times New Roman"/>
                <a:sym typeface="Times New Roman"/>
              </a:rPr>
              <a:t> Enhanced auditing mechanisms to ensure votes are correctly counted and verifiable.</a:t>
            </a:r>
            <a:endParaRPr sz="1800" b="0" i="0" u="none" strike="noStrike" cap="none" dirty="0">
              <a:solidFill>
                <a:schemeClr val="dk1"/>
              </a:solidFill>
              <a:latin typeface="Times New Roman"/>
              <a:ea typeface="Times New Roman"/>
              <a:cs typeface="Times New Roman"/>
              <a:sym typeface="Times New Roman"/>
            </a:endParaRPr>
          </a:p>
        </p:txBody>
      </p:sp>
      <p:sp>
        <p:nvSpPr>
          <p:cNvPr id="345" name="Google Shape;345;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9"/>
          <p:cNvSpPr txBox="1"/>
          <p:nvPr/>
        </p:nvSpPr>
        <p:spPr>
          <a:xfrm>
            <a:off x="77825" y="129275"/>
            <a:ext cx="8927700" cy="49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300" b="1" i="0" u="none" strike="noStrike" cap="none" dirty="0">
                <a:solidFill>
                  <a:srgbClr val="351C75"/>
                </a:solidFill>
                <a:latin typeface="Times New Roman"/>
                <a:ea typeface="Times New Roman"/>
                <a:cs typeface="Times New Roman"/>
                <a:sym typeface="Times New Roman"/>
              </a:rPr>
              <a:t>10. Conclusion</a:t>
            </a:r>
            <a:endParaRPr sz="2300" b="1" i="0" u="none" strike="noStrike" cap="none" dirty="0">
              <a:solidFill>
                <a:srgbClr val="351C7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rgbClr val="351C75"/>
                </a:solidFill>
                <a:latin typeface="Times New Roman"/>
                <a:ea typeface="Times New Roman"/>
                <a:cs typeface="Times New Roman"/>
                <a:sym typeface="Times New Roman"/>
              </a:rPr>
              <a:t>         </a:t>
            </a: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500"/>
              <a:buFont typeface="Arial"/>
              <a:buNone/>
            </a:pPr>
            <a:r>
              <a:rPr lang="en" sz="1800" b="1" i="0" u="none" strike="noStrike" cap="none" dirty="0">
                <a:solidFill>
                  <a:schemeClr val="dk1"/>
                </a:solidFill>
                <a:latin typeface="Times New Roman"/>
                <a:ea typeface="Times New Roman"/>
                <a:cs typeface="Times New Roman"/>
                <a:sym typeface="Times New Roman"/>
              </a:rPr>
              <a:t>Here are the key takeaways from the project :</a:t>
            </a: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chemeClr val="dk1"/>
              </a:buClr>
              <a:buSzPts val="1100"/>
              <a:buFont typeface="Arial"/>
              <a:buNone/>
            </a:pPr>
            <a:r>
              <a:rPr lang="en" sz="1800" b="1" i="0" u="none" strike="noStrike" cap="none" dirty="0">
                <a:solidFill>
                  <a:schemeClr val="dk1"/>
                </a:solidFill>
                <a:latin typeface="Times New Roman"/>
                <a:ea typeface="Times New Roman"/>
                <a:cs typeface="Times New Roman"/>
                <a:sym typeface="Times New Roman"/>
              </a:rPr>
              <a:t>Functional Implementation</a:t>
            </a:r>
            <a:r>
              <a:rPr lang="en" sz="1800" b="0" i="0" u="none" strike="noStrike" cap="none" dirty="0">
                <a:solidFill>
                  <a:schemeClr val="dk1"/>
                </a:solidFill>
                <a:latin typeface="Times New Roman"/>
                <a:ea typeface="Times New Roman"/>
                <a:cs typeface="Times New Roman"/>
                <a:sym typeface="Times New Roman"/>
              </a:rPr>
              <a:t>: The voting machine was effectively designed and simulated in Verilog, demonstrating the feasibility of using hardware description languages for complex digital systems.</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chemeClr val="dk1"/>
              </a:buClr>
              <a:buSzPts val="1100"/>
              <a:buFont typeface="Arial"/>
              <a:buNone/>
            </a:pPr>
            <a:r>
              <a:rPr lang="en" sz="1800" b="1" i="0" u="none" strike="noStrike" cap="none" dirty="0">
                <a:solidFill>
                  <a:schemeClr val="dk1"/>
                </a:solidFill>
                <a:latin typeface="Times New Roman"/>
                <a:ea typeface="Times New Roman"/>
                <a:cs typeface="Times New Roman"/>
                <a:sym typeface="Times New Roman"/>
              </a:rPr>
              <a:t>Synthesis Success</a:t>
            </a:r>
            <a:r>
              <a:rPr lang="en" sz="1800" b="0" i="0" u="none" strike="noStrike" cap="none" dirty="0">
                <a:solidFill>
                  <a:schemeClr val="dk1"/>
                </a:solidFill>
                <a:latin typeface="Times New Roman"/>
                <a:ea typeface="Times New Roman"/>
                <a:cs typeface="Times New Roman"/>
                <a:sym typeface="Times New Roman"/>
              </a:rPr>
              <a:t>: The design was synthesized onto a target FPGA, validating the correctness and efficiency of the Verilog code.</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chemeClr val="dk1"/>
              </a:buClr>
              <a:buSzPts val="1100"/>
              <a:buFont typeface="Arial"/>
              <a:buNone/>
            </a:pPr>
            <a:r>
              <a:rPr lang="en" sz="1800" b="1" i="0" u="none" strike="noStrike" cap="none" dirty="0">
                <a:solidFill>
                  <a:schemeClr val="dk1"/>
                </a:solidFill>
                <a:latin typeface="Times New Roman"/>
                <a:ea typeface="Times New Roman"/>
                <a:cs typeface="Times New Roman"/>
                <a:sym typeface="Times New Roman"/>
              </a:rPr>
              <a:t>Verification</a:t>
            </a:r>
            <a:r>
              <a:rPr lang="en" sz="1800" b="0" i="0" u="none" strike="noStrike" cap="none" dirty="0">
                <a:solidFill>
                  <a:schemeClr val="dk1"/>
                </a:solidFill>
                <a:latin typeface="Times New Roman"/>
                <a:ea typeface="Times New Roman"/>
                <a:cs typeface="Times New Roman"/>
                <a:sym typeface="Times New Roman"/>
              </a:rPr>
              <a:t>: Comprehensive simulation ensured the reliability and accuracy of the voting machine under various scenarios.</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800"/>
              <a:buFont typeface="Arial"/>
              <a:buNone/>
            </a:pPr>
            <a:r>
              <a:rPr lang="en" sz="1800" b="1" i="0" u="none" strike="noStrike" cap="none" dirty="0">
                <a:solidFill>
                  <a:schemeClr val="dk1"/>
                </a:solidFill>
                <a:latin typeface="Times New Roman"/>
                <a:ea typeface="Times New Roman"/>
                <a:cs typeface="Times New Roman"/>
                <a:sym typeface="Times New Roman"/>
              </a:rPr>
              <a:t>Comprehensive Analysis: </a:t>
            </a:r>
            <a:r>
              <a:rPr lang="en" sz="1800" b="0" i="0" u="none" strike="noStrike" cap="none" dirty="0">
                <a:solidFill>
                  <a:schemeClr val="dk1"/>
                </a:solidFill>
                <a:latin typeface="Times New Roman"/>
                <a:ea typeface="Times New Roman"/>
                <a:cs typeface="Times New Roman"/>
                <a:sym typeface="Times New Roman"/>
              </a:rPr>
              <a:t>Synthesized design with detailed reports on area, gate count, QoR, timing, and power to ensure optimal performance and efficiency.</a:t>
            </a:r>
            <a:endParaRPr sz="1800" b="0" i="0" u="none" strike="noStrike" cap="none" dirty="0">
              <a:solidFill>
                <a:schemeClr val="dk1"/>
              </a:solidFill>
              <a:latin typeface="Times New Roman"/>
              <a:ea typeface="Times New Roman"/>
              <a:cs typeface="Times New Roman"/>
              <a:sym typeface="Times New Roman"/>
            </a:endParaRPr>
          </a:p>
        </p:txBody>
      </p:sp>
      <p:sp>
        <p:nvSpPr>
          <p:cNvPr id="351" name="Google Shape;351;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1"/>
          <p:cNvSpPr txBox="1"/>
          <p:nvPr/>
        </p:nvSpPr>
        <p:spPr>
          <a:xfrm>
            <a:off x="115650" y="117925"/>
            <a:ext cx="8935500" cy="494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300" b="1" i="0" u="none" strike="noStrike" cap="none" dirty="0">
                <a:solidFill>
                  <a:srgbClr val="351C75"/>
                </a:solidFill>
                <a:latin typeface="Times New Roman"/>
                <a:ea typeface="Times New Roman"/>
                <a:cs typeface="Times New Roman"/>
                <a:sym typeface="Times New Roman"/>
              </a:rPr>
              <a:t>11. References</a:t>
            </a:r>
            <a:endParaRPr sz="2300" b="1" i="0" u="none" strike="noStrike" cap="none" dirty="0">
              <a:solidFill>
                <a:srgbClr val="351C7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2300" b="1" i="0" u="none" strike="noStrike" cap="none" dirty="0">
              <a:solidFill>
                <a:srgbClr val="351C75"/>
              </a:solidFill>
              <a:latin typeface="Times New Roman"/>
              <a:ea typeface="Times New Roman"/>
              <a:cs typeface="Times New Roman"/>
              <a:sym typeface="Times New Roman"/>
            </a:endParaRPr>
          </a:p>
          <a:p>
            <a:pPr marL="457200" marR="0" lvl="0" indent="-342900" algn="l" rtl="0">
              <a:lnSpc>
                <a:spcPct val="150000"/>
              </a:lnSpc>
              <a:spcBef>
                <a:spcPts val="0"/>
              </a:spcBef>
              <a:spcAft>
                <a:spcPts val="0"/>
              </a:spcAft>
              <a:buClr>
                <a:srgbClr val="351C75"/>
              </a:buClr>
              <a:buSzPts val="1800"/>
              <a:buFont typeface="Times New Roman"/>
              <a:buChar char="●"/>
            </a:pPr>
            <a:r>
              <a:rPr lang="en" sz="1800" b="0" i="0" u="none" strike="noStrike" cap="none" dirty="0">
                <a:solidFill>
                  <a:srgbClr val="002060"/>
                </a:solidFill>
                <a:latin typeface="Times New Roman"/>
                <a:ea typeface="Times New Roman"/>
                <a:cs typeface="Times New Roman"/>
                <a:sym typeface="Times New Roman"/>
              </a:rPr>
              <a:t>"VLSI Based on Voting machine”M. Raja Kumar(1), B. Anitha(2), R. Pravallika(3), D. K. Kavitha(4), S. Joseph(5), N. Rambabu(6), and R. GopiNailk(7)</a:t>
            </a:r>
          </a:p>
          <a:p>
            <a:pPr marL="457200" marR="0" lvl="0" indent="-342900" algn="l" rtl="0">
              <a:lnSpc>
                <a:spcPct val="150000"/>
              </a:lnSpc>
              <a:spcBef>
                <a:spcPts val="0"/>
              </a:spcBef>
              <a:spcAft>
                <a:spcPts val="0"/>
              </a:spcAft>
              <a:buClr>
                <a:srgbClr val="351C75"/>
              </a:buClr>
              <a:buSzPts val="1800"/>
              <a:buFont typeface="Times New Roman"/>
              <a:buChar char="●"/>
            </a:pPr>
            <a:r>
              <a:rPr lang="en-US" sz="1800" dirty="0">
                <a:solidFill>
                  <a:srgbClr val="002060"/>
                </a:solidFill>
              </a:rPr>
              <a:t>“Digital Design and Computer Architecture" by David Harris and Sarah Harris, 2nd Edition</a:t>
            </a:r>
            <a:endParaRPr sz="1800" b="0" i="0" u="none" strike="noStrike" cap="none" dirty="0">
              <a:solidFill>
                <a:srgbClr val="002060"/>
              </a:solidFill>
              <a:latin typeface="Times New Roman"/>
              <a:ea typeface="Times New Roman"/>
              <a:cs typeface="Times New Roman"/>
              <a:sym typeface="Times New Roman"/>
            </a:endParaRPr>
          </a:p>
          <a:p>
            <a:pPr marL="457200" marR="0" lvl="0" indent="-342900" algn="l" rtl="0">
              <a:lnSpc>
                <a:spcPct val="150000"/>
              </a:lnSpc>
              <a:spcBef>
                <a:spcPts val="0"/>
              </a:spcBef>
              <a:spcAft>
                <a:spcPts val="0"/>
              </a:spcAft>
              <a:buClr>
                <a:srgbClr val="000000"/>
              </a:buClr>
              <a:buSzPts val="1800"/>
              <a:buFont typeface="Times New Roman"/>
              <a:buChar char="●"/>
            </a:pPr>
            <a:r>
              <a:rPr lang="en" sz="1800" b="0" i="0" u="sng" strike="noStrike" cap="none" dirty="0">
                <a:solidFill>
                  <a:srgbClr val="0097A7"/>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a:t>
            </a:r>
            <a:r>
              <a:rPr lang="en" sz="1800" b="0" i="0" u="sng" strike="noStrike" cap="none" dirty="0">
                <a:solidFill>
                  <a:srgbClr val="00206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://github.com/pratikbhuran/Voting_Machine.git</a:t>
            </a:r>
            <a:endParaRPr sz="1800" b="0" i="0" u="none" strike="noStrike" cap="none" dirty="0">
              <a:solidFill>
                <a:srgbClr val="002060"/>
              </a:solidFill>
              <a:latin typeface="Times New Roman"/>
              <a:ea typeface="Times New Roman"/>
              <a:cs typeface="Times New Roman"/>
              <a:sym typeface="Times New Roman"/>
            </a:endParaRPr>
          </a:p>
          <a:p>
            <a:pPr marL="457200" marR="0" lvl="0" indent="-342900" algn="l" rtl="0">
              <a:lnSpc>
                <a:spcPct val="150000"/>
              </a:lnSpc>
              <a:spcBef>
                <a:spcPts val="0"/>
              </a:spcBef>
              <a:spcAft>
                <a:spcPts val="0"/>
              </a:spcAft>
              <a:buClr>
                <a:srgbClr val="000000"/>
              </a:buClr>
              <a:buSzPts val="1800"/>
              <a:buFont typeface="Times New Roman"/>
              <a:buChar char="●"/>
            </a:pPr>
            <a:r>
              <a:rPr lang="en" sz="1800" b="0" i="0" u="sng" strike="noStrike" cap="none" dirty="0">
                <a:solidFill>
                  <a:srgbClr val="0097A7"/>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Voting </a:t>
            </a:r>
            <a:r>
              <a:rPr lang="en" sz="1800" b="0" i="0" u="sng" strike="noStrike" cap="none" dirty="0">
                <a:solidFill>
                  <a:srgbClr val="00206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Machine in Verilog  | Verilog project | XILINX | EDA Playground</a:t>
            </a:r>
            <a:endParaRPr sz="1800" b="0" i="0" u="none" strike="noStrike" cap="none" dirty="0">
              <a:solidFill>
                <a:srgbClr val="002060"/>
              </a:solidFill>
              <a:latin typeface="Times New Roman"/>
              <a:ea typeface="Times New Roman"/>
              <a:cs typeface="Times New Roman"/>
              <a:sym typeface="Times New Roman"/>
            </a:endParaRPr>
          </a:p>
        </p:txBody>
      </p:sp>
      <p:sp>
        <p:nvSpPr>
          <p:cNvPr id="364" name="Google Shape;364;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37</a:t>
            </a:fld>
            <a:endParaRPr/>
          </a:p>
        </p:txBody>
      </p:sp>
      <p:sp>
        <p:nvSpPr>
          <p:cNvPr id="370" name="Google Shape;370;p62"/>
          <p:cNvSpPr txBox="1"/>
          <p:nvPr/>
        </p:nvSpPr>
        <p:spPr>
          <a:xfrm>
            <a:off x="0" y="0"/>
            <a:ext cx="9144000" cy="3200846"/>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rgbClr val="351C75"/>
              </a:buClr>
              <a:buSzPts val="2300"/>
              <a:buFont typeface="Times New Roman"/>
              <a:buChar char="●"/>
            </a:pPr>
            <a:r>
              <a:rPr lang="en" sz="2300" b="1" i="0" u="none" strike="noStrike" cap="none" dirty="0">
                <a:solidFill>
                  <a:srgbClr val="351C75"/>
                </a:solidFill>
                <a:latin typeface="Times New Roman"/>
                <a:ea typeface="Times New Roman"/>
                <a:cs typeface="Times New Roman"/>
                <a:sym typeface="Times New Roman"/>
              </a:rPr>
              <a:t>Course Outcomes </a:t>
            </a:r>
            <a:endParaRPr sz="2300" b="1" i="0" u="none" strike="noStrike" cap="none" dirty="0">
              <a:solidFill>
                <a:srgbClr val="351C75"/>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300"/>
              <a:buFont typeface="Arial"/>
              <a:buNone/>
            </a:pPr>
            <a:endParaRPr sz="2300" b="1" i="0" u="none" strike="noStrike" cap="none" dirty="0">
              <a:solidFill>
                <a:srgbClr val="351C75"/>
              </a:solidFill>
              <a:latin typeface="Times New Roman"/>
              <a:ea typeface="Times New Roman"/>
              <a:cs typeface="Times New Roman"/>
              <a:sym typeface="Times New Roman"/>
            </a:endParaRPr>
          </a:p>
          <a:p>
            <a:pPr marL="101600" marR="0" lvl="0" algn="l" rtl="0">
              <a:lnSpc>
                <a:spcPct val="150000"/>
              </a:lnSpc>
              <a:spcBef>
                <a:spcPts val="0"/>
              </a:spcBef>
              <a:spcAft>
                <a:spcPts val="0"/>
              </a:spcAft>
              <a:buClr>
                <a:srgbClr val="000000"/>
              </a:buClr>
              <a:buSzPts val="2000"/>
            </a:pPr>
            <a:r>
              <a:rPr lang="en" sz="2000" b="0" i="0" u="none" strike="noStrike" cap="none" dirty="0">
                <a:solidFill>
                  <a:srgbClr val="000000"/>
                </a:solidFill>
                <a:latin typeface="Times New Roman"/>
                <a:ea typeface="Times New Roman"/>
                <a:cs typeface="Times New Roman"/>
                <a:sym typeface="Times New Roman"/>
              </a:rPr>
              <a:t>On completion of this course, students are able to</a:t>
            </a:r>
            <a:endParaRPr sz="2000" b="0" i="0" u="none" strike="noStrike" cap="none" dirty="0">
              <a:solidFill>
                <a:srgbClr val="000000"/>
              </a:solidFill>
              <a:latin typeface="Times New Roman"/>
              <a:ea typeface="Times New Roman"/>
              <a:cs typeface="Times New Roman"/>
              <a:sym typeface="Times New Roman"/>
            </a:endParaRPr>
          </a:p>
          <a:p>
            <a:pPr marL="457200" marR="0" lvl="0" indent="-355600" algn="l" rtl="0">
              <a:lnSpc>
                <a:spcPct val="150000"/>
              </a:lnSpc>
              <a:spcBef>
                <a:spcPts val="0"/>
              </a:spcBef>
              <a:spcAft>
                <a:spcPts val="0"/>
              </a:spcAft>
              <a:buClr>
                <a:srgbClr val="000000"/>
              </a:buClr>
              <a:buSzPts val="2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 Solve the identified problems. </a:t>
            </a:r>
            <a:endParaRPr sz="2000" b="0" i="0" u="none" strike="noStrike" cap="none" dirty="0">
              <a:solidFill>
                <a:srgbClr val="000000"/>
              </a:solidFill>
              <a:latin typeface="Times New Roman"/>
              <a:ea typeface="Times New Roman"/>
              <a:cs typeface="Times New Roman"/>
              <a:sym typeface="Times New Roman"/>
            </a:endParaRPr>
          </a:p>
          <a:p>
            <a:pPr marL="457200" marR="0" lvl="0" indent="-355600" algn="l" rtl="0">
              <a:lnSpc>
                <a:spcPct val="150000"/>
              </a:lnSpc>
              <a:spcBef>
                <a:spcPts val="0"/>
              </a:spcBef>
              <a:spcAft>
                <a:spcPts val="0"/>
              </a:spcAft>
              <a:buClr>
                <a:srgbClr val="000000"/>
              </a:buClr>
              <a:buSzPts val="2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 Analyze the available resources and their utilization. </a:t>
            </a:r>
            <a:endParaRPr sz="2000" b="0" i="0" u="none" strike="noStrike" cap="none" dirty="0">
              <a:solidFill>
                <a:srgbClr val="000000"/>
              </a:solidFill>
              <a:latin typeface="Times New Roman"/>
              <a:ea typeface="Times New Roman"/>
              <a:cs typeface="Times New Roman"/>
              <a:sym typeface="Times New Roman"/>
            </a:endParaRPr>
          </a:p>
          <a:p>
            <a:pPr marL="457200" marR="0" lvl="0" indent="-355600" algn="l" rtl="0">
              <a:lnSpc>
                <a:spcPct val="150000"/>
              </a:lnSpc>
              <a:spcBef>
                <a:spcPts val="0"/>
              </a:spcBef>
              <a:spcAft>
                <a:spcPts val="0"/>
              </a:spcAft>
              <a:buClr>
                <a:srgbClr val="000000"/>
              </a:buClr>
              <a:buSzPts val="2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 Present the work carried out and prepare the report.</a:t>
            </a:r>
            <a:endParaRPr sz="2000" b="0" i="0" u="none" strike="noStrike" cap="none" dirty="0">
              <a:solidFill>
                <a:srgbClr val="000000"/>
              </a:solidFill>
              <a:latin typeface="Times New Roman"/>
              <a:ea typeface="Times New Roman"/>
              <a:cs typeface="Times New Roman"/>
              <a:sym typeface="Times New Roman"/>
            </a:endParaRPr>
          </a:p>
          <a:p>
            <a:pPr marL="457200" marR="0" lvl="0" indent="-355600" algn="l" rtl="0">
              <a:lnSpc>
                <a:spcPct val="150000"/>
              </a:lnSpc>
              <a:spcBef>
                <a:spcPts val="0"/>
              </a:spcBef>
              <a:spcAft>
                <a:spcPts val="0"/>
              </a:spcAft>
              <a:buClr>
                <a:srgbClr val="000000"/>
              </a:buClr>
              <a:buSzPts val="2000"/>
              <a:buFont typeface="Times New Roman"/>
              <a:buChar char="●"/>
            </a:pPr>
            <a:r>
              <a:rPr lang="en" sz="2000" b="0" i="0" u="none" strike="noStrike" cap="none" dirty="0">
                <a:solidFill>
                  <a:srgbClr val="000000"/>
                </a:solidFill>
                <a:latin typeface="Times New Roman"/>
                <a:ea typeface="Times New Roman"/>
                <a:cs typeface="Times New Roman"/>
                <a:sym typeface="Times New Roman"/>
              </a:rPr>
              <a:t>  Work in a team to find the solutions for societal and technical problems.</a:t>
            </a: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63"/>
          <p:cNvPicPr preferRelativeResize="0"/>
          <p:nvPr/>
        </p:nvPicPr>
        <p:blipFill rotWithShape="1">
          <a:blip r:embed="rId3">
            <a:alphaModFix/>
          </a:blip>
          <a:srcRect t="7834" b="7834"/>
          <a:stretch/>
        </p:blipFill>
        <p:spPr>
          <a:xfrm>
            <a:off x="0" y="0"/>
            <a:ext cx="9144001" cy="5143501"/>
          </a:xfrm>
          <a:prstGeom prst="rect">
            <a:avLst/>
          </a:prstGeom>
          <a:noFill/>
          <a:ln>
            <a:noFill/>
          </a:ln>
        </p:spPr>
      </p:pic>
      <p:sp>
        <p:nvSpPr>
          <p:cNvPr id="376" name="Google Shape;376;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38</a:t>
            </a:fld>
            <a:endParaRPr/>
          </a:p>
        </p:txBody>
      </p:sp>
      <p:sp>
        <p:nvSpPr>
          <p:cNvPr id="377" name="Google Shape;377;p63"/>
          <p:cNvSpPr txBox="1"/>
          <p:nvPr/>
        </p:nvSpPr>
        <p:spPr>
          <a:xfrm>
            <a:off x="3425500" y="1249525"/>
            <a:ext cx="4254000" cy="7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i="1">
                <a:solidFill>
                  <a:schemeClr val="dk2"/>
                </a:solidFill>
                <a:latin typeface="Times New Roman"/>
                <a:ea typeface="Times New Roman"/>
                <a:cs typeface="Times New Roman"/>
                <a:sym typeface="Times New Roman"/>
              </a:rPr>
              <a:t>Thank you</a:t>
            </a:r>
            <a:endParaRPr sz="4200" b="1" i="1">
              <a:solidFill>
                <a:schemeClr val="dk2"/>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p:nvPr/>
        </p:nvSpPr>
        <p:spPr>
          <a:xfrm>
            <a:off x="0" y="0"/>
            <a:ext cx="88299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05000"/>
              </a:lnSpc>
              <a:spcBef>
                <a:spcPts val="0"/>
              </a:spcBef>
              <a:spcAft>
                <a:spcPts val="0"/>
              </a:spcAft>
              <a:buClr>
                <a:srgbClr val="000000"/>
              </a:buClr>
              <a:buSzPts val="1800"/>
              <a:buFont typeface="Arial"/>
              <a:buNone/>
            </a:pPr>
            <a:r>
              <a:rPr lang="en" sz="2300" b="1" i="0" u="none" strike="noStrike" cap="none" dirty="0">
                <a:solidFill>
                  <a:srgbClr val="7030A0"/>
                </a:solidFill>
                <a:latin typeface="Times New Roman"/>
                <a:ea typeface="Times New Roman"/>
                <a:cs typeface="Times New Roman"/>
                <a:sym typeface="Times New Roman"/>
              </a:rPr>
              <a:t>Table of Contents</a:t>
            </a:r>
            <a:endParaRPr sz="2300" b="1" i="0" u="none" strike="noStrike" cap="none" dirty="0">
              <a:solidFill>
                <a:srgbClr val="7030A0"/>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dirty="0">
                <a:solidFill>
                  <a:schemeClr val="dk1"/>
                </a:solidFill>
                <a:latin typeface="Times New Roman"/>
                <a:ea typeface="Times New Roman"/>
                <a:cs typeface="Times New Roman"/>
                <a:sym typeface="Times New Roman"/>
              </a:rPr>
              <a:t> </a:t>
            </a:r>
            <a:r>
              <a:rPr lang="en" sz="1800" b="1" i="0" u="none" strike="noStrike" cap="none" dirty="0">
                <a:solidFill>
                  <a:schemeClr val="dk1"/>
                </a:solidFill>
                <a:latin typeface="Times New Roman"/>
                <a:ea typeface="Times New Roman"/>
                <a:cs typeface="Times New Roman"/>
                <a:sym typeface="Times New Roman"/>
              </a:rPr>
              <a:t>Introduction</a:t>
            </a:r>
            <a:endParaRPr sz="1800" b="1"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i="0" u="none" strike="noStrike" cap="none" dirty="0">
                <a:solidFill>
                  <a:schemeClr val="dk1"/>
                </a:solidFill>
                <a:latin typeface="Times New Roman"/>
                <a:ea typeface="Times New Roman"/>
                <a:cs typeface="Times New Roman"/>
                <a:sym typeface="Times New Roman"/>
              </a:rPr>
              <a:t> Literature Review</a:t>
            </a:r>
            <a:endParaRPr sz="1800" b="1"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i="0" u="none" strike="noStrike" cap="none">
                <a:solidFill>
                  <a:schemeClr val="dk1"/>
                </a:solidFill>
                <a:latin typeface="Times New Roman"/>
                <a:ea typeface="Times New Roman"/>
                <a:cs typeface="Times New Roman"/>
                <a:sym typeface="Times New Roman"/>
              </a:rPr>
              <a:t> Problem Statement</a:t>
            </a:r>
            <a:endParaRPr sz="1800" b="1" i="0" u="none" strike="noStrike" cap="none"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AutoNum type="arabicPeriod"/>
            </a:pPr>
            <a:r>
              <a:rPr lang="en" sz="1800" b="1" dirty="0">
                <a:solidFill>
                  <a:schemeClr val="dk1"/>
                </a:solidFill>
              </a:rPr>
              <a:t> </a:t>
            </a:r>
            <a:r>
              <a:rPr lang="en" sz="1800" b="1" dirty="0">
                <a:solidFill>
                  <a:schemeClr val="dk1"/>
                </a:solidFill>
                <a:latin typeface="Times New Roman"/>
                <a:ea typeface="Times New Roman"/>
                <a:cs typeface="Times New Roman"/>
                <a:sym typeface="Times New Roman"/>
              </a:rPr>
              <a:t>Block Diagram for ballot system using verilog</a:t>
            </a:r>
            <a:endParaRPr sz="1300" b="1"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i="0" u="none" strike="noStrike" cap="none" dirty="0">
                <a:solidFill>
                  <a:schemeClr val="dk1"/>
                </a:solidFill>
                <a:latin typeface="Times New Roman"/>
                <a:ea typeface="Times New Roman"/>
                <a:cs typeface="Times New Roman"/>
                <a:sym typeface="Times New Roman"/>
              </a:rPr>
              <a:t> Methodology</a:t>
            </a:r>
            <a:endParaRPr sz="1800" b="1"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i="0" u="none" strike="noStrike" cap="none" dirty="0">
                <a:solidFill>
                  <a:schemeClr val="dk1"/>
                </a:solidFill>
                <a:latin typeface="Times New Roman"/>
                <a:ea typeface="Times New Roman"/>
                <a:cs typeface="Times New Roman"/>
                <a:sym typeface="Times New Roman"/>
              </a:rPr>
              <a:t> Working</a:t>
            </a:r>
            <a:endParaRPr sz="1800" b="1"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i="0" u="none" strike="noStrike" cap="none" dirty="0">
                <a:solidFill>
                  <a:schemeClr val="dk1"/>
                </a:solidFill>
                <a:latin typeface="Times New Roman"/>
                <a:ea typeface="Times New Roman"/>
                <a:cs typeface="Times New Roman"/>
                <a:sym typeface="Times New Roman"/>
              </a:rPr>
              <a:t> Design and Implementation</a:t>
            </a:r>
            <a:endParaRPr sz="1800" b="1"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dirty="0">
                <a:solidFill>
                  <a:schemeClr val="dk1"/>
                </a:solidFill>
                <a:latin typeface="Times New Roman"/>
                <a:ea typeface="Times New Roman"/>
                <a:cs typeface="Times New Roman"/>
                <a:sym typeface="Times New Roman"/>
              </a:rPr>
              <a:t> Generated Reports</a:t>
            </a:r>
            <a:endParaRPr sz="1800" b="1"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i="0" u="none" strike="noStrike" cap="none" dirty="0">
                <a:solidFill>
                  <a:schemeClr val="dk1"/>
                </a:solidFill>
                <a:latin typeface="Times New Roman"/>
                <a:ea typeface="Times New Roman"/>
                <a:cs typeface="Times New Roman"/>
                <a:sym typeface="Times New Roman"/>
              </a:rPr>
              <a:t> Application</a:t>
            </a:r>
            <a:endParaRPr sz="1800" b="1"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dirty="0">
                <a:solidFill>
                  <a:schemeClr val="dk1"/>
                </a:solidFill>
                <a:latin typeface="Times New Roman"/>
                <a:ea typeface="Times New Roman"/>
                <a:cs typeface="Times New Roman"/>
                <a:sym typeface="Times New Roman"/>
              </a:rPr>
              <a:t> </a:t>
            </a:r>
            <a:r>
              <a:rPr lang="en" sz="1800" b="1" i="0" u="none" strike="noStrike" cap="none" dirty="0">
                <a:solidFill>
                  <a:schemeClr val="dk1"/>
                </a:solidFill>
                <a:latin typeface="Times New Roman"/>
                <a:ea typeface="Times New Roman"/>
                <a:cs typeface="Times New Roman"/>
                <a:sym typeface="Times New Roman"/>
              </a:rPr>
              <a:t>Advantages &amp; limitations</a:t>
            </a:r>
            <a:endParaRPr sz="1800" b="1"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dirty="0">
                <a:solidFill>
                  <a:schemeClr val="dk1"/>
                </a:solidFill>
                <a:highlight>
                  <a:schemeClr val="lt1"/>
                </a:highlight>
                <a:latin typeface="Times New Roman"/>
                <a:ea typeface="Times New Roman"/>
                <a:cs typeface="Times New Roman"/>
                <a:sym typeface="Times New Roman"/>
              </a:rPr>
              <a:t> </a:t>
            </a:r>
            <a:r>
              <a:rPr lang="en" sz="1800" b="1" i="0" u="none" strike="noStrike" cap="none" dirty="0">
                <a:solidFill>
                  <a:schemeClr val="dk1"/>
                </a:solidFill>
                <a:highlight>
                  <a:schemeClr val="lt1"/>
                </a:highlight>
                <a:latin typeface="Times New Roman"/>
                <a:ea typeface="Times New Roman"/>
                <a:cs typeface="Times New Roman"/>
                <a:sym typeface="Times New Roman"/>
              </a:rPr>
              <a:t>Future Scope</a:t>
            </a:r>
            <a:endParaRPr sz="1800" b="1" i="0" u="none" strike="noStrike" cap="none" dirty="0">
              <a:solidFill>
                <a:schemeClr val="dk1"/>
              </a:solidFill>
              <a:highlight>
                <a:schemeClr val="lt1"/>
              </a:highlight>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dirty="0">
                <a:solidFill>
                  <a:schemeClr val="dk1"/>
                </a:solidFill>
                <a:latin typeface="Times New Roman"/>
                <a:ea typeface="Times New Roman"/>
                <a:cs typeface="Times New Roman"/>
                <a:sym typeface="Times New Roman"/>
              </a:rPr>
              <a:t> </a:t>
            </a:r>
            <a:r>
              <a:rPr lang="en" sz="1800" b="1" i="0" u="none" strike="noStrike" cap="none" dirty="0">
                <a:solidFill>
                  <a:schemeClr val="dk1"/>
                </a:solidFill>
                <a:latin typeface="Times New Roman"/>
                <a:ea typeface="Times New Roman"/>
                <a:cs typeface="Times New Roman"/>
                <a:sym typeface="Times New Roman"/>
              </a:rPr>
              <a:t>Conclusion</a:t>
            </a:r>
            <a:endParaRPr sz="1800" b="1"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5000"/>
              </a:lnSpc>
              <a:spcBef>
                <a:spcPts val="0"/>
              </a:spcBef>
              <a:spcAft>
                <a:spcPts val="0"/>
              </a:spcAft>
              <a:buClr>
                <a:schemeClr val="dk1"/>
              </a:buClr>
              <a:buSzPts val="1800"/>
              <a:buFont typeface="Times New Roman"/>
              <a:buAutoNum type="arabicPeriod"/>
            </a:pPr>
            <a:r>
              <a:rPr lang="en" sz="1800" b="1" dirty="0">
                <a:solidFill>
                  <a:schemeClr val="dk1"/>
                </a:solidFill>
                <a:latin typeface="Times New Roman"/>
                <a:ea typeface="Times New Roman"/>
                <a:cs typeface="Times New Roman"/>
                <a:sym typeface="Times New Roman"/>
              </a:rPr>
              <a:t> </a:t>
            </a:r>
            <a:r>
              <a:rPr lang="en" sz="1800" b="1" i="0" u="none" strike="noStrike" cap="none" dirty="0">
                <a:solidFill>
                  <a:schemeClr val="dk1"/>
                </a:solidFill>
                <a:latin typeface="Times New Roman"/>
                <a:ea typeface="Times New Roman"/>
                <a:cs typeface="Times New Roman"/>
                <a:sym typeface="Times New Roman"/>
              </a:rPr>
              <a:t>References</a:t>
            </a: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1800"/>
              </a:spcBef>
              <a:spcAft>
                <a:spcPts val="0"/>
              </a:spcAft>
              <a:buClr>
                <a:srgbClr val="000000"/>
              </a:buClr>
              <a:buSzPts val="1800"/>
              <a:buFont typeface="Arial"/>
              <a:buNone/>
            </a:pPr>
            <a:endParaRPr sz="1800" b="1" i="0" u="none" strike="noStrike" cap="none" dirty="0">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rgbClr val="351C7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800" b="1" i="0" u="none" strike="noStrike" cap="none" dirty="0">
              <a:solidFill>
                <a:srgbClr val="351C7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351C75"/>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1" i="0" u="none" strike="noStrike" cap="none" dirty="0">
              <a:solidFill>
                <a:srgbClr val="351C7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rgbClr val="351C75"/>
              </a:solidFill>
              <a:latin typeface="Arial"/>
              <a:ea typeface="Arial"/>
              <a:cs typeface="Arial"/>
              <a:sym typeface="Arial"/>
            </a:endParaRPr>
          </a:p>
        </p:txBody>
      </p:sp>
      <p:sp>
        <p:nvSpPr>
          <p:cNvPr id="126" name="Google Shape;12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9"/>
          <p:cNvSpPr txBox="1"/>
          <p:nvPr/>
        </p:nvSpPr>
        <p:spPr>
          <a:xfrm>
            <a:off x="115650" y="129275"/>
            <a:ext cx="8946600" cy="489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132" name="Google Shape;132;p29"/>
          <p:cNvSpPr txBox="1"/>
          <p:nvPr/>
        </p:nvSpPr>
        <p:spPr>
          <a:xfrm>
            <a:off x="161025" y="129275"/>
            <a:ext cx="5646900" cy="132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300" b="1" i="0" u="none" strike="noStrike" cap="none">
                <a:solidFill>
                  <a:srgbClr val="351C75"/>
                </a:solidFill>
                <a:latin typeface="Times New Roman"/>
                <a:ea typeface="Times New Roman"/>
                <a:cs typeface="Times New Roman"/>
                <a:sym typeface="Times New Roman"/>
              </a:rPr>
              <a:t>1.Introduction</a:t>
            </a:r>
            <a:endParaRPr sz="2300" b="1" i="0" u="none" strike="noStrike" cap="none">
              <a:solidFill>
                <a:srgbClr val="351C7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741B47"/>
                </a:solidFill>
                <a:latin typeface="Times New Roman"/>
                <a:ea typeface="Times New Roman"/>
                <a:cs typeface="Times New Roman"/>
                <a:sym typeface="Times New Roman"/>
              </a:rPr>
              <a:t>         </a:t>
            </a:r>
            <a:r>
              <a:rPr lang="en" sz="2000" b="1" i="0" u="none" strike="noStrike" cap="none">
                <a:solidFill>
                  <a:srgbClr val="741B47"/>
                </a:solidFill>
                <a:latin typeface="Times New Roman"/>
                <a:ea typeface="Times New Roman"/>
                <a:cs typeface="Times New Roman"/>
                <a:sym typeface="Times New Roman"/>
              </a:rPr>
              <a:t>Project Overview</a:t>
            </a:r>
            <a:endParaRPr sz="2000" b="1" i="0" u="none" strike="noStrike" cap="none">
              <a:solidFill>
                <a:srgbClr val="741B47"/>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2000" b="1" i="0" u="none" strike="noStrike" cap="none">
                <a:solidFill>
                  <a:srgbClr val="741B47"/>
                </a:solidFill>
                <a:latin typeface="Times New Roman"/>
                <a:ea typeface="Times New Roman"/>
                <a:cs typeface="Times New Roman"/>
                <a:sym typeface="Times New Roman"/>
              </a:rPr>
              <a:t>        Objective</a:t>
            </a:r>
            <a:endParaRPr sz="2000" b="1" i="0" u="none" strike="noStrike" cap="none">
              <a:solidFill>
                <a:srgbClr val="741B47"/>
              </a:solidFill>
              <a:latin typeface="Times New Roman"/>
              <a:ea typeface="Times New Roman"/>
              <a:cs typeface="Times New Roman"/>
              <a:sym typeface="Times New Roman"/>
            </a:endParaRPr>
          </a:p>
        </p:txBody>
      </p:sp>
      <p:sp>
        <p:nvSpPr>
          <p:cNvPr id="133" name="Google Shape;133;p29"/>
          <p:cNvSpPr txBox="1"/>
          <p:nvPr/>
        </p:nvSpPr>
        <p:spPr>
          <a:xfrm>
            <a:off x="6580750" y="4658650"/>
            <a:ext cx="1570800" cy="19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2"/>
                </a:solidFill>
                <a:latin typeface="Arial"/>
                <a:ea typeface="Arial"/>
                <a:cs typeface="Arial"/>
                <a:sym typeface="Arial"/>
              </a:rPr>
              <a:t>*Related images</a:t>
            </a:r>
            <a:endParaRPr sz="1400" b="1" i="0" u="none" strike="noStrike" cap="none">
              <a:solidFill>
                <a:schemeClr val="dk2"/>
              </a:solidFill>
              <a:latin typeface="Arial"/>
              <a:ea typeface="Arial"/>
              <a:cs typeface="Arial"/>
              <a:sym typeface="Arial"/>
            </a:endParaRPr>
          </a:p>
        </p:txBody>
      </p:sp>
      <p:pic>
        <p:nvPicPr>
          <p:cNvPr id="134" name="Google Shape;134;p29"/>
          <p:cNvPicPr preferRelativeResize="0"/>
          <p:nvPr/>
        </p:nvPicPr>
        <p:blipFill rotWithShape="1">
          <a:blip r:embed="rId3">
            <a:alphaModFix/>
          </a:blip>
          <a:srcRect t="8991"/>
          <a:stretch/>
        </p:blipFill>
        <p:spPr>
          <a:xfrm>
            <a:off x="4403725" y="1367725"/>
            <a:ext cx="4143375" cy="2874075"/>
          </a:xfrm>
          <a:prstGeom prst="rect">
            <a:avLst/>
          </a:prstGeom>
          <a:noFill/>
          <a:ln>
            <a:noFill/>
          </a:ln>
        </p:spPr>
      </p:pic>
      <p:pic>
        <p:nvPicPr>
          <p:cNvPr id="135" name="Google Shape;135;p29"/>
          <p:cNvPicPr preferRelativeResize="0"/>
          <p:nvPr/>
        </p:nvPicPr>
        <p:blipFill rotWithShape="1">
          <a:blip r:embed="rId4">
            <a:alphaModFix/>
          </a:blip>
          <a:srcRect/>
          <a:stretch/>
        </p:blipFill>
        <p:spPr>
          <a:xfrm>
            <a:off x="389625" y="1367725"/>
            <a:ext cx="3763275" cy="2874075"/>
          </a:xfrm>
          <a:prstGeom prst="rect">
            <a:avLst/>
          </a:prstGeom>
          <a:noFill/>
          <a:ln>
            <a:noFill/>
          </a:ln>
        </p:spPr>
      </p:pic>
      <p:pic>
        <p:nvPicPr>
          <p:cNvPr id="136" name="Google Shape;136;p29"/>
          <p:cNvPicPr preferRelativeResize="0"/>
          <p:nvPr/>
        </p:nvPicPr>
        <p:blipFill rotWithShape="1">
          <a:blip r:embed="rId5">
            <a:alphaModFix/>
          </a:blip>
          <a:srcRect/>
          <a:stretch/>
        </p:blipFill>
        <p:spPr>
          <a:xfrm>
            <a:off x="6778625" y="346138"/>
            <a:ext cx="1628775" cy="892875"/>
          </a:xfrm>
          <a:prstGeom prst="rect">
            <a:avLst/>
          </a:prstGeom>
          <a:noFill/>
          <a:ln>
            <a:noFill/>
          </a:ln>
        </p:spPr>
      </p:pic>
      <p:sp>
        <p:nvSpPr>
          <p:cNvPr id="137" name="Google Shape;13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30"/>
          <p:cNvPicPr preferRelativeResize="0"/>
          <p:nvPr/>
        </p:nvPicPr>
        <p:blipFill rotWithShape="1">
          <a:blip r:embed="rId3">
            <a:alphaModFix/>
          </a:blip>
          <a:srcRect/>
          <a:stretch/>
        </p:blipFill>
        <p:spPr>
          <a:xfrm>
            <a:off x="152400" y="152400"/>
            <a:ext cx="8602134" cy="4838700"/>
          </a:xfrm>
          <a:prstGeom prst="rect">
            <a:avLst/>
          </a:prstGeom>
          <a:noFill/>
          <a:ln>
            <a:noFill/>
          </a:ln>
        </p:spPr>
      </p:pic>
      <p:sp>
        <p:nvSpPr>
          <p:cNvPr id="143" name="Google Shape;1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1"/>
          <p:cNvSpPr txBox="1"/>
          <p:nvPr/>
        </p:nvSpPr>
        <p:spPr>
          <a:xfrm>
            <a:off x="112050" y="156900"/>
            <a:ext cx="8919900" cy="4986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920"/>
              <a:buFont typeface="Arial"/>
              <a:buNone/>
            </a:pPr>
            <a:r>
              <a:rPr lang="en" sz="2200" b="1" i="0" u="none" strike="noStrike" cap="none" dirty="0">
                <a:solidFill>
                  <a:srgbClr val="741B47"/>
                </a:solidFill>
                <a:latin typeface="Times New Roman"/>
                <a:ea typeface="Times New Roman"/>
                <a:cs typeface="Times New Roman"/>
                <a:sym typeface="Times New Roman"/>
              </a:rPr>
              <a:t> </a:t>
            </a:r>
            <a:r>
              <a:rPr lang="en" sz="2200" b="1" i="0" u="none" strike="noStrike" cap="none" dirty="0">
                <a:solidFill>
                  <a:srgbClr val="351C75"/>
                </a:solidFill>
                <a:latin typeface="Times New Roman"/>
                <a:ea typeface="Times New Roman"/>
                <a:cs typeface="Times New Roman"/>
                <a:sym typeface="Times New Roman"/>
              </a:rPr>
              <a:t>Project Overview : Ballot Tabulator Using Verilog</a:t>
            </a:r>
            <a:endParaRPr sz="2200" b="1" i="1" u="none" strike="noStrike" cap="none" dirty="0">
              <a:solidFill>
                <a:srgbClr val="351C7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990"/>
              <a:buFont typeface="Arial"/>
              <a:buNone/>
            </a:pPr>
            <a:endParaRPr sz="1620" b="0" i="0" u="none" strike="noStrike" cap="none" dirty="0">
              <a:solidFill>
                <a:srgbClr val="741B47"/>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r>
              <a:rPr lang="en" sz="2000" b="1" i="0" u="none" strike="noStrike" cap="none" dirty="0">
                <a:solidFill>
                  <a:schemeClr val="dk1"/>
                </a:solidFill>
                <a:latin typeface="Times New Roman"/>
                <a:ea typeface="Times New Roman"/>
                <a:cs typeface="Times New Roman"/>
                <a:sym typeface="Times New Roman"/>
              </a:rPr>
              <a:t>Purpose and Scope of the Project: Ballot Tabulator Using  Verilog</a:t>
            </a:r>
            <a:endParaRPr sz="20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50000"/>
              </a:lnSpc>
              <a:spcBef>
                <a:spcPts val="1200"/>
              </a:spcBef>
              <a:spcAft>
                <a:spcPts val="0"/>
              </a:spcAft>
              <a:buClr>
                <a:schemeClr val="dk1"/>
              </a:buClr>
              <a:buSzPts val="1100"/>
              <a:buFont typeface="Arial"/>
              <a:buNone/>
            </a:pPr>
            <a:r>
              <a:rPr lang="en" sz="1800" b="1" i="0" u="none" strike="noStrike" cap="none" dirty="0">
                <a:solidFill>
                  <a:srgbClr val="351C75"/>
                </a:solidFill>
                <a:latin typeface="Times New Roman"/>
                <a:ea typeface="Times New Roman"/>
                <a:cs typeface="Times New Roman"/>
                <a:sym typeface="Times New Roman"/>
              </a:rPr>
              <a:t>Purpose:</a:t>
            </a:r>
            <a:r>
              <a:rPr lang="en" sz="1800" b="0" i="0" u="none" strike="noStrike" cap="none" dirty="0">
                <a:solidFill>
                  <a:schemeClr val="dk1"/>
                </a:solidFill>
                <a:latin typeface="Times New Roman"/>
                <a:ea typeface="Times New Roman"/>
                <a:cs typeface="Times New Roman"/>
                <a:sym typeface="Times New Roman"/>
              </a:rPr>
              <a:t>The purpose of designing a ballot tabulator using Verilog, a hardware description language (HDL) typically used for digital circuit design, revolves around creating a specialized electronic device capable of accurately and efficiently counting votes in elections. Here are the key purposes and advantages:</a:t>
            </a:r>
            <a:endParaRPr sz="1800" b="0" i="0" u="none" strike="noStrike" cap="none" dirty="0">
              <a:solidFill>
                <a:schemeClr val="dk1"/>
              </a:solidFill>
              <a:latin typeface="Times New Roman"/>
              <a:ea typeface="Times New Roman"/>
              <a:cs typeface="Times New Roman"/>
              <a:sym typeface="Times New Roman"/>
            </a:endParaRPr>
          </a:p>
          <a:p>
            <a:pPr marL="114300" marR="0" lvl="0" indent="0" algn="just" rtl="0">
              <a:lnSpc>
                <a:spcPct val="150000"/>
              </a:lnSpc>
              <a:spcBef>
                <a:spcPts val="1200"/>
              </a:spcBef>
              <a:spcAft>
                <a:spcPts val="0"/>
              </a:spcAft>
              <a:buNone/>
            </a:pPr>
            <a:r>
              <a:rPr lang="en" sz="1800" b="1" i="0" u="none" strike="noStrike" cap="none" dirty="0">
                <a:solidFill>
                  <a:schemeClr val="dk1"/>
                </a:solidFill>
                <a:latin typeface="Times New Roman"/>
                <a:ea typeface="Times New Roman"/>
                <a:cs typeface="Times New Roman"/>
                <a:sym typeface="Times New Roman"/>
              </a:rPr>
              <a:t>Digital Circuit Implementation</a:t>
            </a:r>
            <a:r>
              <a:rPr lang="en" sz="1800" b="0" i="0" u="none" strike="noStrike" cap="none" dirty="0">
                <a:solidFill>
                  <a:schemeClr val="dk1"/>
                </a:solidFill>
                <a:latin typeface="Times New Roman"/>
                <a:ea typeface="Times New Roman"/>
                <a:cs typeface="Times New Roman"/>
                <a:sym typeface="Times New Roman"/>
              </a:rPr>
              <a:t>: Verilog allows engineers to describe the behavior of digital circuits at various levels of abstraction, from high-level functionality down to low-level hardware details.</a:t>
            </a:r>
            <a:endParaRPr sz="17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Clr>
                <a:srgbClr val="000000"/>
              </a:buClr>
              <a:buSzPts val="1700"/>
              <a:buFont typeface="Arial"/>
              <a:buNone/>
            </a:pPr>
            <a:endParaRPr sz="1700" b="0" i="0" u="none" strike="noStrike" cap="none" dirty="0">
              <a:solidFill>
                <a:schemeClr val="dk1"/>
              </a:solidFill>
              <a:latin typeface="Times New Roman"/>
              <a:ea typeface="Times New Roman"/>
              <a:cs typeface="Times New Roman"/>
              <a:sym typeface="Times New Roman"/>
            </a:endParaRPr>
          </a:p>
        </p:txBody>
      </p:sp>
      <p:sp>
        <p:nvSpPr>
          <p:cNvPr id="149" name="Google Shape;14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7</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2"/>
          <p:cNvSpPr txBox="1"/>
          <p:nvPr/>
        </p:nvSpPr>
        <p:spPr>
          <a:xfrm>
            <a:off x="0" y="37049"/>
            <a:ext cx="8904300" cy="50694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Clr>
                <a:schemeClr val="dk1"/>
              </a:buClr>
              <a:buSzPts val="1100"/>
              <a:buFont typeface="Arial"/>
              <a:buNone/>
            </a:pPr>
            <a:r>
              <a:rPr lang="en" sz="2000" b="1" i="0" u="none" strike="noStrike" cap="none">
                <a:solidFill>
                  <a:srgbClr val="351C75"/>
                </a:solidFill>
                <a:latin typeface="Times New Roman"/>
                <a:ea typeface="Times New Roman"/>
                <a:cs typeface="Times New Roman"/>
                <a:sym typeface="Times New Roman"/>
              </a:rPr>
              <a:t>Scope:</a:t>
            </a:r>
            <a:endParaRPr sz="2000" b="1" i="0" u="none" strike="noStrike" cap="none">
              <a:solidFill>
                <a:srgbClr val="351C75"/>
              </a:solidFill>
              <a:latin typeface="Times New Roman"/>
              <a:ea typeface="Times New Roman"/>
              <a:cs typeface="Times New Roman"/>
              <a:sym typeface="Times New Roman"/>
            </a:endParaRPr>
          </a:p>
          <a:p>
            <a:pPr marL="0" marR="0" lvl="0" indent="457200" algn="just" rtl="0">
              <a:lnSpc>
                <a:spcPct val="115000"/>
              </a:lnSpc>
              <a:spcBef>
                <a:spcPts val="1200"/>
              </a:spcBef>
              <a:spcAft>
                <a:spcPts val="0"/>
              </a:spcAft>
              <a:buClr>
                <a:schemeClr val="dk1"/>
              </a:buClr>
              <a:buSzPts val="1100"/>
              <a:buFont typeface="Arial"/>
              <a:buNone/>
            </a:pPr>
            <a:r>
              <a:rPr lang="en" sz="1800" b="0" i="0" u="none" strike="noStrike" cap="none">
                <a:solidFill>
                  <a:schemeClr val="dk1"/>
                </a:solidFill>
                <a:latin typeface="Times New Roman"/>
                <a:ea typeface="Times New Roman"/>
                <a:cs typeface="Times New Roman"/>
                <a:sym typeface="Times New Roman"/>
              </a:rPr>
              <a:t>Designing a ballot tabulator using Verilog involves focusing on several key areas to ensure the system is efficient, reliable, secure, and compliant with electoral standards.</a:t>
            </a: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1200"/>
              </a:spcBef>
              <a:spcAft>
                <a:spcPts val="0"/>
              </a:spcAft>
              <a:buClr>
                <a:schemeClr val="dk1"/>
              </a:buClr>
              <a:buSzPts val="1100"/>
              <a:buFont typeface="Arial"/>
              <a:buNone/>
            </a:pPr>
            <a:r>
              <a:rPr lang="en" sz="1800" b="1" i="0" u="none" strike="noStrike" cap="none">
                <a:solidFill>
                  <a:schemeClr val="dk1"/>
                </a:solidFill>
                <a:latin typeface="Times New Roman"/>
                <a:ea typeface="Times New Roman"/>
                <a:cs typeface="Times New Roman"/>
                <a:sym typeface="Times New Roman"/>
              </a:rPr>
              <a:t>Digital Logic Design</a:t>
            </a:r>
            <a:r>
              <a:rPr lang="en" sz="1800" b="0" i="0" u="none" strike="noStrike" cap="none">
                <a:solidFill>
                  <a:schemeClr val="dk1"/>
                </a:solidFill>
                <a:latin typeface="Times New Roman"/>
                <a:ea typeface="Times New Roman"/>
                <a:cs typeface="Times New Roman"/>
                <a:sym typeface="Times New Roman"/>
              </a:rPr>
              <a:t>: Utilizing Verilog to design the digital logic circuits that implement the core functionalities of the ballot tabulator. This includes designing circuits for reading ballots, counting votes, handling errors, and generating output results.</a:t>
            </a: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1200"/>
              </a:spcBef>
              <a:spcAft>
                <a:spcPts val="0"/>
              </a:spcAft>
              <a:buClr>
                <a:schemeClr val="dk1"/>
              </a:buClr>
              <a:buSzPts val="1100"/>
              <a:buFont typeface="Arial"/>
              <a:buNone/>
            </a:pPr>
            <a:r>
              <a:rPr lang="en" sz="1800" b="1" i="0" u="none" strike="noStrike" cap="none">
                <a:solidFill>
                  <a:schemeClr val="dk1"/>
                </a:solidFill>
                <a:latin typeface="Times New Roman"/>
                <a:ea typeface="Times New Roman"/>
                <a:cs typeface="Times New Roman"/>
                <a:sym typeface="Times New Roman"/>
              </a:rPr>
              <a:t>Vote Counting Algorithms</a:t>
            </a:r>
            <a:r>
              <a:rPr lang="en" sz="1800" b="0" i="0" u="none" strike="noStrike" cap="none">
                <a:solidFill>
                  <a:schemeClr val="dk1"/>
                </a:solidFill>
                <a:latin typeface="Times New Roman"/>
                <a:ea typeface="Times New Roman"/>
                <a:cs typeface="Times New Roman"/>
                <a:sym typeface="Times New Roman"/>
              </a:rPr>
              <a:t>: Developing algorithms within Verilog to accurately count and tabulate votes according to electoral rules and regulations. This involves implementing logic for handling different voting systems (e.g., first-past-the-post, proportional representation) and managing ballot preferences.</a:t>
            </a: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1200"/>
              </a:spcBef>
              <a:spcAft>
                <a:spcPts val="0"/>
              </a:spcAft>
              <a:buClr>
                <a:schemeClr val="dk1"/>
              </a:buClr>
              <a:buSzPts val="1100"/>
              <a:buFont typeface="Arial"/>
              <a:buNone/>
            </a:pPr>
            <a:r>
              <a:rPr lang="en" sz="1800" b="1" i="0" u="none" strike="noStrike" cap="none">
                <a:solidFill>
                  <a:schemeClr val="dk1"/>
                </a:solidFill>
                <a:latin typeface="Times New Roman"/>
                <a:ea typeface="Times New Roman"/>
                <a:cs typeface="Times New Roman"/>
                <a:sym typeface="Times New Roman"/>
              </a:rPr>
              <a:t>User Interface Design</a:t>
            </a:r>
            <a:r>
              <a:rPr lang="en" sz="1800" b="0" i="0" u="none" strike="noStrike" cap="none">
                <a:solidFill>
                  <a:schemeClr val="dk1"/>
                </a:solidFill>
                <a:latin typeface="Times New Roman"/>
                <a:ea typeface="Times New Roman"/>
                <a:cs typeface="Times New Roman"/>
                <a:sym typeface="Times New Roman"/>
              </a:rPr>
              <a:t>: Developing user interfaces using Verilog that provide intuitive interaction for both voters and election officials.</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800"/>
              <a:buFont typeface="Arial"/>
              <a:buNone/>
            </a:pPr>
            <a:endParaRPr sz="1400" b="0" i="0" u="none" strike="noStrike" cap="none">
              <a:solidFill>
                <a:schemeClr val="dk2"/>
              </a:solidFill>
              <a:latin typeface="Times New Roman"/>
              <a:ea typeface="Times New Roman"/>
              <a:cs typeface="Times New Roman"/>
              <a:sym typeface="Times New Roman"/>
            </a:endParaRPr>
          </a:p>
        </p:txBody>
      </p:sp>
      <p:sp>
        <p:nvSpPr>
          <p:cNvPr id="155" name="Google Shape;155;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8</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p:nvPr/>
        </p:nvSpPr>
        <p:spPr>
          <a:xfrm>
            <a:off x="138350" y="163275"/>
            <a:ext cx="8889900" cy="485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200" b="1" dirty="0">
                <a:solidFill>
                  <a:srgbClr val="351C75"/>
                </a:solidFill>
                <a:latin typeface="Times New Roman"/>
                <a:ea typeface="Times New Roman"/>
                <a:cs typeface="Times New Roman"/>
                <a:sym typeface="Times New Roman"/>
              </a:rPr>
              <a:t> </a:t>
            </a:r>
            <a:r>
              <a:rPr lang="en" sz="2200" b="1" i="0" u="none" strike="noStrike" cap="none" dirty="0">
                <a:solidFill>
                  <a:srgbClr val="351C75"/>
                </a:solidFill>
                <a:latin typeface="Times New Roman"/>
                <a:ea typeface="Times New Roman"/>
                <a:cs typeface="Times New Roman"/>
                <a:sym typeface="Times New Roman"/>
              </a:rPr>
              <a:t> Objective:</a:t>
            </a:r>
            <a:endParaRPr sz="1400" b="0" i="0" u="none" strike="noStrike" cap="none" dirty="0">
              <a:solidFill>
                <a:schemeClr val="dk1"/>
              </a:solidFill>
              <a:latin typeface="Times New Roman"/>
              <a:ea typeface="Times New Roman"/>
              <a:cs typeface="Times New Roman"/>
              <a:sym typeface="Times New Roman"/>
            </a:endParaRPr>
          </a:p>
          <a:p>
            <a:pPr marL="457200" marR="0" lvl="0" indent="-355600" algn="just" rtl="0">
              <a:lnSpc>
                <a:spcPct val="150000"/>
              </a:lnSpc>
              <a:spcBef>
                <a:spcPts val="1200"/>
              </a:spcBef>
              <a:spcAft>
                <a:spcPts val="0"/>
              </a:spcAft>
              <a:buClr>
                <a:schemeClr val="dk1"/>
              </a:buClr>
              <a:buSzPts val="2000"/>
              <a:buFont typeface="Wingdings" panose="05000000000000000000" pitchFamily="2" charset="2"/>
              <a:buChar char="§"/>
            </a:pPr>
            <a:r>
              <a:rPr lang="en" sz="1800" b="0" i="0" u="none" strike="noStrike" cap="none" dirty="0">
                <a:solidFill>
                  <a:schemeClr val="dk1"/>
                </a:solidFill>
                <a:latin typeface="Times New Roman"/>
                <a:ea typeface="Times New Roman"/>
                <a:cs typeface="Times New Roman"/>
                <a:sym typeface="Times New Roman"/>
              </a:rPr>
              <a:t>The primary objective of this project is to design and implement a Voting Machine using Verilog, which ensures a systematic and error-free vote counting process by managing votes for three candidates through a state machine architecture. </a:t>
            </a:r>
            <a:endParaRPr sz="1800" b="0" i="0" u="none" strike="noStrike" cap="none" dirty="0">
              <a:solidFill>
                <a:schemeClr val="dk1"/>
              </a:solidFill>
              <a:latin typeface="Times New Roman"/>
              <a:ea typeface="Times New Roman"/>
              <a:cs typeface="Times New Roman"/>
              <a:sym typeface="Times New Roman"/>
            </a:endParaRPr>
          </a:p>
          <a:p>
            <a:pPr marL="457200" marR="0" lvl="0" indent="-355600" algn="just" rtl="0">
              <a:lnSpc>
                <a:spcPct val="150000"/>
              </a:lnSpc>
              <a:spcBef>
                <a:spcPts val="0"/>
              </a:spcBef>
              <a:spcAft>
                <a:spcPts val="0"/>
              </a:spcAft>
              <a:buClr>
                <a:schemeClr val="dk1"/>
              </a:buClr>
              <a:buSzPts val="2000"/>
              <a:buFont typeface="Wingdings" panose="05000000000000000000" pitchFamily="2" charset="2"/>
              <a:buChar char="§"/>
            </a:pPr>
            <a:r>
              <a:rPr lang="en" sz="1800" b="0" i="0" u="none" strike="noStrike" cap="none" dirty="0">
                <a:solidFill>
                  <a:schemeClr val="dk1"/>
                </a:solidFill>
                <a:latin typeface="Times New Roman"/>
                <a:ea typeface="Times New Roman"/>
                <a:cs typeface="Times New Roman"/>
                <a:sym typeface="Times New Roman"/>
              </a:rPr>
              <a:t>This architecture facilitates transitions through various states—idle, vote, hold, and finish—based on input signals, addressing challenges associated with traditional voting methods such as manual counting errors, time consumption, and logistical complexities</a:t>
            </a:r>
            <a:endParaRPr sz="18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50000"/>
              </a:lnSpc>
              <a:spcBef>
                <a:spcPts val="1200"/>
              </a:spcBef>
              <a:spcAft>
                <a:spcPts val="0"/>
              </a:spcAft>
              <a:buClr>
                <a:srgbClr val="000000"/>
              </a:buClr>
              <a:buSzPts val="1400"/>
              <a:buFont typeface="Wingdings" panose="05000000000000000000" pitchFamily="2" charset="2"/>
              <a:buChar char="§"/>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300"/>
              <a:buFont typeface="Arial"/>
              <a:buNone/>
            </a:pPr>
            <a:endParaRPr sz="13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700"/>
              <a:buFont typeface="Arial"/>
              <a:buNone/>
            </a:pPr>
            <a:endParaRPr sz="17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100"/>
              <a:buFont typeface="Arial"/>
              <a:buNone/>
            </a:pPr>
            <a:endParaRPr sz="1700" b="1" i="0" u="none" strike="noStrike" cap="none" dirty="0">
              <a:solidFill>
                <a:schemeClr val="dk1"/>
              </a:solidFill>
              <a:latin typeface="Arial"/>
              <a:ea typeface="Arial"/>
              <a:cs typeface="Arial"/>
              <a:sym typeface="Arial"/>
            </a:endParaRPr>
          </a:p>
        </p:txBody>
      </p:sp>
      <p:sp>
        <p:nvSpPr>
          <p:cNvPr id="161" name="Google Shape;161;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9</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2083</Words>
  <Application>Microsoft Office PowerPoint</Application>
  <PresentationFormat>On-screen Show (16:9)</PresentationFormat>
  <Paragraphs>272</Paragraphs>
  <Slides>38</Slides>
  <Notes>37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Roboto</vt:lpstr>
      <vt:lpstr>Arial</vt:lpstr>
      <vt:lpstr>Wingdings</vt:lpstr>
      <vt:lpstr>Times New Roman</vt:lpstr>
      <vt:lpstr>Simple Light</vt:lpstr>
      <vt:lpstr>Simple Light</vt:lpstr>
      <vt:lpstr>PowerPoint Presentation</vt:lpstr>
      <vt:lpstr>BAPUJI INSTITUTE OF ENGINEERING AND TECHNOLOGY, DAVANGERE-577004 </vt:lpstr>
      <vt:lpstr>                          Department of Electronics and Communication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Jeetendra M</cp:lastModifiedBy>
  <cp:revision>10</cp:revision>
  <dcterms:modified xsi:type="dcterms:W3CDTF">2024-08-09T08:52:21Z</dcterms:modified>
</cp:coreProperties>
</file>