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1" r:id="rId9"/>
    <p:sldId id="266" r:id="rId10"/>
    <p:sldId id="267"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KPMG%20DA\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Desktop\KPMG%20DA\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Desktop\KPMG%20DA\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2"/>
  <c:chart>
    <c:title>
      <c:tx>
        <c:rich>
          <a:bodyPr/>
          <a:lstStyle/>
          <a:p>
            <a:pPr>
              <a:defRPr/>
            </a:pPr>
            <a:r>
              <a:rPr lang="en-US" sz="1300" dirty="0">
                <a:solidFill>
                  <a:srgbClr val="0070C0"/>
                </a:solidFill>
              </a:rPr>
              <a:t>New Customers Age Distribution</a:t>
            </a:r>
          </a:p>
        </c:rich>
      </c:tx>
      <c:layout/>
    </c:title>
    <c:pivotFmts>
      <c:pivotFmt>
        <c:idx val="0"/>
        <c:dLbl>
          <c:idx val="0"/>
          <c:spPr/>
          <c:txPr>
            <a:bodyPr/>
            <a:lstStyle/>
            <a:p>
              <a:pPr>
                <a:defRPr/>
              </a:pPr>
              <a:endParaRPr lang="en-US"/>
            </a:p>
          </c:txPr>
          <c:showVal val="1"/>
        </c:dLbl>
      </c:pivotFmt>
      <c:pivotFmt>
        <c:idx val="1"/>
      </c:pivotFmt>
      <c:pivotFmt>
        <c:idx val="2"/>
        <c:marker>
          <c:symbol val="none"/>
        </c:marker>
        <c:dLbl>
          <c:idx val="0"/>
          <c:spPr/>
          <c:txPr>
            <a:bodyPr/>
            <a:lstStyle/>
            <a:p>
              <a:pPr>
                <a:defRPr/>
              </a:pPr>
              <a:endParaRPr lang="en-US"/>
            </a:p>
          </c:txPr>
          <c:showVal val="1"/>
        </c:dLbl>
      </c:pivotFmt>
    </c:pivotFmts>
    <c:plotArea>
      <c:layout/>
      <c:barChart>
        <c:barDir val="col"/>
        <c:grouping val="clustered"/>
        <c:ser>
          <c:idx val="0"/>
          <c:order val="0"/>
          <c:tx>
            <c:v>Total</c:v>
          </c:tx>
          <c:dLbls>
            <c:showVal val="1"/>
          </c:dLbls>
          <c:cat>
            <c:strLit>
              <c:ptCount val="7"/>
              <c:pt idx="0">
                <c:v>30</c:v>
              </c:pt>
              <c:pt idx="1">
                <c:v>40</c:v>
              </c:pt>
              <c:pt idx="2">
                <c:v>50</c:v>
              </c:pt>
              <c:pt idx="3">
                <c:v>60</c:v>
              </c:pt>
              <c:pt idx="4">
                <c:v>70</c:v>
              </c:pt>
              <c:pt idx="5">
                <c:v>80</c:v>
              </c:pt>
              <c:pt idx="6">
                <c:v>90</c:v>
              </c:pt>
            </c:strLit>
          </c:cat>
          <c:val>
            <c:numLit>
              <c:formatCode>General</c:formatCode>
              <c:ptCount val="7"/>
              <c:pt idx="0">
                <c:v>130</c:v>
              </c:pt>
              <c:pt idx="1">
                <c:v>96</c:v>
              </c:pt>
              <c:pt idx="2">
                <c:v>184</c:v>
              </c:pt>
              <c:pt idx="3">
                <c:v>162</c:v>
              </c:pt>
              <c:pt idx="4">
                <c:v>149</c:v>
              </c:pt>
              <c:pt idx="5">
                <c:v>106</c:v>
              </c:pt>
              <c:pt idx="6">
                <c:v>51</c:v>
              </c:pt>
            </c:numLit>
          </c:val>
        </c:ser>
        <c:dLbls>
          <c:showVal val="1"/>
        </c:dLbls>
        <c:overlap val="-25"/>
        <c:axId val="96633600"/>
        <c:axId val="96646272"/>
      </c:barChart>
      <c:catAx>
        <c:axId val="96633600"/>
        <c:scaling>
          <c:orientation val="minMax"/>
        </c:scaling>
        <c:axPos val="b"/>
        <c:title>
          <c:tx>
            <c:rich>
              <a:bodyPr/>
              <a:lstStyle/>
              <a:p>
                <a:pPr>
                  <a:defRPr/>
                </a:pPr>
                <a:r>
                  <a:rPr lang="en-US" dirty="0">
                    <a:solidFill>
                      <a:schemeClr val="accent4"/>
                    </a:solidFill>
                  </a:rPr>
                  <a:t>Age </a:t>
                </a:r>
                <a:r>
                  <a:rPr lang="en-US" dirty="0" smtClean="0">
                    <a:solidFill>
                      <a:schemeClr val="accent4"/>
                    </a:solidFill>
                  </a:rPr>
                  <a:t>Distribution </a:t>
                </a:r>
                <a:r>
                  <a:rPr lang="en-US" dirty="0">
                    <a:solidFill>
                      <a:schemeClr val="accent4"/>
                    </a:solidFill>
                  </a:rPr>
                  <a:t>(30=Under 30, 40=30-39) </a:t>
                </a:r>
              </a:p>
            </c:rich>
          </c:tx>
          <c:layout/>
        </c:title>
        <c:majorTickMark val="none"/>
        <c:tickLblPos val="nextTo"/>
        <c:crossAx val="96646272"/>
        <c:crosses val="autoZero"/>
        <c:auto val="1"/>
        <c:lblAlgn val="ctr"/>
        <c:lblOffset val="100"/>
      </c:catAx>
      <c:valAx>
        <c:axId val="96646272"/>
        <c:scaling>
          <c:orientation val="minMax"/>
        </c:scaling>
        <c:delete val="1"/>
        <c:axPos val="l"/>
        <c:title>
          <c:tx>
            <c:rich>
              <a:bodyPr rot="-5400000" vert="horz"/>
              <a:lstStyle/>
              <a:p>
                <a:pPr>
                  <a:defRPr/>
                </a:pPr>
                <a:r>
                  <a:rPr lang="en-US" dirty="0">
                    <a:solidFill>
                      <a:schemeClr val="accent4"/>
                    </a:solidFill>
                  </a:rPr>
                  <a:t>Number of Customers</a:t>
                </a:r>
              </a:p>
            </c:rich>
          </c:tx>
          <c:layout>
            <c:manualLayout>
              <c:xMode val="edge"/>
              <c:yMode val="edge"/>
              <c:x val="1.893004167803217E-2"/>
              <c:y val="0.17103432011339448"/>
            </c:manualLayout>
          </c:layout>
        </c:title>
        <c:numFmt formatCode="General" sourceLinked="1"/>
        <c:majorTickMark val="none"/>
        <c:tickLblPos val="nextTo"/>
        <c:crossAx val="96633600"/>
        <c:crosses val="autoZero"/>
        <c:crossBetween val="between"/>
      </c:valAx>
    </c:plotArea>
    <c:plotVisOnly val="1"/>
  </c:chart>
  <c:spPr>
    <a:solidFill>
      <a:schemeClr val="lt1"/>
    </a:solidFill>
    <a:ln w="25400"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2"/>
  <c:chart>
    <c:title>
      <c:tx>
        <c:rich>
          <a:bodyPr/>
          <a:lstStyle/>
          <a:p>
            <a:pPr>
              <a:defRPr/>
            </a:pPr>
            <a:r>
              <a:rPr lang="en-US" sz="1300" dirty="0">
                <a:solidFill>
                  <a:srgbClr val="0070C0"/>
                </a:solidFill>
              </a:rPr>
              <a:t>Old Customer Age Distribution</a:t>
            </a:r>
          </a:p>
        </c:rich>
      </c:tx>
      <c:layout/>
    </c:title>
    <c:pivotFmts>
      <c:pivotFmt>
        <c:idx val="0"/>
        <c:dLbl>
          <c:idx val="0"/>
          <c:showVal val="1"/>
        </c:dLbl>
      </c:pivotFmt>
      <c:pivotFmt>
        <c:idx val="1"/>
        <c:marker>
          <c:symbol val="none"/>
        </c:marker>
        <c:dLbl>
          <c:idx val="0"/>
          <c:spPr/>
          <c:txPr>
            <a:bodyPr/>
            <a:lstStyle/>
            <a:p>
              <a:pPr>
                <a:defRPr/>
              </a:pPr>
              <a:endParaRPr lang="en-US"/>
            </a:p>
          </c:txPr>
          <c:showVal val="1"/>
        </c:dLbl>
      </c:pivotFmt>
    </c:pivotFmts>
    <c:plotArea>
      <c:layout/>
      <c:barChart>
        <c:barDir val="col"/>
        <c:grouping val="clustered"/>
        <c:ser>
          <c:idx val="0"/>
          <c:order val="0"/>
          <c:tx>
            <c:v>Total</c:v>
          </c:tx>
          <c:dLbls>
            <c:showVal val="1"/>
          </c:dLbls>
          <c:cat>
            <c:strLit>
              <c:ptCount val="8"/>
              <c:pt idx="0">
                <c:v>30</c:v>
              </c:pt>
              <c:pt idx="1">
                <c:v>40</c:v>
              </c:pt>
              <c:pt idx="2">
                <c:v>50</c:v>
              </c:pt>
              <c:pt idx="3">
                <c:v>60</c:v>
              </c:pt>
              <c:pt idx="4">
                <c:v>70</c:v>
              </c:pt>
              <c:pt idx="5">
                <c:v>80</c:v>
              </c:pt>
              <c:pt idx="6">
                <c:v>90</c:v>
              </c:pt>
              <c:pt idx="7">
                <c:v>100</c:v>
              </c:pt>
            </c:strLit>
          </c:cat>
          <c:val>
            <c:numLit>
              <c:formatCode>General</c:formatCode>
              <c:ptCount val="8"/>
              <c:pt idx="0">
                <c:v>464</c:v>
              </c:pt>
              <c:pt idx="1">
                <c:v>618</c:v>
              </c:pt>
              <c:pt idx="2">
                <c:v>1105</c:v>
              </c:pt>
              <c:pt idx="3">
                <c:v>654</c:v>
              </c:pt>
              <c:pt idx="4">
                <c:v>553</c:v>
              </c:pt>
              <c:pt idx="5">
                <c:v>16</c:v>
              </c:pt>
              <c:pt idx="6">
                <c:v>2</c:v>
              </c:pt>
              <c:pt idx="7">
                <c:v>1</c:v>
              </c:pt>
            </c:numLit>
          </c:val>
        </c:ser>
        <c:dLbls>
          <c:showVal val="1"/>
        </c:dLbls>
        <c:overlap val="-25"/>
        <c:axId val="96319744"/>
        <c:axId val="96346496"/>
      </c:barChart>
      <c:catAx>
        <c:axId val="96319744"/>
        <c:scaling>
          <c:orientation val="minMax"/>
        </c:scaling>
        <c:axPos val="b"/>
        <c:title>
          <c:tx>
            <c:rich>
              <a:bodyPr/>
              <a:lstStyle/>
              <a:p>
                <a:pPr>
                  <a:defRPr/>
                </a:pPr>
                <a:r>
                  <a:rPr lang="en-US" dirty="0">
                    <a:solidFill>
                      <a:schemeClr val="accent4"/>
                    </a:solidFill>
                  </a:rPr>
                  <a:t>Age </a:t>
                </a:r>
                <a:r>
                  <a:rPr lang="en-US" dirty="0" smtClean="0">
                    <a:solidFill>
                      <a:schemeClr val="accent4"/>
                    </a:solidFill>
                  </a:rPr>
                  <a:t>Distribution </a:t>
                </a:r>
                <a:r>
                  <a:rPr lang="en-US" dirty="0">
                    <a:solidFill>
                      <a:schemeClr val="accent4"/>
                    </a:solidFill>
                  </a:rPr>
                  <a:t>(30=Under 30, 40=30-39) </a:t>
                </a:r>
              </a:p>
            </c:rich>
          </c:tx>
          <c:layout/>
        </c:title>
        <c:majorTickMark val="none"/>
        <c:tickLblPos val="nextTo"/>
        <c:crossAx val="96346496"/>
        <c:crosses val="autoZero"/>
        <c:auto val="1"/>
        <c:lblAlgn val="ctr"/>
        <c:lblOffset val="100"/>
      </c:catAx>
      <c:valAx>
        <c:axId val="96346496"/>
        <c:scaling>
          <c:orientation val="minMax"/>
        </c:scaling>
        <c:delete val="1"/>
        <c:axPos val="l"/>
        <c:title>
          <c:tx>
            <c:rich>
              <a:bodyPr rot="-5400000" vert="horz"/>
              <a:lstStyle/>
              <a:p>
                <a:pPr>
                  <a:defRPr/>
                </a:pPr>
                <a:r>
                  <a:rPr lang="en-US" dirty="0">
                    <a:solidFill>
                      <a:schemeClr val="accent4"/>
                    </a:solidFill>
                  </a:rPr>
                  <a:t>Number of Customers</a:t>
                </a:r>
              </a:p>
            </c:rich>
          </c:tx>
          <c:layout>
            <c:manualLayout>
              <c:xMode val="edge"/>
              <c:yMode val="edge"/>
              <c:x val="1.3550135501355021E-2"/>
              <c:y val="0.12717196935748887"/>
            </c:manualLayout>
          </c:layout>
        </c:title>
        <c:numFmt formatCode="General" sourceLinked="1"/>
        <c:majorTickMark val="none"/>
        <c:tickLblPos val="nextTo"/>
        <c:crossAx val="96319744"/>
        <c:crosses val="autoZero"/>
        <c:crossBetween val="between"/>
      </c:valAx>
    </c:plotArea>
    <c:plotVisOnly val="1"/>
  </c:chart>
  <c:spPr>
    <a:solidFill>
      <a:schemeClr val="lt1"/>
    </a:solidFill>
    <a:ln w="25400"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2"/>
  <c:chart>
    <c:title>
      <c:tx>
        <c:rich>
          <a:bodyPr/>
          <a:lstStyle/>
          <a:p>
            <a:pPr>
              <a:defRPr/>
            </a:pPr>
            <a:r>
              <a:rPr lang="en-US"/>
              <a:t>Bike Related Purchases Over past 3 years</a:t>
            </a:r>
          </a:p>
        </c:rich>
      </c:tx>
      <c:layout/>
    </c:title>
    <c:pivotFmts>
      <c:pivotFmt>
        <c:idx val="0"/>
        <c:dLbl>
          <c:idx val="0"/>
          <c:spPr/>
          <c:txPr>
            <a:bodyPr/>
            <a:lstStyle/>
            <a:p>
              <a:pPr>
                <a:defRPr/>
              </a:pPr>
              <a:endParaRPr lang="en-US"/>
            </a:p>
          </c:txPr>
          <c:dLblPos val="outEnd"/>
          <c:showVal val="1"/>
        </c:dLbl>
      </c:pivotFmt>
      <c:pivotFmt>
        <c:idx val="1"/>
        <c:marker>
          <c:symbol val="none"/>
        </c:marker>
        <c:dLbl>
          <c:idx val="0"/>
          <c:spPr/>
          <c:txPr>
            <a:bodyPr/>
            <a:lstStyle/>
            <a:p>
              <a:pPr>
                <a:defRPr/>
              </a:pPr>
              <a:endParaRPr lang="en-US"/>
            </a:p>
          </c:txPr>
          <c:dLblPos val="outEnd"/>
          <c:showVal val="1"/>
        </c:dLbl>
      </c:pivotFmt>
    </c:pivotFmts>
    <c:plotArea>
      <c:layout/>
      <c:barChart>
        <c:barDir val="col"/>
        <c:grouping val="clustered"/>
        <c:ser>
          <c:idx val="0"/>
          <c:order val="0"/>
          <c:tx>
            <c:v>Total</c:v>
          </c:tx>
          <c:dLbls>
            <c:dLbl>
              <c:idx val="0"/>
              <c:layout/>
              <c:tx>
                <c:rich>
                  <a:bodyPr/>
                  <a:lstStyle/>
                  <a:p>
                    <a:r>
                      <a:rPr lang="en-US"/>
                      <a:t>470544</a:t>
                    </a:r>
                  </a:p>
                  <a:p>
                    <a:r>
                      <a:rPr lang="en-US"/>
                      <a:t>(49.59%)</a:t>
                    </a:r>
                  </a:p>
                </c:rich>
              </c:tx>
              <c:dLblPos val="inEnd"/>
              <c:showVal val="1"/>
            </c:dLbl>
            <c:dLbl>
              <c:idx val="1"/>
              <c:layout/>
              <c:tx>
                <c:rich>
                  <a:bodyPr/>
                  <a:lstStyle/>
                  <a:p>
                    <a:r>
                      <a:rPr lang="en-US"/>
                      <a:t>459678 </a:t>
                    </a:r>
                  </a:p>
                  <a:p>
                    <a:r>
                      <a:rPr lang="en-US"/>
                      <a:t>(48.45%)</a:t>
                    </a:r>
                  </a:p>
                </c:rich>
              </c:tx>
              <c:dLblPos val="inEnd"/>
              <c:showVal val="1"/>
            </c:dLbl>
            <c:dLbl>
              <c:idx val="2"/>
              <c:layout/>
              <c:tx>
                <c:rich>
                  <a:bodyPr/>
                  <a:lstStyle/>
                  <a:p>
                    <a:r>
                      <a:rPr lang="en-US"/>
                      <a:t>18555</a:t>
                    </a:r>
                  </a:p>
                  <a:p>
                    <a:r>
                      <a:rPr lang="en-US"/>
                      <a:t>(1.96%)</a:t>
                    </a:r>
                  </a:p>
                </c:rich>
              </c:tx>
              <c:dLblPos val="inEnd"/>
              <c:showVal val="1"/>
            </c:dLbl>
            <c:dLblPos val="inEnd"/>
            <c:showVal val="1"/>
          </c:dLbls>
          <c:cat>
            <c:strLit>
              <c:ptCount val="3"/>
              <c:pt idx="0">
                <c:v>Female</c:v>
              </c:pt>
              <c:pt idx="1">
                <c:v>Male</c:v>
              </c:pt>
              <c:pt idx="2">
                <c:v>U</c:v>
              </c:pt>
            </c:strLit>
          </c:cat>
          <c:val>
            <c:numLit>
              <c:formatCode>General</c:formatCode>
              <c:ptCount val="3"/>
              <c:pt idx="0">
                <c:v>470544</c:v>
              </c:pt>
              <c:pt idx="1">
                <c:v>459678</c:v>
              </c:pt>
              <c:pt idx="2">
                <c:v>18555</c:v>
              </c:pt>
            </c:numLit>
          </c:val>
        </c:ser>
        <c:dLbls>
          <c:showVal val="1"/>
        </c:dLbls>
        <c:axId val="96470528"/>
        <c:axId val="96472448"/>
      </c:barChart>
      <c:catAx>
        <c:axId val="96470528"/>
        <c:scaling>
          <c:orientation val="minMax"/>
        </c:scaling>
        <c:axPos val="b"/>
        <c:title>
          <c:tx>
            <c:rich>
              <a:bodyPr/>
              <a:lstStyle/>
              <a:p>
                <a:pPr>
                  <a:defRPr/>
                </a:pPr>
                <a:r>
                  <a:rPr lang="en-US"/>
                  <a:t>Gender Category</a:t>
                </a:r>
              </a:p>
            </c:rich>
          </c:tx>
          <c:layout/>
        </c:title>
        <c:tickLblPos val="nextTo"/>
        <c:crossAx val="96472448"/>
        <c:crosses val="autoZero"/>
        <c:auto val="1"/>
        <c:lblAlgn val="ctr"/>
        <c:lblOffset val="100"/>
      </c:catAx>
      <c:valAx>
        <c:axId val="96472448"/>
        <c:scaling>
          <c:orientation val="minMax"/>
        </c:scaling>
        <c:delete val="1"/>
        <c:axPos val="l"/>
        <c:title>
          <c:tx>
            <c:rich>
              <a:bodyPr rot="-5400000" vert="horz"/>
              <a:lstStyle/>
              <a:p>
                <a:pPr>
                  <a:defRPr/>
                </a:pPr>
                <a:r>
                  <a:rPr lang="en-US"/>
                  <a:t>Number of Purchases</a:t>
                </a:r>
              </a:p>
            </c:rich>
          </c:tx>
          <c:layout/>
        </c:title>
        <c:numFmt formatCode="General" sourceLinked="1"/>
        <c:tickLblPos val="nextTo"/>
        <c:crossAx val="96470528"/>
        <c:crosses val="autoZero"/>
        <c:crossBetween val="between"/>
      </c:valAx>
      <c:spPr>
        <a:noFill/>
      </c:spPr>
    </c:plotArea>
    <c:plotVisOnly val="1"/>
  </c:chart>
  <c:spPr>
    <a:solidFill>
      <a:schemeClr val="lt1"/>
    </a:solidFill>
    <a:ln w="25400"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6"/>
  <c:chart>
    <c:title>
      <c:tx>
        <c:rich>
          <a:bodyPr/>
          <a:lstStyle/>
          <a:p>
            <a:pPr>
              <a:defRPr/>
            </a:pPr>
            <a:r>
              <a:rPr lang="en-US" sz="1600" dirty="0">
                <a:solidFill>
                  <a:schemeClr val="accent4"/>
                </a:solidFill>
              </a:rPr>
              <a:t>Job Industry</a:t>
            </a:r>
            <a:r>
              <a:rPr lang="en-US" sz="1600" baseline="0" dirty="0">
                <a:solidFill>
                  <a:schemeClr val="accent4"/>
                </a:solidFill>
              </a:rPr>
              <a:t> Distribution</a:t>
            </a:r>
            <a:endParaRPr lang="en-US" sz="1600" dirty="0">
              <a:solidFill>
                <a:schemeClr val="accent4"/>
              </a:solidFill>
            </a:endParaRPr>
          </a:p>
        </c:rich>
      </c:tx>
      <c:layout/>
    </c:title>
    <c:plotArea>
      <c:layout/>
      <c:barChart>
        <c:barDir val="bar"/>
        <c:grouping val="clustered"/>
        <c:ser>
          <c:idx val="0"/>
          <c:order val="0"/>
          <c:tx>
            <c:strRef>
              <c:f>[KPMG_VI_New_raw_data_update_final.xlsx]Sheet10!$G$15</c:f>
              <c:strCache>
                <c:ptCount val="1"/>
                <c:pt idx="0">
                  <c:v>Old Customers</c:v>
                </c:pt>
              </c:strCache>
            </c:strRef>
          </c:tx>
          <c:dLbls>
            <c:showVal val="1"/>
          </c:dLbls>
          <c:cat>
            <c:strRef>
              <c:f>[KPMG_VI_New_raw_data_update_final.xlsx]Sheet10!$F$16:$F$24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[KPMG_VI_New_raw_data_update_final.xlsx]Sheet10!$G$16:$G$24</c:f>
              <c:numCache>
                <c:formatCode>0.00%</c:formatCode>
                <c:ptCount val="9"/>
                <c:pt idx="0">
                  <c:v>2.1531100478468918E-2</c:v>
                </c:pt>
                <c:pt idx="1">
                  <c:v>3.3791866028708151E-2</c:v>
                </c:pt>
                <c:pt idx="2">
                  <c:v>4.0669856459330141E-2</c:v>
                </c:pt>
                <c:pt idx="3">
                  <c:v>6.6686602870813419E-2</c:v>
                </c:pt>
                <c:pt idx="4">
                  <c:v>7.984449760765551E-2</c:v>
                </c:pt>
                <c:pt idx="5">
                  <c:v>0.10705741626794256</c:v>
                </c:pt>
                <c:pt idx="6">
                  <c:v>0.18002392344497609</c:v>
                </c:pt>
                <c:pt idx="7">
                  <c:v>0.23145933014354075</c:v>
                </c:pt>
                <c:pt idx="8">
                  <c:v>0.23893540669856464</c:v>
                </c:pt>
              </c:numCache>
            </c:numRef>
          </c:val>
        </c:ser>
        <c:ser>
          <c:idx val="1"/>
          <c:order val="1"/>
          <c:tx>
            <c:strRef>
              <c:f>[KPMG_VI_New_raw_data_update_final.xlsx]Sheet10!$H$15</c:f>
              <c:strCache>
                <c:ptCount val="1"/>
                <c:pt idx="0">
                  <c:v>New Customers</c:v>
                </c:pt>
              </c:strCache>
            </c:strRef>
          </c:tx>
          <c:dLbls>
            <c:showVal val="1"/>
          </c:dLbls>
          <c:cat>
            <c:strRef>
              <c:f>[KPMG_VI_New_raw_data_update_final.xlsx]Sheet10!$F$16:$F$24</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[KPMG_VI_New_raw_data_update_final.xlsx]Sheet10!$H$16:$H$24</c:f>
              <c:numCache>
                <c:formatCode>0.00%</c:formatCode>
                <c:ptCount val="9"/>
                <c:pt idx="0">
                  <c:v>2.9940119760479049E-2</c:v>
                </c:pt>
                <c:pt idx="1">
                  <c:v>3.1137724550898204E-2</c:v>
                </c:pt>
                <c:pt idx="2">
                  <c:v>4.4311377245509001E-2</c:v>
                </c:pt>
                <c:pt idx="3">
                  <c:v>6.1077844311377243E-2</c:v>
                </c:pt>
                <c:pt idx="4">
                  <c:v>7.664670658682636E-2</c:v>
                </c:pt>
                <c:pt idx="5">
                  <c:v>9.3413173652694623E-2</c:v>
                </c:pt>
                <c:pt idx="6">
                  <c:v>0.18203592814371258</c:v>
                </c:pt>
                <c:pt idx="7">
                  <c:v>0.24311377245508983</c:v>
                </c:pt>
                <c:pt idx="8">
                  <c:v>0.2383233532934132</c:v>
                </c:pt>
              </c:numCache>
            </c:numRef>
          </c:val>
        </c:ser>
        <c:dLbls>
          <c:showVal val="1"/>
        </c:dLbls>
        <c:overlap val="-25"/>
        <c:axId val="96555008"/>
        <c:axId val="96556544"/>
      </c:barChart>
      <c:catAx>
        <c:axId val="96555008"/>
        <c:scaling>
          <c:orientation val="minMax"/>
        </c:scaling>
        <c:axPos val="l"/>
        <c:majorTickMark val="none"/>
        <c:tickLblPos val="nextTo"/>
        <c:crossAx val="96556544"/>
        <c:crosses val="autoZero"/>
        <c:auto val="1"/>
        <c:lblAlgn val="ctr"/>
        <c:lblOffset val="100"/>
      </c:catAx>
      <c:valAx>
        <c:axId val="96556544"/>
        <c:scaling>
          <c:orientation val="minMax"/>
        </c:scaling>
        <c:delete val="1"/>
        <c:axPos val="b"/>
        <c:numFmt formatCode="0.00%" sourceLinked="1"/>
        <c:tickLblPos val="nextTo"/>
        <c:crossAx val="96555008"/>
        <c:crosses val="autoZero"/>
        <c:crossBetween val="between"/>
      </c:valAx>
      <c:spPr>
        <a:noFill/>
      </c:spPr>
    </c:plotArea>
    <c:legend>
      <c:legendPos val="t"/>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7"/>
  <c:chart>
    <c:title>
      <c:tx>
        <c:rich>
          <a:bodyPr/>
          <a:lstStyle/>
          <a:p>
            <a:pPr>
              <a:defRPr/>
            </a:pPr>
            <a:r>
              <a:rPr lang="en-US"/>
              <a:t>Customer Profiling &amp; RFM Score</a:t>
            </a:r>
          </a:p>
        </c:rich>
      </c:tx>
      <c:layout/>
    </c:title>
    <c:plotArea>
      <c:layout/>
      <c:barChart>
        <c:barDir val="bar"/>
        <c:grouping val="clustered"/>
        <c:ser>
          <c:idx val="0"/>
          <c:order val="0"/>
          <c:tx>
            <c:strRef>
              <c:f>[KPMG_VI_New_raw_data_update_final.xlsx]Sheet12!$F$19</c:f>
              <c:strCache>
                <c:ptCount val="1"/>
                <c:pt idx="0">
                  <c:v>Number of Customers</c:v>
                </c:pt>
              </c:strCache>
            </c:strRef>
          </c:tx>
          <c:dLbls>
            <c:showVal val="1"/>
          </c:dLbls>
          <c:cat>
            <c:strRef>
              <c:f>[KPMG_VI_New_raw_data_update_final.xlsx]Sheet12!$E$20:$E$30</c:f>
              <c:strCache>
                <c:ptCount val="11"/>
                <c:pt idx="0">
                  <c:v>Platinum Customer</c:v>
                </c:pt>
                <c:pt idx="1">
                  <c:v>Very Loyal</c:v>
                </c:pt>
                <c:pt idx="2">
                  <c:v>Lost Customer</c:v>
                </c:pt>
                <c:pt idx="3">
                  <c:v>Almost Lost Customer</c:v>
                </c:pt>
                <c:pt idx="4">
                  <c:v>Late Bloomer</c:v>
                </c:pt>
                <c:pt idx="5">
                  <c:v>Becoming Loyal</c:v>
                </c:pt>
                <c:pt idx="6">
                  <c:v>Potential Customer</c:v>
                </c:pt>
                <c:pt idx="7">
                  <c:v>Losing Customer</c:v>
                </c:pt>
                <c:pt idx="8">
                  <c:v>High Risk Customer</c:v>
                </c:pt>
                <c:pt idx="9">
                  <c:v>Recent Customer</c:v>
                </c:pt>
                <c:pt idx="10">
                  <c:v>Evasive Customer</c:v>
                </c:pt>
              </c:strCache>
            </c:strRef>
          </c:cat>
          <c:val>
            <c:numRef>
              <c:f>[KPMG_VI_New_raw_data_update_final.xlsx]Sheet12!$F$20:$F$30</c:f>
              <c:numCache>
                <c:formatCode>General</c:formatCode>
                <c:ptCount val="11"/>
                <c:pt idx="0">
                  <c:v>176</c:v>
                </c:pt>
                <c:pt idx="1">
                  <c:v>186</c:v>
                </c:pt>
                <c:pt idx="2">
                  <c:v>290</c:v>
                </c:pt>
                <c:pt idx="3">
                  <c:v>324</c:v>
                </c:pt>
                <c:pt idx="4">
                  <c:v>334</c:v>
                </c:pt>
                <c:pt idx="5">
                  <c:v>346</c:v>
                </c:pt>
                <c:pt idx="6">
                  <c:v>355</c:v>
                </c:pt>
                <c:pt idx="7">
                  <c:v>356</c:v>
                </c:pt>
                <c:pt idx="8">
                  <c:v>361</c:v>
                </c:pt>
                <c:pt idx="9">
                  <c:v>369</c:v>
                </c:pt>
                <c:pt idx="10">
                  <c:v>397</c:v>
                </c:pt>
              </c:numCache>
            </c:numRef>
          </c:val>
        </c:ser>
        <c:dLbls>
          <c:showVal val="1"/>
        </c:dLbls>
        <c:overlap val="-25"/>
        <c:axId val="96591232"/>
        <c:axId val="96629888"/>
      </c:barChart>
      <c:catAx>
        <c:axId val="96591232"/>
        <c:scaling>
          <c:orientation val="minMax"/>
        </c:scaling>
        <c:axPos val="l"/>
        <c:majorTickMark val="none"/>
        <c:tickLblPos val="nextTo"/>
        <c:crossAx val="96629888"/>
        <c:crosses val="autoZero"/>
        <c:auto val="1"/>
        <c:lblAlgn val="ctr"/>
        <c:lblOffset val="100"/>
      </c:catAx>
      <c:valAx>
        <c:axId val="96629888"/>
        <c:scaling>
          <c:orientation val="minMax"/>
        </c:scaling>
        <c:delete val="1"/>
        <c:axPos val="b"/>
        <c:numFmt formatCode="General" sourceLinked="1"/>
        <c:tickLblPos val="nextTo"/>
        <c:crossAx val="96591232"/>
        <c:crosses val="autoZero"/>
        <c:crossBetween val="between"/>
      </c:valAx>
    </c:plotArea>
    <c:legend>
      <c:legendPos val="t"/>
      <c:layout/>
    </c:legend>
    <c:plotVisOnly val="1"/>
  </c:chart>
  <c:spPr>
    <a:solidFill>
      <a:schemeClr val="lt1"/>
    </a:solidFill>
    <a:ln w="25400"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smtClean="0"/>
              <a:t>- </a:t>
            </a:r>
            <a:r>
              <a:rPr lang="en-US" dirty="0" err="1" smtClean="0"/>
              <a:t>Jeetesh</a:t>
            </a:r>
            <a:r>
              <a:rPr lang="en-US" dirty="0" smtClean="0"/>
              <a:t> Singh</a:t>
            </a: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Interpretation</a:t>
            </a:r>
            <a:endParaRPr/>
          </a:p>
        </p:txBody>
      </p:sp>
      <p:sp>
        <p:nvSpPr>
          <p:cNvPr id="150" name="Shape 99"/>
          <p:cNvSpPr/>
          <p:nvPr/>
        </p:nvSpPr>
        <p:spPr>
          <a:xfrm>
            <a:off x="214282" y="857238"/>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Customer Target &amp; Methodology</a:t>
            </a:r>
          </a:p>
        </p:txBody>
      </p:sp>
      <p:graphicFrame>
        <p:nvGraphicFramePr>
          <p:cNvPr id="6" name="Table 5"/>
          <p:cNvGraphicFramePr>
            <a:graphicFrameLocks noGrp="1"/>
          </p:cNvGraphicFramePr>
          <p:nvPr/>
        </p:nvGraphicFramePr>
        <p:xfrm>
          <a:off x="357157" y="1357303"/>
          <a:ext cx="7358113" cy="1500200"/>
        </p:xfrm>
        <a:graphic>
          <a:graphicData uri="http://schemas.openxmlformats.org/drawingml/2006/table">
            <a:tbl>
              <a:tblPr/>
              <a:tblGrid>
                <a:gridCol w="1606611"/>
                <a:gridCol w="1975138"/>
                <a:gridCol w="1043469"/>
                <a:gridCol w="2732895"/>
              </a:tblGrid>
              <a:tr h="268328">
                <a:tc>
                  <a:txBody>
                    <a:bodyPr/>
                    <a:lstStyle/>
                    <a:p>
                      <a:pPr algn="l" fontAlgn="ctr"/>
                      <a:r>
                        <a:rPr lang="en-US" sz="1200" b="1" i="0" u="none" strike="noStrike" dirty="0">
                          <a:solidFill>
                            <a:srgbClr val="FFFFFF"/>
                          </a:solidFill>
                          <a:latin typeface="Open Sans"/>
                        </a:rPr>
                        <a:t>Customer Title</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ctr"/>
                      <a:r>
                        <a:rPr lang="en-US" sz="1200" b="1" i="0" u="none" strike="noStrike" dirty="0" smtClean="0">
                          <a:solidFill>
                            <a:srgbClr val="FFFFFF"/>
                          </a:solidFill>
                          <a:latin typeface="Open Sans"/>
                        </a:rPr>
                        <a:t> Number </a:t>
                      </a:r>
                      <a:r>
                        <a:rPr lang="en-US" sz="1200" b="1" i="0" u="none" strike="noStrike" dirty="0">
                          <a:solidFill>
                            <a:srgbClr val="FFFFFF"/>
                          </a:solidFill>
                          <a:latin typeface="Open Sans"/>
                        </a:rPr>
                        <a:t>of Customers</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ctr"/>
                      <a:r>
                        <a:rPr lang="en-US" sz="1200" b="1" i="0" u="none" strike="noStrike" dirty="0" smtClean="0">
                          <a:solidFill>
                            <a:srgbClr val="FFFFFF"/>
                          </a:solidFill>
                          <a:latin typeface="Open Sans"/>
                        </a:rPr>
                        <a:t> Cumulative</a:t>
                      </a:r>
                      <a:endParaRPr lang="en-US" sz="1200" b="1" i="0" u="none" strike="noStrike" dirty="0">
                        <a:solidFill>
                          <a:srgbClr val="FFFFFF"/>
                        </a:solidFill>
                        <a:latin typeface="Open Sans"/>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c>
                  <a:txBody>
                    <a:bodyPr/>
                    <a:lstStyle/>
                    <a:p>
                      <a:pPr algn="l" fontAlgn="ctr"/>
                      <a:r>
                        <a:rPr lang="en-US" sz="1200" b="1" i="0" u="none" strike="noStrike" dirty="0" smtClean="0">
                          <a:solidFill>
                            <a:srgbClr val="FFFFFF"/>
                          </a:solidFill>
                          <a:latin typeface="Open Sans"/>
                        </a:rPr>
                        <a:t> Customer </a:t>
                      </a:r>
                      <a:r>
                        <a:rPr lang="en-US" sz="1200" b="1" i="0" u="none" strike="noStrike" dirty="0">
                          <a:solidFill>
                            <a:srgbClr val="FFFFFF"/>
                          </a:solidFill>
                          <a:latin typeface="Open Sans"/>
                        </a:rPr>
                        <a:t>Selection (Top 1000)</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75D"/>
                    </a:solidFill>
                  </a:tcPr>
                </a:tc>
              </a:tr>
              <a:tr h="243935">
                <a:tc>
                  <a:txBody>
                    <a:bodyPr/>
                    <a:lstStyle/>
                    <a:p>
                      <a:pPr algn="l" fontAlgn="ctr"/>
                      <a:r>
                        <a:rPr lang="en-US" sz="1100" b="0" i="0" u="none" strike="noStrike" dirty="0">
                          <a:solidFill>
                            <a:srgbClr val="000000"/>
                          </a:solidFill>
                          <a:latin typeface="Open Sans"/>
                        </a:rPr>
                        <a:t>Platinum Customer</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176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43935">
                <a:tc>
                  <a:txBody>
                    <a:bodyPr/>
                    <a:lstStyle/>
                    <a:p>
                      <a:pPr algn="l" fontAlgn="ctr"/>
                      <a:r>
                        <a:rPr lang="en-US" sz="1100" b="0" i="0" u="none" strike="noStrike">
                          <a:solidFill>
                            <a:srgbClr val="000000"/>
                          </a:solidFill>
                          <a:latin typeface="Open Sans"/>
                        </a:rPr>
                        <a:t>Very Loyal</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186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43935">
                <a:tc>
                  <a:txBody>
                    <a:bodyPr/>
                    <a:lstStyle/>
                    <a:p>
                      <a:pPr algn="l" fontAlgn="ctr"/>
                      <a:r>
                        <a:rPr lang="en-US" sz="1100" b="0" i="0" u="none" strike="noStrike" dirty="0">
                          <a:solidFill>
                            <a:srgbClr val="000000"/>
                          </a:solidFill>
                          <a:latin typeface="Open Sans"/>
                        </a:rPr>
                        <a:t>Becoming Loyal</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346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290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43935">
                <a:tc>
                  <a:txBody>
                    <a:bodyPr/>
                    <a:lstStyle/>
                    <a:p>
                      <a:pPr algn="l" fontAlgn="ctr"/>
                      <a:r>
                        <a:rPr lang="en-US" sz="1100" b="0" i="0" u="none" strike="noStrike">
                          <a:solidFill>
                            <a:srgbClr val="000000"/>
                          </a:solidFill>
                          <a:latin typeface="Open Sans"/>
                        </a:rPr>
                        <a:t>Recent Customer</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369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976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256132">
                <a:tc>
                  <a:txBody>
                    <a:bodyPr/>
                    <a:lstStyle/>
                    <a:p>
                      <a:pPr algn="l" fontAlgn="ctr"/>
                      <a:r>
                        <a:rPr lang="en-US" sz="1100" b="0" i="0" u="none" strike="noStrike">
                          <a:solidFill>
                            <a:srgbClr val="000000"/>
                          </a:solidFill>
                          <a:latin typeface="Open Sans"/>
                        </a:rPr>
                        <a:t>Potential Customer</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355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9F1"/>
                    </a:solidFill>
                  </a:tcPr>
                </a:tc>
                <a:tc>
                  <a:txBody>
                    <a:bodyPr/>
                    <a:lstStyle/>
                    <a:p>
                      <a:pPr algn="ctr" fontAlgn="ctr"/>
                      <a:r>
                        <a:rPr lang="en-US" sz="1100" b="0" i="0" u="none" strike="noStrike">
                          <a:solidFill>
                            <a:srgbClr val="000000"/>
                          </a:solidFill>
                          <a:latin typeface="Open Sans"/>
                        </a:rPr>
                        <a:t>1432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9F1"/>
                    </a:solidFill>
                  </a:tcPr>
                </a:tc>
                <a:tc>
                  <a:txBody>
                    <a:bodyPr/>
                    <a:lstStyle/>
                    <a:p>
                      <a:pPr algn="ctr" fontAlgn="ctr"/>
                      <a:r>
                        <a:rPr lang="en-US" sz="1100" b="0" i="0" u="none" strike="noStrike" dirty="0">
                          <a:solidFill>
                            <a:srgbClr val="000000"/>
                          </a:solidFill>
                          <a:latin typeface="Open Sans"/>
                        </a:rPr>
                        <a:t>24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D9F1"/>
                    </a:solidFill>
                  </a:tcPr>
                </a:tc>
              </a:tr>
            </a:tbl>
          </a:graphicData>
        </a:graphic>
      </p:graphicFrame>
      <p:sp>
        <p:nvSpPr>
          <p:cNvPr id="8" name="TextBox 7"/>
          <p:cNvSpPr txBox="1"/>
          <p:nvPr/>
        </p:nvSpPr>
        <p:spPr>
          <a:xfrm>
            <a:off x="357158" y="3286130"/>
            <a:ext cx="6286544"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buFont typeface="Arial" pitchFamily="34" charset="0"/>
              <a:buChar char="•"/>
            </a:pPr>
            <a:r>
              <a:rPr lang="en-US" dirty="0" smtClean="0"/>
              <a:t>Sort the top 1000 customers by applying the parameters outlined in the preceding table</a:t>
            </a:r>
            <a:r>
              <a:rPr lang="en-US" dirty="0" smtClean="0"/>
              <a:t>.</a:t>
            </a:r>
          </a:p>
          <a:p>
            <a:pPr algn="just"/>
            <a:endParaRPr lang="en-US" dirty="0" smtClean="0"/>
          </a:p>
          <a:p>
            <a:pPr algn="just">
              <a:buFont typeface="Arial" pitchFamily="34" charset="0"/>
              <a:buChar char="•"/>
            </a:pPr>
            <a:r>
              <a:rPr lang="en-US" dirty="0" smtClean="0"/>
              <a:t>The </a:t>
            </a:r>
            <a:r>
              <a:rPr lang="en-US" dirty="0" smtClean="0"/>
              <a:t>1000 customers that were found are likely to have made recent purchases, have made frequent purchases in the past, and have a tendency to spend more than other customers.</a:t>
            </a:r>
            <a:endParaRPr kumimoji="0" lang="en-US"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385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Evaluate and Suggest the Top 1000 Clients to Aim for in the Dataset</a:t>
            </a:r>
          </a:p>
        </p:txBody>
      </p:sp>
      <p:sp>
        <p:nvSpPr>
          <p:cNvPr id="124" name="Shape 73"/>
          <p:cNvSpPr/>
          <p:nvPr/>
        </p:nvSpPr>
        <p:spPr>
          <a:xfrm>
            <a:off x="205025" y="1714494"/>
            <a:ext cx="3938347" cy="296308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700" b="1" dirty="0" smtClean="0"/>
              <a:t>Synopsis of the issue</a:t>
            </a:r>
          </a:p>
          <a:p>
            <a:pPr algn="just">
              <a:buFont typeface="Wingdings" pitchFamily="2" charset="2"/>
              <a:buChar char="Ø"/>
            </a:pPr>
            <a:r>
              <a:rPr lang="en-US" sz="1400" dirty="0" smtClean="0"/>
              <a:t>A company called ‘Sprocket Central’ specializes in fine bicycles and cycling gear.</a:t>
            </a:r>
          </a:p>
          <a:p>
            <a:pPr algn="just">
              <a:buFont typeface="Wingdings" pitchFamily="2" charset="2"/>
              <a:buChar char="Ø"/>
            </a:pPr>
            <a:r>
              <a:rPr lang="en-US" sz="1400" dirty="0" smtClean="0"/>
              <a:t>Through the analysis of supplied datasets, the marketing department hopes to increase business sales.</a:t>
            </a:r>
          </a:p>
          <a:p>
            <a:pPr algn="just">
              <a:buFont typeface="Wingdings" pitchFamily="2" charset="2"/>
              <a:buChar char="Ø"/>
            </a:pPr>
            <a:r>
              <a:rPr lang="en-US" sz="1400" dirty="0" smtClean="0"/>
              <a:t>The objective is to evaluate and suggest 1000 clients that Sprocket Central should focus on in order to increase value for the business, using the three datasets that have been made available.</a:t>
            </a:r>
            <a:endParaRPr sz="1400"/>
          </a:p>
        </p:txBody>
      </p:sp>
      <p:sp>
        <p:nvSpPr>
          <p:cNvPr id="10" name="TextBox 9"/>
          <p:cNvSpPr txBox="1"/>
          <p:nvPr/>
        </p:nvSpPr>
        <p:spPr>
          <a:xfrm>
            <a:off x="4643438" y="1857370"/>
            <a:ext cx="4143404"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b="1" dirty="0" smtClean="0">
                <a:latin typeface="Open Sans"/>
              </a:rPr>
              <a:t>Items Included in Data Analysis</a:t>
            </a:r>
          </a:p>
          <a:p>
            <a:pPr>
              <a:buFont typeface="Wingdings" pitchFamily="2" charset="2"/>
              <a:buChar char="Ø"/>
            </a:pPr>
            <a:r>
              <a:rPr lang="en-US" dirty="0" smtClean="0">
                <a:latin typeface="Open Sans"/>
              </a:rPr>
              <a:t>Customer Age Distributions: "Old" and "New“</a:t>
            </a:r>
          </a:p>
          <a:p>
            <a:pPr>
              <a:buFont typeface="Wingdings" pitchFamily="2" charset="2"/>
              <a:buChar char="Ø"/>
            </a:pPr>
            <a:r>
              <a:rPr lang="en-US" dirty="0" smtClean="0">
                <a:latin typeface="Open Sans"/>
              </a:rPr>
              <a:t>Gender-specific bike purchases over the previous three years</a:t>
            </a:r>
          </a:p>
          <a:p>
            <a:pPr>
              <a:buFont typeface="Wingdings" pitchFamily="2" charset="2"/>
              <a:buChar char="Ø"/>
            </a:pPr>
            <a:r>
              <a:rPr lang="en-US" dirty="0" smtClean="0">
                <a:latin typeface="Open Sans"/>
              </a:rPr>
              <a:t>Distributions of occupations </a:t>
            </a:r>
          </a:p>
          <a:p>
            <a:pPr>
              <a:buFont typeface="Wingdings" pitchFamily="2" charset="2"/>
              <a:buChar char="Ø"/>
            </a:pPr>
            <a:r>
              <a:rPr lang="en-US" dirty="0" smtClean="0">
                <a:latin typeface="Open Sans"/>
              </a:rPr>
              <a:t>Wealth distribution according to age group</a:t>
            </a:r>
          </a:p>
          <a:p>
            <a:pPr>
              <a:buFont typeface="Wingdings" pitchFamily="2" charset="2"/>
              <a:buChar char="Ø"/>
            </a:pPr>
            <a:r>
              <a:rPr lang="en-US" dirty="0" smtClean="0">
                <a:latin typeface="Open Sans"/>
              </a:rPr>
              <a:t>Total number of state-owned and non-owned vehicles</a:t>
            </a:r>
          </a:p>
          <a:p>
            <a:pPr>
              <a:buFont typeface="Wingdings" pitchFamily="2" charset="2"/>
              <a:buChar char="Ø"/>
            </a:pPr>
            <a:r>
              <a:rPr lang="en-US" dirty="0" smtClean="0">
                <a:latin typeface="Open Sans"/>
              </a:rPr>
              <a:t>Classification of customers and RFM analysis</a:t>
            </a:r>
            <a:endParaRPr kumimoji="0" lang="en-US" sz="1400" b="0" i="0" u="none" strike="noStrike" cap="none" spc="0" normalizeH="0" baseline="0" dirty="0">
              <a:ln>
                <a:noFill/>
              </a:ln>
              <a:solidFill>
                <a:srgbClr val="000000"/>
              </a:solidFill>
              <a:effectLst/>
              <a:uFillTx/>
              <a:latin typeface="Open San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Quality Assessment </a:t>
            </a:r>
            <a:endParaRPr/>
          </a:p>
        </p:txBody>
      </p:sp>
      <p:sp>
        <p:nvSpPr>
          <p:cNvPr id="133" name="Shape 82"/>
          <p:cNvSpPr/>
          <p:nvPr/>
        </p:nvSpPr>
        <p:spPr>
          <a:xfrm>
            <a:off x="214282" y="1643057"/>
            <a:ext cx="3286148" cy="324624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smtClean="0"/>
              <a:t>Key Issues</a:t>
            </a:r>
          </a:p>
          <a:p>
            <a:pPr>
              <a:buFont typeface="Wingdings" pitchFamily="2" charset="2"/>
              <a:buChar char="Ø"/>
            </a:pPr>
            <a:r>
              <a:rPr lang="en-US" sz="1300" dirty="0" smtClean="0"/>
              <a:t>Accuracy: Correct Values</a:t>
            </a:r>
          </a:p>
          <a:p>
            <a:pPr>
              <a:buFont typeface="Wingdings" pitchFamily="2" charset="2"/>
              <a:buChar char="Ø"/>
            </a:pPr>
            <a:r>
              <a:rPr lang="en-US" sz="1300" dirty="0" smtClean="0"/>
              <a:t>Completeness: Data Fields with Values. </a:t>
            </a:r>
          </a:p>
          <a:p>
            <a:pPr>
              <a:buFont typeface="Wingdings" pitchFamily="2" charset="2"/>
              <a:buChar char="Ø"/>
            </a:pPr>
            <a:r>
              <a:rPr lang="en-US" sz="1300" dirty="0" smtClean="0"/>
              <a:t>Consistency: Values Free from Contradiction</a:t>
            </a:r>
          </a:p>
          <a:p>
            <a:pPr>
              <a:buFont typeface="Wingdings" pitchFamily="2" charset="2"/>
              <a:buChar char="Ø"/>
            </a:pPr>
            <a:r>
              <a:rPr lang="en-US" sz="1300" dirty="0" smtClean="0"/>
              <a:t>Currency: Values up to Date</a:t>
            </a:r>
          </a:p>
          <a:p>
            <a:pPr>
              <a:buFont typeface="Wingdings" pitchFamily="2" charset="2"/>
              <a:buChar char="Ø"/>
            </a:pPr>
            <a:r>
              <a:rPr lang="en-US" sz="1300" dirty="0" smtClean="0"/>
              <a:t>Relevancy: Data items with Value Meta-data</a:t>
            </a:r>
          </a:p>
          <a:p>
            <a:pPr>
              <a:buFont typeface="Wingdings" pitchFamily="2" charset="2"/>
              <a:buChar char="Ø"/>
            </a:pPr>
            <a:r>
              <a:rPr lang="en-US" sz="1300" dirty="0" smtClean="0"/>
              <a:t>Validity: Data Containing Allowable Values </a:t>
            </a:r>
          </a:p>
          <a:p>
            <a:pPr>
              <a:buFont typeface="Wingdings" pitchFamily="2" charset="2"/>
              <a:buChar char="Ø"/>
            </a:pPr>
            <a:r>
              <a:rPr lang="en-US" sz="1300" dirty="0" smtClean="0"/>
              <a:t>Uniqueness: Records that are Duplicated</a:t>
            </a:r>
          </a:p>
          <a:p>
            <a:endParaRPr/>
          </a:p>
        </p:txBody>
      </p:sp>
      <p:graphicFrame>
        <p:nvGraphicFramePr>
          <p:cNvPr id="11" name="Table 10"/>
          <p:cNvGraphicFramePr>
            <a:graphicFrameLocks noGrp="1"/>
          </p:cNvGraphicFramePr>
          <p:nvPr/>
        </p:nvGraphicFramePr>
        <p:xfrm>
          <a:off x="3571868" y="1857370"/>
          <a:ext cx="5429256" cy="2946146"/>
        </p:xfrm>
        <a:graphic>
          <a:graphicData uri="http://schemas.openxmlformats.org/drawingml/2006/table">
            <a:tbl>
              <a:tblPr/>
              <a:tblGrid>
                <a:gridCol w="775440"/>
                <a:gridCol w="775440"/>
                <a:gridCol w="775440"/>
                <a:gridCol w="775440"/>
                <a:gridCol w="775440"/>
                <a:gridCol w="776028"/>
                <a:gridCol w="776028"/>
              </a:tblGrid>
              <a:tr h="0">
                <a:tc>
                  <a:txBody>
                    <a:bodyPr/>
                    <a:lstStyle/>
                    <a:p>
                      <a:pPr>
                        <a:lnSpc>
                          <a:spcPct val="107000"/>
                        </a:lnSpc>
                        <a:spcAft>
                          <a:spcPts val="0"/>
                        </a:spcAft>
                      </a:pP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Accuracy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Completeness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Consistency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Currency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Relevancy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b="1">
                          <a:latin typeface="Calibri"/>
                          <a:ea typeface="Calibri"/>
                          <a:cs typeface="Times New Roman"/>
                        </a:rPr>
                        <a:t>Validity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100" b="1">
                          <a:latin typeface="Calibri"/>
                          <a:ea typeface="Calibri"/>
                          <a:cs typeface="Times New Roman"/>
                        </a:rPr>
                        <a:t>Customer Address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err="1" smtClean="0">
                          <a:latin typeface="Calibri"/>
                          <a:ea typeface="Calibri"/>
                          <a:cs typeface="Times New Roman"/>
                        </a:rPr>
                        <a:t>Customerid</a:t>
                      </a:r>
                      <a:r>
                        <a:rPr lang="en-IN" sz="1000" dirty="0" smtClean="0">
                          <a:latin typeface="Calibri"/>
                          <a:ea typeface="Calibri"/>
                          <a:cs typeface="Times New Roman"/>
                        </a:rPr>
                        <a:t>:</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Incomplete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States: Inconsistency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100" b="1">
                          <a:latin typeface="Calibri"/>
                          <a:ea typeface="Calibri"/>
                          <a:cs typeface="Times New Roman"/>
                        </a:rPr>
                        <a:t>Customer Demographic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1) DOB: Inaccurate</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2) Age: missing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1) </a:t>
                      </a:r>
                      <a:r>
                        <a:rPr lang="en-IN" sz="1000" dirty="0" err="1">
                          <a:latin typeface="Calibri"/>
                          <a:ea typeface="Calibri"/>
                          <a:cs typeface="Times New Roman"/>
                        </a:rPr>
                        <a:t>Job_title</a:t>
                      </a:r>
                      <a:r>
                        <a:rPr lang="en-IN" sz="1000" dirty="0">
                          <a:latin typeface="Calibri"/>
                          <a:ea typeface="Calibri"/>
                          <a:cs typeface="Times New Roman"/>
                        </a:rPr>
                        <a:t>: Blanks</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2) customer id: Incomplete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Gender: </a:t>
                      </a:r>
                      <a:r>
                        <a:rPr lang="en-IN" sz="1000" dirty="0" err="1">
                          <a:latin typeface="Calibri"/>
                          <a:ea typeface="Calibri"/>
                          <a:cs typeface="Times New Roman"/>
                        </a:rPr>
                        <a:t>Inconsitency</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Deceased customers: Filter out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a:latin typeface="Calibri"/>
                          <a:ea typeface="Calibri"/>
                          <a:cs typeface="Times New Roman"/>
                        </a:rPr>
                        <a:t>Default: Delete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100" b="1">
                          <a:latin typeface="Calibri"/>
                          <a:ea typeface="Calibri"/>
                          <a:cs typeface="Times New Roman"/>
                        </a:rPr>
                        <a:t>Transactions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Profit: Missing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1) customer id: Incomplete</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2) Online order: Blanks</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3) Brands: Blanks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endParaRPr lang="en-IN" sz="1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Cancelled  Status Order: Filter out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000" dirty="0">
                          <a:latin typeface="Calibri"/>
                          <a:ea typeface="Calibri"/>
                          <a:cs typeface="Times New Roman"/>
                        </a:rPr>
                        <a:t>1) list price: Format</a:t>
                      </a:r>
                      <a:endParaRPr lang="en-US" sz="1100" dirty="0">
                        <a:latin typeface="Calibri"/>
                        <a:ea typeface="Calibri"/>
                        <a:cs typeface="Times New Roman"/>
                      </a:endParaRPr>
                    </a:p>
                    <a:p>
                      <a:pPr algn="l">
                        <a:lnSpc>
                          <a:spcPct val="107000"/>
                        </a:lnSpc>
                        <a:spcAft>
                          <a:spcPts val="0"/>
                        </a:spcAft>
                      </a:pPr>
                      <a:r>
                        <a:rPr lang="en-IN" sz="1000" dirty="0">
                          <a:latin typeface="Calibri"/>
                          <a:ea typeface="Calibri"/>
                          <a:cs typeface="Times New Roman"/>
                        </a:rPr>
                        <a:t>2) Product sold date: Format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Data Exploration</a:t>
            </a:r>
            <a:endParaRPr/>
          </a:p>
        </p:txBody>
      </p:sp>
      <p:sp>
        <p:nvSpPr>
          <p:cNvPr id="141" name="Shape 90"/>
          <p:cNvSpPr/>
          <p:nvPr/>
        </p:nvSpPr>
        <p:spPr>
          <a:xfrm>
            <a:off x="0" y="857238"/>
            <a:ext cx="5357818" cy="53857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a:t>
            </a:r>
            <a:r>
              <a:rPr lang="en-US" sz="1900" dirty="0" smtClean="0"/>
              <a:t>New’ and ‘Old’ Customer Age Distribution</a:t>
            </a:r>
            <a:endParaRPr sz="1900"/>
          </a:p>
        </p:txBody>
      </p:sp>
      <p:sp>
        <p:nvSpPr>
          <p:cNvPr id="142" name="Shape 91"/>
          <p:cNvSpPr/>
          <p:nvPr/>
        </p:nvSpPr>
        <p:spPr>
          <a:xfrm>
            <a:off x="214282" y="1357304"/>
            <a:ext cx="4134600" cy="308209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buFont typeface="Wingdings" pitchFamily="2" charset="2"/>
              <a:buChar char="Ø"/>
            </a:pPr>
            <a:r>
              <a:rPr lang="en-US" dirty="0" smtClean="0"/>
              <a:t>In "New," most clients are in the 40–49 age range. </a:t>
            </a:r>
          </a:p>
          <a:p>
            <a:pPr>
              <a:buFont typeface="Wingdings" pitchFamily="2" charset="2"/>
              <a:buChar char="Ø"/>
            </a:pPr>
            <a:r>
              <a:rPr lang="en-US" dirty="0" smtClean="0"/>
              <a:t>The bulk of clients in "old" are likewise in the 40–49 age range.</a:t>
            </a:r>
          </a:p>
          <a:p>
            <a:pPr>
              <a:buFont typeface="Wingdings" pitchFamily="2" charset="2"/>
              <a:buChar char="Ø"/>
            </a:pPr>
            <a:r>
              <a:rPr lang="en-US" dirty="0" smtClean="0"/>
              <a:t>Under 20 and 80+ are the lowest age groups for both "Old" and "New" customer lists.</a:t>
            </a:r>
          </a:p>
          <a:p>
            <a:pPr>
              <a:buFont typeface="Wingdings" pitchFamily="2" charset="2"/>
              <a:buChar char="Ø"/>
            </a:pPr>
            <a:r>
              <a:rPr lang="en-US" dirty="0" smtClean="0"/>
              <a:t>The 'New' customer list indicates that the most populated age groups are 40-69 and 20-29.</a:t>
            </a:r>
          </a:p>
          <a:p>
            <a:pPr>
              <a:buFont typeface="Wingdings" pitchFamily="2" charset="2"/>
              <a:buChar char="Ø"/>
            </a:pPr>
            <a:r>
              <a:rPr lang="en-US" dirty="0" smtClean="0"/>
              <a:t>The 30- to 39-year-old demographic in 'New' has a sharp decline in customers.</a:t>
            </a:r>
            <a:endParaRPr/>
          </a:p>
        </p:txBody>
      </p:sp>
      <p:graphicFrame>
        <p:nvGraphicFramePr>
          <p:cNvPr id="10" name="Chart 9"/>
          <p:cNvGraphicFramePr/>
          <p:nvPr/>
        </p:nvGraphicFramePr>
        <p:xfrm>
          <a:off x="5143504" y="1071553"/>
          <a:ext cx="3776879" cy="1928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5143504" y="3071816"/>
          <a:ext cx="3781435" cy="189071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Data Exploration</a:t>
            </a:r>
            <a:endParaRPr/>
          </a:p>
        </p:txBody>
      </p:sp>
      <p:sp>
        <p:nvSpPr>
          <p:cNvPr id="141" name="Shape 90"/>
          <p:cNvSpPr/>
          <p:nvPr/>
        </p:nvSpPr>
        <p:spPr>
          <a:xfrm>
            <a:off x="142844" y="857238"/>
            <a:ext cx="6429388" cy="53857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Bike related purchases over last 3 years by Gender</a:t>
            </a:r>
            <a:endParaRPr sz="1900"/>
          </a:p>
        </p:txBody>
      </p:sp>
      <p:sp>
        <p:nvSpPr>
          <p:cNvPr id="142" name="Shape 91"/>
          <p:cNvSpPr/>
          <p:nvPr/>
        </p:nvSpPr>
        <p:spPr>
          <a:xfrm>
            <a:off x="214282" y="1714494"/>
            <a:ext cx="4134600" cy="24144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buFont typeface="Wingdings" pitchFamily="2" charset="2"/>
              <a:buChar char="Ø"/>
            </a:pPr>
            <a:r>
              <a:rPr lang="en-US" sz="1400" dirty="0" smtClean="0"/>
              <a:t>In the past three years, women have made roughly 50% of bike-related purchases compared to around 48% of purchases made by men. </a:t>
            </a:r>
          </a:p>
          <a:p>
            <a:pPr algn="just">
              <a:buFont typeface="Wingdings" pitchFamily="2" charset="2"/>
              <a:buChar char="Ø"/>
            </a:pPr>
            <a:r>
              <a:rPr lang="en-US" sz="1400" dirty="0" smtClean="0"/>
              <a:t>There were about 2% of unknown gender submissions.</a:t>
            </a:r>
          </a:p>
          <a:p>
            <a:pPr algn="just">
              <a:buFont typeface="Wingdings" pitchFamily="2" charset="2"/>
              <a:buChar char="Ø"/>
            </a:pPr>
            <a:r>
              <a:rPr lang="en-US" sz="1400" dirty="0" smtClean="0"/>
              <a:t>In terms of numbers, women purchases nearly 10,000 more than men do.</a:t>
            </a:r>
          </a:p>
          <a:p>
            <a:pPr algn="just">
              <a:buFont typeface="Wingdings" pitchFamily="2" charset="2"/>
              <a:buChar char="Ø"/>
            </a:pPr>
            <a:r>
              <a:rPr lang="en-US" sz="1400" dirty="0" smtClean="0"/>
              <a:t>The majority of bike-related sales are made by women.</a:t>
            </a:r>
            <a:endParaRPr sz="1400"/>
          </a:p>
        </p:txBody>
      </p:sp>
      <p:graphicFrame>
        <p:nvGraphicFramePr>
          <p:cNvPr id="8" name="Chart 7"/>
          <p:cNvGraphicFramePr/>
          <p:nvPr/>
        </p:nvGraphicFramePr>
        <p:xfrm>
          <a:off x="4714876" y="1643056"/>
          <a:ext cx="4214842" cy="307183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Data Exploration</a:t>
            </a:r>
            <a:endParaRPr/>
          </a:p>
        </p:txBody>
      </p:sp>
      <p:sp>
        <p:nvSpPr>
          <p:cNvPr id="141" name="Shape 90"/>
          <p:cNvSpPr/>
          <p:nvPr/>
        </p:nvSpPr>
        <p:spPr>
          <a:xfrm>
            <a:off x="142844" y="857238"/>
            <a:ext cx="8858312" cy="53857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Job Industry Distribution among Old and New Customers</a:t>
            </a:r>
          </a:p>
        </p:txBody>
      </p:sp>
      <p:sp>
        <p:nvSpPr>
          <p:cNvPr id="142" name="Shape 91"/>
          <p:cNvSpPr/>
          <p:nvPr/>
        </p:nvSpPr>
        <p:spPr>
          <a:xfrm>
            <a:off x="214282" y="2000246"/>
            <a:ext cx="4000528" cy="15119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buFont typeface="Wingdings" pitchFamily="2" charset="2"/>
              <a:buChar char="Ø"/>
            </a:pPr>
            <a:r>
              <a:rPr lang="en-US" dirty="0" smtClean="0"/>
              <a:t>As per data, Telecommunications Industry had most customers in both the list (24%).</a:t>
            </a:r>
          </a:p>
          <a:p>
            <a:pPr algn="just"/>
            <a:endParaRPr lang="en-US" dirty="0" smtClean="0"/>
          </a:p>
          <a:p>
            <a:pPr algn="just">
              <a:buFont typeface="Wingdings" pitchFamily="2" charset="2"/>
              <a:buChar char="Ø"/>
            </a:pPr>
            <a:r>
              <a:rPr lang="en-US" dirty="0" smtClean="0"/>
              <a:t>Agriculture Industry had least numbers of customers (Old-3%, New-2.15%)</a:t>
            </a:r>
          </a:p>
        </p:txBody>
      </p:sp>
      <p:graphicFrame>
        <p:nvGraphicFramePr>
          <p:cNvPr id="7" name="Chart 6"/>
          <p:cNvGraphicFramePr/>
          <p:nvPr/>
        </p:nvGraphicFramePr>
        <p:xfrm>
          <a:off x="4572000" y="1428742"/>
          <a:ext cx="4438662" cy="371475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Model Development</a:t>
            </a:r>
            <a:endParaRP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RFM Analysis &amp; Customer Classification</a:t>
            </a:r>
            <a:endParaRPr/>
          </a:p>
        </p:txBody>
      </p:sp>
      <p:sp>
        <p:nvSpPr>
          <p:cNvPr id="151" name="Shape 100"/>
          <p:cNvSpPr/>
          <p:nvPr/>
        </p:nvSpPr>
        <p:spPr>
          <a:xfrm>
            <a:off x="205025" y="1857370"/>
            <a:ext cx="3938347" cy="25029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buFont typeface="Wingdings" pitchFamily="2" charset="2"/>
              <a:buChar char="Ø"/>
            </a:pPr>
            <a:r>
              <a:rPr lang="en-US" sz="1400" dirty="0" smtClean="0"/>
              <a:t>A business can use RFM (</a:t>
            </a:r>
            <a:r>
              <a:rPr lang="en-US" sz="1400" dirty="0" err="1" smtClean="0"/>
              <a:t>Recency</a:t>
            </a:r>
            <a:r>
              <a:rPr lang="en-US" sz="1400" dirty="0" smtClean="0"/>
              <a:t>, Frequency, and Monetary) analysis to identify the customers it should target in order to boost revenue and value</a:t>
            </a:r>
            <a:r>
              <a:rPr lang="en-US" sz="1400" dirty="0" smtClean="0"/>
              <a:t>.</a:t>
            </a:r>
          </a:p>
          <a:p>
            <a:pPr algn="just"/>
            <a:endParaRPr lang="en-US" sz="1400" dirty="0" smtClean="0"/>
          </a:p>
          <a:p>
            <a:pPr algn="just">
              <a:buFont typeface="Wingdings" pitchFamily="2" charset="2"/>
              <a:buChar char="Ø"/>
            </a:pPr>
            <a:r>
              <a:rPr lang="en-US" sz="1400" dirty="0" smtClean="0"/>
              <a:t>Clients </a:t>
            </a:r>
            <a:r>
              <a:rPr lang="en-US" sz="1400" dirty="0" smtClean="0"/>
              <a:t>that have demonstrated strong levels of engagement with the business in the three previously mentioned categories are displayed in the RFM  model.</a:t>
            </a:r>
            <a:endParaRPr sz="1400"/>
          </a:p>
        </p:txBody>
      </p:sp>
      <p:graphicFrame>
        <p:nvGraphicFramePr>
          <p:cNvPr id="10" name="Chart 9"/>
          <p:cNvGraphicFramePr/>
          <p:nvPr/>
        </p:nvGraphicFramePr>
        <p:xfrm>
          <a:off x="4429124" y="1785932"/>
          <a:ext cx="4572000" cy="32432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smtClean="0"/>
              <a:t>Model Development</a:t>
            </a:r>
            <a:endParaRPr/>
          </a:p>
        </p:txBody>
      </p:sp>
      <p:sp>
        <p:nvSpPr>
          <p:cNvPr id="150" name="Shape 99"/>
          <p:cNvSpPr/>
          <p:nvPr/>
        </p:nvSpPr>
        <p:spPr>
          <a:xfrm>
            <a:off x="214282" y="857238"/>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Customer Profiling list with RFM Values</a:t>
            </a:r>
            <a:endParaRPr/>
          </a:p>
        </p:txBody>
      </p:sp>
      <p:graphicFrame>
        <p:nvGraphicFramePr>
          <p:cNvPr id="7" name="Table 6"/>
          <p:cNvGraphicFramePr>
            <a:graphicFrameLocks noGrp="1"/>
          </p:cNvGraphicFramePr>
          <p:nvPr/>
        </p:nvGraphicFramePr>
        <p:xfrm>
          <a:off x="357159" y="1357307"/>
          <a:ext cx="8572560" cy="3500458"/>
        </p:xfrm>
        <a:graphic>
          <a:graphicData uri="http://schemas.openxmlformats.org/drawingml/2006/table">
            <a:tbl>
              <a:tblPr>
                <a:tableStyleId>{284E427A-3D55-4303-BF80-6455036E1DE7}</a:tableStyleId>
              </a:tblPr>
              <a:tblGrid>
                <a:gridCol w="642941"/>
                <a:gridCol w="1698099"/>
                <a:gridCol w="5391146"/>
                <a:gridCol w="840374"/>
              </a:tblGrid>
              <a:tr h="303759">
                <a:tc>
                  <a:txBody>
                    <a:bodyPr/>
                    <a:lstStyle/>
                    <a:p>
                      <a:pPr algn="l" fontAlgn="ctr"/>
                      <a:r>
                        <a:rPr lang="en-US" sz="1050" b="1" u="none" strike="noStrike" dirty="0"/>
                        <a:t>Rank</a:t>
                      </a:r>
                      <a:endParaRPr lang="en-US" sz="1050" b="1" i="0" u="none" strike="noStrike" dirty="0">
                        <a:solidFill>
                          <a:srgbClr val="000000"/>
                        </a:solidFill>
                        <a:latin typeface="Calibri"/>
                      </a:endParaRPr>
                    </a:p>
                  </a:txBody>
                  <a:tcPr marL="8007" marR="8007" marT="8007" marB="0" anchor="ctr"/>
                </a:tc>
                <a:tc>
                  <a:txBody>
                    <a:bodyPr/>
                    <a:lstStyle/>
                    <a:p>
                      <a:pPr algn="l" fontAlgn="ctr"/>
                      <a:r>
                        <a:rPr lang="en-US" sz="1050" b="1" u="none" strike="noStrike" dirty="0" smtClean="0"/>
                        <a:t> Customer </a:t>
                      </a:r>
                      <a:r>
                        <a:rPr lang="en-US" sz="1050" b="1" u="none" strike="noStrike" dirty="0"/>
                        <a:t>Title</a:t>
                      </a:r>
                      <a:endParaRPr lang="en-US" sz="1050" b="1" i="0" u="none" strike="noStrike" dirty="0">
                        <a:solidFill>
                          <a:srgbClr val="000000"/>
                        </a:solidFill>
                        <a:latin typeface="Calibri"/>
                      </a:endParaRPr>
                    </a:p>
                  </a:txBody>
                  <a:tcPr marL="8007" marR="8007" marT="8007" marB="0" anchor="ctr"/>
                </a:tc>
                <a:tc>
                  <a:txBody>
                    <a:bodyPr/>
                    <a:lstStyle/>
                    <a:p>
                      <a:pPr algn="l" fontAlgn="ctr"/>
                      <a:r>
                        <a:rPr lang="en-US" sz="1050" b="1" u="none" strike="noStrike" dirty="0" smtClean="0"/>
                        <a:t> Description</a:t>
                      </a:r>
                      <a:endParaRPr lang="en-US" sz="1050" b="1" i="0" u="none" strike="noStrike" dirty="0">
                        <a:solidFill>
                          <a:srgbClr val="000000"/>
                        </a:solidFill>
                        <a:latin typeface="Calibri"/>
                      </a:endParaRPr>
                    </a:p>
                  </a:txBody>
                  <a:tcPr marL="8007" marR="8007" marT="8007" marB="0" anchor="ctr"/>
                </a:tc>
                <a:tc>
                  <a:txBody>
                    <a:bodyPr/>
                    <a:lstStyle/>
                    <a:p>
                      <a:pPr algn="l" fontAlgn="ctr"/>
                      <a:r>
                        <a:rPr lang="en-US" sz="1050" b="1" u="none" strike="noStrike" dirty="0" smtClean="0"/>
                        <a:t> RFM </a:t>
                      </a:r>
                      <a:r>
                        <a:rPr lang="en-US" sz="1050" b="1" u="none" strike="noStrike" dirty="0"/>
                        <a:t>Value</a:t>
                      </a:r>
                      <a:endParaRPr lang="en-US" sz="1050" b="1" i="0" u="none" strike="noStrike" dirty="0">
                        <a:solidFill>
                          <a:srgbClr val="000000"/>
                        </a:solidFill>
                        <a:latin typeface="Calibri"/>
                      </a:endParaRPr>
                    </a:p>
                  </a:txBody>
                  <a:tcPr marL="8007" marR="8007" marT="8007" marB="0" anchor="ctr"/>
                </a:tc>
              </a:tr>
              <a:tr h="289294">
                <a:tc>
                  <a:txBody>
                    <a:bodyPr/>
                    <a:lstStyle/>
                    <a:p>
                      <a:pPr algn="ctr" fontAlgn="ctr"/>
                      <a:r>
                        <a:rPr lang="en-US" sz="1000" u="none" strike="noStrike" dirty="0">
                          <a:effectLst>
                            <a:outerShdw blurRad="38100" dist="38100" dir="2700000" algn="tl">
                              <a:srgbClr val="000000">
                                <a:alpha val="43137"/>
                              </a:srgbClr>
                            </a:outerShdw>
                          </a:effectLst>
                        </a:rPr>
                        <a:t>1</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Platinum Customer</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Most recent buy, buys often, most spent</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444</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a:effectLst>
                            <a:outerShdw blurRad="38100" dist="38100" dir="2700000" algn="tl">
                              <a:srgbClr val="000000">
                                <a:alpha val="43137"/>
                              </a:srgbClr>
                            </a:outerShdw>
                          </a:effectLst>
                        </a:rPr>
                        <a:t>2</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Very Loyal</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Most recent, buys often, spends large amount of money</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433</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a:effectLst>
                            <a:outerShdw blurRad="38100" dist="38100" dir="2700000" algn="tl">
                              <a:srgbClr val="000000">
                                <a:alpha val="43137"/>
                              </a:srgbClr>
                            </a:outerShdw>
                          </a:effectLst>
                        </a:rPr>
                        <a:t>3</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Becoming Loyal</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Relatively recent, bought more than once, spends large amount of money</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421</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dirty="0">
                          <a:effectLst>
                            <a:outerShdw blurRad="38100" dist="38100" dir="2700000" algn="tl">
                              <a:srgbClr val="000000">
                                <a:alpha val="43137"/>
                              </a:srgbClr>
                            </a:outerShdw>
                          </a:effectLst>
                        </a:rPr>
                        <a:t>4</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Recent Customer</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Bought recently, not very often, average money spent</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344</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a:effectLst>
                            <a:outerShdw blurRad="38100" dist="38100" dir="2700000" algn="tl">
                              <a:srgbClr val="000000">
                                <a:alpha val="43137"/>
                              </a:srgbClr>
                            </a:outerShdw>
                          </a:effectLst>
                        </a:rPr>
                        <a:t>5</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Potential Customer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Bought recently, never bought before, spent small amount</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323</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dirty="0">
                          <a:effectLst>
                            <a:outerShdw blurRad="38100" dist="38100" dir="2700000" algn="tl">
                              <a:srgbClr val="000000">
                                <a:alpha val="43137"/>
                              </a:srgbClr>
                            </a:outerShdw>
                          </a:effectLst>
                        </a:rPr>
                        <a:t>6</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Late Bloomer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No purchases recently, but RFM value is larger than average</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311</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dirty="0">
                          <a:effectLst>
                            <a:outerShdw blurRad="38100" dist="38100" dir="2700000" algn="tl">
                              <a:srgbClr val="000000">
                                <a:alpha val="43137"/>
                              </a:srgbClr>
                            </a:outerShdw>
                          </a:effectLst>
                        </a:rPr>
                        <a:t>7</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Losing Customer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dirty="0">
                          <a:effectLst>
                            <a:outerShdw blurRad="38100" dist="38100" dir="2700000" algn="tl">
                              <a:srgbClr val="000000">
                                <a:alpha val="43137"/>
                              </a:srgbClr>
                            </a:outerShdw>
                          </a:effectLst>
                        </a:rPr>
                        <a:t>Purchases was a while ago, below average RFM value</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a:effectLst>
                            <a:outerShdw blurRad="38100" dist="38100" dir="2700000" algn="tl">
                              <a:srgbClr val="000000">
                                <a:alpha val="43137"/>
                              </a:srgbClr>
                            </a:outerShdw>
                          </a:effectLst>
                        </a:rPr>
                        <a:t>224</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dirty="0">
                          <a:effectLst>
                            <a:outerShdw blurRad="38100" dist="38100" dir="2700000" algn="tl">
                              <a:srgbClr val="000000">
                                <a:alpha val="43137"/>
                              </a:srgbClr>
                            </a:outerShdw>
                          </a:effectLst>
                        </a:rPr>
                        <a:t>8</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High Risk Customer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Purchase was long time ago, frewuency is quite high, amount spent is high</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dirty="0">
                          <a:effectLst>
                            <a:outerShdw blurRad="38100" dist="38100" dir="2700000" algn="tl">
                              <a:srgbClr val="000000">
                                <a:alpha val="43137"/>
                              </a:srgbClr>
                            </a:outerShdw>
                          </a:effectLst>
                        </a:rPr>
                        <a:t>212</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a:effectLst>
                            <a:outerShdw blurRad="38100" dist="38100" dir="2700000" algn="tl">
                              <a:srgbClr val="000000">
                                <a:alpha val="43137"/>
                              </a:srgbClr>
                            </a:outerShdw>
                          </a:effectLst>
                        </a:rPr>
                        <a:t>9</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Almost Lost Customer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Very low recency, low frequency, but high amount spent</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dirty="0">
                          <a:effectLst>
                            <a:outerShdw blurRad="38100" dist="38100" dir="2700000" algn="tl">
                              <a:srgbClr val="000000">
                                <a:alpha val="43137"/>
                              </a:srgbClr>
                            </a:outerShdw>
                          </a:effectLst>
                        </a:rPr>
                        <a:t>124</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r>
              <a:tr h="289294">
                <a:tc>
                  <a:txBody>
                    <a:bodyPr/>
                    <a:lstStyle/>
                    <a:p>
                      <a:pPr algn="ctr" fontAlgn="ctr"/>
                      <a:r>
                        <a:rPr lang="en-US" sz="1000" u="none" strike="noStrike">
                          <a:effectLst>
                            <a:outerShdw blurRad="38100" dist="38100" dir="2700000" algn="tl">
                              <a:srgbClr val="000000">
                                <a:alpha val="43137"/>
                              </a:srgbClr>
                            </a:outerShdw>
                          </a:effectLst>
                        </a:rPr>
                        <a:t>10</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Evasive Custmer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Very low recency. Very low frequency, small amount spent</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dirty="0">
                          <a:effectLst>
                            <a:outerShdw blurRad="38100" dist="38100" dir="2700000" algn="tl">
                              <a:srgbClr val="000000">
                                <a:alpha val="43137"/>
                              </a:srgbClr>
                            </a:outerShdw>
                          </a:effectLst>
                        </a:rPr>
                        <a:t>112</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r>
              <a:tr h="303759">
                <a:tc>
                  <a:txBody>
                    <a:bodyPr/>
                    <a:lstStyle/>
                    <a:p>
                      <a:pPr algn="ctr" fontAlgn="ctr"/>
                      <a:r>
                        <a:rPr lang="en-US" sz="1000" u="none" strike="noStrike" dirty="0">
                          <a:effectLst>
                            <a:outerShdw blurRad="38100" dist="38100" dir="2700000" algn="tl">
                              <a:srgbClr val="000000">
                                <a:alpha val="43137"/>
                              </a:srgbClr>
                            </a:outerShdw>
                          </a:effectLst>
                        </a:rPr>
                        <a:t>11</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Lost Customer</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l" fontAlgn="ctr"/>
                      <a:r>
                        <a:rPr lang="en-US" sz="1000" u="none" strike="noStrike">
                          <a:effectLst>
                            <a:outerShdw blurRad="38100" dist="38100" dir="2700000" algn="tl">
                              <a:srgbClr val="000000">
                                <a:alpha val="43137"/>
                              </a:srgbClr>
                            </a:outerShdw>
                          </a:effectLst>
                        </a:rPr>
                        <a:t>Very Low RFM</a:t>
                      </a:r>
                      <a:endParaRPr lang="en-US" sz="1000" b="0" i="0" u="none" strike="noStrike">
                        <a:solidFill>
                          <a:srgbClr val="000000"/>
                        </a:solidFill>
                        <a:effectLst>
                          <a:outerShdw blurRad="38100" dist="38100" dir="2700000" algn="tl">
                            <a:srgbClr val="000000">
                              <a:alpha val="43137"/>
                            </a:srgbClr>
                          </a:outerShdw>
                        </a:effectLst>
                        <a:latin typeface="Calibri"/>
                      </a:endParaRPr>
                    </a:p>
                  </a:txBody>
                  <a:tcPr marL="8007" marR="8007" marT="8007" marB="0" anchor="ctr"/>
                </a:tc>
                <a:tc>
                  <a:txBody>
                    <a:bodyPr/>
                    <a:lstStyle/>
                    <a:p>
                      <a:pPr algn="r" fontAlgn="ctr"/>
                      <a:r>
                        <a:rPr lang="en-US" sz="1000" u="none" strike="noStrike" dirty="0">
                          <a:effectLst>
                            <a:outerShdw blurRad="38100" dist="38100" dir="2700000" algn="tl">
                              <a:srgbClr val="000000">
                                <a:alpha val="43137"/>
                              </a:srgbClr>
                            </a:outerShdw>
                          </a:effectLst>
                        </a:rPr>
                        <a:t>111</a:t>
                      </a:r>
                      <a:endParaRPr lang="en-US" sz="1000" b="0" i="0" u="none" strike="noStrike" dirty="0">
                        <a:solidFill>
                          <a:srgbClr val="000000"/>
                        </a:solidFill>
                        <a:effectLst>
                          <a:outerShdw blurRad="38100" dist="38100" dir="2700000" algn="tl">
                            <a:srgbClr val="000000">
                              <a:alpha val="43137"/>
                            </a:srgbClr>
                          </a:outerShdw>
                        </a:effectLst>
                        <a:latin typeface="Calibri"/>
                      </a:endParaRPr>
                    </a:p>
                  </a:txBody>
                  <a:tcPr marL="8007" marR="8007" marT="8007" marB="0" anchor="ctr"/>
                </a:tc>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4842</TotalTime>
  <Words>797</Words>
  <PresentationFormat>On-screen Show (16:9)</PresentationFormat>
  <Paragraphs>176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35</cp:revision>
  <dcterms:modified xsi:type="dcterms:W3CDTF">2023-11-04T18:18:42Z</dcterms:modified>
</cp:coreProperties>
</file>