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2"/>
    <p:sldId id="257" r:id="rId3"/>
    <p:sldId id="259" r:id="rId4"/>
    <p:sldId id="260" r:id="rId5"/>
    <p:sldId id="258" r:id="rId6"/>
    <p:sldId id="277" r:id="rId7"/>
    <p:sldId id="317" r:id="rId8"/>
    <p:sldId id="278" r:id="rId9"/>
    <p:sldId id="295" r:id="rId10"/>
    <p:sldId id="281" r:id="rId11"/>
    <p:sldId id="282" r:id="rId12"/>
    <p:sldId id="283" r:id="rId13"/>
    <p:sldId id="296" r:id="rId14"/>
    <p:sldId id="314" r:id="rId15"/>
    <p:sldId id="316" r:id="rId16"/>
    <p:sldId id="313" r:id="rId17"/>
    <p:sldId id="284" r:id="rId18"/>
    <p:sldId id="285" r:id="rId19"/>
    <p:sldId id="286" r:id="rId20"/>
    <p:sldId id="287" r:id="rId21"/>
    <p:sldId id="288" r:id="rId22"/>
    <p:sldId id="289" r:id="rId23"/>
    <p:sldId id="290" r:id="rId24"/>
    <p:sldId id="293" r:id="rId25"/>
    <p:sldId id="291" r:id="rId26"/>
    <p:sldId id="292" r:id="rId27"/>
    <p:sldId id="294" r:id="rId2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078112-34B2-47B9-A0D4-234640503A74}">
          <p14:sldIdLst>
            <p14:sldId id="276"/>
            <p14:sldId id="257"/>
            <p14:sldId id="259"/>
          </p14:sldIdLst>
        </p14:section>
        <p14:section name="Untitled Section" id="{6DA1A25D-627D-4564-A4B7-84AE022E34FF}">
          <p14:sldIdLst>
            <p14:sldId id="260"/>
            <p14:sldId id="258"/>
            <p14:sldId id="277"/>
            <p14:sldId id="317"/>
            <p14:sldId id="278"/>
            <p14:sldId id="295"/>
            <p14:sldId id="281"/>
            <p14:sldId id="282"/>
            <p14:sldId id="283"/>
            <p14:sldId id="296"/>
            <p14:sldId id="314"/>
            <p14:sldId id="316"/>
            <p14:sldId id="313"/>
            <p14:sldId id="284"/>
            <p14:sldId id="285"/>
            <p14:sldId id="286"/>
            <p14:sldId id="287"/>
            <p14:sldId id="288"/>
            <p14:sldId id="289"/>
            <p14:sldId id="290"/>
            <p14:sldId id="293"/>
            <p14:sldId id="291"/>
            <p14:sldId id="292"/>
            <p14:sldId id="294"/>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ank Sharma" initials="MS" lastIdx="1" clrIdx="0">
    <p:extLst>
      <p:ext uri="{19B8F6BF-5375-455C-9EA6-DF929625EA0E}">
        <p15:presenceInfo xmlns:p15="http://schemas.microsoft.com/office/powerpoint/2012/main" userId="e60ac5c18e8747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29" autoAdjust="0"/>
  </p:normalViewPr>
  <p:slideViewPr>
    <p:cSldViewPr>
      <p:cViewPr varScale="1">
        <p:scale>
          <a:sx n="103" d="100"/>
          <a:sy n="103" d="100"/>
        </p:scale>
        <p:origin x="874" y="8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6471"/>
            <a:ext cx="348615" cy="35796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55975" y="2560319"/>
            <a:ext cx="2888024" cy="258318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6198108" y="2493263"/>
            <a:ext cx="2680716" cy="2650236"/>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600" b="1" i="0">
                <a:solidFill>
                  <a:srgbClr val="124F5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79" y="66471"/>
            <a:ext cx="348615" cy="35796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0"/>
            <a:ext cx="9143999" cy="514349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79" y="66471"/>
            <a:ext cx="348615" cy="35796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896363" y="241808"/>
            <a:ext cx="5351272" cy="665480"/>
          </a:xfrm>
          <a:prstGeom prst="rect">
            <a:avLst/>
          </a:prstGeom>
        </p:spPr>
        <p:txBody>
          <a:bodyPr wrap="square" lIns="0" tIns="0" rIns="0" bIns="0">
            <a:spAutoFit/>
          </a:bodyPr>
          <a:lstStyle>
            <a:lvl1pPr>
              <a:defRPr sz="4200" b="1" i="0">
                <a:solidFill>
                  <a:srgbClr val="CC0000"/>
                </a:solidFill>
                <a:latin typeface="Verdana"/>
                <a:cs typeface="Verdana"/>
              </a:defRPr>
            </a:lvl1pPr>
          </a:lstStyle>
          <a:p>
            <a:endParaRPr/>
          </a:p>
        </p:txBody>
      </p:sp>
      <p:sp>
        <p:nvSpPr>
          <p:cNvPr id="3" name="Holder 3"/>
          <p:cNvSpPr>
            <a:spLocks noGrp="1"/>
          </p:cNvSpPr>
          <p:nvPr>
            <p:ph type="body" idx="1"/>
          </p:nvPr>
        </p:nvSpPr>
        <p:spPr>
          <a:xfrm>
            <a:off x="737362" y="1526032"/>
            <a:ext cx="7669275" cy="1678939"/>
          </a:xfrm>
          <a:prstGeom prst="rect">
            <a:avLst/>
          </a:prstGeom>
        </p:spPr>
        <p:txBody>
          <a:bodyPr wrap="square" lIns="0" tIns="0" rIns="0" bIns="0">
            <a:spAutoFit/>
          </a:bodyPr>
          <a:lstStyle>
            <a:lvl1pPr>
              <a:defRPr sz="3600" b="1" i="0">
                <a:solidFill>
                  <a:srgbClr val="124F5C"/>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6F410-C442-9DF8-740E-CC0FB7F9DC7A}"/>
              </a:ext>
            </a:extLst>
          </p:cNvPr>
          <p:cNvSpPr>
            <a:spLocks noGrp="1"/>
          </p:cNvSpPr>
          <p:nvPr>
            <p:ph type="ctrTitle"/>
          </p:nvPr>
        </p:nvSpPr>
        <p:spPr>
          <a:xfrm>
            <a:off x="685800" y="209550"/>
            <a:ext cx="7772400" cy="615553"/>
          </a:xfrm>
        </p:spPr>
        <p:txBody>
          <a:bodyPr/>
          <a:lstStyle/>
          <a:p>
            <a:pPr algn="ctr"/>
            <a:r>
              <a:rPr lang="en-GB" sz="4000" b="1" u="sng" dirty="0">
                <a:solidFill>
                  <a:srgbClr val="CC0000"/>
                </a:solidFill>
                <a:latin typeface="Montserrat"/>
                <a:ea typeface="Montserrat"/>
                <a:cs typeface="Montserrat"/>
                <a:sym typeface="Montserrat"/>
              </a:rPr>
              <a:t>Capstone Project</a:t>
            </a:r>
            <a:endParaRPr lang="en-US" dirty="0"/>
          </a:p>
        </p:txBody>
      </p:sp>
      <p:sp>
        <p:nvSpPr>
          <p:cNvPr id="3" name="Subtitle 2">
            <a:extLst>
              <a:ext uri="{FF2B5EF4-FFF2-40B4-BE49-F238E27FC236}">
                <a16:creationId xmlns:a16="http://schemas.microsoft.com/office/drawing/2014/main" id="{524AF690-2CE1-3656-8EB4-250D192E19BB}"/>
              </a:ext>
            </a:extLst>
          </p:cNvPr>
          <p:cNvSpPr>
            <a:spLocks noGrp="1"/>
          </p:cNvSpPr>
          <p:nvPr>
            <p:ph type="subTitle" idx="4"/>
          </p:nvPr>
        </p:nvSpPr>
        <p:spPr>
          <a:xfrm>
            <a:off x="304800" y="1123950"/>
            <a:ext cx="8610600" cy="3600986"/>
          </a:xfrm>
        </p:spPr>
        <p:txBody>
          <a:bodyPr/>
          <a:lstStyle/>
          <a:p>
            <a:pPr algn="ctr"/>
            <a:r>
              <a:rPr lang="en-US" sz="2800" dirty="0">
                <a:solidFill>
                  <a:schemeClr val="tx1"/>
                </a:solidFill>
              </a:rPr>
              <a:t>EDA ON AIRBNB</a:t>
            </a:r>
            <a:endParaRPr lang="en-US" sz="1100" dirty="0">
              <a:solidFill>
                <a:schemeClr val="tx1"/>
              </a:solidFill>
            </a:endParaRPr>
          </a:p>
          <a:p>
            <a:pPr algn="ctr"/>
            <a:endParaRPr lang="en-US" sz="1100" dirty="0"/>
          </a:p>
          <a:p>
            <a:pPr algn="ctr"/>
            <a:endParaRPr lang="en-US" sz="1100" dirty="0"/>
          </a:p>
          <a:p>
            <a:pPr algn="l"/>
            <a:r>
              <a:rPr lang="en-US" sz="1800" b="0" i="0" dirty="0">
                <a:solidFill>
                  <a:srgbClr val="002060"/>
                </a:solidFill>
                <a:effectLst/>
                <a:latin typeface="arial" panose="020B0604020202020204" pitchFamily="34" charset="0"/>
              </a:rPr>
              <a:t>Airbnb, as in “</a:t>
            </a:r>
            <a:r>
              <a:rPr lang="en-US" sz="1800" b="0" i="0" dirty="0">
                <a:solidFill>
                  <a:srgbClr val="C00000"/>
                </a:solidFill>
                <a:effectLst/>
                <a:latin typeface="arial" panose="020B0604020202020204" pitchFamily="34" charset="0"/>
              </a:rPr>
              <a:t>Air Bed and Breakfast</a:t>
            </a:r>
            <a:r>
              <a:rPr lang="en-US" sz="1800" b="0" i="0" dirty="0">
                <a:solidFill>
                  <a:srgbClr val="002060"/>
                </a:solidFill>
                <a:effectLst/>
                <a:latin typeface="arial" panose="020B0604020202020204" pitchFamily="34" charset="0"/>
              </a:rPr>
              <a:t>,” is </a:t>
            </a:r>
            <a:r>
              <a:rPr lang="en-US" sz="1800" b="1" i="0" dirty="0">
                <a:solidFill>
                  <a:srgbClr val="002060"/>
                </a:solidFill>
                <a:effectLst/>
                <a:latin typeface="arial" panose="020B0604020202020204" pitchFamily="34" charset="0"/>
              </a:rPr>
              <a:t>a service that lets property owners rent out their spaces to travelers looking for a place to stay</a:t>
            </a:r>
            <a:r>
              <a:rPr lang="en-US" sz="1800" b="0" i="0" dirty="0">
                <a:solidFill>
                  <a:srgbClr val="002060"/>
                </a:solidFill>
                <a:effectLst/>
                <a:latin typeface="arial" panose="020B0604020202020204" pitchFamily="34" charset="0"/>
              </a:rPr>
              <a:t>. Travelers can rent a space for multiple people to share, a shared space with private rooms, or the entire property for themselves</a:t>
            </a:r>
            <a:br>
              <a:rPr lang="en-US" sz="1800" b="1" dirty="0">
                <a:solidFill>
                  <a:schemeClr val="lt1"/>
                </a:solidFill>
                <a:latin typeface="Montserrat"/>
                <a:ea typeface="Montserrat"/>
                <a:cs typeface="Montserrat"/>
                <a:sym typeface="Montserrat"/>
              </a:rPr>
            </a:br>
            <a:endParaRPr lang="en-US" sz="1800" dirty="0"/>
          </a:p>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ctr"/>
            <a:endParaRPr lang="en-US" sz="1100" dirty="0"/>
          </a:p>
          <a:p>
            <a:pPr algn="l"/>
            <a:endParaRPr lang="en-US" sz="2800" dirty="0"/>
          </a:p>
        </p:txBody>
      </p:sp>
      <p:pic>
        <p:nvPicPr>
          <p:cNvPr id="4" name="Picture 8" descr="AWS Innovator: Airbnb | Case Studies, Videos and Customer Stories">
            <a:extLst>
              <a:ext uri="{FF2B5EF4-FFF2-40B4-BE49-F238E27FC236}">
                <a16:creationId xmlns:a16="http://schemas.microsoft.com/office/drawing/2014/main" id="{7A8617B5-CDB3-5531-FC65-8D6DF37B9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1" y="2840064"/>
            <a:ext cx="5181600" cy="2093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06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Exploratory Data Analysis: </a:t>
            </a:r>
            <a:r>
              <a:rPr lang="en-US" b="1" spc="-5" dirty="0">
                <a:solidFill>
                  <a:schemeClr val="bg1"/>
                </a:solidFill>
                <a:latin typeface="Arial"/>
                <a:cs typeface="Arial"/>
              </a:rPr>
              <a:t>(Bi-Variate Analysis) </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
        <p:nvSpPr>
          <p:cNvPr id="2" name="Subtitle 2">
            <a:extLst>
              <a:ext uri="{FF2B5EF4-FFF2-40B4-BE49-F238E27FC236}">
                <a16:creationId xmlns:a16="http://schemas.microsoft.com/office/drawing/2014/main" id="{B219941B-561B-87E4-17C2-59FE7024EECE}"/>
              </a:ext>
            </a:extLst>
          </p:cNvPr>
          <p:cNvSpPr txBox="1">
            <a:spLocks/>
          </p:cNvSpPr>
          <p:nvPr/>
        </p:nvSpPr>
        <p:spPr>
          <a:xfrm>
            <a:off x="765313" y="2362124"/>
            <a:ext cx="3733800" cy="138499"/>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900" b="0" i="1" kern="0" dirty="0">
                <a:solidFill>
                  <a:schemeClr val="tx1"/>
                </a:solidFill>
                <a:latin typeface="Sitka Small" panose="02000505000000020004" pitchFamily="2" charset="0"/>
              </a:rPr>
              <a:t>Number of Total Reviews per </a:t>
            </a:r>
            <a:r>
              <a:rPr lang="en-US" sz="900" b="0" i="1" kern="0" dirty="0" err="1">
                <a:solidFill>
                  <a:schemeClr val="tx1"/>
                </a:solidFill>
                <a:latin typeface="Sitka Small" panose="02000505000000020004" pitchFamily="2" charset="0"/>
              </a:rPr>
              <a:t>Neighbourhood</a:t>
            </a:r>
            <a:r>
              <a:rPr lang="en-US" sz="900" b="0" i="1" kern="0" dirty="0">
                <a:solidFill>
                  <a:schemeClr val="tx1"/>
                </a:solidFill>
                <a:latin typeface="Sitka Small" panose="02000505000000020004" pitchFamily="2" charset="0"/>
              </a:rPr>
              <a:t> Group</a:t>
            </a:r>
          </a:p>
        </p:txBody>
      </p:sp>
      <p:pic>
        <p:nvPicPr>
          <p:cNvPr id="4098" name="Picture 2">
            <a:extLst>
              <a:ext uri="{FF2B5EF4-FFF2-40B4-BE49-F238E27FC236}">
                <a16:creationId xmlns:a16="http://schemas.microsoft.com/office/drawing/2014/main" id="{DBD2F1C0-DA82-AED6-4845-5DBE49EFA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3" y="568159"/>
            <a:ext cx="4525396" cy="1740027"/>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EB22A924-F229-8FBE-C743-21F88804E5F1}"/>
              </a:ext>
            </a:extLst>
          </p:cNvPr>
          <p:cNvSpPr txBox="1">
            <a:spLocks/>
          </p:cNvSpPr>
          <p:nvPr/>
        </p:nvSpPr>
        <p:spPr>
          <a:xfrm>
            <a:off x="52233" y="2811952"/>
            <a:ext cx="4705298" cy="21544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kern="0" dirty="0">
                <a:solidFill>
                  <a:srgbClr val="C00000"/>
                </a:solidFill>
              </a:rPr>
              <a:t>Conclusions:</a:t>
            </a:r>
          </a:p>
        </p:txBody>
      </p:sp>
      <p:sp>
        <p:nvSpPr>
          <p:cNvPr id="17" name="Subtitle 2">
            <a:extLst>
              <a:ext uri="{FF2B5EF4-FFF2-40B4-BE49-F238E27FC236}">
                <a16:creationId xmlns:a16="http://schemas.microsoft.com/office/drawing/2014/main" id="{5DF9CAAE-8150-D0A5-B83F-5842F9A570AC}"/>
              </a:ext>
            </a:extLst>
          </p:cNvPr>
          <p:cNvSpPr txBox="1">
            <a:spLocks/>
          </p:cNvSpPr>
          <p:nvPr/>
        </p:nvSpPr>
        <p:spPr>
          <a:xfrm>
            <a:off x="12700" y="3101273"/>
            <a:ext cx="4525396" cy="2031325"/>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71450" indent="-171450">
              <a:buFont typeface="Wingdings" panose="05000000000000000000" pitchFamily="2" charset="2"/>
              <a:buChar char="Ø"/>
            </a:pPr>
            <a:r>
              <a:rPr lang="en-US" sz="1100" kern="0" dirty="0">
                <a:solidFill>
                  <a:schemeClr val="tx1"/>
                </a:solidFill>
                <a:latin typeface="Sitka Small" panose="02000505000000020004" pitchFamily="2" charset="0"/>
                <a:ea typeface="Verdana" panose="020B0604030504040204" pitchFamily="34" charset="0"/>
              </a:rPr>
              <a:t>People like staying in Queens the most as they have the highest total reviews </a:t>
            </a:r>
            <a:r>
              <a:rPr lang="en-US" sz="1100" b="1" i="0" kern="1200" dirty="0">
                <a:solidFill>
                  <a:srgbClr val="000000"/>
                </a:solidFill>
                <a:effectLst/>
                <a:latin typeface="Sitka Small" panose="02000505000000020004" pitchFamily="2" charset="0"/>
                <a:ea typeface="Verdana" panose="020B0604030504040204" pitchFamily="34" charset="0"/>
                <a:cs typeface="+mn-cs"/>
              </a:rPr>
              <a:t>≈630</a:t>
            </a:r>
          </a:p>
          <a:p>
            <a:endParaRPr lang="en-US" sz="1100" b="1" i="0" kern="1200" dirty="0">
              <a:solidFill>
                <a:srgbClr val="000000"/>
              </a:solidFill>
              <a:effectLst/>
              <a:latin typeface="Sitka Small" panose="02000505000000020004" pitchFamily="2" charset="0"/>
              <a:ea typeface="Verdana" panose="020B0604030504040204" pitchFamily="34" charset="0"/>
              <a:cs typeface="+mn-cs"/>
            </a:endParaRPr>
          </a:p>
          <a:p>
            <a:pPr marL="171450" indent="-171450">
              <a:buFont typeface="Wingdings" panose="05000000000000000000" pitchFamily="2" charset="2"/>
              <a:buChar char="Ø"/>
            </a:pPr>
            <a:r>
              <a:rPr lang="en-US" sz="1100" dirty="0">
                <a:solidFill>
                  <a:srgbClr val="000000"/>
                </a:solidFill>
                <a:latin typeface="Sitka Small" panose="02000505000000020004" pitchFamily="2" charset="0"/>
                <a:ea typeface="Verdana" panose="020B0604030504040204" pitchFamily="34" charset="0"/>
                <a:cs typeface="+mn-cs"/>
              </a:rPr>
              <a:t>Manhattan is the 2</a:t>
            </a:r>
            <a:r>
              <a:rPr lang="en-US" sz="1100" baseline="30000" dirty="0">
                <a:solidFill>
                  <a:srgbClr val="000000"/>
                </a:solidFill>
                <a:latin typeface="Sitka Small" panose="02000505000000020004" pitchFamily="2" charset="0"/>
                <a:ea typeface="Verdana" panose="020B0604030504040204" pitchFamily="34" charset="0"/>
                <a:cs typeface="+mn-cs"/>
              </a:rPr>
              <a:t>nd</a:t>
            </a:r>
            <a:r>
              <a:rPr lang="en-US" sz="1100" dirty="0">
                <a:solidFill>
                  <a:srgbClr val="000000"/>
                </a:solidFill>
                <a:latin typeface="Sitka Small" panose="02000505000000020004" pitchFamily="2" charset="0"/>
                <a:ea typeface="Verdana" panose="020B0604030504040204" pitchFamily="34" charset="0"/>
                <a:cs typeface="+mn-cs"/>
              </a:rPr>
              <a:t> most reviewed city with a total review score of </a:t>
            </a:r>
            <a:r>
              <a:rPr lang="en-US" sz="1100" b="1" i="0" kern="1200" dirty="0">
                <a:solidFill>
                  <a:srgbClr val="000000"/>
                </a:solidFill>
                <a:effectLst/>
                <a:latin typeface="Sitka Small" panose="02000505000000020004" pitchFamily="2" charset="0"/>
                <a:ea typeface="Verdana" panose="020B0604030504040204" pitchFamily="34" charset="0"/>
                <a:cs typeface="+mn-cs"/>
              </a:rPr>
              <a:t>≈608</a:t>
            </a:r>
          </a:p>
          <a:p>
            <a:pPr marL="171450" indent="-171450">
              <a:buFont typeface="Wingdings" panose="05000000000000000000" pitchFamily="2" charset="2"/>
              <a:buChar char="Ø"/>
            </a:pPr>
            <a:endParaRPr lang="en-US" sz="1100" b="1" i="0" kern="1200" dirty="0">
              <a:solidFill>
                <a:srgbClr val="000000"/>
              </a:solidFill>
              <a:effectLst/>
              <a:latin typeface="Sitka Small" panose="02000505000000020004" pitchFamily="2" charset="0"/>
              <a:ea typeface="Verdana" panose="020B0604030504040204" pitchFamily="34" charset="0"/>
              <a:cs typeface="+mn-cs"/>
            </a:endParaRPr>
          </a:p>
          <a:p>
            <a:pPr marL="171450" indent="-171450">
              <a:buFont typeface="Wingdings" panose="05000000000000000000" pitchFamily="2" charset="2"/>
              <a:buChar char="Ø"/>
            </a:pPr>
            <a:r>
              <a:rPr lang="en-US" sz="1100" dirty="0">
                <a:solidFill>
                  <a:srgbClr val="000000"/>
                </a:solidFill>
                <a:latin typeface="Sitka Small" panose="02000505000000020004" pitchFamily="2" charset="0"/>
                <a:ea typeface="Verdana" panose="020B0604030504040204" pitchFamily="34" charset="0"/>
                <a:cs typeface="+mn-cs"/>
              </a:rPr>
              <a:t>Brooklyn is at 3</a:t>
            </a:r>
            <a:r>
              <a:rPr lang="en-US" sz="1100" baseline="30000" dirty="0">
                <a:solidFill>
                  <a:srgbClr val="000000"/>
                </a:solidFill>
                <a:latin typeface="Sitka Small" panose="02000505000000020004" pitchFamily="2" charset="0"/>
                <a:ea typeface="Verdana" panose="020B0604030504040204" pitchFamily="34" charset="0"/>
                <a:cs typeface="+mn-cs"/>
              </a:rPr>
              <a:t>rd</a:t>
            </a:r>
            <a:r>
              <a:rPr lang="en-US" sz="1100" dirty="0">
                <a:solidFill>
                  <a:srgbClr val="000000"/>
                </a:solidFill>
                <a:latin typeface="Sitka Small" panose="02000505000000020004" pitchFamily="2" charset="0"/>
                <a:ea typeface="Verdana" panose="020B0604030504040204" pitchFamily="34" charset="0"/>
                <a:cs typeface="+mn-cs"/>
              </a:rPr>
              <a:t> with </a:t>
            </a:r>
            <a:r>
              <a:rPr lang="en-US" sz="1100" b="1" i="0" kern="1200" dirty="0">
                <a:solidFill>
                  <a:srgbClr val="000000"/>
                </a:solidFill>
                <a:effectLst/>
                <a:latin typeface="Sitka Small" panose="02000505000000020004" pitchFamily="2" charset="0"/>
                <a:ea typeface="Verdana" panose="020B0604030504040204" pitchFamily="34" charset="0"/>
                <a:cs typeface="+mn-cs"/>
              </a:rPr>
              <a:t>≈</a:t>
            </a:r>
            <a:r>
              <a:rPr lang="en-US" sz="1100" dirty="0">
                <a:solidFill>
                  <a:srgbClr val="000000"/>
                </a:solidFill>
                <a:latin typeface="Sitka Small" panose="02000505000000020004" pitchFamily="2" charset="0"/>
                <a:ea typeface="Verdana" panose="020B0604030504040204" pitchFamily="34" charset="0"/>
                <a:cs typeface="+mn-cs"/>
              </a:rPr>
              <a:t>489 Total reviews.</a:t>
            </a:r>
          </a:p>
          <a:p>
            <a:pPr marL="171450" indent="-171450">
              <a:buFont typeface="Wingdings" panose="05000000000000000000" pitchFamily="2" charset="2"/>
              <a:buChar char="Ø"/>
            </a:pPr>
            <a:endParaRPr lang="en-US" sz="1100" dirty="0">
              <a:solidFill>
                <a:srgbClr val="000000"/>
              </a:solidFill>
              <a:latin typeface="Sitka Small" panose="02000505000000020004" pitchFamily="2" charset="0"/>
              <a:ea typeface="Verdana" panose="020B0604030504040204" pitchFamily="34" charset="0"/>
              <a:cs typeface="+mn-cs"/>
            </a:endParaRPr>
          </a:p>
          <a:p>
            <a:pPr marL="171450" indent="-171450">
              <a:buFont typeface="Wingdings" panose="05000000000000000000" pitchFamily="2" charset="2"/>
              <a:buChar char="Ø"/>
            </a:pPr>
            <a:r>
              <a:rPr lang="en-US" sz="1100" kern="0" dirty="0">
                <a:solidFill>
                  <a:srgbClr val="000000"/>
                </a:solidFill>
                <a:latin typeface="Sitka Small" panose="02000505000000020004" pitchFamily="2" charset="0"/>
                <a:ea typeface="Verdana" panose="020B0604030504040204" pitchFamily="34" charset="0"/>
                <a:cs typeface="+mn-cs"/>
              </a:rPr>
              <a:t>Then Staten island with </a:t>
            </a:r>
            <a:r>
              <a:rPr lang="en-US" sz="1100" b="1" i="0" kern="1200" dirty="0">
                <a:solidFill>
                  <a:srgbClr val="000000"/>
                </a:solidFill>
                <a:effectLst/>
                <a:latin typeface="Sitka Small" panose="02000505000000020004" pitchFamily="2" charset="0"/>
                <a:ea typeface="Verdana" panose="020B0604030504040204" pitchFamily="34" charset="0"/>
                <a:cs typeface="+mn-cs"/>
              </a:rPr>
              <a:t>≈334 Total reviews.</a:t>
            </a:r>
          </a:p>
          <a:p>
            <a:pPr marL="171450" indent="-171450">
              <a:buFont typeface="Wingdings" panose="05000000000000000000" pitchFamily="2" charset="2"/>
              <a:buChar char="Ø"/>
            </a:pPr>
            <a:endParaRPr lang="en-US" sz="1100" b="1" i="0" kern="1200" dirty="0">
              <a:solidFill>
                <a:srgbClr val="000000"/>
              </a:solidFill>
              <a:effectLst/>
              <a:latin typeface="Sitka Small" panose="02000505000000020004" pitchFamily="2" charset="0"/>
              <a:ea typeface="Verdana" panose="020B0604030504040204" pitchFamily="34" charset="0"/>
              <a:cs typeface="+mn-cs"/>
            </a:endParaRPr>
          </a:p>
          <a:p>
            <a:pPr marL="171450" indent="-171450">
              <a:buFont typeface="Wingdings" panose="05000000000000000000" pitchFamily="2" charset="2"/>
              <a:buChar char="Ø"/>
            </a:pPr>
            <a:r>
              <a:rPr lang="en-US" sz="1100" dirty="0">
                <a:solidFill>
                  <a:srgbClr val="000000"/>
                </a:solidFill>
                <a:latin typeface="Sitka Small" panose="02000505000000020004" pitchFamily="2" charset="0"/>
                <a:ea typeface="Verdana" panose="020B0604030504040204" pitchFamily="34" charset="0"/>
                <a:cs typeface="+mn-cs"/>
              </a:rPr>
              <a:t>And Bronx is the least reviewed city in the entire New York.</a:t>
            </a:r>
            <a:endParaRPr lang="en-US" sz="1100" kern="0" dirty="0">
              <a:solidFill>
                <a:schemeClr val="tx1"/>
              </a:solidFill>
              <a:latin typeface="Sitka Small" panose="02000505000000020004" pitchFamily="2" charset="0"/>
              <a:ea typeface="Verdana" panose="020B0604030504040204" pitchFamily="34" charset="0"/>
            </a:endParaRPr>
          </a:p>
        </p:txBody>
      </p:sp>
      <p:pic>
        <p:nvPicPr>
          <p:cNvPr id="19" name="Picture 2">
            <a:extLst>
              <a:ext uri="{FF2B5EF4-FFF2-40B4-BE49-F238E27FC236}">
                <a16:creationId xmlns:a16="http://schemas.microsoft.com/office/drawing/2014/main" id="{EEFE3130-8CD8-0C8F-9D38-4B081FDDB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013" y="659091"/>
            <a:ext cx="4555987" cy="1716767"/>
          </a:xfrm>
          <a:prstGeom prst="rect">
            <a:avLst/>
          </a:prstGeom>
          <a:noFill/>
          <a:extLst>
            <a:ext uri="{909E8E84-426E-40DD-AFC4-6F175D3DCCD1}">
              <a14:hiddenFill xmlns:a14="http://schemas.microsoft.com/office/drawing/2010/main">
                <a:solidFill>
                  <a:srgbClr val="FFFFFF"/>
                </a:solidFill>
              </a14:hiddenFill>
            </a:ext>
          </a:extLst>
        </p:spPr>
      </p:pic>
      <p:sp>
        <p:nvSpPr>
          <p:cNvPr id="20" name="Subtitle 2">
            <a:extLst>
              <a:ext uri="{FF2B5EF4-FFF2-40B4-BE49-F238E27FC236}">
                <a16:creationId xmlns:a16="http://schemas.microsoft.com/office/drawing/2014/main" id="{ABF47A5B-1B2D-6189-ED75-0694FB75ED68}"/>
              </a:ext>
            </a:extLst>
          </p:cNvPr>
          <p:cNvSpPr txBox="1">
            <a:spLocks/>
          </p:cNvSpPr>
          <p:nvPr/>
        </p:nvSpPr>
        <p:spPr>
          <a:xfrm>
            <a:off x="5268291" y="2371135"/>
            <a:ext cx="3110396" cy="123111"/>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800" b="0" i="1" kern="0" dirty="0">
                <a:solidFill>
                  <a:schemeClr val="tx1"/>
                </a:solidFill>
                <a:latin typeface="Sitka Small" panose="02000505000000020004" pitchFamily="2" charset="0"/>
              </a:rPr>
              <a:t>AVERAGE PRICE OF DIFFERENT NEIGHBOURHOOD GROUPS</a:t>
            </a:r>
          </a:p>
        </p:txBody>
      </p:sp>
      <p:sp>
        <p:nvSpPr>
          <p:cNvPr id="22" name="Subtitle 2">
            <a:extLst>
              <a:ext uri="{FF2B5EF4-FFF2-40B4-BE49-F238E27FC236}">
                <a16:creationId xmlns:a16="http://schemas.microsoft.com/office/drawing/2014/main" id="{D084DDBA-F3DD-435F-4103-B60C5B49152F}"/>
              </a:ext>
            </a:extLst>
          </p:cNvPr>
          <p:cNvSpPr txBox="1">
            <a:spLocks/>
          </p:cNvSpPr>
          <p:nvPr/>
        </p:nvSpPr>
        <p:spPr>
          <a:xfrm>
            <a:off x="4668078" y="2755010"/>
            <a:ext cx="3412987" cy="21544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kern="0" dirty="0">
                <a:solidFill>
                  <a:srgbClr val="C00000"/>
                </a:solidFill>
              </a:rPr>
              <a:t>Conclusions:</a:t>
            </a:r>
          </a:p>
        </p:txBody>
      </p:sp>
      <p:sp>
        <p:nvSpPr>
          <p:cNvPr id="23" name="Subtitle 2">
            <a:extLst>
              <a:ext uri="{FF2B5EF4-FFF2-40B4-BE49-F238E27FC236}">
                <a16:creationId xmlns:a16="http://schemas.microsoft.com/office/drawing/2014/main" id="{F9EE8CB1-751C-DA46-2BE2-D88F044644EA}"/>
              </a:ext>
            </a:extLst>
          </p:cNvPr>
          <p:cNvSpPr txBox="1">
            <a:spLocks/>
          </p:cNvSpPr>
          <p:nvPr/>
        </p:nvSpPr>
        <p:spPr>
          <a:xfrm>
            <a:off x="4668078" y="3085708"/>
            <a:ext cx="4572552" cy="1515800"/>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71450" indent="-171450">
              <a:buFont typeface="Wingdings" panose="05000000000000000000" pitchFamily="2" charset="2"/>
              <a:buChar char="§"/>
            </a:pPr>
            <a:r>
              <a:rPr lang="en-US" sz="1100" kern="0" dirty="0">
                <a:solidFill>
                  <a:schemeClr val="tx1"/>
                </a:solidFill>
                <a:latin typeface="Sitka Small" panose="02000505000000020004" pitchFamily="2" charset="0"/>
              </a:rPr>
              <a:t>Cost of living in Manhattan is the highest </a:t>
            </a:r>
            <a:r>
              <a:rPr lang="en-US" sz="1100" kern="0" dirty="0" err="1">
                <a:solidFill>
                  <a:schemeClr val="tx1"/>
                </a:solidFill>
                <a:latin typeface="Sitka Small" panose="02000505000000020004" pitchFamily="2" charset="0"/>
              </a:rPr>
              <a:t>i.e</a:t>
            </a:r>
            <a:r>
              <a:rPr lang="en-US" sz="1100" kern="0" dirty="0">
                <a:solidFill>
                  <a:schemeClr val="tx1"/>
                </a:solidFill>
                <a:latin typeface="Sitka Small" panose="02000505000000020004" pitchFamily="2" charset="0"/>
              </a:rPr>
              <a:t> </a:t>
            </a:r>
            <a:r>
              <a:rPr lang="en-US" sz="1100" b="1" i="0" dirty="0">
                <a:solidFill>
                  <a:schemeClr val="tx1"/>
                </a:solidFill>
                <a:effectLst/>
                <a:latin typeface="arial" panose="020B0604020202020204" pitchFamily="34" charset="0"/>
              </a:rPr>
              <a:t>≈</a:t>
            </a:r>
            <a:r>
              <a:rPr lang="en-US" sz="1100" kern="0" dirty="0">
                <a:solidFill>
                  <a:schemeClr val="tx1"/>
                </a:solidFill>
                <a:latin typeface="Sitka Small" panose="02000505000000020004" pitchFamily="2" charset="0"/>
              </a:rPr>
              <a:t>165</a:t>
            </a:r>
          </a:p>
          <a:p>
            <a:pPr marL="171450" indent="-171450">
              <a:buFont typeface="Wingdings" panose="05000000000000000000" pitchFamily="2" charset="2"/>
              <a:buChar char="§"/>
            </a:pPr>
            <a:endParaRPr lang="en-US" sz="1100" kern="0" dirty="0">
              <a:solidFill>
                <a:schemeClr val="tx1"/>
              </a:solidFill>
              <a:latin typeface="Sitka Small" panose="02000505000000020004" pitchFamily="2" charset="0"/>
            </a:endParaRPr>
          </a:p>
          <a:p>
            <a:pPr marL="171450" indent="-171450">
              <a:buFont typeface="Wingdings" panose="05000000000000000000" pitchFamily="2" charset="2"/>
              <a:buChar char="§"/>
            </a:pPr>
            <a:r>
              <a:rPr lang="en-US" sz="1100" kern="0" dirty="0">
                <a:solidFill>
                  <a:schemeClr val="tx1"/>
                </a:solidFill>
                <a:latin typeface="Sitka Small" panose="02000505000000020004" pitchFamily="2" charset="0"/>
              </a:rPr>
              <a:t>Then in Brooklyn which is </a:t>
            </a:r>
            <a:r>
              <a:rPr lang="en-US" sz="1050" b="1" i="0" dirty="0">
                <a:solidFill>
                  <a:schemeClr val="tx1"/>
                </a:solidFill>
                <a:effectLst/>
                <a:latin typeface="arial" panose="020B0604020202020204" pitchFamily="34" charset="0"/>
              </a:rPr>
              <a:t>≈114</a:t>
            </a:r>
          </a:p>
          <a:p>
            <a:pPr marL="171450" indent="-171450">
              <a:buFont typeface="Wingdings" panose="05000000000000000000" pitchFamily="2" charset="2"/>
              <a:buChar char="§"/>
            </a:pPr>
            <a:endParaRPr lang="en-US" sz="1050" kern="0" dirty="0">
              <a:solidFill>
                <a:schemeClr val="tx1"/>
              </a:solidFill>
              <a:latin typeface="Sitka Small" panose="02000505000000020004" pitchFamily="2" charset="0"/>
            </a:endParaRPr>
          </a:p>
          <a:p>
            <a:pPr marL="171450" indent="-171450">
              <a:buFont typeface="Wingdings" panose="05000000000000000000" pitchFamily="2" charset="2"/>
              <a:buChar char="§"/>
            </a:pPr>
            <a:r>
              <a:rPr lang="en-US" sz="1100" kern="0" dirty="0">
                <a:solidFill>
                  <a:schemeClr val="tx1"/>
                </a:solidFill>
                <a:latin typeface="Sitka Small" panose="02000505000000020004" pitchFamily="2" charset="0"/>
              </a:rPr>
              <a:t>Queens comes at third place with </a:t>
            </a:r>
            <a:r>
              <a:rPr lang="en-US" sz="1100" i="0" dirty="0">
                <a:solidFill>
                  <a:schemeClr val="tx1"/>
                </a:solidFill>
                <a:effectLst/>
                <a:latin typeface="arial" panose="020B0604020202020204" pitchFamily="34" charset="0"/>
              </a:rPr>
              <a:t>≈94</a:t>
            </a:r>
            <a:r>
              <a:rPr lang="en-US" sz="1100" kern="0" dirty="0">
                <a:solidFill>
                  <a:schemeClr val="tx1"/>
                </a:solidFill>
                <a:latin typeface="Sitka Small" panose="02000505000000020004" pitchFamily="2" charset="0"/>
              </a:rPr>
              <a:t>  cost of living</a:t>
            </a:r>
          </a:p>
          <a:p>
            <a:pPr marL="171450" indent="-171450">
              <a:buFont typeface="Wingdings" panose="05000000000000000000" pitchFamily="2" charset="2"/>
              <a:buChar char="§"/>
            </a:pPr>
            <a:endParaRPr lang="en-US" sz="1100" kern="0" dirty="0">
              <a:solidFill>
                <a:schemeClr val="tx1"/>
              </a:solidFill>
              <a:latin typeface="Sitka Small" panose="02000505000000020004" pitchFamily="2" charset="0"/>
            </a:endParaRPr>
          </a:p>
          <a:p>
            <a:pPr marL="171450" indent="-171450">
              <a:buFont typeface="Wingdings" panose="05000000000000000000" pitchFamily="2" charset="2"/>
              <a:buChar char="§"/>
            </a:pPr>
            <a:r>
              <a:rPr lang="en-US" sz="1100" i="0" kern="0" dirty="0">
                <a:solidFill>
                  <a:schemeClr val="tx1"/>
                </a:solidFill>
                <a:effectLst/>
                <a:latin typeface="Sitka Small" panose="02000505000000020004" pitchFamily="2" charset="0"/>
              </a:rPr>
              <a:t>Then Staten </a:t>
            </a:r>
            <a:r>
              <a:rPr lang="en-US" sz="1100" kern="0" dirty="0">
                <a:solidFill>
                  <a:schemeClr val="tx1"/>
                </a:solidFill>
                <a:latin typeface="Sitka Small" panose="02000505000000020004" pitchFamily="2" charset="0"/>
              </a:rPr>
              <a:t>island with </a:t>
            </a:r>
            <a:r>
              <a:rPr lang="en-US" sz="1100" i="0" dirty="0">
                <a:solidFill>
                  <a:schemeClr val="tx1"/>
                </a:solidFill>
                <a:effectLst/>
                <a:latin typeface="arial" panose="020B0604020202020204" pitchFamily="34" charset="0"/>
              </a:rPr>
              <a:t>≈92</a:t>
            </a:r>
          </a:p>
          <a:p>
            <a:pPr marL="171450" indent="-171450">
              <a:buFont typeface="Wingdings" panose="05000000000000000000" pitchFamily="2" charset="2"/>
              <a:buChar char="§"/>
            </a:pPr>
            <a:endParaRPr lang="en-US" sz="1100" kern="0" dirty="0">
              <a:solidFill>
                <a:schemeClr val="tx1"/>
              </a:solidFill>
              <a:latin typeface="Sitka Small" panose="02000505000000020004" pitchFamily="2" charset="0"/>
            </a:endParaRPr>
          </a:p>
          <a:p>
            <a:pPr marL="171450" indent="-171450">
              <a:buFont typeface="Wingdings" panose="05000000000000000000" pitchFamily="2" charset="2"/>
              <a:buChar char="§"/>
            </a:pPr>
            <a:r>
              <a:rPr lang="en-US" sz="1100" i="0" kern="0" dirty="0">
                <a:solidFill>
                  <a:schemeClr val="tx1"/>
                </a:solidFill>
                <a:effectLst/>
                <a:latin typeface="Sitka Small" panose="02000505000000020004" pitchFamily="2" charset="0"/>
              </a:rPr>
              <a:t>And it </a:t>
            </a:r>
            <a:r>
              <a:rPr lang="en-US" sz="1100" kern="0" dirty="0">
                <a:solidFill>
                  <a:schemeClr val="tx1"/>
                </a:solidFill>
                <a:latin typeface="Sitka Small" panose="02000505000000020004" pitchFamily="2" charset="0"/>
              </a:rPr>
              <a:t>is the cheapest in Bronx which is</a:t>
            </a:r>
            <a:r>
              <a:rPr lang="en-US" sz="1100" i="0" dirty="0">
                <a:solidFill>
                  <a:schemeClr val="tx1"/>
                </a:solidFill>
                <a:effectLst/>
                <a:latin typeface="arial" panose="020B0604020202020204" pitchFamily="34" charset="0"/>
              </a:rPr>
              <a:t> ≈82</a:t>
            </a:r>
            <a:endParaRPr lang="en-US" sz="1100" kern="0" dirty="0">
              <a:solidFill>
                <a:schemeClr val="tx1"/>
              </a:solidFill>
              <a:latin typeface="Sitka Small" panose="02000505000000020004" pitchFamily="2" charset="0"/>
            </a:endParaRPr>
          </a:p>
        </p:txBody>
      </p:sp>
    </p:spTree>
    <p:extLst>
      <p:ext uri="{BB962C8B-B14F-4D97-AF65-F5344CB8AC3E}">
        <p14:creationId xmlns:p14="http://schemas.microsoft.com/office/powerpoint/2010/main" val="157071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Exploratory Data Analysis: </a:t>
            </a:r>
            <a:r>
              <a:rPr lang="en-US" b="1" spc="-5" dirty="0">
                <a:solidFill>
                  <a:schemeClr val="bg1"/>
                </a:solidFill>
                <a:latin typeface="Arial"/>
                <a:cs typeface="Arial"/>
              </a:rPr>
              <a:t>(Bi-Variate Analysis) </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pic>
        <p:nvPicPr>
          <p:cNvPr id="5122" name="Picture 2">
            <a:extLst>
              <a:ext uri="{FF2B5EF4-FFF2-40B4-BE49-F238E27FC236}">
                <a16:creationId xmlns:a16="http://schemas.microsoft.com/office/drawing/2014/main" id="{83908184-F42B-8E1D-9B6B-75187B206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4" y="648520"/>
            <a:ext cx="4581939" cy="18921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679DD83-07E9-BE35-6085-E6F4D2B6C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2848187"/>
            <a:ext cx="4555823" cy="1683868"/>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12CE1562-55A8-0464-1688-F31ED6B08D80}"/>
              </a:ext>
            </a:extLst>
          </p:cNvPr>
          <p:cNvSpPr txBox="1">
            <a:spLocks/>
          </p:cNvSpPr>
          <p:nvPr/>
        </p:nvSpPr>
        <p:spPr>
          <a:xfrm>
            <a:off x="1090483" y="2540621"/>
            <a:ext cx="2767167" cy="169277"/>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100" b="0" kern="0" dirty="0">
                <a:solidFill>
                  <a:schemeClr val="tx1"/>
                </a:solidFill>
                <a:latin typeface="Sitka Small" panose="02000505000000020004" pitchFamily="2" charset="0"/>
              </a:rPr>
              <a:t>TOP 10 Hosts on the basis of Listings</a:t>
            </a:r>
          </a:p>
        </p:txBody>
      </p:sp>
      <p:sp>
        <p:nvSpPr>
          <p:cNvPr id="8" name="Subtitle 2">
            <a:extLst>
              <a:ext uri="{FF2B5EF4-FFF2-40B4-BE49-F238E27FC236}">
                <a16:creationId xmlns:a16="http://schemas.microsoft.com/office/drawing/2014/main" id="{52D0649B-37C6-797A-F711-D90A684F78F3}"/>
              </a:ext>
            </a:extLst>
          </p:cNvPr>
          <p:cNvSpPr txBox="1">
            <a:spLocks/>
          </p:cNvSpPr>
          <p:nvPr/>
        </p:nvSpPr>
        <p:spPr>
          <a:xfrm>
            <a:off x="1090482" y="4551050"/>
            <a:ext cx="2767167" cy="169277"/>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100" b="0" kern="0" dirty="0">
                <a:solidFill>
                  <a:schemeClr val="tx1"/>
                </a:solidFill>
                <a:latin typeface="Sitka Small" panose="02000505000000020004" pitchFamily="2" charset="0"/>
              </a:rPr>
              <a:t>TOP 10 Hosts on the basis of Reviews</a:t>
            </a:r>
          </a:p>
        </p:txBody>
      </p:sp>
      <p:sp>
        <p:nvSpPr>
          <p:cNvPr id="9" name="Subtitle 2">
            <a:extLst>
              <a:ext uri="{FF2B5EF4-FFF2-40B4-BE49-F238E27FC236}">
                <a16:creationId xmlns:a16="http://schemas.microsoft.com/office/drawing/2014/main" id="{80900B01-91F1-391E-5705-6919F7C93D31}"/>
              </a:ext>
            </a:extLst>
          </p:cNvPr>
          <p:cNvSpPr txBox="1">
            <a:spLocks/>
          </p:cNvSpPr>
          <p:nvPr/>
        </p:nvSpPr>
        <p:spPr>
          <a:xfrm>
            <a:off x="4647424" y="603719"/>
            <a:ext cx="1395567" cy="21544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kern="0" dirty="0">
                <a:solidFill>
                  <a:srgbClr val="C00000"/>
                </a:solidFill>
              </a:rPr>
              <a:t>Conclusions:</a:t>
            </a:r>
          </a:p>
        </p:txBody>
      </p:sp>
      <p:sp>
        <p:nvSpPr>
          <p:cNvPr id="12" name="Subtitle 2">
            <a:extLst>
              <a:ext uri="{FF2B5EF4-FFF2-40B4-BE49-F238E27FC236}">
                <a16:creationId xmlns:a16="http://schemas.microsoft.com/office/drawing/2014/main" id="{CA7B96C5-1DF1-7273-7B71-D0F990C440CE}"/>
              </a:ext>
            </a:extLst>
          </p:cNvPr>
          <p:cNvSpPr txBox="1">
            <a:spLocks/>
          </p:cNvSpPr>
          <p:nvPr/>
        </p:nvSpPr>
        <p:spPr>
          <a:xfrm>
            <a:off x="4660676" y="913284"/>
            <a:ext cx="4330924" cy="507831"/>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71450" indent="-171450">
              <a:buFont typeface="Wingdings" panose="05000000000000000000" pitchFamily="2" charset="2"/>
              <a:buChar char="Ø"/>
            </a:pPr>
            <a:r>
              <a:rPr lang="en-US" sz="1100" kern="0" dirty="0">
                <a:solidFill>
                  <a:schemeClr val="tx1"/>
                </a:solidFill>
                <a:latin typeface="Sitka Small" panose="02000505000000020004" pitchFamily="2" charset="0"/>
                <a:ea typeface="Verdana" panose="020B0604030504040204" pitchFamily="34" charset="0"/>
              </a:rPr>
              <a:t>Michael holds the most number of listings properties </a:t>
            </a:r>
            <a:r>
              <a:rPr lang="en-US" sz="1100" b="1" i="0" kern="1200" dirty="0">
                <a:solidFill>
                  <a:srgbClr val="000000"/>
                </a:solidFill>
                <a:effectLst/>
                <a:latin typeface="arial" panose="020B0604020202020204" pitchFamily="34" charset="0"/>
                <a:ea typeface="+mn-ea"/>
                <a:cs typeface="+mn-cs"/>
              </a:rPr>
              <a:t>≈408</a:t>
            </a:r>
            <a:r>
              <a:rPr lang="en-US" sz="1100" kern="0" dirty="0">
                <a:solidFill>
                  <a:schemeClr val="tx1"/>
                </a:solidFill>
                <a:latin typeface="Sitka Small" panose="02000505000000020004" pitchFamily="2" charset="0"/>
                <a:ea typeface="Verdana" panose="020B0604030504040204" pitchFamily="34" charset="0"/>
              </a:rPr>
              <a:t> in entire New York City follower by David , Sonder (NYC) and others.</a:t>
            </a:r>
          </a:p>
        </p:txBody>
      </p:sp>
      <p:sp>
        <p:nvSpPr>
          <p:cNvPr id="13" name="Subtitle 2">
            <a:extLst>
              <a:ext uri="{FF2B5EF4-FFF2-40B4-BE49-F238E27FC236}">
                <a16:creationId xmlns:a16="http://schemas.microsoft.com/office/drawing/2014/main" id="{CB84977F-AD93-6869-418B-EF14035D0C8B}"/>
              </a:ext>
            </a:extLst>
          </p:cNvPr>
          <p:cNvSpPr txBox="1">
            <a:spLocks/>
          </p:cNvSpPr>
          <p:nvPr/>
        </p:nvSpPr>
        <p:spPr>
          <a:xfrm>
            <a:off x="4591492" y="3212070"/>
            <a:ext cx="4330924" cy="507831"/>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71450" indent="-171450">
              <a:buFont typeface="Wingdings" panose="05000000000000000000" pitchFamily="2" charset="2"/>
              <a:buChar char="Ø"/>
            </a:pPr>
            <a:r>
              <a:rPr lang="en-US" sz="1100" kern="0" dirty="0">
                <a:solidFill>
                  <a:schemeClr val="tx1"/>
                </a:solidFill>
                <a:latin typeface="Sitka Small" panose="02000505000000020004" pitchFamily="2" charset="0"/>
                <a:ea typeface="Verdana" panose="020B0604030504040204" pitchFamily="34" charset="0"/>
              </a:rPr>
              <a:t>However even after holding the most listings Dona is the most liked host of entire NYC with a total reviews of </a:t>
            </a:r>
            <a:r>
              <a:rPr lang="en-US" sz="1100" b="1" i="0" kern="1200" dirty="0">
                <a:solidFill>
                  <a:srgbClr val="000000"/>
                </a:solidFill>
                <a:effectLst/>
                <a:latin typeface="arial" panose="020B0604020202020204" pitchFamily="34" charset="0"/>
                <a:ea typeface="+mn-ea"/>
                <a:cs typeface="+mn-cs"/>
              </a:rPr>
              <a:t>≈630</a:t>
            </a:r>
            <a:endParaRPr lang="en-US" sz="1100" kern="0" dirty="0">
              <a:solidFill>
                <a:schemeClr val="tx1"/>
              </a:solidFill>
              <a:latin typeface="Sitka Small" panose="02000505000000020004" pitchFamily="2" charset="0"/>
              <a:ea typeface="Verdana" panose="020B0604030504040204" pitchFamily="34" charset="0"/>
            </a:endParaRPr>
          </a:p>
        </p:txBody>
      </p:sp>
      <p:sp>
        <p:nvSpPr>
          <p:cNvPr id="14" name="Subtitle 2">
            <a:extLst>
              <a:ext uri="{FF2B5EF4-FFF2-40B4-BE49-F238E27FC236}">
                <a16:creationId xmlns:a16="http://schemas.microsoft.com/office/drawing/2014/main" id="{21905EB1-7444-025F-CB22-01F84E7CD9C8}"/>
              </a:ext>
            </a:extLst>
          </p:cNvPr>
          <p:cNvSpPr txBox="1">
            <a:spLocks/>
          </p:cNvSpPr>
          <p:nvPr/>
        </p:nvSpPr>
        <p:spPr>
          <a:xfrm>
            <a:off x="4660676" y="2848187"/>
            <a:ext cx="1395567" cy="21544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kern="0" dirty="0">
                <a:solidFill>
                  <a:srgbClr val="C00000"/>
                </a:solidFill>
              </a:rPr>
              <a:t>Conclusions:</a:t>
            </a:r>
          </a:p>
        </p:txBody>
      </p:sp>
      <p:sp>
        <p:nvSpPr>
          <p:cNvPr id="15" name="Subtitle 2">
            <a:extLst>
              <a:ext uri="{FF2B5EF4-FFF2-40B4-BE49-F238E27FC236}">
                <a16:creationId xmlns:a16="http://schemas.microsoft.com/office/drawing/2014/main" id="{4575EADE-748A-3A9F-56B4-E9A47E58D1C1}"/>
              </a:ext>
            </a:extLst>
          </p:cNvPr>
          <p:cNvSpPr txBox="1">
            <a:spLocks/>
          </p:cNvSpPr>
          <p:nvPr/>
        </p:nvSpPr>
        <p:spPr>
          <a:xfrm>
            <a:off x="4663989" y="3798206"/>
            <a:ext cx="4330924" cy="692497"/>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200" i="1" kern="0" dirty="0">
                <a:solidFill>
                  <a:srgbClr val="C00000"/>
                </a:solidFill>
                <a:latin typeface="Sitka Small" panose="02000505000000020004" pitchFamily="2" charset="0"/>
                <a:ea typeface="Verdana" panose="020B0604030504040204" pitchFamily="34" charset="0"/>
              </a:rPr>
              <a:t>Also</a:t>
            </a:r>
            <a:r>
              <a:rPr lang="en-US" sz="1100" kern="0" dirty="0">
                <a:solidFill>
                  <a:schemeClr val="tx1"/>
                </a:solidFill>
                <a:latin typeface="Sitka Small" panose="02000505000000020004" pitchFamily="2" charset="0"/>
                <a:ea typeface="Verdana" panose="020B0604030504040204" pitchFamily="34" charset="0"/>
              </a:rPr>
              <a:t>, </a:t>
            </a:r>
            <a:r>
              <a:rPr lang="en-US" sz="1100" kern="0" dirty="0">
                <a:solidFill>
                  <a:srgbClr val="000000"/>
                </a:solidFill>
                <a:latin typeface="Sitka Small" panose="02000505000000020004" pitchFamily="2" charset="0"/>
                <a:ea typeface="Verdana" panose="020B0604030504040204" pitchFamily="34" charset="0"/>
                <a:cs typeface="+mn-cs"/>
              </a:rPr>
              <a:t>we found out that a</a:t>
            </a:r>
            <a:r>
              <a:rPr lang="en-US" sz="1100" dirty="0">
                <a:solidFill>
                  <a:srgbClr val="000000"/>
                </a:solidFill>
                <a:effectLst/>
                <a:latin typeface="Sitka Small" panose="02000505000000020004" pitchFamily="2" charset="0"/>
                <a:cs typeface="+mn-cs"/>
              </a:rPr>
              <a:t> single host can have multiple listings over every other </a:t>
            </a:r>
            <a:r>
              <a:rPr lang="en-US" sz="1100" dirty="0" err="1">
                <a:solidFill>
                  <a:srgbClr val="000000"/>
                </a:solidFill>
                <a:effectLst/>
                <a:latin typeface="Sitka Small" panose="02000505000000020004" pitchFamily="2" charset="0"/>
                <a:cs typeface="+mn-cs"/>
              </a:rPr>
              <a:t>Neighbourhood</a:t>
            </a:r>
            <a:r>
              <a:rPr lang="en-US" sz="1100" dirty="0">
                <a:solidFill>
                  <a:srgbClr val="000000"/>
                </a:solidFill>
                <a:effectLst/>
                <a:latin typeface="Sitka Small" panose="02000505000000020004" pitchFamily="2" charset="0"/>
                <a:cs typeface="+mn-cs"/>
              </a:rPr>
              <a:t> Group with different host id’s:</a:t>
            </a:r>
            <a:endParaRPr lang="en-US" sz="1100" dirty="0">
              <a:effectLst/>
              <a:latin typeface="Sitka Small" panose="02000505000000020004" pitchFamily="2" charset="0"/>
            </a:endParaRPr>
          </a:p>
          <a:p>
            <a:pPr marL="171450" indent="-171450">
              <a:buFont typeface="Wingdings" panose="05000000000000000000" pitchFamily="2" charset="2"/>
              <a:buChar char="Ø"/>
            </a:pPr>
            <a:endParaRPr lang="en-US" sz="1100" kern="0" dirty="0">
              <a:solidFill>
                <a:schemeClr val="tx1"/>
              </a:solidFill>
              <a:latin typeface="Sitka Small" panose="02000505000000020004" pitchFamily="2" charset="0"/>
              <a:ea typeface="Verdana" panose="020B0604030504040204" pitchFamily="34" charset="0"/>
            </a:endParaRPr>
          </a:p>
        </p:txBody>
      </p:sp>
      <p:pic>
        <p:nvPicPr>
          <p:cNvPr id="18" name="Picture 17">
            <a:extLst>
              <a:ext uri="{FF2B5EF4-FFF2-40B4-BE49-F238E27FC236}">
                <a16:creationId xmlns:a16="http://schemas.microsoft.com/office/drawing/2014/main" id="{4AF93B7A-44AC-DECF-32FD-CA63EBCFD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7607" y="4318676"/>
            <a:ext cx="4324298" cy="634024"/>
          </a:xfrm>
          <a:prstGeom prst="rect">
            <a:avLst/>
          </a:prstGeom>
        </p:spPr>
      </p:pic>
    </p:spTree>
    <p:extLst>
      <p:ext uri="{BB962C8B-B14F-4D97-AF65-F5344CB8AC3E}">
        <p14:creationId xmlns:p14="http://schemas.microsoft.com/office/powerpoint/2010/main" val="124317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1EF4D1B1-D83D-3754-3B94-2A299E898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96" y="475056"/>
            <a:ext cx="2526651" cy="209201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78833E9-A18C-109C-2624-67F1C5EEB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405" y="370847"/>
            <a:ext cx="2520607" cy="223675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Exploratory Data Analysis: </a:t>
            </a:r>
            <a:r>
              <a:rPr lang="en-US" b="1" spc="-5" dirty="0">
                <a:solidFill>
                  <a:schemeClr val="bg1"/>
                </a:solidFill>
                <a:latin typeface="Arial"/>
                <a:cs typeface="Arial"/>
              </a:rPr>
              <a:t>(Bi-Variate Analysis) </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
        <p:nvSpPr>
          <p:cNvPr id="3" name="Subtitle 2">
            <a:extLst>
              <a:ext uri="{FF2B5EF4-FFF2-40B4-BE49-F238E27FC236}">
                <a16:creationId xmlns:a16="http://schemas.microsoft.com/office/drawing/2014/main" id="{12CE1562-55A8-0464-1688-F31ED6B08D80}"/>
              </a:ext>
            </a:extLst>
          </p:cNvPr>
          <p:cNvSpPr txBox="1">
            <a:spLocks/>
          </p:cNvSpPr>
          <p:nvPr/>
        </p:nvSpPr>
        <p:spPr>
          <a:xfrm>
            <a:off x="457200" y="2502736"/>
            <a:ext cx="3100749" cy="169277"/>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100" b="0" kern="0" dirty="0">
                <a:solidFill>
                  <a:schemeClr val="tx1"/>
                </a:solidFill>
                <a:latin typeface="Sitka Small" panose="02000505000000020004" pitchFamily="2" charset="0"/>
              </a:rPr>
              <a:t>Total percentage of each room type in NYC</a:t>
            </a:r>
          </a:p>
        </p:txBody>
      </p:sp>
      <p:sp>
        <p:nvSpPr>
          <p:cNvPr id="13" name="Subtitle 2">
            <a:extLst>
              <a:ext uri="{FF2B5EF4-FFF2-40B4-BE49-F238E27FC236}">
                <a16:creationId xmlns:a16="http://schemas.microsoft.com/office/drawing/2014/main" id="{CB84977F-AD93-6869-418B-EF14035D0C8B}"/>
              </a:ext>
            </a:extLst>
          </p:cNvPr>
          <p:cNvSpPr txBox="1">
            <a:spLocks/>
          </p:cNvSpPr>
          <p:nvPr/>
        </p:nvSpPr>
        <p:spPr>
          <a:xfrm>
            <a:off x="111867" y="3333750"/>
            <a:ext cx="4330924" cy="1246495"/>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400" b="1" i="0" dirty="0">
                <a:solidFill>
                  <a:srgbClr val="212121"/>
                </a:solidFill>
                <a:effectLst/>
                <a:latin typeface="Sitka Small" panose="02000505000000020004" pitchFamily="2" charset="0"/>
              </a:rPr>
              <a:t>Total Percentage</a:t>
            </a:r>
            <a:r>
              <a:rPr lang="en-US" sz="1400" b="0" i="0" dirty="0">
                <a:solidFill>
                  <a:srgbClr val="212121"/>
                </a:solidFill>
                <a:effectLst/>
                <a:latin typeface="Sitka Small" panose="02000505000000020004" pitchFamily="2" charset="0"/>
              </a:rPr>
              <a:t> of </a:t>
            </a:r>
            <a:r>
              <a:rPr lang="en-US" sz="1400" b="1" i="0" dirty="0">
                <a:solidFill>
                  <a:srgbClr val="212121"/>
                </a:solidFill>
                <a:effectLst/>
                <a:latin typeface="Sitka Small" panose="02000505000000020004" pitchFamily="2" charset="0"/>
              </a:rPr>
              <a:t>each room type</a:t>
            </a:r>
            <a:r>
              <a:rPr lang="en-US" sz="1400" b="0" i="0" dirty="0">
                <a:solidFill>
                  <a:srgbClr val="212121"/>
                </a:solidFill>
                <a:effectLst/>
                <a:latin typeface="Sitka Small" panose="02000505000000020004" pitchFamily="2" charset="0"/>
              </a:rPr>
              <a:t> in entire NYC is:</a:t>
            </a:r>
          </a:p>
          <a:p>
            <a:pPr algn="l">
              <a:buFont typeface="Arial" panose="020B0604020202020204" pitchFamily="34" charset="0"/>
              <a:buChar char="•"/>
            </a:pPr>
            <a:r>
              <a:rPr lang="en-US" sz="1400" b="0" i="0" dirty="0">
                <a:solidFill>
                  <a:srgbClr val="212121"/>
                </a:solidFill>
                <a:effectLst/>
                <a:latin typeface="Sitka Small" panose="02000505000000020004" pitchFamily="2" charset="0"/>
              </a:rPr>
              <a:t>Entire home/apt = 51.3%</a:t>
            </a:r>
          </a:p>
          <a:p>
            <a:pPr algn="l">
              <a:buFont typeface="Arial" panose="020B0604020202020204" pitchFamily="34" charset="0"/>
              <a:buChar char="•"/>
            </a:pPr>
            <a:r>
              <a:rPr lang="en-US" sz="1400" b="0" i="0" dirty="0">
                <a:solidFill>
                  <a:srgbClr val="212121"/>
                </a:solidFill>
                <a:effectLst/>
                <a:latin typeface="Sitka Small" panose="02000505000000020004" pitchFamily="2" charset="0"/>
              </a:rPr>
              <a:t>Private room = 46.3%</a:t>
            </a:r>
          </a:p>
          <a:p>
            <a:pPr algn="l">
              <a:buFont typeface="Arial" panose="020B0604020202020204" pitchFamily="34" charset="0"/>
              <a:buChar char="•"/>
            </a:pPr>
            <a:r>
              <a:rPr lang="en-US" sz="1400" b="0" i="0" dirty="0">
                <a:solidFill>
                  <a:srgbClr val="212121"/>
                </a:solidFill>
                <a:effectLst/>
                <a:latin typeface="Sitka Small" panose="02000505000000020004" pitchFamily="2" charset="0"/>
              </a:rPr>
              <a:t>Shared room = 2.4%</a:t>
            </a:r>
          </a:p>
          <a:p>
            <a:endParaRPr lang="en-US" sz="1100" kern="0" dirty="0">
              <a:solidFill>
                <a:schemeClr val="tx1"/>
              </a:solidFill>
              <a:latin typeface="Sitka Small" panose="02000505000000020004" pitchFamily="2" charset="0"/>
              <a:ea typeface="Verdana" panose="020B0604030504040204" pitchFamily="34" charset="0"/>
            </a:endParaRPr>
          </a:p>
        </p:txBody>
      </p:sp>
      <p:sp>
        <p:nvSpPr>
          <p:cNvPr id="14" name="Subtitle 2">
            <a:extLst>
              <a:ext uri="{FF2B5EF4-FFF2-40B4-BE49-F238E27FC236}">
                <a16:creationId xmlns:a16="http://schemas.microsoft.com/office/drawing/2014/main" id="{21905EB1-7444-025F-CB22-01F84E7CD9C8}"/>
              </a:ext>
            </a:extLst>
          </p:cNvPr>
          <p:cNvSpPr txBox="1">
            <a:spLocks/>
          </p:cNvSpPr>
          <p:nvPr/>
        </p:nvSpPr>
        <p:spPr>
          <a:xfrm>
            <a:off x="111867" y="3056283"/>
            <a:ext cx="1395567" cy="21544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kern="0" dirty="0">
                <a:solidFill>
                  <a:srgbClr val="C00000"/>
                </a:solidFill>
              </a:rPr>
              <a:t>Conclusions:</a:t>
            </a:r>
          </a:p>
        </p:txBody>
      </p:sp>
      <p:sp>
        <p:nvSpPr>
          <p:cNvPr id="2" name="Subtitle 2">
            <a:extLst>
              <a:ext uri="{FF2B5EF4-FFF2-40B4-BE49-F238E27FC236}">
                <a16:creationId xmlns:a16="http://schemas.microsoft.com/office/drawing/2014/main" id="{1140FE18-0B77-EA4D-6098-9307BDC8C5B2}"/>
              </a:ext>
            </a:extLst>
          </p:cNvPr>
          <p:cNvSpPr txBox="1">
            <a:spLocks/>
          </p:cNvSpPr>
          <p:nvPr/>
        </p:nvSpPr>
        <p:spPr>
          <a:xfrm>
            <a:off x="4685594" y="2672013"/>
            <a:ext cx="4063669" cy="169277"/>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100" b="0" kern="0" dirty="0">
                <a:solidFill>
                  <a:schemeClr val="tx1"/>
                </a:solidFill>
                <a:latin typeface="Sitka Small" panose="02000505000000020004" pitchFamily="2" charset="0"/>
              </a:rPr>
              <a:t>Total percentage of each neighborhood group in NYC</a:t>
            </a:r>
          </a:p>
        </p:txBody>
      </p:sp>
      <p:sp>
        <p:nvSpPr>
          <p:cNvPr id="10" name="Subtitle 2">
            <a:extLst>
              <a:ext uri="{FF2B5EF4-FFF2-40B4-BE49-F238E27FC236}">
                <a16:creationId xmlns:a16="http://schemas.microsoft.com/office/drawing/2014/main" id="{001B54CB-954E-4578-37CA-A9039B7D309E}"/>
              </a:ext>
            </a:extLst>
          </p:cNvPr>
          <p:cNvSpPr txBox="1">
            <a:spLocks/>
          </p:cNvSpPr>
          <p:nvPr/>
        </p:nvSpPr>
        <p:spPr>
          <a:xfrm>
            <a:off x="4648200" y="3061349"/>
            <a:ext cx="1395567" cy="21544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kern="0" dirty="0">
                <a:solidFill>
                  <a:srgbClr val="C00000"/>
                </a:solidFill>
              </a:rPr>
              <a:t>Conclusions:</a:t>
            </a:r>
          </a:p>
        </p:txBody>
      </p:sp>
      <p:sp>
        <p:nvSpPr>
          <p:cNvPr id="11" name="Subtitle 2">
            <a:extLst>
              <a:ext uri="{FF2B5EF4-FFF2-40B4-BE49-F238E27FC236}">
                <a16:creationId xmlns:a16="http://schemas.microsoft.com/office/drawing/2014/main" id="{1A06D69A-7025-DD25-0618-2BF493934DC7}"/>
              </a:ext>
            </a:extLst>
          </p:cNvPr>
          <p:cNvSpPr txBox="1">
            <a:spLocks/>
          </p:cNvSpPr>
          <p:nvPr/>
        </p:nvSpPr>
        <p:spPr>
          <a:xfrm>
            <a:off x="4674707" y="3341204"/>
            <a:ext cx="4330924" cy="1723549"/>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400" i="0" dirty="0">
                <a:solidFill>
                  <a:srgbClr val="212121"/>
                </a:solidFill>
                <a:effectLst/>
                <a:latin typeface="Sitka Small" panose="02000505000000020004" pitchFamily="2" charset="0"/>
              </a:rPr>
              <a:t>Total Percentage </a:t>
            </a:r>
            <a:r>
              <a:rPr lang="en-US" sz="1400" b="0" i="0" dirty="0">
                <a:solidFill>
                  <a:srgbClr val="212121"/>
                </a:solidFill>
                <a:effectLst/>
                <a:latin typeface="Sitka Small" panose="02000505000000020004" pitchFamily="2" charset="0"/>
              </a:rPr>
              <a:t>of </a:t>
            </a:r>
            <a:r>
              <a:rPr lang="en-US" sz="1400" i="0" dirty="0">
                <a:solidFill>
                  <a:srgbClr val="212121"/>
                </a:solidFill>
                <a:effectLst/>
                <a:latin typeface="Sitka Small" panose="02000505000000020004" pitchFamily="2" charset="0"/>
              </a:rPr>
              <a:t>area under each </a:t>
            </a:r>
            <a:r>
              <a:rPr lang="en-US" sz="1400" i="0" dirty="0" err="1">
                <a:solidFill>
                  <a:srgbClr val="212121"/>
                </a:solidFill>
                <a:effectLst/>
                <a:latin typeface="Sitka Small" panose="02000505000000020004" pitchFamily="2" charset="0"/>
              </a:rPr>
              <a:t>neighbourhood</a:t>
            </a:r>
            <a:r>
              <a:rPr lang="en-US" sz="1400" b="0" i="0" dirty="0">
                <a:solidFill>
                  <a:srgbClr val="212121"/>
                </a:solidFill>
                <a:effectLst/>
                <a:latin typeface="Sitka Small" panose="02000505000000020004" pitchFamily="2" charset="0"/>
              </a:rPr>
              <a:t> group in NYC is:</a:t>
            </a:r>
          </a:p>
          <a:p>
            <a:pPr algn="l">
              <a:buFont typeface="Arial" panose="020B0604020202020204" pitchFamily="34" charset="0"/>
              <a:buChar char="•"/>
            </a:pPr>
            <a:r>
              <a:rPr lang="en-US" sz="1400" b="0" i="0" dirty="0">
                <a:solidFill>
                  <a:srgbClr val="212121"/>
                </a:solidFill>
                <a:effectLst/>
                <a:latin typeface="Sitka Small" panose="02000505000000020004" pitchFamily="2" charset="0"/>
              </a:rPr>
              <a:t>Manhattan = 43.7%</a:t>
            </a:r>
          </a:p>
          <a:p>
            <a:pPr algn="l">
              <a:buFont typeface="Arial" panose="020B0604020202020204" pitchFamily="34" charset="0"/>
              <a:buChar char="•"/>
            </a:pPr>
            <a:r>
              <a:rPr lang="en-US" sz="1400" b="0" i="0" dirty="0">
                <a:solidFill>
                  <a:srgbClr val="212121"/>
                </a:solidFill>
                <a:effectLst/>
                <a:latin typeface="Sitka Small" panose="02000505000000020004" pitchFamily="2" charset="0"/>
              </a:rPr>
              <a:t>Brooklyn = 41.5%</a:t>
            </a:r>
          </a:p>
          <a:p>
            <a:pPr algn="l">
              <a:buFont typeface="Arial" panose="020B0604020202020204" pitchFamily="34" charset="0"/>
              <a:buChar char="•"/>
            </a:pPr>
            <a:r>
              <a:rPr lang="en-US" sz="1400" b="0" i="0" dirty="0">
                <a:solidFill>
                  <a:srgbClr val="212121"/>
                </a:solidFill>
                <a:effectLst/>
                <a:latin typeface="Sitka Small" panose="02000505000000020004" pitchFamily="2" charset="0"/>
              </a:rPr>
              <a:t>Queens = 11.8%</a:t>
            </a:r>
          </a:p>
          <a:p>
            <a:pPr algn="l">
              <a:buFont typeface="Arial" panose="020B0604020202020204" pitchFamily="34" charset="0"/>
              <a:buChar char="•"/>
            </a:pPr>
            <a:r>
              <a:rPr lang="en-US" sz="1400" b="0" i="0" dirty="0">
                <a:solidFill>
                  <a:srgbClr val="212121"/>
                </a:solidFill>
                <a:effectLst/>
                <a:latin typeface="Sitka Small" panose="02000505000000020004" pitchFamily="2" charset="0"/>
              </a:rPr>
              <a:t>Bronx = 2.3%</a:t>
            </a:r>
          </a:p>
          <a:p>
            <a:pPr algn="l">
              <a:buFont typeface="Arial" panose="020B0604020202020204" pitchFamily="34" charset="0"/>
              <a:buChar char="•"/>
            </a:pPr>
            <a:r>
              <a:rPr lang="en-US" sz="1400" b="0" i="0" dirty="0">
                <a:solidFill>
                  <a:srgbClr val="212121"/>
                </a:solidFill>
                <a:effectLst/>
                <a:latin typeface="Sitka Small" panose="02000505000000020004" pitchFamily="2" charset="0"/>
              </a:rPr>
              <a:t>Staten island = 0.8%</a:t>
            </a:r>
          </a:p>
          <a:p>
            <a:endParaRPr lang="en-US" sz="1400" b="0" kern="0" dirty="0">
              <a:solidFill>
                <a:schemeClr val="tx1"/>
              </a:solidFill>
              <a:latin typeface="Sitka Small" panose="02000505000000020004" pitchFamily="2" charset="0"/>
              <a:ea typeface="Verdana" panose="020B0604030504040204" pitchFamily="34" charset="0"/>
            </a:endParaRPr>
          </a:p>
        </p:txBody>
      </p:sp>
    </p:spTree>
    <p:extLst>
      <p:ext uri="{BB962C8B-B14F-4D97-AF65-F5344CB8AC3E}">
        <p14:creationId xmlns:p14="http://schemas.microsoft.com/office/powerpoint/2010/main" val="126851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Exploratory Data Analysis: </a:t>
            </a:r>
            <a:r>
              <a:rPr lang="en-US" b="1" spc="-5" dirty="0">
                <a:solidFill>
                  <a:schemeClr val="bg1"/>
                </a:solidFill>
                <a:latin typeface="Arial"/>
                <a:cs typeface="Arial"/>
              </a:rPr>
              <a:t>(Bi-Variate Analysis) </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
        <p:nvSpPr>
          <p:cNvPr id="10" name="Subtitle 2">
            <a:extLst>
              <a:ext uri="{FF2B5EF4-FFF2-40B4-BE49-F238E27FC236}">
                <a16:creationId xmlns:a16="http://schemas.microsoft.com/office/drawing/2014/main" id="{001B54CB-954E-4578-37CA-A9039B7D309E}"/>
              </a:ext>
            </a:extLst>
          </p:cNvPr>
          <p:cNvSpPr txBox="1">
            <a:spLocks/>
          </p:cNvSpPr>
          <p:nvPr/>
        </p:nvSpPr>
        <p:spPr>
          <a:xfrm>
            <a:off x="78737" y="3880306"/>
            <a:ext cx="1395567" cy="21544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kern="0" dirty="0">
                <a:solidFill>
                  <a:srgbClr val="C00000"/>
                </a:solidFill>
              </a:rPr>
              <a:t>Conclusions:</a:t>
            </a:r>
          </a:p>
        </p:txBody>
      </p:sp>
      <p:pic>
        <p:nvPicPr>
          <p:cNvPr id="2050" name="Picture 2">
            <a:extLst>
              <a:ext uri="{FF2B5EF4-FFF2-40B4-BE49-F238E27FC236}">
                <a16:creationId xmlns:a16="http://schemas.microsoft.com/office/drawing/2014/main" id="{A254EF01-C69D-5FDA-1038-864B0633A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22034"/>
            <a:ext cx="5562600" cy="2711715"/>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A81B6E24-7A9E-E896-C48A-41E17FFA021C}"/>
              </a:ext>
            </a:extLst>
          </p:cNvPr>
          <p:cNvSpPr txBox="1">
            <a:spLocks/>
          </p:cNvSpPr>
          <p:nvPr/>
        </p:nvSpPr>
        <p:spPr>
          <a:xfrm>
            <a:off x="67225" y="4095750"/>
            <a:ext cx="7998463" cy="777136"/>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200" b="0" i="0" dirty="0">
                <a:solidFill>
                  <a:srgbClr val="212121"/>
                </a:solidFill>
                <a:effectLst/>
                <a:latin typeface="Roboto" panose="02000000000000000000" pitchFamily="2" charset="0"/>
                <a:ea typeface="Roboto" panose="02000000000000000000" pitchFamily="2" charset="0"/>
              </a:rPr>
              <a:t>It is clear that </a:t>
            </a:r>
            <a:r>
              <a:rPr lang="en-US" sz="1200" i="0" dirty="0">
                <a:solidFill>
                  <a:srgbClr val="212121"/>
                </a:solidFill>
                <a:effectLst/>
                <a:latin typeface="Roboto" panose="02000000000000000000" pitchFamily="2" charset="0"/>
                <a:ea typeface="Roboto" panose="02000000000000000000" pitchFamily="2" charset="0"/>
              </a:rPr>
              <a:t>Manhattan</a:t>
            </a:r>
            <a:r>
              <a:rPr lang="en-US" sz="1200" b="0" i="0" dirty="0">
                <a:solidFill>
                  <a:srgbClr val="212121"/>
                </a:solidFill>
                <a:effectLst/>
                <a:latin typeface="Roboto" panose="02000000000000000000" pitchFamily="2" charset="0"/>
                <a:ea typeface="Roboto" panose="02000000000000000000" pitchFamily="2" charset="0"/>
              </a:rPr>
              <a:t> has the highest average of price followed by </a:t>
            </a:r>
            <a:r>
              <a:rPr lang="en-US" sz="1200" i="0" dirty="0">
                <a:solidFill>
                  <a:srgbClr val="212121"/>
                </a:solidFill>
                <a:effectLst/>
                <a:latin typeface="Roboto" panose="02000000000000000000" pitchFamily="2" charset="0"/>
                <a:ea typeface="Roboto" panose="02000000000000000000" pitchFamily="2" charset="0"/>
              </a:rPr>
              <a:t>Brooklyn</a:t>
            </a:r>
            <a:r>
              <a:rPr lang="en-US" sz="1200" b="0" i="0" dirty="0">
                <a:solidFill>
                  <a:srgbClr val="212121"/>
                </a:solidFill>
                <a:effectLst/>
                <a:latin typeface="Roboto" panose="02000000000000000000" pitchFamily="2" charset="0"/>
                <a:ea typeface="Roboto" panose="02000000000000000000" pitchFamily="2" charset="0"/>
              </a:rPr>
              <a:t> , </a:t>
            </a:r>
            <a:r>
              <a:rPr lang="en-US" sz="1200" i="0" dirty="0">
                <a:solidFill>
                  <a:srgbClr val="212121"/>
                </a:solidFill>
                <a:effectLst/>
                <a:latin typeface="Roboto" panose="02000000000000000000" pitchFamily="2" charset="0"/>
                <a:ea typeface="Roboto" panose="02000000000000000000" pitchFamily="2" charset="0"/>
              </a:rPr>
              <a:t>Queens</a:t>
            </a:r>
            <a:r>
              <a:rPr lang="en-US" sz="1200" b="0" i="0" dirty="0">
                <a:solidFill>
                  <a:srgbClr val="212121"/>
                </a:solidFill>
                <a:effectLst/>
                <a:latin typeface="Roboto" panose="02000000000000000000" pitchFamily="2" charset="0"/>
                <a:ea typeface="Roboto" panose="02000000000000000000" pitchFamily="2" charset="0"/>
              </a:rPr>
              <a:t> and </a:t>
            </a:r>
            <a:r>
              <a:rPr lang="en-US" sz="1200" i="0" dirty="0">
                <a:solidFill>
                  <a:srgbClr val="212121"/>
                </a:solidFill>
                <a:effectLst/>
                <a:latin typeface="Roboto" panose="02000000000000000000" pitchFamily="2" charset="0"/>
                <a:ea typeface="Roboto" panose="02000000000000000000" pitchFamily="2" charset="0"/>
              </a:rPr>
              <a:t>Staten Island</a:t>
            </a:r>
            <a:br>
              <a:rPr lang="en-US" sz="1200" b="0" i="0" dirty="0">
                <a:solidFill>
                  <a:srgbClr val="212121"/>
                </a:solidFill>
                <a:effectLst/>
                <a:latin typeface="Roboto" panose="02000000000000000000" pitchFamily="2" charset="0"/>
                <a:ea typeface="Roboto" panose="02000000000000000000" pitchFamily="2" charset="0"/>
              </a:rPr>
            </a:br>
            <a:r>
              <a:rPr lang="en-US" sz="1200" b="0" i="0" dirty="0">
                <a:solidFill>
                  <a:srgbClr val="212121"/>
                </a:solidFill>
                <a:effectLst/>
                <a:latin typeface="Roboto" panose="02000000000000000000" pitchFamily="2" charset="0"/>
                <a:ea typeface="Roboto" panose="02000000000000000000" pitchFamily="2" charset="0"/>
              </a:rPr>
              <a:t>We can say that </a:t>
            </a:r>
            <a:r>
              <a:rPr lang="en-US" sz="1200" i="0" dirty="0">
                <a:solidFill>
                  <a:srgbClr val="212121"/>
                </a:solidFill>
                <a:effectLst/>
                <a:latin typeface="Roboto" panose="02000000000000000000" pitchFamily="2" charset="0"/>
                <a:ea typeface="Roboto" panose="02000000000000000000" pitchFamily="2" charset="0"/>
              </a:rPr>
              <a:t>Bronx</a:t>
            </a:r>
            <a:r>
              <a:rPr lang="en-US" sz="1200" b="0" i="0" dirty="0">
                <a:solidFill>
                  <a:srgbClr val="212121"/>
                </a:solidFill>
                <a:effectLst/>
                <a:latin typeface="Roboto" panose="02000000000000000000" pitchFamily="2" charset="0"/>
                <a:ea typeface="Roboto" panose="02000000000000000000" pitchFamily="2" charset="0"/>
              </a:rPr>
              <a:t> is the most affordable or the cheapest one in the entire </a:t>
            </a:r>
            <a:r>
              <a:rPr lang="en-US" sz="1200" b="0" i="0" dirty="0" err="1">
                <a:solidFill>
                  <a:srgbClr val="212121"/>
                </a:solidFill>
                <a:effectLst/>
                <a:latin typeface="Roboto" panose="02000000000000000000" pitchFamily="2" charset="0"/>
                <a:ea typeface="Roboto" panose="02000000000000000000" pitchFamily="2" charset="0"/>
              </a:rPr>
              <a:t>neighbourhood_group</a:t>
            </a:r>
            <a:r>
              <a:rPr lang="en-US" sz="1200" b="0" i="0" dirty="0">
                <a:solidFill>
                  <a:srgbClr val="212121"/>
                </a:solidFill>
                <a:effectLst/>
                <a:latin typeface="Roboto" panose="02000000000000000000" pitchFamily="2" charset="0"/>
                <a:ea typeface="Roboto" panose="02000000000000000000" pitchFamily="2" charset="0"/>
              </a:rPr>
              <a:t> in NYC !</a:t>
            </a:r>
          </a:p>
          <a:p>
            <a:br>
              <a:rPr lang="en-US" sz="1050" dirty="0"/>
            </a:br>
            <a:endParaRPr lang="en-US" sz="1600" b="0" kern="0" dirty="0">
              <a:solidFill>
                <a:schemeClr val="tx1"/>
              </a:solidFill>
              <a:latin typeface="Sitka Small" panose="02000505000000020004" pitchFamily="2" charset="0"/>
            </a:endParaRPr>
          </a:p>
        </p:txBody>
      </p:sp>
      <p:sp>
        <p:nvSpPr>
          <p:cNvPr id="9" name="Subtitle 2">
            <a:extLst>
              <a:ext uri="{FF2B5EF4-FFF2-40B4-BE49-F238E27FC236}">
                <a16:creationId xmlns:a16="http://schemas.microsoft.com/office/drawing/2014/main" id="{76978769-AB42-574C-F3AF-D8230C8011AB}"/>
              </a:ext>
            </a:extLst>
          </p:cNvPr>
          <p:cNvSpPr txBox="1">
            <a:spLocks/>
          </p:cNvSpPr>
          <p:nvPr/>
        </p:nvSpPr>
        <p:spPr>
          <a:xfrm>
            <a:off x="67225" y="3389378"/>
            <a:ext cx="7998463" cy="184666"/>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1200" i="0" dirty="0">
                <a:solidFill>
                  <a:srgbClr val="C00000"/>
                </a:solidFill>
                <a:effectLst/>
                <a:latin typeface="Roboto" panose="02000000000000000000" pitchFamily="2" charset="0"/>
                <a:ea typeface="Roboto" panose="02000000000000000000" pitchFamily="2" charset="0"/>
              </a:rPr>
              <a:t>Average Price VS Neighborhood groups</a:t>
            </a:r>
            <a:endParaRPr lang="en-US" sz="1600" kern="0" dirty="0">
              <a:solidFill>
                <a:srgbClr val="C00000"/>
              </a:solidFill>
              <a:latin typeface="Sitka Small" panose="02000505000000020004" pitchFamily="2" charset="0"/>
            </a:endParaRPr>
          </a:p>
        </p:txBody>
      </p:sp>
    </p:spTree>
    <p:extLst>
      <p:ext uri="{BB962C8B-B14F-4D97-AF65-F5344CB8AC3E}">
        <p14:creationId xmlns:p14="http://schemas.microsoft.com/office/powerpoint/2010/main" val="3416151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2645"/>
          </a:xfrm>
          <a:prstGeom prst="rect">
            <a:avLst/>
          </a:prstGeom>
        </p:spPr>
        <p:txBody>
          <a:bodyPr vert="horz" wrap="square" lIns="0" tIns="12700" rIns="0" bIns="0" rtlCol="0">
            <a:spAutoFit/>
          </a:bodyPr>
          <a:lstStyle/>
          <a:p>
            <a:pPr marL="497840" indent="-485775">
              <a:lnSpc>
                <a:spcPct val="100000"/>
              </a:lnSpc>
              <a:spcBef>
                <a:spcPts val="100"/>
              </a:spcBef>
              <a:buSzPct val="117000"/>
              <a:buFont typeface="Wingdings" panose="05000000000000000000" pitchFamily="2" charset="2"/>
              <a:buChar char="q"/>
              <a:tabLst>
                <a:tab pos="497840" algn="l"/>
                <a:tab pos="498475" algn="l"/>
              </a:tabLst>
            </a:pPr>
            <a:r>
              <a:rPr lang="en-US" sz="2400" b="1" spc="-5" dirty="0">
                <a:solidFill>
                  <a:schemeClr val="bg1"/>
                </a:solidFill>
                <a:latin typeface="Arial" panose="020B0604020202020204"/>
                <a:cs typeface="Arial" panose="020B0604020202020204"/>
              </a:rPr>
              <a:t>Exploratory Data Analysis: </a:t>
            </a:r>
            <a:r>
              <a:rPr lang="en-US" b="1" spc="-5" dirty="0">
                <a:solidFill>
                  <a:schemeClr val="bg1"/>
                </a:solidFill>
                <a:latin typeface="Arial" panose="020B0604020202020204"/>
                <a:cs typeface="Arial" panose="020B0604020202020204"/>
              </a:rPr>
              <a:t>(Bi-Variate Analysis) </a:t>
            </a:r>
            <a:endParaRPr dirty="0">
              <a:solidFill>
                <a:schemeClr val="bg1"/>
              </a:solidFill>
              <a:latin typeface="Arial" panose="020B0604020202020204"/>
              <a:cs typeface="Arial" panose="020B0604020202020204"/>
            </a:endParaRPr>
          </a:p>
          <a:p>
            <a:pPr marL="12065">
              <a:lnSpc>
                <a:spcPct val="100000"/>
              </a:lnSpc>
              <a:spcBef>
                <a:spcPts val="2395"/>
              </a:spcBef>
              <a:tabLst>
                <a:tab pos="202565" algn="l"/>
              </a:tabLst>
            </a:pPr>
            <a:endParaRPr sz="1000" dirty="0">
              <a:latin typeface="Arial" panose="020B0604020202020204"/>
              <a:cs typeface="Arial" panose="020B0604020202020204"/>
            </a:endParaRPr>
          </a:p>
        </p:txBody>
      </p:sp>
      <p:sp>
        <p:nvSpPr>
          <p:cNvPr id="9" name="Title 8"/>
          <p:cNvSpPr>
            <a:spLocks noGrp="1"/>
          </p:cNvSpPr>
          <p:nvPr>
            <p:ph type="title"/>
          </p:nvPr>
        </p:nvSpPr>
        <p:spPr>
          <a:xfrm>
            <a:off x="304800" y="742950"/>
            <a:ext cx="4256405" cy="615315"/>
          </a:xfrm>
        </p:spPr>
        <p:txBody>
          <a:bodyPr wrap="square"/>
          <a:lstStyle/>
          <a:p>
            <a:r>
              <a:rPr lang="en-US" sz="2000"/>
              <a:t>Average Reviews per Month</a:t>
            </a:r>
            <a:br>
              <a:rPr lang="en-US" sz="2000"/>
            </a:br>
            <a:r>
              <a:rPr lang="en-US" sz="2000"/>
              <a:t>                  Graph</a:t>
            </a:r>
          </a:p>
        </p:txBody>
      </p:sp>
      <p:pic>
        <p:nvPicPr>
          <p:cNvPr id="8" name="Content Placeholder 7" descr="g2"/>
          <p:cNvPicPr>
            <a:picLocks noGrp="1" noChangeAspect="1"/>
          </p:cNvPicPr>
          <p:nvPr>
            <p:ph sz="half" idx="2"/>
          </p:nvPr>
        </p:nvPicPr>
        <p:blipFill>
          <a:blip r:embed="rId2"/>
          <a:stretch>
            <a:fillRect/>
          </a:stretch>
        </p:blipFill>
        <p:spPr>
          <a:xfrm>
            <a:off x="201295" y="1504950"/>
            <a:ext cx="4463415" cy="2345055"/>
          </a:xfrm>
          <a:prstGeom prst="rect">
            <a:avLst/>
          </a:prstGeom>
        </p:spPr>
      </p:pic>
      <p:sp>
        <p:nvSpPr>
          <p:cNvPr id="18" name="Subtitle 2"/>
          <p:cNvSpPr txBox="1"/>
          <p:nvPr/>
        </p:nvSpPr>
        <p:spPr>
          <a:xfrm>
            <a:off x="4953000" y="1733550"/>
            <a:ext cx="3804285" cy="1738630"/>
          </a:xfrm>
          <a:prstGeom prst="rect">
            <a:avLst/>
          </a:prstGeom>
        </p:spPr>
        <p:txBody>
          <a:bodyPr wrap="square" lIns="0" tIns="0" rIns="0" bIns="0">
            <a:spAutoFit/>
          </a:bodyPr>
          <a:lstStyle>
            <a:lvl1pPr marL="0">
              <a:defRPr sz="3600" b="1" i="0">
                <a:solidFill>
                  <a:srgbClr val="124F5C"/>
                </a:solidFill>
                <a:latin typeface="Verdana" panose="020B0604030504040204"/>
                <a:ea typeface="+mn-ea"/>
                <a:cs typeface="Verdan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algn="l" rtl="0" eaLnBrk="1" latinLnBrk="0" hangingPunct="1">
              <a:spcBef>
                <a:spcPts val="0"/>
              </a:spcBef>
              <a:spcAft>
                <a:spcPts val="0"/>
              </a:spcAft>
            </a:pPr>
            <a:r>
              <a:rPr lang="en-US" sz="1500" b="1" i="0" kern="1200" dirty="0">
                <a:solidFill>
                  <a:srgbClr val="C00000"/>
                </a:solidFill>
                <a:effectLst/>
                <a:latin typeface="Sitka Small" panose="02000505000000020004" pitchFamily="2" charset="0"/>
                <a:cs typeface="+mn-cs"/>
              </a:rPr>
              <a:t>Conclusion:</a:t>
            </a:r>
          </a:p>
          <a:p>
            <a:pPr indent="0" algn="l" rtl="0" eaLnBrk="1" latinLnBrk="0" hangingPunct="1">
              <a:spcBef>
                <a:spcPts val="0"/>
              </a:spcBef>
              <a:spcAft>
                <a:spcPts val="0"/>
              </a:spcAft>
              <a:buFont typeface="Wingdings" panose="05000000000000000000" charset="0"/>
              <a:buNone/>
            </a:pPr>
            <a:r>
              <a:rPr lang="en-US" sz="1400" dirty="0">
                <a:effectLst/>
                <a:latin typeface="Sitka Small" panose="02000505000000020004" pitchFamily="2" charset="0"/>
              </a:rPr>
              <a:t>Descending order of Average Reviews per month received  </a:t>
            </a:r>
          </a:p>
          <a:p>
            <a:pPr marL="228600" indent="-228600" algn="l" rtl="0" eaLnBrk="1" latinLnBrk="0" hangingPunct="1">
              <a:spcBef>
                <a:spcPts val="0"/>
              </a:spcBef>
              <a:spcAft>
                <a:spcPts val="0"/>
              </a:spcAft>
              <a:buFont typeface="+mj-lt"/>
              <a:buAutoNum type="arabicPeriod"/>
            </a:pPr>
            <a:r>
              <a:rPr lang="en-US" sz="1400" dirty="0">
                <a:effectLst/>
                <a:latin typeface="Sitka Small" panose="02000505000000020004" pitchFamily="2" charset="0"/>
              </a:rPr>
              <a:t>Manhattan</a:t>
            </a:r>
          </a:p>
          <a:p>
            <a:pPr marL="228600" indent="-228600" algn="l" rtl="0" eaLnBrk="1" latinLnBrk="0" hangingPunct="1">
              <a:spcBef>
                <a:spcPts val="0"/>
              </a:spcBef>
              <a:spcAft>
                <a:spcPts val="0"/>
              </a:spcAft>
              <a:buFont typeface="+mj-lt"/>
              <a:buAutoNum type="arabicPeriod"/>
            </a:pPr>
            <a:r>
              <a:rPr lang="en-US" sz="1400" dirty="0">
                <a:effectLst/>
                <a:latin typeface="Sitka Small" panose="02000505000000020004" pitchFamily="2" charset="0"/>
              </a:rPr>
              <a:t>Bronx</a:t>
            </a:r>
          </a:p>
          <a:p>
            <a:pPr marL="228600" indent="-228600" algn="l" rtl="0" eaLnBrk="1" latinLnBrk="0" hangingPunct="1">
              <a:spcBef>
                <a:spcPts val="0"/>
              </a:spcBef>
              <a:spcAft>
                <a:spcPts val="0"/>
              </a:spcAft>
              <a:buFont typeface="+mj-lt"/>
              <a:buAutoNum type="arabicPeriod"/>
            </a:pPr>
            <a:r>
              <a:rPr lang="en-US" sz="1400" dirty="0">
                <a:effectLst/>
                <a:latin typeface="Sitka Small" panose="02000505000000020004" pitchFamily="2" charset="0"/>
              </a:rPr>
              <a:t>Queens</a:t>
            </a:r>
          </a:p>
          <a:p>
            <a:pPr marL="228600" indent="-228600" algn="l" rtl="0" eaLnBrk="1" latinLnBrk="0" hangingPunct="1">
              <a:spcBef>
                <a:spcPts val="0"/>
              </a:spcBef>
              <a:spcAft>
                <a:spcPts val="0"/>
              </a:spcAft>
              <a:buFont typeface="+mj-lt"/>
              <a:buAutoNum type="arabicPeriod"/>
            </a:pPr>
            <a:r>
              <a:rPr lang="en-US" sz="1400" dirty="0">
                <a:effectLst/>
                <a:latin typeface="Sitka Small" panose="02000505000000020004" pitchFamily="2" charset="0"/>
              </a:rPr>
              <a:t>Brookly</a:t>
            </a:r>
          </a:p>
          <a:p>
            <a:pPr marL="228600" indent="-228600" algn="l" rtl="0" eaLnBrk="1" latinLnBrk="0" hangingPunct="1">
              <a:spcBef>
                <a:spcPts val="0"/>
              </a:spcBef>
              <a:spcAft>
                <a:spcPts val="0"/>
              </a:spcAft>
              <a:buFont typeface="+mj-lt"/>
              <a:buAutoNum type="arabicPeriod"/>
            </a:pPr>
            <a:r>
              <a:rPr lang="en-US" sz="1400" dirty="0">
                <a:effectLst/>
                <a:latin typeface="Sitka Small" panose="02000505000000020004" pitchFamily="2" charset="0"/>
              </a:rPr>
              <a:t>Staten Island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6197" y="64605"/>
            <a:ext cx="7617461" cy="842645"/>
          </a:xfrm>
          <a:prstGeom prst="rect">
            <a:avLst/>
          </a:prstGeom>
        </p:spPr>
        <p:txBody>
          <a:bodyPr vert="horz" wrap="square" lIns="0" tIns="12700" rIns="0" bIns="0" rtlCol="0">
            <a:spAutoFit/>
          </a:bodyPr>
          <a:lstStyle/>
          <a:p>
            <a:pPr marL="497840" indent="-485775">
              <a:lnSpc>
                <a:spcPct val="100000"/>
              </a:lnSpc>
              <a:spcBef>
                <a:spcPts val="100"/>
              </a:spcBef>
              <a:buSzPct val="117000"/>
              <a:buFont typeface="Wingdings" panose="05000000000000000000" pitchFamily="2" charset="2"/>
              <a:buChar char="q"/>
              <a:tabLst>
                <a:tab pos="497840" algn="l"/>
                <a:tab pos="498475" algn="l"/>
              </a:tabLst>
            </a:pPr>
            <a:r>
              <a:rPr lang="en-US" sz="2400" b="1" spc="-5" dirty="0">
                <a:solidFill>
                  <a:schemeClr val="bg1"/>
                </a:solidFill>
                <a:latin typeface="Arial" panose="020B0604020202020204"/>
                <a:cs typeface="Arial" panose="020B0604020202020204"/>
              </a:rPr>
              <a:t>Exploratory Data Analysis: </a:t>
            </a:r>
            <a:r>
              <a:rPr lang="en-US" b="1" spc="-5" dirty="0">
                <a:solidFill>
                  <a:schemeClr val="bg1"/>
                </a:solidFill>
                <a:latin typeface="Arial" panose="020B0604020202020204"/>
                <a:cs typeface="Arial" panose="020B0604020202020204"/>
              </a:rPr>
              <a:t>(Bi-Variate Analysis) </a:t>
            </a:r>
            <a:endParaRPr dirty="0">
              <a:solidFill>
                <a:schemeClr val="bg1"/>
              </a:solidFill>
              <a:latin typeface="Arial" panose="020B0604020202020204"/>
              <a:cs typeface="Arial" panose="020B0604020202020204"/>
            </a:endParaRPr>
          </a:p>
          <a:p>
            <a:pPr marL="12065">
              <a:lnSpc>
                <a:spcPct val="100000"/>
              </a:lnSpc>
              <a:spcBef>
                <a:spcPts val="2395"/>
              </a:spcBef>
              <a:tabLst>
                <a:tab pos="202565" algn="l"/>
              </a:tabLst>
            </a:pPr>
            <a:endParaRPr sz="1000" dirty="0">
              <a:latin typeface="Arial" panose="020B0604020202020204"/>
              <a:cs typeface="Arial" panose="020B0604020202020204"/>
            </a:endParaRPr>
          </a:p>
        </p:txBody>
      </p:sp>
      <p:sp>
        <p:nvSpPr>
          <p:cNvPr id="11" name="Title 10"/>
          <p:cNvSpPr>
            <a:spLocks noGrp="1"/>
          </p:cNvSpPr>
          <p:nvPr>
            <p:ph type="title"/>
          </p:nvPr>
        </p:nvSpPr>
        <p:spPr>
          <a:xfrm>
            <a:off x="519430" y="600075"/>
            <a:ext cx="8104505" cy="307340"/>
          </a:xfrm>
        </p:spPr>
        <p:txBody>
          <a:bodyPr wrap="square"/>
          <a:lstStyle/>
          <a:p>
            <a:r>
              <a:rPr lang="en-US" sz="2000">
                <a:latin typeface="Verdana" panose="020B0604030504040204" pitchFamily="34" charset="0"/>
                <a:cs typeface="Verdana" panose="020B0604030504040204" pitchFamily="34" charset="0"/>
              </a:rPr>
              <a:t>Customer Frequency (Monthwise and Yearwise)</a:t>
            </a:r>
          </a:p>
        </p:txBody>
      </p:sp>
      <p:sp>
        <p:nvSpPr>
          <p:cNvPr id="15" name="Subtitle 2"/>
          <p:cNvSpPr txBox="1"/>
          <p:nvPr/>
        </p:nvSpPr>
        <p:spPr>
          <a:xfrm>
            <a:off x="381000" y="4095750"/>
            <a:ext cx="3554730" cy="661670"/>
          </a:xfrm>
          <a:prstGeom prst="rect">
            <a:avLst/>
          </a:prstGeom>
        </p:spPr>
        <p:txBody>
          <a:bodyPr wrap="square" lIns="0" tIns="0" rIns="0" bIns="0">
            <a:spAutoFit/>
          </a:bodyPr>
          <a:lstStyle>
            <a:lvl1pPr marL="0">
              <a:defRPr sz="3600" b="1" i="0">
                <a:solidFill>
                  <a:srgbClr val="124F5C"/>
                </a:solidFill>
                <a:latin typeface="Verdana" panose="020B0604030504040204"/>
                <a:ea typeface="+mn-ea"/>
                <a:cs typeface="Verdan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algn="l" rtl="0" eaLnBrk="1" latinLnBrk="0" hangingPunct="1">
              <a:spcBef>
                <a:spcPts val="0"/>
              </a:spcBef>
              <a:spcAft>
                <a:spcPts val="0"/>
              </a:spcAft>
            </a:pPr>
            <a:r>
              <a:rPr lang="en-US" sz="1500" b="1" i="0" kern="1200" dirty="0">
                <a:solidFill>
                  <a:srgbClr val="C00000"/>
                </a:solidFill>
                <a:effectLst/>
                <a:latin typeface="Sitka Small" panose="02000505000000020004" pitchFamily="2" charset="0"/>
                <a:cs typeface="+mn-cs"/>
              </a:rPr>
              <a:t>Conclusion:</a:t>
            </a:r>
          </a:p>
          <a:p>
            <a:pPr indent="0" algn="l" rtl="0" eaLnBrk="1" latinLnBrk="0" hangingPunct="1">
              <a:spcBef>
                <a:spcPts val="0"/>
              </a:spcBef>
              <a:spcAft>
                <a:spcPts val="0"/>
              </a:spcAft>
              <a:buFont typeface="Wingdings" panose="05000000000000000000" charset="0"/>
              <a:buNone/>
            </a:pPr>
            <a:r>
              <a:rPr lang="en-IN" altLang="en-US" sz="1400" b="0" dirty="0">
                <a:solidFill>
                  <a:schemeClr val="tx1"/>
                </a:solidFill>
                <a:effectLst/>
                <a:latin typeface="Calibri" panose="020F0502020204030204" charset="0"/>
                <a:cs typeface="Calibri" panose="020F0502020204030204" charset="0"/>
              </a:rPr>
              <a:t>June was the Busiest month followed by July.</a:t>
            </a:r>
          </a:p>
          <a:p>
            <a:pPr indent="0" algn="l" rtl="0" eaLnBrk="1" latinLnBrk="0" hangingPunct="1">
              <a:spcBef>
                <a:spcPts val="0"/>
              </a:spcBef>
              <a:spcAft>
                <a:spcPts val="0"/>
              </a:spcAft>
              <a:buFont typeface="Wingdings" panose="05000000000000000000" charset="0"/>
              <a:buNone/>
            </a:pPr>
            <a:r>
              <a:rPr lang="en-IN" altLang="en-US" sz="1400" b="0" dirty="0">
                <a:solidFill>
                  <a:schemeClr val="tx1"/>
                </a:solidFill>
                <a:effectLst/>
                <a:latin typeface="Calibri" panose="020F0502020204030204" charset="0"/>
                <a:cs typeface="Calibri" panose="020F0502020204030204" charset="0"/>
              </a:rPr>
              <a:t>February was the least Busy.</a:t>
            </a:r>
          </a:p>
        </p:txBody>
      </p:sp>
      <p:pic>
        <p:nvPicPr>
          <p:cNvPr id="17" name="Content Placeholder 16" descr="g3"/>
          <p:cNvPicPr>
            <a:picLocks noGrp="1" noChangeAspect="1"/>
          </p:cNvPicPr>
          <p:nvPr>
            <p:ph sz="half" idx="2"/>
          </p:nvPr>
        </p:nvPicPr>
        <p:blipFill>
          <a:blip r:embed="rId2"/>
          <a:stretch>
            <a:fillRect/>
          </a:stretch>
        </p:blipFill>
        <p:spPr>
          <a:xfrm>
            <a:off x="228600" y="1116965"/>
            <a:ext cx="3216910" cy="2854960"/>
          </a:xfrm>
          <a:prstGeom prst="rect">
            <a:avLst/>
          </a:prstGeom>
        </p:spPr>
      </p:pic>
      <p:pic>
        <p:nvPicPr>
          <p:cNvPr id="20" name="Content Placeholder 19" descr="g4"/>
          <p:cNvPicPr>
            <a:picLocks noGrp="1" noChangeAspect="1"/>
          </p:cNvPicPr>
          <p:nvPr>
            <p:ph sz="half" idx="3"/>
          </p:nvPr>
        </p:nvPicPr>
        <p:blipFill>
          <a:blip r:embed="rId3"/>
          <a:stretch>
            <a:fillRect/>
          </a:stretch>
        </p:blipFill>
        <p:spPr>
          <a:xfrm>
            <a:off x="4800600" y="1075055"/>
            <a:ext cx="3260090" cy="2938780"/>
          </a:xfrm>
          <a:prstGeom prst="rect">
            <a:avLst/>
          </a:prstGeom>
        </p:spPr>
      </p:pic>
      <p:sp>
        <p:nvSpPr>
          <p:cNvPr id="21" name="Subtitle 2"/>
          <p:cNvSpPr txBox="1"/>
          <p:nvPr/>
        </p:nvSpPr>
        <p:spPr>
          <a:xfrm>
            <a:off x="4953000" y="4095750"/>
            <a:ext cx="3554730" cy="661670"/>
          </a:xfrm>
          <a:prstGeom prst="rect">
            <a:avLst/>
          </a:prstGeom>
        </p:spPr>
        <p:txBody>
          <a:bodyPr wrap="square" lIns="0" tIns="0" rIns="0" bIns="0">
            <a:spAutoFit/>
          </a:bodyPr>
          <a:lstStyle>
            <a:lvl1pPr marL="0">
              <a:defRPr sz="3600" b="1" i="0">
                <a:solidFill>
                  <a:srgbClr val="124F5C"/>
                </a:solidFill>
                <a:latin typeface="Verdana" panose="020B0604030504040204"/>
                <a:ea typeface="+mn-ea"/>
                <a:cs typeface="Verdan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algn="l" rtl="0" eaLnBrk="1" latinLnBrk="0" hangingPunct="1">
              <a:spcBef>
                <a:spcPts val="0"/>
              </a:spcBef>
              <a:spcAft>
                <a:spcPts val="0"/>
              </a:spcAft>
            </a:pPr>
            <a:r>
              <a:rPr lang="en-US" sz="1500" b="1" i="0" kern="1200" dirty="0">
                <a:solidFill>
                  <a:srgbClr val="C00000"/>
                </a:solidFill>
                <a:effectLst/>
                <a:latin typeface="Sitka Small" panose="02000505000000020004" pitchFamily="2" charset="0"/>
                <a:cs typeface="+mn-cs"/>
              </a:rPr>
              <a:t>Conclusion:</a:t>
            </a:r>
          </a:p>
          <a:p>
            <a:pPr indent="0" algn="l" rtl="0" eaLnBrk="1" latinLnBrk="0" hangingPunct="1">
              <a:spcBef>
                <a:spcPts val="0"/>
              </a:spcBef>
              <a:spcAft>
                <a:spcPts val="0"/>
              </a:spcAft>
              <a:buFont typeface="Wingdings" panose="05000000000000000000" charset="0"/>
              <a:buNone/>
            </a:pPr>
            <a:r>
              <a:rPr lang="en-IN" altLang="en-US" sz="1400" b="0" dirty="0">
                <a:solidFill>
                  <a:schemeClr val="tx1"/>
                </a:solidFill>
                <a:effectLst/>
                <a:latin typeface="Calibri" panose="020F0502020204030204" charset="0"/>
                <a:cs typeface="Calibri" panose="020F0502020204030204" charset="0"/>
              </a:rPr>
              <a:t>20109 was the Busiest year followed by 2018.</a:t>
            </a:r>
          </a:p>
          <a:p>
            <a:pPr indent="0" algn="l" rtl="0" eaLnBrk="1" latinLnBrk="0" hangingPunct="1">
              <a:spcBef>
                <a:spcPts val="0"/>
              </a:spcBef>
              <a:spcAft>
                <a:spcPts val="0"/>
              </a:spcAft>
              <a:buFont typeface="Wingdings" panose="05000000000000000000" charset="0"/>
              <a:buNone/>
            </a:pPr>
            <a:r>
              <a:rPr lang="en-IN" altLang="en-US" sz="1400" b="0" dirty="0">
                <a:solidFill>
                  <a:schemeClr val="tx1"/>
                </a:solidFill>
                <a:effectLst/>
                <a:latin typeface="Calibri" panose="020F0502020204030204" charset="0"/>
                <a:cs typeface="Calibri" panose="020F0502020204030204" charset="0"/>
              </a:rPr>
              <a:t>2011 was the least Busy.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04800" y="666750"/>
            <a:ext cx="4185285" cy="615315"/>
          </a:xfrm>
        </p:spPr>
        <p:txBody>
          <a:bodyPr wrap="square"/>
          <a:lstStyle/>
          <a:p>
            <a:r>
              <a:rPr lang="en-US" sz="2000"/>
              <a:t>Mean Price and Availability </a:t>
            </a:r>
            <a:br>
              <a:rPr lang="en-US" sz="2000"/>
            </a:br>
            <a:r>
              <a:rPr lang="en-US" sz="2000"/>
              <a:t>                 Graph</a:t>
            </a:r>
          </a:p>
        </p:txBody>
      </p:sp>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381635"/>
          </a:xfrm>
          <a:prstGeom prst="rect">
            <a:avLst/>
          </a:prstGeom>
        </p:spPr>
        <p:txBody>
          <a:bodyPr vert="horz" wrap="square" lIns="0" tIns="12700" rIns="0" bIns="0" rtlCol="0">
            <a:spAutoFit/>
          </a:bodyPr>
          <a:lstStyle/>
          <a:p>
            <a:pPr marL="497840" indent="-485775">
              <a:lnSpc>
                <a:spcPct val="100000"/>
              </a:lnSpc>
              <a:spcBef>
                <a:spcPts val="100"/>
              </a:spcBef>
              <a:buSzPct val="117000"/>
              <a:buFont typeface="Wingdings" panose="05000000000000000000" pitchFamily="2" charset="2"/>
              <a:buChar char="q"/>
              <a:tabLst>
                <a:tab pos="497840" algn="l"/>
                <a:tab pos="498475" algn="l"/>
              </a:tabLst>
            </a:pPr>
            <a:r>
              <a:rPr lang="en-US" sz="2400" b="1" spc="-5" dirty="0">
                <a:solidFill>
                  <a:schemeClr val="bg1"/>
                </a:solidFill>
                <a:latin typeface="Arial" panose="020B0604020202020204"/>
                <a:cs typeface="Arial" panose="020B0604020202020204"/>
              </a:rPr>
              <a:t>Exploratory Data Analysis: </a:t>
            </a:r>
            <a:r>
              <a:rPr lang="en-US" b="1" spc="-5" dirty="0">
                <a:solidFill>
                  <a:schemeClr val="bg1"/>
                </a:solidFill>
                <a:latin typeface="Arial" panose="020B0604020202020204"/>
                <a:cs typeface="Arial" panose="020B0604020202020204"/>
              </a:rPr>
              <a:t>(Multi-Variate Analysis) </a:t>
            </a:r>
            <a:endParaRPr sz="1000" dirty="0">
              <a:latin typeface="Arial" panose="020B0604020202020204"/>
              <a:cs typeface="Arial" panose="020B0604020202020204"/>
            </a:endParaRPr>
          </a:p>
        </p:txBody>
      </p:sp>
      <p:sp>
        <p:nvSpPr>
          <p:cNvPr id="9" name="Subtitle 2"/>
          <p:cNvSpPr txBox="1"/>
          <p:nvPr/>
        </p:nvSpPr>
        <p:spPr>
          <a:xfrm>
            <a:off x="4724400" y="1809750"/>
            <a:ext cx="3804285" cy="1953895"/>
          </a:xfrm>
          <a:prstGeom prst="rect">
            <a:avLst/>
          </a:prstGeom>
        </p:spPr>
        <p:txBody>
          <a:bodyPr wrap="square" lIns="0" tIns="0" rIns="0" bIns="0">
            <a:spAutoFit/>
          </a:bodyPr>
          <a:lstStyle>
            <a:lvl1pPr marL="0">
              <a:defRPr sz="3600" b="1" i="0">
                <a:solidFill>
                  <a:srgbClr val="124F5C"/>
                </a:solidFill>
                <a:latin typeface="Verdana" panose="020B0604030504040204"/>
                <a:ea typeface="+mn-ea"/>
                <a:cs typeface="Verdan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algn="l" rtl="0" eaLnBrk="1" latinLnBrk="0" hangingPunct="1">
              <a:spcBef>
                <a:spcPts val="0"/>
              </a:spcBef>
              <a:spcAft>
                <a:spcPts val="0"/>
              </a:spcAft>
            </a:pPr>
            <a:r>
              <a:rPr lang="en-US" sz="1500" b="1" i="0" kern="1200" dirty="0">
                <a:solidFill>
                  <a:srgbClr val="C00000"/>
                </a:solidFill>
                <a:effectLst/>
                <a:latin typeface="Sitka Small" panose="02000505000000020004" pitchFamily="2" charset="0"/>
                <a:cs typeface="+mn-cs"/>
              </a:rPr>
              <a:t>Conclusion:</a:t>
            </a:r>
          </a:p>
          <a:p>
            <a:pPr indent="0" algn="l" rtl="0" eaLnBrk="1" latinLnBrk="0" hangingPunct="1">
              <a:spcBef>
                <a:spcPts val="0"/>
              </a:spcBef>
              <a:spcAft>
                <a:spcPts val="0"/>
              </a:spcAft>
              <a:buFont typeface="Wingdings" panose="05000000000000000000" charset="0"/>
              <a:buNone/>
            </a:pPr>
            <a:r>
              <a:rPr lang="en-US" sz="1400" dirty="0">
                <a:effectLst/>
                <a:latin typeface="Sitka Small" panose="02000505000000020004" pitchFamily="2" charset="0"/>
              </a:rPr>
              <a:t>Best suited places for customers according to ranking will be </a:t>
            </a:r>
          </a:p>
          <a:p>
            <a:pPr marL="228600" indent="-228600" algn="l" rtl="0" eaLnBrk="1" latinLnBrk="0" hangingPunct="1">
              <a:spcBef>
                <a:spcPts val="0"/>
              </a:spcBef>
              <a:spcAft>
                <a:spcPts val="0"/>
              </a:spcAft>
              <a:buFont typeface="+mj-lt"/>
              <a:buAutoNum type="arabicPeriod"/>
            </a:pPr>
            <a:r>
              <a:rPr lang="en-US" sz="1400" dirty="0">
                <a:effectLst/>
                <a:latin typeface="Sitka Small" panose="02000505000000020004" pitchFamily="2" charset="0"/>
              </a:rPr>
              <a:t>Bronx</a:t>
            </a:r>
          </a:p>
          <a:p>
            <a:pPr marL="228600" indent="-228600" algn="l" rtl="0" eaLnBrk="1" latinLnBrk="0" hangingPunct="1">
              <a:spcBef>
                <a:spcPts val="0"/>
              </a:spcBef>
              <a:spcAft>
                <a:spcPts val="0"/>
              </a:spcAft>
              <a:buFont typeface="+mj-lt"/>
              <a:buAutoNum type="arabicPeriod"/>
            </a:pPr>
            <a:r>
              <a:rPr lang="en-US" sz="1400" dirty="0">
                <a:effectLst/>
                <a:latin typeface="Sitka Small" panose="02000505000000020004" pitchFamily="2" charset="0"/>
              </a:rPr>
              <a:t>Queens</a:t>
            </a:r>
          </a:p>
          <a:p>
            <a:pPr marL="228600" indent="-228600" algn="l" rtl="0" eaLnBrk="1" latinLnBrk="0" hangingPunct="1">
              <a:spcBef>
                <a:spcPts val="0"/>
              </a:spcBef>
              <a:spcAft>
                <a:spcPts val="0"/>
              </a:spcAft>
              <a:buFont typeface="+mj-lt"/>
              <a:buAutoNum type="arabicPeriod"/>
            </a:pPr>
            <a:r>
              <a:rPr lang="en-US" sz="1400" dirty="0">
                <a:effectLst/>
                <a:latin typeface="Sitka Small" panose="02000505000000020004" pitchFamily="2" charset="0"/>
              </a:rPr>
              <a:t>Staten Island</a:t>
            </a:r>
          </a:p>
          <a:p>
            <a:pPr marL="228600" indent="-228600" algn="l" rtl="0" eaLnBrk="1" latinLnBrk="0" hangingPunct="1">
              <a:spcBef>
                <a:spcPts val="0"/>
              </a:spcBef>
              <a:spcAft>
                <a:spcPts val="0"/>
              </a:spcAft>
              <a:buFont typeface="+mj-lt"/>
              <a:buAutoNum type="arabicPeriod"/>
            </a:pPr>
            <a:r>
              <a:rPr lang="en-US" sz="1400" dirty="0">
                <a:effectLst/>
                <a:latin typeface="Sitka Small" panose="02000505000000020004" pitchFamily="2" charset="0"/>
              </a:rPr>
              <a:t>Brookly</a:t>
            </a:r>
          </a:p>
          <a:p>
            <a:pPr marL="228600" indent="-228600" algn="l" rtl="0" eaLnBrk="1" latinLnBrk="0" hangingPunct="1">
              <a:spcBef>
                <a:spcPts val="0"/>
              </a:spcBef>
              <a:spcAft>
                <a:spcPts val="0"/>
              </a:spcAft>
              <a:buFont typeface="+mj-lt"/>
              <a:buAutoNum type="arabicPeriod"/>
            </a:pPr>
            <a:r>
              <a:rPr lang="en-US" sz="1400" dirty="0">
                <a:effectLst/>
                <a:latin typeface="Sitka Small" panose="02000505000000020004" pitchFamily="2" charset="0"/>
              </a:rPr>
              <a:t>Manhattan</a:t>
            </a:r>
          </a:p>
          <a:p>
            <a:pPr marL="228600" indent="-228600" algn="l" rtl="0" eaLnBrk="1" latinLnBrk="0" hangingPunct="1">
              <a:spcBef>
                <a:spcPts val="0"/>
              </a:spcBef>
              <a:spcAft>
                <a:spcPts val="0"/>
              </a:spcAft>
              <a:buFont typeface="+mj-lt"/>
              <a:buAutoNum type="arabicPeriod"/>
            </a:pPr>
            <a:endParaRPr lang="en-US" sz="1400" dirty="0">
              <a:effectLst/>
              <a:latin typeface="Sitka Small" panose="02000505000000020004" pitchFamily="2" charset="0"/>
            </a:endParaRPr>
          </a:p>
        </p:txBody>
      </p:sp>
      <p:pic>
        <p:nvPicPr>
          <p:cNvPr id="15" name="Content Placeholder 1" descr="g1"/>
          <p:cNvPicPr>
            <a:picLocks noChangeAspect="1"/>
          </p:cNvPicPr>
          <p:nvPr/>
        </p:nvPicPr>
        <p:blipFill>
          <a:blip r:embed="rId2"/>
          <a:stretch>
            <a:fillRect/>
          </a:stretch>
        </p:blipFill>
        <p:spPr>
          <a:xfrm>
            <a:off x="228600" y="1428750"/>
            <a:ext cx="3977640" cy="31870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Exploratory Data Analysis: </a:t>
            </a:r>
            <a:r>
              <a:rPr lang="en-US" b="1" spc="-5" dirty="0">
                <a:solidFill>
                  <a:schemeClr val="bg1"/>
                </a:solidFill>
                <a:latin typeface="Arial"/>
                <a:cs typeface="Arial"/>
              </a:rPr>
              <a:t>(Multi-Variate Analysis) </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
        <p:nvSpPr>
          <p:cNvPr id="3" name="Subtitle 2">
            <a:extLst>
              <a:ext uri="{FF2B5EF4-FFF2-40B4-BE49-F238E27FC236}">
                <a16:creationId xmlns:a16="http://schemas.microsoft.com/office/drawing/2014/main" id="{12CE1562-55A8-0464-1688-F31ED6B08D80}"/>
              </a:ext>
            </a:extLst>
          </p:cNvPr>
          <p:cNvSpPr txBox="1">
            <a:spLocks/>
          </p:cNvSpPr>
          <p:nvPr/>
        </p:nvSpPr>
        <p:spPr>
          <a:xfrm>
            <a:off x="2438400" y="2572229"/>
            <a:ext cx="4569463" cy="153888"/>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000" b="0" kern="0" dirty="0">
                <a:solidFill>
                  <a:schemeClr val="tx1"/>
                </a:solidFill>
                <a:latin typeface="Sitka Small" panose="02000505000000020004" pitchFamily="2" charset="0"/>
              </a:rPr>
              <a:t>Total listings of each room type in each </a:t>
            </a:r>
            <a:r>
              <a:rPr lang="en-US" sz="1000" b="0" kern="0" dirty="0" err="1">
                <a:solidFill>
                  <a:schemeClr val="tx1"/>
                </a:solidFill>
                <a:latin typeface="Sitka Small" panose="02000505000000020004" pitchFamily="2" charset="0"/>
              </a:rPr>
              <a:t>neighbourhood</a:t>
            </a:r>
            <a:r>
              <a:rPr lang="en-US" sz="1000" b="0" kern="0" dirty="0">
                <a:solidFill>
                  <a:schemeClr val="tx1"/>
                </a:solidFill>
                <a:latin typeface="Sitka Small" panose="02000505000000020004" pitchFamily="2" charset="0"/>
              </a:rPr>
              <a:t> group in NYC</a:t>
            </a:r>
          </a:p>
        </p:txBody>
      </p:sp>
      <p:sp>
        <p:nvSpPr>
          <p:cNvPr id="13" name="Subtitle 2">
            <a:extLst>
              <a:ext uri="{FF2B5EF4-FFF2-40B4-BE49-F238E27FC236}">
                <a16:creationId xmlns:a16="http://schemas.microsoft.com/office/drawing/2014/main" id="{CB84977F-AD93-6869-418B-EF14035D0C8B}"/>
              </a:ext>
            </a:extLst>
          </p:cNvPr>
          <p:cNvSpPr txBox="1">
            <a:spLocks/>
          </p:cNvSpPr>
          <p:nvPr/>
        </p:nvSpPr>
        <p:spPr>
          <a:xfrm>
            <a:off x="152400" y="3379379"/>
            <a:ext cx="5868176" cy="1477328"/>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100" b="1" i="0" dirty="0">
                <a:solidFill>
                  <a:srgbClr val="212121"/>
                </a:solidFill>
                <a:effectLst/>
                <a:latin typeface="Sitka Small" panose="02000505000000020004" pitchFamily="2" charset="0"/>
              </a:rPr>
              <a:t>Total number</a:t>
            </a:r>
            <a:r>
              <a:rPr lang="en-US" sz="1100" b="0" i="0" dirty="0">
                <a:solidFill>
                  <a:srgbClr val="212121"/>
                </a:solidFill>
                <a:effectLst/>
                <a:latin typeface="Sitka Small" panose="02000505000000020004" pitchFamily="2" charset="0"/>
              </a:rPr>
              <a:t> of </a:t>
            </a:r>
            <a:r>
              <a:rPr lang="en-US" sz="1100" b="1" i="0" dirty="0" err="1">
                <a:solidFill>
                  <a:srgbClr val="212121"/>
                </a:solidFill>
                <a:effectLst/>
                <a:latin typeface="Sitka Small" panose="02000505000000020004" pitchFamily="2" charset="0"/>
              </a:rPr>
              <a:t>room_type</a:t>
            </a:r>
            <a:r>
              <a:rPr lang="en-US" sz="1100" b="0" i="0" dirty="0">
                <a:solidFill>
                  <a:srgbClr val="212121"/>
                </a:solidFill>
                <a:effectLst/>
                <a:latin typeface="Sitka Small" panose="02000505000000020004" pitchFamily="2" charset="0"/>
              </a:rPr>
              <a:t> listings in </a:t>
            </a:r>
            <a:r>
              <a:rPr lang="en-US" sz="1100" b="1" i="0" dirty="0">
                <a:solidFill>
                  <a:srgbClr val="212121"/>
                </a:solidFill>
                <a:effectLst/>
                <a:latin typeface="Sitka Small" panose="02000505000000020004" pitchFamily="2" charset="0"/>
              </a:rPr>
              <a:t>each </a:t>
            </a:r>
            <a:r>
              <a:rPr lang="en-US" sz="1100" b="1" i="0" dirty="0" err="1">
                <a:solidFill>
                  <a:srgbClr val="212121"/>
                </a:solidFill>
                <a:effectLst/>
                <a:latin typeface="Sitka Small" panose="02000505000000020004" pitchFamily="2" charset="0"/>
              </a:rPr>
              <a:t>neighbourhood_group</a:t>
            </a:r>
            <a:r>
              <a:rPr lang="en-US" sz="1100" b="0" i="0" dirty="0">
                <a:solidFill>
                  <a:srgbClr val="212121"/>
                </a:solidFill>
                <a:effectLst/>
                <a:latin typeface="Sitka Small" panose="02000505000000020004" pitchFamily="2" charset="0"/>
              </a:rPr>
              <a:t>:</a:t>
            </a:r>
          </a:p>
          <a:p>
            <a:pPr algn="l"/>
            <a:endParaRPr lang="en-US" sz="1100" b="0" i="0" dirty="0">
              <a:solidFill>
                <a:srgbClr val="212121"/>
              </a:solidFill>
              <a:effectLst/>
              <a:latin typeface="Sitka Small" panose="02000505000000020004" pitchFamily="2" charset="0"/>
            </a:endParaRPr>
          </a:p>
          <a:p>
            <a:pPr algn="l"/>
            <a:r>
              <a:rPr lang="en-US" sz="1400" i="0" dirty="0">
                <a:solidFill>
                  <a:srgbClr val="C00000"/>
                </a:solidFill>
                <a:effectLst/>
                <a:latin typeface="Sitka Small" panose="02000505000000020004" pitchFamily="2" charset="0"/>
              </a:rPr>
              <a:t>Entire home/apt:</a:t>
            </a:r>
          </a:p>
          <a:p>
            <a:pPr algn="l"/>
            <a:r>
              <a:rPr lang="en-US" sz="800" b="0" i="0" dirty="0">
                <a:solidFill>
                  <a:srgbClr val="000000"/>
                </a:solidFill>
                <a:effectLst/>
                <a:latin typeface="HelveticaNeue-Light"/>
              </a:rPr>
              <a:t>➤</a:t>
            </a:r>
            <a:r>
              <a:rPr lang="en-US" sz="1200" b="0" i="0" dirty="0">
                <a:solidFill>
                  <a:srgbClr val="212121"/>
                </a:solidFill>
                <a:effectLst/>
                <a:latin typeface="Sitka Small" panose="02000505000000020004" pitchFamily="2" charset="0"/>
              </a:rPr>
              <a:t>Manhattan ≈13000</a:t>
            </a:r>
          </a:p>
          <a:p>
            <a:pPr algn="l"/>
            <a:r>
              <a:rPr lang="en-US" sz="800" b="0" i="0" dirty="0">
                <a:solidFill>
                  <a:srgbClr val="000000"/>
                </a:solidFill>
                <a:effectLst/>
                <a:latin typeface="HelveticaNeue-Light"/>
              </a:rPr>
              <a:t>➤</a:t>
            </a:r>
            <a:r>
              <a:rPr lang="en-US" sz="1200" b="0" i="0" dirty="0">
                <a:solidFill>
                  <a:srgbClr val="212121"/>
                </a:solidFill>
                <a:effectLst/>
                <a:latin typeface="Sitka Small" panose="02000505000000020004" pitchFamily="2" charset="0"/>
              </a:rPr>
              <a:t>Brooklyn ≈9500</a:t>
            </a:r>
          </a:p>
          <a:p>
            <a:pPr algn="l"/>
            <a:r>
              <a:rPr lang="en-US" sz="800" b="0" i="0" dirty="0">
                <a:solidFill>
                  <a:srgbClr val="000000"/>
                </a:solidFill>
                <a:effectLst/>
                <a:latin typeface="HelveticaNeue-Light"/>
              </a:rPr>
              <a:t>➤</a:t>
            </a:r>
            <a:r>
              <a:rPr lang="en-US" sz="1200" b="0" i="0" dirty="0">
                <a:solidFill>
                  <a:srgbClr val="212121"/>
                </a:solidFill>
                <a:effectLst/>
                <a:latin typeface="Sitka Small" panose="02000505000000020004" pitchFamily="2" charset="0"/>
              </a:rPr>
              <a:t>Queens ≈2100</a:t>
            </a:r>
          </a:p>
          <a:p>
            <a:pPr algn="l"/>
            <a:r>
              <a:rPr lang="en-US" sz="800" b="0" i="0" dirty="0">
                <a:solidFill>
                  <a:srgbClr val="000000"/>
                </a:solidFill>
                <a:effectLst/>
                <a:latin typeface="HelveticaNeue-Light"/>
              </a:rPr>
              <a:t>➤</a:t>
            </a:r>
            <a:r>
              <a:rPr lang="en-US" sz="1200" b="0" i="0" dirty="0">
                <a:solidFill>
                  <a:srgbClr val="212121"/>
                </a:solidFill>
                <a:effectLst/>
                <a:latin typeface="Sitka Small" panose="02000505000000020004" pitchFamily="2" charset="0"/>
              </a:rPr>
              <a:t>Bronx ≈400</a:t>
            </a:r>
          </a:p>
          <a:p>
            <a:pPr algn="l"/>
            <a:r>
              <a:rPr lang="en-US" sz="800" b="0" i="0" dirty="0">
                <a:solidFill>
                  <a:srgbClr val="000000"/>
                </a:solidFill>
                <a:effectLst/>
                <a:latin typeface="HelveticaNeue-Light"/>
              </a:rPr>
              <a:t>➤</a:t>
            </a:r>
            <a:r>
              <a:rPr lang="en-US" sz="1200" b="0" i="0" dirty="0">
                <a:solidFill>
                  <a:srgbClr val="212121"/>
                </a:solidFill>
                <a:effectLst/>
                <a:latin typeface="Sitka Small" panose="02000505000000020004" pitchFamily="2" charset="0"/>
              </a:rPr>
              <a:t>Staten island ≈100</a:t>
            </a:r>
          </a:p>
        </p:txBody>
      </p:sp>
      <p:sp>
        <p:nvSpPr>
          <p:cNvPr id="14" name="Subtitle 2">
            <a:extLst>
              <a:ext uri="{FF2B5EF4-FFF2-40B4-BE49-F238E27FC236}">
                <a16:creationId xmlns:a16="http://schemas.microsoft.com/office/drawing/2014/main" id="{21905EB1-7444-025F-CB22-01F84E7CD9C8}"/>
              </a:ext>
            </a:extLst>
          </p:cNvPr>
          <p:cNvSpPr txBox="1">
            <a:spLocks/>
          </p:cNvSpPr>
          <p:nvPr/>
        </p:nvSpPr>
        <p:spPr>
          <a:xfrm>
            <a:off x="65485" y="2961176"/>
            <a:ext cx="1610915" cy="246221"/>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600" kern="0" dirty="0">
                <a:solidFill>
                  <a:srgbClr val="C00000"/>
                </a:solidFill>
              </a:rPr>
              <a:t>Conclusions:</a:t>
            </a:r>
          </a:p>
        </p:txBody>
      </p:sp>
      <p:pic>
        <p:nvPicPr>
          <p:cNvPr id="7170" name="Picture 2">
            <a:extLst>
              <a:ext uri="{FF2B5EF4-FFF2-40B4-BE49-F238E27FC236}">
                <a16:creationId xmlns:a16="http://schemas.microsoft.com/office/drawing/2014/main" id="{CCE6A5AF-9A99-ED7D-B68C-DDCC55556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37" y="514716"/>
            <a:ext cx="8978900" cy="2057034"/>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CB31846C-2B5D-DAC1-2F04-3C0C3D86561D}"/>
              </a:ext>
            </a:extLst>
          </p:cNvPr>
          <p:cNvSpPr txBox="1">
            <a:spLocks/>
          </p:cNvSpPr>
          <p:nvPr/>
        </p:nvSpPr>
        <p:spPr>
          <a:xfrm>
            <a:off x="3432810" y="3714750"/>
            <a:ext cx="1676400" cy="1171950"/>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rtl="0" eaLnBrk="1" latinLnBrk="0" hangingPunct="1">
              <a:spcBef>
                <a:spcPts val="0"/>
              </a:spcBef>
              <a:spcAft>
                <a:spcPts val="0"/>
              </a:spcAft>
              <a:buClrTx/>
              <a:buSzPts val="800"/>
            </a:pPr>
            <a:r>
              <a:rPr lang="en-US" sz="1400" b="1" i="0" kern="1200" dirty="0">
                <a:solidFill>
                  <a:srgbClr val="C00000"/>
                </a:solidFill>
                <a:effectLst/>
                <a:latin typeface="Sitka Small" panose="02000505000000020004" pitchFamily="2" charset="0"/>
                <a:cs typeface="+mn-cs"/>
              </a:rPr>
              <a:t>Private room:</a:t>
            </a:r>
            <a:endParaRPr lang="en-US" sz="14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Brooklyn ≈10000</a:t>
            </a:r>
            <a:endParaRPr lang="en-US" sz="1200" dirty="0">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Manhattan ≈8000</a:t>
            </a:r>
            <a:endParaRPr lang="en-US" sz="1200" dirty="0">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Queens ≈3500</a:t>
            </a:r>
            <a:endParaRPr lang="en-US" sz="1200" dirty="0">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Bronx ≈800</a:t>
            </a:r>
            <a:endParaRPr lang="en-US" sz="1200" dirty="0">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Staten island ≈200</a:t>
            </a:r>
            <a:endParaRPr lang="en-US" sz="1200" dirty="0">
              <a:effectLst/>
              <a:latin typeface="Sitka Small" panose="02000505000000020004" pitchFamily="2" charset="0"/>
            </a:endParaRPr>
          </a:p>
        </p:txBody>
      </p:sp>
      <p:sp>
        <p:nvSpPr>
          <p:cNvPr id="9" name="Subtitle 2">
            <a:extLst>
              <a:ext uri="{FF2B5EF4-FFF2-40B4-BE49-F238E27FC236}">
                <a16:creationId xmlns:a16="http://schemas.microsoft.com/office/drawing/2014/main" id="{A265F242-668A-BF22-B811-673989D292B6}"/>
              </a:ext>
            </a:extLst>
          </p:cNvPr>
          <p:cNvSpPr txBox="1">
            <a:spLocks/>
          </p:cNvSpPr>
          <p:nvPr/>
        </p:nvSpPr>
        <p:spPr>
          <a:xfrm>
            <a:off x="5943600" y="3714750"/>
            <a:ext cx="2961637" cy="1138773"/>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algn="l" rtl="0" eaLnBrk="1" latinLnBrk="0" hangingPunct="1">
              <a:spcBef>
                <a:spcPts val="0"/>
              </a:spcBef>
              <a:spcAft>
                <a:spcPts val="0"/>
              </a:spcAft>
            </a:pPr>
            <a:r>
              <a:rPr lang="en-US" sz="1400" b="1" i="0" kern="1200" dirty="0">
                <a:solidFill>
                  <a:srgbClr val="C00000"/>
                </a:solidFill>
                <a:effectLst/>
                <a:latin typeface="Sitka Small" panose="02000505000000020004" pitchFamily="2" charset="0"/>
                <a:cs typeface="+mn-cs"/>
              </a:rPr>
              <a:t>Shared room:</a:t>
            </a:r>
            <a:endParaRPr lang="en-US" sz="14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Manhattan ≈500</a:t>
            </a:r>
            <a:endParaRPr lang="en-US" sz="1200" dirty="0">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Brooklyn ≈300</a:t>
            </a:r>
            <a:endParaRPr lang="en-US" sz="1200" dirty="0">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Queens ≈200</a:t>
            </a:r>
            <a:endParaRPr lang="en-US" sz="1200" dirty="0">
              <a:effectLst/>
              <a:latin typeface="Sitka Small" panose="02000505000000020004" pitchFamily="2" charset="0"/>
            </a:endParaRPr>
          </a:p>
          <a:p>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Bronx and Staten island with almost negligible shared room type listings</a:t>
            </a:r>
            <a:endParaRPr lang="en-US" sz="1200" dirty="0">
              <a:effectLst/>
              <a:latin typeface="Sitka Small" panose="02000505000000020004" pitchFamily="2" charset="0"/>
            </a:endParaRPr>
          </a:p>
        </p:txBody>
      </p:sp>
    </p:spTree>
    <p:extLst>
      <p:ext uri="{BB962C8B-B14F-4D97-AF65-F5344CB8AC3E}">
        <p14:creationId xmlns:p14="http://schemas.microsoft.com/office/powerpoint/2010/main" val="3487624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Exploratory Data Analysis: </a:t>
            </a:r>
            <a:r>
              <a:rPr lang="en-US" b="1" spc="-5" dirty="0">
                <a:solidFill>
                  <a:schemeClr val="bg1"/>
                </a:solidFill>
                <a:latin typeface="Arial"/>
                <a:cs typeface="Arial"/>
              </a:rPr>
              <a:t>(Multi-Variate Analysis) </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
        <p:nvSpPr>
          <p:cNvPr id="3" name="Subtitle 2">
            <a:extLst>
              <a:ext uri="{FF2B5EF4-FFF2-40B4-BE49-F238E27FC236}">
                <a16:creationId xmlns:a16="http://schemas.microsoft.com/office/drawing/2014/main" id="{12CE1562-55A8-0464-1688-F31ED6B08D80}"/>
              </a:ext>
            </a:extLst>
          </p:cNvPr>
          <p:cNvSpPr txBox="1">
            <a:spLocks/>
          </p:cNvSpPr>
          <p:nvPr/>
        </p:nvSpPr>
        <p:spPr>
          <a:xfrm>
            <a:off x="2209800" y="2822677"/>
            <a:ext cx="5257798" cy="138499"/>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900" b="0" i="0" dirty="0">
                <a:solidFill>
                  <a:srgbClr val="C00000"/>
                </a:solidFill>
                <a:effectLst/>
                <a:latin typeface="Sitka Small" panose="02000505000000020004" pitchFamily="2" charset="0"/>
              </a:rPr>
              <a:t>Average minimum nights spent in each </a:t>
            </a:r>
            <a:r>
              <a:rPr lang="en-US" sz="900" b="0" i="0" dirty="0" err="1">
                <a:solidFill>
                  <a:srgbClr val="C00000"/>
                </a:solidFill>
                <a:effectLst/>
                <a:latin typeface="Sitka Small" panose="02000505000000020004" pitchFamily="2" charset="0"/>
              </a:rPr>
              <a:t>room_type</a:t>
            </a:r>
            <a:r>
              <a:rPr lang="en-US" sz="900" b="0" i="0" dirty="0">
                <a:solidFill>
                  <a:srgbClr val="C00000"/>
                </a:solidFill>
                <a:effectLst/>
                <a:latin typeface="Sitka Small" panose="02000505000000020004" pitchFamily="2" charset="0"/>
              </a:rPr>
              <a:t> in each </a:t>
            </a:r>
            <a:r>
              <a:rPr lang="en-US" sz="900" b="0" i="0" dirty="0" err="1">
                <a:solidFill>
                  <a:srgbClr val="C00000"/>
                </a:solidFill>
                <a:effectLst/>
                <a:latin typeface="Sitka Small" panose="02000505000000020004" pitchFamily="2" charset="0"/>
              </a:rPr>
              <a:t>neighbourhood_group</a:t>
            </a:r>
            <a:endParaRPr lang="en-US" sz="900" b="0" i="0" dirty="0">
              <a:solidFill>
                <a:srgbClr val="C00000"/>
              </a:solidFill>
              <a:effectLst/>
              <a:latin typeface="Sitka Small" panose="02000505000000020004" pitchFamily="2" charset="0"/>
            </a:endParaRPr>
          </a:p>
        </p:txBody>
      </p:sp>
      <p:sp>
        <p:nvSpPr>
          <p:cNvPr id="13" name="Subtitle 2">
            <a:extLst>
              <a:ext uri="{FF2B5EF4-FFF2-40B4-BE49-F238E27FC236}">
                <a16:creationId xmlns:a16="http://schemas.microsoft.com/office/drawing/2014/main" id="{CB84977F-AD93-6869-418B-EF14035D0C8B}"/>
              </a:ext>
            </a:extLst>
          </p:cNvPr>
          <p:cNvSpPr txBox="1">
            <a:spLocks/>
          </p:cNvSpPr>
          <p:nvPr/>
        </p:nvSpPr>
        <p:spPr>
          <a:xfrm>
            <a:off x="78737" y="3278882"/>
            <a:ext cx="5868176" cy="33855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100" dirty="0">
                <a:solidFill>
                  <a:srgbClr val="212121"/>
                </a:solidFill>
                <a:latin typeface="Sitka Small" panose="02000505000000020004" pitchFamily="2" charset="0"/>
              </a:rPr>
              <a:t>Average Minimum Nights spent in </a:t>
            </a:r>
            <a:r>
              <a:rPr lang="en-US" sz="1100" b="1" i="0" dirty="0" err="1">
                <a:solidFill>
                  <a:srgbClr val="212121"/>
                </a:solidFill>
                <a:effectLst/>
                <a:latin typeface="Sitka Small" panose="02000505000000020004" pitchFamily="2" charset="0"/>
              </a:rPr>
              <a:t>room_type</a:t>
            </a:r>
            <a:r>
              <a:rPr lang="en-US" sz="1100" b="0" i="0" dirty="0">
                <a:solidFill>
                  <a:srgbClr val="212121"/>
                </a:solidFill>
                <a:effectLst/>
                <a:latin typeface="Sitka Small" panose="02000505000000020004" pitchFamily="2" charset="0"/>
              </a:rPr>
              <a:t>  in </a:t>
            </a:r>
            <a:r>
              <a:rPr lang="en-US" sz="1100" b="1" i="0" dirty="0">
                <a:solidFill>
                  <a:srgbClr val="212121"/>
                </a:solidFill>
                <a:effectLst/>
                <a:latin typeface="Sitka Small" panose="02000505000000020004" pitchFamily="2" charset="0"/>
              </a:rPr>
              <a:t>each </a:t>
            </a:r>
            <a:r>
              <a:rPr lang="en-US" sz="1100" b="1" i="0" dirty="0" err="1">
                <a:solidFill>
                  <a:srgbClr val="212121"/>
                </a:solidFill>
                <a:effectLst/>
                <a:latin typeface="Sitka Small" panose="02000505000000020004" pitchFamily="2" charset="0"/>
              </a:rPr>
              <a:t>neighbourhood_group</a:t>
            </a:r>
            <a:r>
              <a:rPr lang="en-US" sz="1100" b="0" i="0" dirty="0">
                <a:solidFill>
                  <a:srgbClr val="212121"/>
                </a:solidFill>
                <a:effectLst/>
                <a:latin typeface="Sitka Small" panose="02000505000000020004" pitchFamily="2" charset="0"/>
              </a:rPr>
              <a:t>:</a:t>
            </a:r>
          </a:p>
          <a:p>
            <a:pPr algn="l"/>
            <a:endParaRPr lang="en-US" sz="1100" b="0" i="0" dirty="0">
              <a:solidFill>
                <a:srgbClr val="212121"/>
              </a:solidFill>
              <a:effectLst/>
              <a:latin typeface="Sitka Small" panose="02000505000000020004" pitchFamily="2" charset="0"/>
            </a:endParaRPr>
          </a:p>
        </p:txBody>
      </p:sp>
      <p:sp>
        <p:nvSpPr>
          <p:cNvPr id="14" name="Subtitle 2">
            <a:extLst>
              <a:ext uri="{FF2B5EF4-FFF2-40B4-BE49-F238E27FC236}">
                <a16:creationId xmlns:a16="http://schemas.microsoft.com/office/drawing/2014/main" id="{21905EB1-7444-025F-CB22-01F84E7CD9C8}"/>
              </a:ext>
            </a:extLst>
          </p:cNvPr>
          <p:cNvSpPr txBox="1">
            <a:spLocks/>
          </p:cNvSpPr>
          <p:nvPr/>
        </p:nvSpPr>
        <p:spPr>
          <a:xfrm>
            <a:off x="65485" y="2961176"/>
            <a:ext cx="1610915" cy="21544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kern="0">
                <a:solidFill>
                  <a:srgbClr val="C00000"/>
                </a:solidFill>
              </a:rPr>
              <a:t>Conclusions:</a:t>
            </a:r>
            <a:endParaRPr lang="en-US" sz="1400" kern="0" dirty="0">
              <a:solidFill>
                <a:srgbClr val="C00000"/>
              </a:solidFill>
            </a:endParaRPr>
          </a:p>
        </p:txBody>
      </p:sp>
      <p:sp>
        <p:nvSpPr>
          <p:cNvPr id="8" name="Subtitle 2">
            <a:extLst>
              <a:ext uri="{FF2B5EF4-FFF2-40B4-BE49-F238E27FC236}">
                <a16:creationId xmlns:a16="http://schemas.microsoft.com/office/drawing/2014/main" id="{CB31846C-2B5D-DAC1-2F04-3C0C3D86561D}"/>
              </a:ext>
            </a:extLst>
          </p:cNvPr>
          <p:cNvSpPr txBox="1">
            <a:spLocks/>
          </p:cNvSpPr>
          <p:nvPr/>
        </p:nvSpPr>
        <p:spPr>
          <a:xfrm>
            <a:off x="3432810" y="3714750"/>
            <a:ext cx="1676400" cy="1171950"/>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rtl="0" eaLnBrk="1" latinLnBrk="0" hangingPunct="1">
              <a:spcBef>
                <a:spcPts val="0"/>
              </a:spcBef>
              <a:spcAft>
                <a:spcPts val="0"/>
              </a:spcAft>
              <a:buClrTx/>
              <a:buSzPts val="800"/>
            </a:pPr>
            <a:r>
              <a:rPr lang="en-US" sz="1400" b="1" i="0" kern="1200" dirty="0">
                <a:solidFill>
                  <a:srgbClr val="C00000"/>
                </a:solidFill>
                <a:effectLst/>
                <a:latin typeface="Sitka Small" panose="02000505000000020004" pitchFamily="2" charset="0"/>
                <a:cs typeface="+mn-cs"/>
              </a:rPr>
              <a:t>Private room:</a:t>
            </a:r>
            <a:endParaRPr lang="en-US" sz="14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Brooklyn ≈</a:t>
            </a:r>
            <a:r>
              <a:rPr lang="en-US" sz="1200" b="0" i="0" kern="1200" dirty="0">
                <a:solidFill>
                  <a:srgbClr val="C00000"/>
                </a:solidFill>
                <a:effectLst/>
                <a:latin typeface="Sitka Small" panose="02000505000000020004" pitchFamily="2" charset="0"/>
                <a:cs typeface="+mn-cs"/>
              </a:rPr>
              <a:t>6</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Manhattan ≈</a:t>
            </a:r>
            <a:r>
              <a:rPr lang="en-US" sz="1200" b="0" i="0" kern="1200" dirty="0">
                <a:solidFill>
                  <a:srgbClr val="C00000"/>
                </a:solidFill>
                <a:effectLst/>
                <a:latin typeface="Sitka Small" panose="02000505000000020004" pitchFamily="2" charset="0"/>
                <a:cs typeface="+mn-cs"/>
              </a:rPr>
              <a:t>6</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Queens ≈</a:t>
            </a:r>
            <a:r>
              <a:rPr lang="en-US" sz="1200" b="0" i="0" kern="1200" dirty="0">
                <a:solidFill>
                  <a:srgbClr val="C00000"/>
                </a:solidFill>
                <a:effectLst/>
                <a:latin typeface="Sitka Small" panose="02000505000000020004" pitchFamily="2" charset="0"/>
                <a:cs typeface="+mn-cs"/>
              </a:rPr>
              <a:t>6</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Bronx ≈</a:t>
            </a:r>
            <a:r>
              <a:rPr lang="en-US" sz="1200" b="0" i="0" kern="1200" dirty="0">
                <a:solidFill>
                  <a:srgbClr val="C00000"/>
                </a:solidFill>
                <a:effectLst/>
                <a:latin typeface="Sitka Small" panose="02000505000000020004" pitchFamily="2" charset="0"/>
                <a:cs typeface="+mn-cs"/>
              </a:rPr>
              <a:t>4</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Staten island ≈</a:t>
            </a:r>
            <a:r>
              <a:rPr lang="en-US" sz="1200" b="0" i="0" kern="1200" dirty="0">
                <a:solidFill>
                  <a:srgbClr val="C00000"/>
                </a:solidFill>
                <a:effectLst/>
                <a:latin typeface="Sitka Small" panose="02000505000000020004" pitchFamily="2" charset="0"/>
                <a:cs typeface="+mn-cs"/>
              </a:rPr>
              <a:t>4</a:t>
            </a:r>
            <a:endParaRPr lang="en-US" sz="1200" dirty="0">
              <a:solidFill>
                <a:srgbClr val="C00000"/>
              </a:solidFill>
              <a:effectLst/>
              <a:latin typeface="Sitka Small" panose="02000505000000020004" pitchFamily="2" charset="0"/>
            </a:endParaRPr>
          </a:p>
        </p:txBody>
      </p:sp>
      <p:sp>
        <p:nvSpPr>
          <p:cNvPr id="9" name="Subtitle 2">
            <a:extLst>
              <a:ext uri="{FF2B5EF4-FFF2-40B4-BE49-F238E27FC236}">
                <a16:creationId xmlns:a16="http://schemas.microsoft.com/office/drawing/2014/main" id="{A265F242-668A-BF22-B811-673989D292B6}"/>
              </a:ext>
            </a:extLst>
          </p:cNvPr>
          <p:cNvSpPr txBox="1">
            <a:spLocks/>
          </p:cNvSpPr>
          <p:nvPr/>
        </p:nvSpPr>
        <p:spPr>
          <a:xfrm>
            <a:off x="5943600" y="3714750"/>
            <a:ext cx="2961637" cy="1138773"/>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algn="l" rtl="0" eaLnBrk="1" latinLnBrk="0" hangingPunct="1">
              <a:spcBef>
                <a:spcPts val="0"/>
              </a:spcBef>
              <a:spcAft>
                <a:spcPts val="0"/>
              </a:spcAft>
            </a:pPr>
            <a:r>
              <a:rPr lang="en-US" sz="1400" b="1" i="0" kern="1200" dirty="0">
                <a:solidFill>
                  <a:srgbClr val="C00000"/>
                </a:solidFill>
                <a:effectLst/>
                <a:latin typeface="Sitka Small" panose="02000505000000020004" pitchFamily="2" charset="0"/>
                <a:cs typeface="+mn-cs"/>
              </a:rPr>
              <a:t>Shared room:</a:t>
            </a:r>
            <a:endParaRPr lang="en-US" sz="14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 Brooklyn ≈</a:t>
            </a:r>
            <a:r>
              <a:rPr lang="en-US" sz="1200" b="0" i="0" kern="1200" dirty="0">
                <a:solidFill>
                  <a:srgbClr val="C00000"/>
                </a:solidFill>
                <a:effectLst/>
                <a:latin typeface="Sitka Small" panose="02000505000000020004" pitchFamily="2" charset="0"/>
                <a:cs typeface="+mn-cs"/>
              </a:rPr>
              <a:t>8</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 Manhattan ≈</a:t>
            </a:r>
            <a:r>
              <a:rPr lang="en-US" sz="1200" b="0" i="0" kern="1200" dirty="0">
                <a:solidFill>
                  <a:srgbClr val="C00000"/>
                </a:solidFill>
                <a:effectLst/>
                <a:latin typeface="Sitka Small" panose="02000505000000020004" pitchFamily="2" charset="0"/>
                <a:cs typeface="+mn-cs"/>
              </a:rPr>
              <a:t>7</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Queens ≈</a:t>
            </a:r>
            <a:r>
              <a:rPr lang="en-US" sz="1200" b="0" i="0" kern="1200" dirty="0">
                <a:solidFill>
                  <a:srgbClr val="C00000"/>
                </a:solidFill>
                <a:effectLst/>
                <a:latin typeface="Sitka Small" panose="02000505000000020004" pitchFamily="2" charset="0"/>
                <a:cs typeface="+mn-cs"/>
              </a:rPr>
              <a:t>5</a:t>
            </a:r>
            <a:endParaRPr lang="en-US" sz="1200" dirty="0">
              <a:solidFill>
                <a:srgbClr val="C00000"/>
              </a:solidFill>
              <a:effectLst/>
              <a:latin typeface="Sitka Small" panose="02000505000000020004" pitchFamily="2" charset="0"/>
            </a:endParaRPr>
          </a:p>
          <a:p>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Bronx ≈</a:t>
            </a:r>
            <a:r>
              <a:rPr lang="en-US" sz="1200" b="0" i="0" kern="1200" dirty="0">
                <a:solidFill>
                  <a:srgbClr val="C00000"/>
                </a:solidFill>
                <a:effectLst/>
                <a:latin typeface="Sitka Small" panose="02000505000000020004" pitchFamily="2" charset="0"/>
                <a:cs typeface="+mn-cs"/>
              </a:rPr>
              <a:t>4</a:t>
            </a:r>
          </a:p>
          <a:p>
            <a:r>
              <a:rPr lang="en-US" sz="8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Staten island ≈</a:t>
            </a:r>
            <a:r>
              <a:rPr lang="en-US" sz="1200" b="0" i="0" kern="1200" dirty="0">
                <a:solidFill>
                  <a:srgbClr val="C00000"/>
                </a:solidFill>
                <a:effectLst/>
                <a:latin typeface="Sitka Small" panose="02000505000000020004" pitchFamily="2" charset="0"/>
                <a:cs typeface="+mn-cs"/>
              </a:rPr>
              <a:t>3</a:t>
            </a:r>
            <a:endParaRPr lang="en-US" sz="1200" dirty="0">
              <a:solidFill>
                <a:srgbClr val="C00000"/>
              </a:solidFill>
              <a:effectLst/>
              <a:latin typeface="Sitka Small" panose="02000505000000020004" pitchFamily="2" charset="0"/>
            </a:endParaRPr>
          </a:p>
        </p:txBody>
      </p:sp>
      <p:pic>
        <p:nvPicPr>
          <p:cNvPr id="8194" name="Picture 2">
            <a:extLst>
              <a:ext uri="{FF2B5EF4-FFF2-40B4-BE49-F238E27FC236}">
                <a16:creationId xmlns:a16="http://schemas.microsoft.com/office/drawing/2014/main" id="{B165B1B1-8319-D64C-8235-81DCAE138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5" y="560469"/>
            <a:ext cx="9032908" cy="2286000"/>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A99AA29E-409B-CF58-1255-012D92A86EAA}"/>
              </a:ext>
            </a:extLst>
          </p:cNvPr>
          <p:cNvSpPr txBox="1">
            <a:spLocks/>
          </p:cNvSpPr>
          <p:nvPr/>
        </p:nvSpPr>
        <p:spPr>
          <a:xfrm>
            <a:off x="304800" y="3714750"/>
            <a:ext cx="1828800" cy="1107996"/>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algn="l" rtl="0" eaLnBrk="1" latinLnBrk="0" hangingPunct="1">
              <a:spcBef>
                <a:spcPts val="0"/>
              </a:spcBef>
              <a:spcAft>
                <a:spcPts val="0"/>
              </a:spcAft>
            </a:pPr>
            <a:r>
              <a:rPr lang="en-US" sz="1200" i="0" kern="1200" dirty="0">
                <a:solidFill>
                  <a:srgbClr val="C00000"/>
                </a:solidFill>
                <a:effectLst/>
                <a:latin typeface="Sitka Small" panose="02000505000000020004" pitchFamily="2" charset="0"/>
                <a:ea typeface="+mn-ea"/>
                <a:cs typeface="+mn-cs"/>
              </a:rPr>
              <a:t>Entire home/apt:</a:t>
            </a:r>
            <a:endParaRPr lang="en-US" sz="600" dirty="0">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a:t>
            </a:r>
            <a:r>
              <a:rPr lang="en-US" sz="1200" b="0" i="0" kern="1200" dirty="0">
                <a:solidFill>
                  <a:srgbClr val="212121"/>
                </a:solidFill>
                <a:effectLst/>
                <a:latin typeface="Sitka Small" panose="02000505000000020004" pitchFamily="2" charset="0"/>
                <a:ea typeface="+mn-ea"/>
                <a:cs typeface="+mn-cs"/>
              </a:rPr>
              <a:t>Manhattan ≈</a:t>
            </a:r>
            <a:r>
              <a:rPr lang="en-US" sz="1200" b="0" i="0" kern="1200" dirty="0">
                <a:solidFill>
                  <a:srgbClr val="C00000"/>
                </a:solidFill>
                <a:effectLst/>
                <a:latin typeface="Sitka Small" panose="02000505000000020004" pitchFamily="2" charset="0"/>
                <a:ea typeface="+mn-ea"/>
                <a:cs typeface="+mn-cs"/>
              </a:rPr>
              <a:t>11</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a:t>
            </a:r>
            <a:r>
              <a:rPr lang="en-US" sz="1200" b="0" i="0" kern="1200" dirty="0">
                <a:solidFill>
                  <a:srgbClr val="212121"/>
                </a:solidFill>
                <a:effectLst/>
                <a:latin typeface="Sitka Small" panose="02000505000000020004" pitchFamily="2" charset="0"/>
                <a:ea typeface="+mn-ea"/>
                <a:cs typeface="+mn-cs"/>
              </a:rPr>
              <a:t>Brooklyn ≈</a:t>
            </a:r>
            <a:r>
              <a:rPr lang="en-US" sz="1200" b="0" i="0" kern="1200" dirty="0">
                <a:solidFill>
                  <a:srgbClr val="C00000"/>
                </a:solidFill>
                <a:effectLst/>
                <a:latin typeface="Sitka Small" panose="02000505000000020004" pitchFamily="2" charset="0"/>
                <a:ea typeface="+mn-ea"/>
                <a:cs typeface="+mn-cs"/>
              </a:rPr>
              <a:t>7</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a:t>
            </a:r>
            <a:r>
              <a:rPr lang="en-US" sz="1200" b="0" i="0" kern="1200" dirty="0">
                <a:solidFill>
                  <a:srgbClr val="212121"/>
                </a:solidFill>
                <a:effectLst/>
                <a:latin typeface="Sitka Small" panose="02000505000000020004" pitchFamily="2" charset="0"/>
                <a:ea typeface="+mn-ea"/>
                <a:cs typeface="+mn-cs"/>
              </a:rPr>
              <a:t> Staten island ≈</a:t>
            </a:r>
            <a:r>
              <a:rPr lang="en-US" sz="1200" b="0" i="0" kern="1200" dirty="0">
                <a:solidFill>
                  <a:srgbClr val="C00000"/>
                </a:solidFill>
                <a:effectLst/>
                <a:latin typeface="Sitka Small" panose="02000505000000020004" pitchFamily="2" charset="0"/>
                <a:ea typeface="+mn-ea"/>
                <a:cs typeface="+mn-cs"/>
              </a:rPr>
              <a:t>7</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a:t>
            </a:r>
            <a:r>
              <a:rPr lang="en-US" sz="1200" b="0" i="0" kern="1200" dirty="0">
                <a:solidFill>
                  <a:srgbClr val="212121"/>
                </a:solidFill>
                <a:effectLst/>
                <a:latin typeface="Sitka Small" panose="02000505000000020004" pitchFamily="2" charset="0"/>
                <a:ea typeface="+mn-ea"/>
                <a:cs typeface="+mn-cs"/>
              </a:rPr>
              <a:t>Bronx ≈</a:t>
            </a:r>
            <a:r>
              <a:rPr lang="en-US" sz="1200" b="0" i="0" kern="1200" dirty="0">
                <a:solidFill>
                  <a:srgbClr val="C00000"/>
                </a:solidFill>
                <a:effectLst/>
                <a:latin typeface="Sitka Small" panose="02000505000000020004" pitchFamily="2" charset="0"/>
                <a:ea typeface="+mn-ea"/>
                <a:cs typeface="+mn-cs"/>
              </a:rPr>
              <a:t>7</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a:t>
            </a:r>
            <a:r>
              <a:rPr lang="en-US" sz="1200" b="0" i="0" kern="1200" dirty="0">
                <a:solidFill>
                  <a:srgbClr val="000000"/>
                </a:solidFill>
                <a:effectLst/>
                <a:latin typeface="Sitka Small" panose="02000505000000020004" pitchFamily="2" charset="0"/>
                <a:cs typeface="+mn-cs"/>
              </a:rPr>
              <a:t>Queens</a:t>
            </a:r>
            <a:r>
              <a:rPr lang="en-US" sz="1200" b="0" i="0" kern="1200" dirty="0">
                <a:solidFill>
                  <a:srgbClr val="212121"/>
                </a:solidFill>
                <a:effectLst/>
                <a:latin typeface="Sitka Small" panose="02000505000000020004" pitchFamily="2" charset="0"/>
                <a:ea typeface="+mn-ea"/>
                <a:cs typeface="+mn-cs"/>
              </a:rPr>
              <a:t>≈</a:t>
            </a:r>
            <a:r>
              <a:rPr lang="en-US" sz="1200" b="0" kern="1200" dirty="0">
                <a:solidFill>
                  <a:srgbClr val="C00000"/>
                </a:solidFill>
                <a:effectLst/>
                <a:latin typeface="Sitka Small" panose="02000505000000020004" pitchFamily="2" charset="0"/>
                <a:ea typeface="+mn-ea"/>
                <a:cs typeface="+mn-cs"/>
              </a:rPr>
              <a:t>6</a:t>
            </a:r>
            <a:endParaRPr lang="en-US" sz="600" b="0" dirty="0">
              <a:solidFill>
                <a:srgbClr val="C00000"/>
              </a:solidFill>
              <a:effectLst/>
            </a:endParaRPr>
          </a:p>
        </p:txBody>
      </p:sp>
    </p:spTree>
    <p:extLst>
      <p:ext uri="{BB962C8B-B14F-4D97-AF65-F5344CB8AC3E}">
        <p14:creationId xmlns:p14="http://schemas.microsoft.com/office/powerpoint/2010/main" val="3039073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Exploratory Data Analysis: </a:t>
            </a:r>
            <a:r>
              <a:rPr lang="en-US" b="1" spc="-5" dirty="0">
                <a:solidFill>
                  <a:schemeClr val="bg1"/>
                </a:solidFill>
                <a:latin typeface="Arial"/>
                <a:cs typeface="Arial"/>
              </a:rPr>
              <a:t>(Multi-Variate Analysis) </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
        <p:nvSpPr>
          <p:cNvPr id="3" name="Subtitle 2">
            <a:extLst>
              <a:ext uri="{FF2B5EF4-FFF2-40B4-BE49-F238E27FC236}">
                <a16:creationId xmlns:a16="http://schemas.microsoft.com/office/drawing/2014/main" id="{12CE1562-55A8-0464-1688-F31ED6B08D80}"/>
              </a:ext>
            </a:extLst>
          </p:cNvPr>
          <p:cNvSpPr txBox="1">
            <a:spLocks/>
          </p:cNvSpPr>
          <p:nvPr/>
        </p:nvSpPr>
        <p:spPr>
          <a:xfrm>
            <a:off x="2209800" y="2822677"/>
            <a:ext cx="5257798" cy="138499"/>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900" b="0" i="0" dirty="0">
                <a:solidFill>
                  <a:srgbClr val="C00000"/>
                </a:solidFill>
                <a:effectLst/>
                <a:latin typeface="Sitka Small" panose="02000505000000020004" pitchFamily="2" charset="0"/>
              </a:rPr>
              <a:t>Average price of each </a:t>
            </a:r>
            <a:r>
              <a:rPr lang="en-US" sz="900" b="0" i="0" dirty="0" err="1">
                <a:solidFill>
                  <a:srgbClr val="C00000"/>
                </a:solidFill>
                <a:effectLst/>
                <a:latin typeface="Sitka Small" panose="02000505000000020004" pitchFamily="2" charset="0"/>
              </a:rPr>
              <a:t>room_type</a:t>
            </a:r>
            <a:r>
              <a:rPr lang="en-US" sz="900" b="0" i="0" dirty="0">
                <a:solidFill>
                  <a:srgbClr val="C00000"/>
                </a:solidFill>
                <a:effectLst/>
                <a:latin typeface="Sitka Small" panose="02000505000000020004" pitchFamily="2" charset="0"/>
              </a:rPr>
              <a:t> in each </a:t>
            </a:r>
            <a:r>
              <a:rPr lang="en-US" sz="900" b="0" i="0" dirty="0" err="1">
                <a:solidFill>
                  <a:srgbClr val="C00000"/>
                </a:solidFill>
                <a:effectLst/>
                <a:latin typeface="Sitka Small" panose="02000505000000020004" pitchFamily="2" charset="0"/>
              </a:rPr>
              <a:t>neighbourhood_group</a:t>
            </a:r>
            <a:endParaRPr lang="en-US" sz="900" b="0" i="0" dirty="0">
              <a:solidFill>
                <a:srgbClr val="C00000"/>
              </a:solidFill>
              <a:effectLst/>
              <a:latin typeface="Sitka Small" panose="02000505000000020004" pitchFamily="2" charset="0"/>
            </a:endParaRPr>
          </a:p>
        </p:txBody>
      </p:sp>
      <p:sp>
        <p:nvSpPr>
          <p:cNvPr id="13" name="Subtitle 2">
            <a:extLst>
              <a:ext uri="{FF2B5EF4-FFF2-40B4-BE49-F238E27FC236}">
                <a16:creationId xmlns:a16="http://schemas.microsoft.com/office/drawing/2014/main" id="{CB84977F-AD93-6869-418B-EF14035D0C8B}"/>
              </a:ext>
            </a:extLst>
          </p:cNvPr>
          <p:cNvSpPr txBox="1">
            <a:spLocks/>
          </p:cNvSpPr>
          <p:nvPr/>
        </p:nvSpPr>
        <p:spPr>
          <a:xfrm>
            <a:off x="78737" y="3278882"/>
            <a:ext cx="5868176" cy="33855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100" dirty="0">
                <a:solidFill>
                  <a:srgbClr val="212121"/>
                </a:solidFill>
                <a:latin typeface="Sitka Small" panose="02000505000000020004" pitchFamily="2" charset="0"/>
              </a:rPr>
              <a:t>Average price of each </a:t>
            </a:r>
            <a:r>
              <a:rPr lang="en-US" sz="1100" b="1" i="0" dirty="0" err="1">
                <a:solidFill>
                  <a:srgbClr val="212121"/>
                </a:solidFill>
                <a:effectLst/>
                <a:latin typeface="Sitka Small" panose="02000505000000020004" pitchFamily="2" charset="0"/>
              </a:rPr>
              <a:t>room_type</a:t>
            </a:r>
            <a:r>
              <a:rPr lang="en-US" sz="1100" b="0" i="0" dirty="0">
                <a:solidFill>
                  <a:srgbClr val="212121"/>
                </a:solidFill>
                <a:effectLst/>
                <a:latin typeface="Sitka Small" panose="02000505000000020004" pitchFamily="2" charset="0"/>
              </a:rPr>
              <a:t>  in </a:t>
            </a:r>
            <a:r>
              <a:rPr lang="en-US" sz="1100" b="1" i="0" dirty="0">
                <a:solidFill>
                  <a:srgbClr val="212121"/>
                </a:solidFill>
                <a:effectLst/>
                <a:latin typeface="Sitka Small" panose="02000505000000020004" pitchFamily="2" charset="0"/>
              </a:rPr>
              <a:t>each </a:t>
            </a:r>
            <a:r>
              <a:rPr lang="en-US" sz="1100" b="1" i="0" dirty="0" err="1">
                <a:solidFill>
                  <a:srgbClr val="212121"/>
                </a:solidFill>
                <a:effectLst/>
                <a:latin typeface="Sitka Small" panose="02000505000000020004" pitchFamily="2" charset="0"/>
              </a:rPr>
              <a:t>neighbourhood_group</a:t>
            </a:r>
            <a:r>
              <a:rPr lang="en-US" sz="1100" b="0" i="0" dirty="0">
                <a:solidFill>
                  <a:srgbClr val="212121"/>
                </a:solidFill>
                <a:effectLst/>
                <a:latin typeface="Sitka Small" panose="02000505000000020004" pitchFamily="2" charset="0"/>
              </a:rPr>
              <a:t>:</a:t>
            </a:r>
          </a:p>
          <a:p>
            <a:pPr algn="l"/>
            <a:endParaRPr lang="en-US" sz="1100" b="0" i="0" dirty="0">
              <a:solidFill>
                <a:srgbClr val="212121"/>
              </a:solidFill>
              <a:effectLst/>
              <a:latin typeface="Sitka Small" panose="02000505000000020004" pitchFamily="2" charset="0"/>
            </a:endParaRPr>
          </a:p>
        </p:txBody>
      </p:sp>
      <p:sp>
        <p:nvSpPr>
          <p:cNvPr id="14" name="Subtitle 2">
            <a:extLst>
              <a:ext uri="{FF2B5EF4-FFF2-40B4-BE49-F238E27FC236}">
                <a16:creationId xmlns:a16="http://schemas.microsoft.com/office/drawing/2014/main" id="{21905EB1-7444-025F-CB22-01F84E7CD9C8}"/>
              </a:ext>
            </a:extLst>
          </p:cNvPr>
          <p:cNvSpPr txBox="1">
            <a:spLocks/>
          </p:cNvSpPr>
          <p:nvPr/>
        </p:nvSpPr>
        <p:spPr>
          <a:xfrm>
            <a:off x="65485" y="2961176"/>
            <a:ext cx="1610915" cy="21544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kern="0">
                <a:solidFill>
                  <a:srgbClr val="C00000"/>
                </a:solidFill>
              </a:rPr>
              <a:t>Conclusions:</a:t>
            </a:r>
            <a:endParaRPr lang="en-US" sz="1400" kern="0" dirty="0">
              <a:solidFill>
                <a:srgbClr val="C00000"/>
              </a:solidFill>
            </a:endParaRPr>
          </a:p>
        </p:txBody>
      </p:sp>
      <p:sp>
        <p:nvSpPr>
          <p:cNvPr id="8" name="Subtitle 2">
            <a:extLst>
              <a:ext uri="{FF2B5EF4-FFF2-40B4-BE49-F238E27FC236}">
                <a16:creationId xmlns:a16="http://schemas.microsoft.com/office/drawing/2014/main" id="{CB31846C-2B5D-DAC1-2F04-3C0C3D86561D}"/>
              </a:ext>
            </a:extLst>
          </p:cNvPr>
          <p:cNvSpPr txBox="1">
            <a:spLocks/>
          </p:cNvSpPr>
          <p:nvPr/>
        </p:nvSpPr>
        <p:spPr>
          <a:xfrm>
            <a:off x="3432810" y="3714750"/>
            <a:ext cx="1676400" cy="1171950"/>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rtl="0" eaLnBrk="1" latinLnBrk="0" hangingPunct="1">
              <a:spcBef>
                <a:spcPts val="0"/>
              </a:spcBef>
              <a:spcAft>
                <a:spcPts val="0"/>
              </a:spcAft>
              <a:buClrTx/>
              <a:buSzPts val="800"/>
            </a:pPr>
            <a:r>
              <a:rPr lang="en-US" sz="1400" b="1" i="0" kern="1200" dirty="0">
                <a:solidFill>
                  <a:srgbClr val="C00000"/>
                </a:solidFill>
                <a:effectLst/>
                <a:latin typeface="Sitka Small" panose="02000505000000020004" pitchFamily="2" charset="0"/>
                <a:cs typeface="+mn-cs"/>
              </a:rPr>
              <a:t>Private room:</a:t>
            </a:r>
            <a:endParaRPr lang="en-US" sz="14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12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 Manhattan ≈</a:t>
            </a:r>
            <a:r>
              <a:rPr lang="en-US" sz="1200" b="0" dirty="0">
                <a:solidFill>
                  <a:srgbClr val="C00000"/>
                </a:solidFill>
                <a:latin typeface="Sitka Small" panose="02000505000000020004" pitchFamily="2" charset="0"/>
                <a:cs typeface="+mn-cs"/>
              </a:rPr>
              <a:t>104</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12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 </a:t>
            </a:r>
            <a:r>
              <a:rPr lang="en-US" sz="1200" b="0" i="0" kern="1200" dirty="0">
                <a:solidFill>
                  <a:srgbClr val="212121"/>
                </a:solidFill>
                <a:effectLst/>
                <a:latin typeface="Sitka Small" panose="02000505000000020004" pitchFamily="2" charset="0"/>
                <a:ea typeface="+mn-ea"/>
                <a:cs typeface="+mn-cs"/>
              </a:rPr>
              <a:t>Brooklyn </a:t>
            </a:r>
            <a:r>
              <a:rPr lang="en-US" sz="1200" b="0" i="0" kern="1200" dirty="0">
                <a:solidFill>
                  <a:srgbClr val="212121"/>
                </a:solidFill>
                <a:effectLst/>
                <a:latin typeface="Sitka Small" panose="02000505000000020004" pitchFamily="2" charset="0"/>
                <a:cs typeface="+mn-cs"/>
              </a:rPr>
              <a:t>≈</a:t>
            </a:r>
            <a:r>
              <a:rPr lang="en-US" sz="1200" b="0" dirty="0">
                <a:solidFill>
                  <a:srgbClr val="C00000"/>
                </a:solidFill>
                <a:latin typeface="Sitka Small" panose="02000505000000020004" pitchFamily="2" charset="0"/>
                <a:cs typeface="+mn-cs"/>
              </a:rPr>
              <a:t>72</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1200" b="0" i="0" dirty="0">
                <a:solidFill>
                  <a:srgbClr val="000000"/>
                </a:solidFill>
                <a:effectLst/>
                <a:latin typeface="HelveticaNeue-Light"/>
              </a:rPr>
              <a:t>➤ </a:t>
            </a:r>
            <a:r>
              <a:rPr lang="en-US" sz="1200" b="0" i="0" kern="1200" dirty="0">
                <a:solidFill>
                  <a:srgbClr val="212121"/>
                </a:solidFill>
                <a:effectLst/>
                <a:latin typeface="Sitka Small" panose="02000505000000020004" pitchFamily="2" charset="0"/>
                <a:cs typeface="+mn-cs"/>
              </a:rPr>
              <a:t>Queens ≈</a:t>
            </a:r>
            <a:r>
              <a:rPr lang="en-US" sz="1200" b="0" i="0" kern="1200" dirty="0">
                <a:solidFill>
                  <a:srgbClr val="C00000"/>
                </a:solidFill>
                <a:effectLst/>
                <a:latin typeface="Sitka Small" panose="02000505000000020004" pitchFamily="2" charset="0"/>
                <a:cs typeface="+mn-cs"/>
              </a:rPr>
              <a:t>68</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12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ea typeface="+mn-ea"/>
                <a:cs typeface="+mn-cs"/>
              </a:rPr>
              <a:t> Staten island</a:t>
            </a:r>
            <a:r>
              <a:rPr lang="en-US" sz="1200" b="0" i="0" kern="1200" dirty="0">
                <a:solidFill>
                  <a:srgbClr val="212121"/>
                </a:solidFill>
                <a:effectLst/>
                <a:latin typeface="Sitka Small" panose="02000505000000020004" pitchFamily="2" charset="0"/>
                <a:cs typeface="+mn-cs"/>
              </a:rPr>
              <a:t> ≈</a:t>
            </a:r>
            <a:r>
              <a:rPr lang="en-US" sz="1200" b="0" dirty="0">
                <a:solidFill>
                  <a:srgbClr val="C00000"/>
                </a:solidFill>
                <a:latin typeface="Sitka Small" panose="02000505000000020004" pitchFamily="2" charset="0"/>
                <a:cs typeface="+mn-cs"/>
              </a:rPr>
              <a:t>63</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1200" b="0" i="0" dirty="0">
                <a:solidFill>
                  <a:srgbClr val="000000"/>
                </a:solidFill>
                <a:effectLst/>
                <a:latin typeface="HelveticaNeue-Light"/>
              </a:rPr>
              <a:t>➤</a:t>
            </a:r>
            <a:r>
              <a:rPr lang="en-US" sz="1200" b="0" dirty="0">
                <a:solidFill>
                  <a:srgbClr val="000000"/>
                </a:solidFill>
                <a:latin typeface="Sitka Small" panose="02000505000000020004" pitchFamily="2" charset="0"/>
                <a:ea typeface="+mn-ea"/>
                <a:cs typeface="+mn-cs"/>
              </a:rPr>
              <a:t> Bronx </a:t>
            </a:r>
            <a:r>
              <a:rPr lang="en-US" sz="1200" b="0" i="0" kern="1200" dirty="0">
                <a:solidFill>
                  <a:srgbClr val="212121"/>
                </a:solidFill>
                <a:effectLst/>
                <a:latin typeface="Sitka Small" panose="02000505000000020004" pitchFamily="2" charset="0"/>
                <a:cs typeface="+mn-cs"/>
              </a:rPr>
              <a:t>≈</a:t>
            </a:r>
            <a:r>
              <a:rPr lang="en-US" sz="1200" b="0" dirty="0">
                <a:solidFill>
                  <a:srgbClr val="C00000"/>
                </a:solidFill>
                <a:latin typeface="Sitka Small" panose="02000505000000020004" pitchFamily="2" charset="0"/>
                <a:cs typeface="+mn-cs"/>
              </a:rPr>
              <a:t>62</a:t>
            </a:r>
            <a:endParaRPr lang="en-US" sz="1200" dirty="0">
              <a:solidFill>
                <a:srgbClr val="C00000"/>
              </a:solidFill>
              <a:effectLst/>
              <a:latin typeface="Sitka Small" panose="02000505000000020004" pitchFamily="2" charset="0"/>
            </a:endParaRPr>
          </a:p>
        </p:txBody>
      </p:sp>
      <p:sp>
        <p:nvSpPr>
          <p:cNvPr id="9" name="Subtitle 2">
            <a:extLst>
              <a:ext uri="{FF2B5EF4-FFF2-40B4-BE49-F238E27FC236}">
                <a16:creationId xmlns:a16="http://schemas.microsoft.com/office/drawing/2014/main" id="{A265F242-668A-BF22-B811-673989D292B6}"/>
              </a:ext>
            </a:extLst>
          </p:cNvPr>
          <p:cNvSpPr txBox="1">
            <a:spLocks/>
          </p:cNvSpPr>
          <p:nvPr/>
        </p:nvSpPr>
        <p:spPr>
          <a:xfrm>
            <a:off x="5943600" y="3714750"/>
            <a:ext cx="2961637" cy="1138773"/>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algn="l" rtl="0" eaLnBrk="1" latinLnBrk="0" hangingPunct="1">
              <a:spcBef>
                <a:spcPts val="0"/>
              </a:spcBef>
              <a:spcAft>
                <a:spcPts val="0"/>
              </a:spcAft>
            </a:pPr>
            <a:r>
              <a:rPr lang="en-US" sz="1400" b="1" i="0" kern="1200" dirty="0">
                <a:solidFill>
                  <a:srgbClr val="C00000"/>
                </a:solidFill>
                <a:effectLst/>
                <a:latin typeface="Sitka Small" panose="02000505000000020004" pitchFamily="2" charset="0"/>
                <a:cs typeface="+mn-cs"/>
              </a:rPr>
              <a:t>Shared room:</a:t>
            </a:r>
            <a:endParaRPr lang="en-US" sz="14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12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 Manhattan ≈</a:t>
            </a:r>
            <a:r>
              <a:rPr lang="en-US" sz="1200" b="0" i="0" kern="1200" dirty="0">
                <a:solidFill>
                  <a:srgbClr val="C00000"/>
                </a:solidFill>
                <a:effectLst/>
                <a:latin typeface="Sitka Small" panose="02000505000000020004" pitchFamily="2" charset="0"/>
                <a:cs typeface="+mn-cs"/>
              </a:rPr>
              <a:t>85</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12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 </a:t>
            </a:r>
            <a:r>
              <a:rPr lang="en-US" sz="1200" b="0" i="0" kern="1200" dirty="0">
                <a:solidFill>
                  <a:srgbClr val="212121"/>
                </a:solidFill>
                <a:effectLst/>
                <a:latin typeface="Sitka Small" panose="02000505000000020004" pitchFamily="2" charset="0"/>
                <a:ea typeface="+mn-ea"/>
                <a:cs typeface="+mn-cs"/>
              </a:rPr>
              <a:t>Staten island </a:t>
            </a:r>
            <a:r>
              <a:rPr lang="en-US" sz="1200" b="0" i="0" kern="1200" dirty="0">
                <a:solidFill>
                  <a:srgbClr val="212121"/>
                </a:solidFill>
                <a:effectLst/>
                <a:latin typeface="Sitka Small" panose="02000505000000020004" pitchFamily="2" charset="0"/>
                <a:cs typeface="+mn-cs"/>
              </a:rPr>
              <a:t>≈</a:t>
            </a:r>
            <a:r>
              <a:rPr lang="en-US" sz="1200" b="0" i="0" kern="1200" dirty="0">
                <a:solidFill>
                  <a:srgbClr val="C00000"/>
                </a:solidFill>
                <a:effectLst/>
                <a:latin typeface="Sitka Small" panose="02000505000000020004" pitchFamily="2" charset="0"/>
                <a:cs typeface="+mn-cs"/>
              </a:rPr>
              <a:t>64</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1200" b="0" i="0" dirty="0">
                <a:solidFill>
                  <a:srgbClr val="000000"/>
                </a:solidFill>
                <a:effectLst/>
                <a:latin typeface="HelveticaNeue-Light"/>
              </a:rPr>
              <a:t>➤ </a:t>
            </a:r>
            <a:r>
              <a:rPr lang="en-US" sz="1200" b="0" i="0" kern="1200" dirty="0">
                <a:solidFill>
                  <a:srgbClr val="212121"/>
                </a:solidFill>
                <a:effectLst/>
                <a:latin typeface="Sitka Small" panose="02000505000000020004" pitchFamily="2" charset="0"/>
                <a:cs typeface="+mn-cs"/>
              </a:rPr>
              <a:t>Queens ≈</a:t>
            </a:r>
            <a:r>
              <a:rPr lang="en-US" sz="1200" b="0" dirty="0">
                <a:solidFill>
                  <a:srgbClr val="C00000"/>
                </a:solidFill>
                <a:latin typeface="Sitka Small" panose="02000505000000020004" pitchFamily="2" charset="0"/>
                <a:cs typeface="+mn-cs"/>
              </a:rPr>
              <a:t>51</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12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ea typeface="+mn-ea"/>
                <a:cs typeface="+mn-cs"/>
              </a:rPr>
              <a:t> Brooklyn </a:t>
            </a:r>
            <a:r>
              <a:rPr lang="en-US" sz="1200" b="0" i="0" kern="1200" dirty="0">
                <a:solidFill>
                  <a:srgbClr val="212121"/>
                </a:solidFill>
                <a:effectLst/>
                <a:latin typeface="Sitka Small" panose="02000505000000020004" pitchFamily="2" charset="0"/>
                <a:cs typeface="+mn-cs"/>
              </a:rPr>
              <a:t>≈</a:t>
            </a:r>
            <a:r>
              <a:rPr lang="en-US" sz="1200" b="0" i="0" kern="1200" dirty="0">
                <a:solidFill>
                  <a:srgbClr val="C00000"/>
                </a:solidFill>
                <a:effectLst/>
                <a:latin typeface="Sitka Small" panose="02000505000000020004" pitchFamily="2" charset="0"/>
                <a:cs typeface="+mn-cs"/>
              </a:rPr>
              <a:t>50</a:t>
            </a:r>
            <a:endParaRPr lang="en-US" sz="12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1200" b="0" i="0" dirty="0">
                <a:solidFill>
                  <a:srgbClr val="000000"/>
                </a:solidFill>
                <a:effectLst/>
                <a:latin typeface="HelveticaNeue-Light"/>
              </a:rPr>
              <a:t>➤</a:t>
            </a:r>
            <a:r>
              <a:rPr lang="en-US" sz="1200" b="0" dirty="0">
                <a:solidFill>
                  <a:srgbClr val="000000"/>
                </a:solidFill>
                <a:latin typeface="Sitka Small" panose="02000505000000020004" pitchFamily="2" charset="0"/>
                <a:ea typeface="+mn-ea"/>
                <a:cs typeface="+mn-cs"/>
              </a:rPr>
              <a:t> Bronx </a:t>
            </a:r>
            <a:r>
              <a:rPr lang="en-US" sz="1200" b="0" i="0" kern="1200" dirty="0">
                <a:solidFill>
                  <a:srgbClr val="212121"/>
                </a:solidFill>
                <a:effectLst/>
                <a:latin typeface="Sitka Small" panose="02000505000000020004" pitchFamily="2" charset="0"/>
                <a:cs typeface="+mn-cs"/>
              </a:rPr>
              <a:t>≈</a:t>
            </a:r>
            <a:r>
              <a:rPr lang="en-US" sz="1200" b="0" i="0" kern="1200" dirty="0">
                <a:solidFill>
                  <a:srgbClr val="C00000"/>
                </a:solidFill>
                <a:effectLst/>
                <a:latin typeface="Sitka Small" panose="02000505000000020004" pitchFamily="2" charset="0"/>
                <a:cs typeface="+mn-cs"/>
              </a:rPr>
              <a:t>48</a:t>
            </a:r>
            <a:endParaRPr lang="en-US" sz="1200" dirty="0">
              <a:solidFill>
                <a:srgbClr val="C00000"/>
              </a:solidFill>
              <a:effectLst/>
              <a:latin typeface="Sitka Small" panose="02000505000000020004" pitchFamily="2" charset="0"/>
            </a:endParaRPr>
          </a:p>
        </p:txBody>
      </p:sp>
      <p:sp>
        <p:nvSpPr>
          <p:cNvPr id="10" name="Subtitle 2">
            <a:extLst>
              <a:ext uri="{FF2B5EF4-FFF2-40B4-BE49-F238E27FC236}">
                <a16:creationId xmlns:a16="http://schemas.microsoft.com/office/drawing/2014/main" id="{A99AA29E-409B-CF58-1255-012D92A86EAA}"/>
              </a:ext>
            </a:extLst>
          </p:cNvPr>
          <p:cNvSpPr txBox="1">
            <a:spLocks/>
          </p:cNvSpPr>
          <p:nvPr/>
        </p:nvSpPr>
        <p:spPr>
          <a:xfrm>
            <a:off x="304800" y="3714750"/>
            <a:ext cx="1828800" cy="1107996"/>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algn="l" rtl="0" eaLnBrk="1" latinLnBrk="0" hangingPunct="1">
              <a:spcBef>
                <a:spcPts val="0"/>
              </a:spcBef>
              <a:spcAft>
                <a:spcPts val="0"/>
              </a:spcAft>
            </a:pPr>
            <a:r>
              <a:rPr lang="en-US" sz="1200" i="0" kern="1200" dirty="0">
                <a:solidFill>
                  <a:srgbClr val="C00000"/>
                </a:solidFill>
                <a:effectLst/>
                <a:latin typeface="Sitka Small" panose="02000505000000020004" pitchFamily="2" charset="0"/>
                <a:ea typeface="+mn-ea"/>
                <a:cs typeface="+mn-cs"/>
              </a:rPr>
              <a:t>Entire home/apt:</a:t>
            </a:r>
            <a:endParaRPr lang="en-US" sz="600" dirty="0">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i="0" kern="1200" dirty="0">
                <a:solidFill>
                  <a:srgbClr val="212121"/>
                </a:solidFill>
                <a:effectLst/>
                <a:latin typeface="Sitka Small" panose="02000505000000020004" pitchFamily="2" charset="0"/>
                <a:ea typeface="+mn-ea"/>
                <a:cs typeface="+mn-cs"/>
              </a:rPr>
              <a:t>Manhattan ≈</a:t>
            </a:r>
            <a:r>
              <a:rPr lang="en-US" sz="1200" b="0" dirty="0">
                <a:solidFill>
                  <a:srgbClr val="C00000"/>
                </a:solidFill>
                <a:latin typeface="Sitka Small" panose="02000505000000020004" pitchFamily="2" charset="0"/>
                <a:cs typeface="+mn-cs"/>
              </a:rPr>
              <a:t>206</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i="0" kern="1200" dirty="0">
                <a:solidFill>
                  <a:srgbClr val="212121"/>
                </a:solidFill>
                <a:effectLst/>
                <a:latin typeface="Sitka Small" panose="02000505000000020004" pitchFamily="2" charset="0"/>
                <a:ea typeface="+mn-ea"/>
                <a:cs typeface="+mn-cs"/>
              </a:rPr>
              <a:t>Brooklyn ≈</a:t>
            </a:r>
            <a:r>
              <a:rPr lang="en-US" sz="1200" b="0" dirty="0">
                <a:solidFill>
                  <a:srgbClr val="C00000"/>
                </a:solidFill>
                <a:latin typeface="Sitka Small" panose="02000505000000020004" pitchFamily="2" charset="0"/>
                <a:cs typeface="+mn-cs"/>
              </a:rPr>
              <a:t>161</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a:t>
            </a:r>
            <a:r>
              <a:rPr lang="en-US" sz="1200" b="0" i="0" kern="1200" dirty="0">
                <a:solidFill>
                  <a:srgbClr val="212121"/>
                </a:solidFill>
                <a:effectLst/>
                <a:latin typeface="Sitka Small" panose="02000505000000020004" pitchFamily="2" charset="0"/>
                <a:ea typeface="+mn-ea"/>
                <a:cs typeface="+mn-cs"/>
              </a:rPr>
              <a:t> Queens≈</a:t>
            </a:r>
            <a:r>
              <a:rPr lang="en-US" sz="1200" b="0" dirty="0">
                <a:solidFill>
                  <a:srgbClr val="C00000"/>
                </a:solidFill>
                <a:latin typeface="Sitka Small" panose="02000505000000020004" pitchFamily="2" charset="0"/>
                <a:cs typeface="+mn-cs"/>
              </a:rPr>
              <a:t>140</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i="0" kern="1200" dirty="0">
                <a:solidFill>
                  <a:srgbClr val="212121"/>
                </a:solidFill>
                <a:effectLst/>
                <a:latin typeface="Sitka Small" panose="02000505000000020004" pitchFamily="2" charset="0"/>
                <a:ea typeface="+mn-ea"/>
                <a:cs typeface="+mn-cs"/>
              </a:rPr>
              <a:t>Staten island ≈</a:t>
            </a:r>
            <a:r>
              <a:rPr lang="en-US" sz="1200" b="0" dirty="0">
                <a:solidFill>
                  <a:srgbClr val="C00000"/>
                </a:solidFill>
                <a:latin typeface="Sitka Small" panose="02000505000000020004" pitchFamily="2" charset="0"/>
                <a:cs typeface="+mn-cs"/>
              </a:rPr>
              <a:t>125</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dirty="0">
                <a:solidFill>
                  <a:srgbClr val="000000"/>
                </a:solidFill>
                <a:latin typeface="Sitka Small" panose="02000505000000020004" pitchFamily="2" charset="0"/>
                <a:ea typeface="+mn-ea"/>
                <a:cs typeface="+mn-cs"/>
              </a:rPr>
              <a:t>Bronx</a:t>
            </a:r>
            <a:r>
              <a:rPr lang="en-US" sz="1200" b="0" i="0" kern="1200" dirty="0">
                <a:solidFill>
                  <a:srgbClr val="212121"/>
                </a:solidFill>
                <a:effectLst/>
                <a:latin typeface="Sitka Small" panose="02000505000000020004" pitchFamily="2" charset="0"/>
                <a:ea typeface="+mn-ea"/>
                <a:cs typeface="+mn-cs"/>
              </a:rPr>
              <a:t>≈</a:t>
            </a:r>
            <a:r>
              <a:rPr lang="en-US" sz="1200" b="0" i="0" dirty="0">
                <a:solidFill>
                  <a:srgbClr val="C00000"/>
                </a:solidFill>
                <a:latin typeface="Sitka Small" panose="02000505000000020004" pitchFamily="2" charset="0"/>
                <a:cs typeface="+mn-cs"/>
              </a:rPr>
              <a:t>123</a:t>
            </a:r>
            <a:endParaRPr lang="en-US" sz="600" b="0" dirty="0">
              <a:solidFill>
                <a:srgbClr val="C00000"/>
              </a:solidFill>
              <a:effectLst/>
            </a:endParaRPr>
          </a:p>
        </p:txBody>
      </p:sp>
      <p:pic>
        <p:nvPicPr>
          <p:cNvPr id="9218" name="Picture 2">
            <a:extLst>
              <a:ext uri="{FF2B5EF4-FFF2-40B4-BE49-F238E27FC236}">
                <a16:creationId xmlns:a16="http://schemas.microsoft.com/office/drawing/2014/main" id="{A6B9DFF7-D70D-7A91-9FED-B4B3FE25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8451"/>
            <a:ext cx="89916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96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8546465" cy="535940"/>
            <a:chOff x="-12700" y="0"/>
            <a:chExt cx="8546465" cy="535940"/>
          </a:xfrm>
        </p:grpSpPr>
        <p:sp>
          <p:nvSpPr>
            <p:cNvPr id="3" name="object 3"/>
            <p:cNvSpPr/>
            <p:nvPr/>
          </p:nvSpPr>
          <p:spPr>
            <a:xfrm>
              <a:off x="0" y="50"/>
              <a:ext cx="8521065" cy="510540"/>
            </a:xfrm>
            <a:custGeom>
              <a:avLst/>
              <a:gdLst/>
              <a:ahLst/>
              <a:cxnLst/>
              <a:rect l="l" t="t" r="r" b="b"/>
              <a:pathLst>
                <a:path w="8521065" h="510540">
                  <a:moveTo>
                    <a:pt x="8520557" y="0"/>
                  </a:moveTo>
                  <a:lnTo>
                    <a:pt x="0" y="0"/>
                  </a:lnTo>
                  <a:lnTo>
                    <a:pt x="0" y="510362"/>
                  </a:lnTo>
                  <a:lnTo>
                    <a:pt x="8520557" y="510362"/>
                  </a:lnTo>
                  <a:lnTo>
                    <a:pt x="8520557" y="0"/>
                  </a:lnTo>
                  <a:close/>
                </a:path>
              </a:pathLst>
            </a:custGeom>
            <a:solidFill>
              <a:srgbClr val="202020"/>
            </a:solidFill>
          </p:spPr>
          <p:txBody>
            <a:bodyPr wrap="square" lIns="0" tIns="0" rIns="0" bIns="0" rtlCol="0"/>
            <a:lstStyle/>
            <a:p>
              <a:endParaRPr/>
            </a:p>
          </p:txBody>
        </p:sp>
        <p:sp>
          <p:nvSpPr>
            <p:cNvPr id="4" name="object 4"/>
            <p:cNvSpPr/>
            <p:nvPr/>
          </p:nvSpPr>
          <p:spPr>
            <a:xfrm>
              <a:off x="0" y="50"/>
              <a:ext cx="8521065" cy="510540"/>
            </a:xfrm>
            <a:custGeom>
              <a:avLst/>
              <a:gdLst/>
              <a:ahLst/>
              <a:cxnLst/>
              <a:rect l="l" t="t" r="r" b="b"/>
              <a:pathLst>
                <a:path w="8521065" h="510540">
                  <a:moveTo>
                    <a:pt x="0" y="510362"/>
                  </a:moveTo>
                  <a:lnTo>
                    <a:pt x="8520557" y="510362"/>
                  </a:lnTo>
                  <a:lnTo>
                    <a:pt x="8520557" y="0"/>
                  </a:lnTo>
                  <a:lnTo>
                    <a:pt x="0" y="0"/>
                  </a:lnTo>
                  <a:lnTo>
                    <a:pt x="0" y="510362"/>
                  </a:lnTo>
                  <a:close/>
                </a:path>
              </a:pathLst>
            </a:custGeom>
            <a:ln w="25400">
              <a:solidFill>
                <a:srgbClr val="202020"/>
              </a:solidFill>
            </a:ln>
          </p:spPr>
          <p:txBody>
            <a:bodyPr wrap="square" lIns="0" tIns="0" rIns="0" bIns="0" rtlCol="0"/>
            <a:lstStyle/>
            <a:p>
              <a:endParaRPr/>
            </a:p>
          </p:txBody>
        </p:sp>
      </p:grpSp>
      <p:sp>
        <p:nvSpPr>
          <p:cNvPr id="5" name="object 5"/>
          <p:cNvSpPr txBox="1"/>
          <p:nvPr/>
        </p:nvSpPr>
        <p:spPr>
          <a:xfrm>
            <a:off x="76200" y="133350"/>
            <a:ext cx="7824470" cy="6228500"/>
          </a:xfrm>
          <a:prstGeom prst="rect">
            <a:avLst/>
          </a:prstGeom>
        </p:spPr>
        <p:txBody>
          <a:bodyPr vert="horz" wrap="square" lIns="0" tIns="12700" rIns="0" bIns="0" rtlCol="0">
            <a:spAutoFit/>
          </a:bodyPr>
          <a:lstStyle/>
          <a:p>
            <a:pPr marL="355600" indent="-342900">
              <a:lnSpc>
                <a:spcPct val="100000"/>
              </a:lnSpc>
              <a:spcBef>
                <a:spcPts val="100"/>
              </a:spcBef>
              <a:buSzPct val="116666"/>
              <a:buFont typeface="Wingdings" panose="05000000000000000000" pitchFamily="2" charset="2"/>
              <a:buChar char="q"/>
              <a:tabLst>
                <a:tab pos="526415" algn="l"/>
                <a:tab pos="527050" algn="l"/>
              </a:tabLst>
            </a:pPr>
            <a:r>
              <a:rPr lang="en-US" sz="2400" b="1" spc="-5" dirty="0">
                <a:solidFill>
                  <a:schemeClr val="bg1"/>
                </a:solidFill>
                <a:latin typeface="Arial"/>
                <a:cs typeface="Arial"/>
              </a:rPr>
              <a:t>About Given Data Set</a:t>
            </a:r>
            <a:r>
              <a:rPr sz="2400" b="1" spc="-5" dirty="0">
                <a:solidFill>
                  <a:schemeClr val="bg1"/>
                </a:solidFill>
                <a:latin typeface="Arial"/>
                <a:cs typeface="Arial"/>
              </a:rPr>
              <a:t>:</a:t>
            </a:r>
            <a:endParaRPr sz="2400" dirty="0">
              <a:solidFill>
                <a:schemeClr val="bg1"/>
              </a:solidFill>
              <a:latin typeface="Arial"/>
              <a:cs typeface="Arial"/>
            </a:endParaRPr>
          </a:p>
          <a:p>
            <a:pPr>
              <a:lnSpc>
                <a:spcPct val="100000"/>
              </a:lnSpc>
              <a:spcBef>
                <a:spcPts val="45"/>
              </a:spcBef>
              <a:buClr>
                <a:srgbClr val="FF4646"/>
              </a:buClr>
              <a:buFont typeface="Wingdings"/>
              <a:buChar char=""/>
            </a:pPr>
            <a:endParaRPr sz="2950" dirty="0">
              <a:latin typeface="Arial"/>
              <a:cs typeface="Arial"/>
            </a:endParaRPr>
          </a:p>
          <a:p>
            <a:pPr marL="802640" marR="119380" lvl="1" indent="-318135">
              <a:lnSpc>
                <a:spcPct val="114999"/>
              </a:lnSpc>
              <a:buClr>
                <a:srgbClr val="CC0000"/>
              </a:buClr>
              <a:buSzPct val="77777"/>
              <a:buFont typeface="Wingdings"/>
              <a:buChar char=""/>
              <a:tabLst>
                <a:tab pos="802640" algn="l"/>
                <a:tab pos="803275" algn="l"/>
              </a:tabLst>
            </a:pPr>
            <a:r>
              <a:rPr lang="en-US" dirty="0">
                <a:latin typeface="Arial"/>
                <a:cs typeface="Arial"/>
              </a:rPr>
              <a:t>We are given a data set from Airbnb which holds values related to the tourists looking for renting a space in New York City.</a:t>
            </a:r>
          </a:p>
          <a:p>
            <a:pPr marL="802640" marR="119380" lvl="1" indent="-318135">
              <a:lnSpc>
                <a:spcPct val="114999"/>
              </a:lnSpc>
              <a:buClr>
                <a:srgbClr val="CC0000"/>
              </a:buClr>
              <a:buSzPct val="77777"/>
              <a:buFont typeface="Wingdings"/>
              <a:buChar char=""/>
              <a:tabLst>
                <a:tab pos="802640" algn="l"/>
                <a:tab pos="803275" algn="l"/>
              </a:tabLst>
            </a:pPr>
            <a:endParaRPr lang="en-US" dirty="0">
              <a:latin typeface="Arial"/>
              <a:cs typeface="Arial"/>
            </a:endParaRPr>
          </a:p>
          <a:p>
            <a:pPr marL="802640" marR="119380" lvl="1" indent="-318135">
              <a:lnSpc>
                <a:spcPct val="114999"/>
              </a:lnSpc>
              <a:buClr>
                <a:srgbClr val="CC0000"/>
              </a:buClr>
              <a:buSzPct val="77777"/>
              <a:buFont typeface="Wingdings"/>
              <a:buChar char=""/>
              <a:tabLst>
                <a:tab pos="802640" algn="l"/>
                <a:tab pos="803275" algn="l"/>
              </a:tabLst>
            </a:pPr>
            <a:r>
              <a:rPr lang="en-US" dirty="0">
                <a:latin typeface="Arial"/>
                <a:cs typeface="Arial"/>
              </a:rPr>
              <a:t>Not only hotels but Entire home/apt , Private Rooms or even Shared rooms.</a:t>
            </a:r>
          </a:p>
          <a:p>
            <a:pPr marL="802640" marR="119380" lvl="1" indent="-318135">
              <a:lnSpc>
                <a:spcPct val="114999"/>
              </a:lnSpc>
              <a:buClr>
                <a:srgbClr val="CC0000"/>
              </a:buClr>
              <a:buSzPct val="77777"/>
              <a:buFont typeface="Wingdings"/>
              <a:buChar char=""/>
              <a:tabLst>
                <a:tab pos="802640" algn="l"/>
                <a:tab pos="803275" algn="l"/>
              </a:tabLst>
            </a:pPr>
            <a:endParaRPr lang="en-US" dirty="0">
              <a:latin typeface="Arial"/>
              <a:cs typeface="Arial"/>
            </a:endParaRPr>
          </a:p>
          <a:p>
            <a:pPr marL="802640" marR="119380" lvl="1" indent="-318135">
              <a:lnSpc>
                <a:spcPct val="114999"/>
              </a:lnSpc>
              <a:buClr>
                <a:srgbClr val="CC0000"/>
              </a:buClr>
              <a:buSzPct val="77777"/>
              <a:buFont typeface="Wingdings"/>
              <a:buChar char=""/>
              <a:tabLst>
                <a:tab pos="802640" algn="l"/>
                <a:tab pos="803275" algn="l"/>
              </a:tabLst>
            </a:pPr>
            <a:r>
              <a:rPr lang="en-US" dirty="0">
                <a:latin typeface="Arial"/>
                <a:cs typeface="Arial"/>
              </a:rPr>
              <a:t>We here will try to get the most out of this data so that it can prove useful </a:t>
            </a:r>
            <a:r>
              <a:rPr lang="en-US" i="0" dirty="0">
                <a:solidFill>
                  <a:srgbClr val="212121"/>
                </a:solidFill>
                <a:effectLst/>
                <a:latin typeface="Roboto" panose="02000000000000000000" pitchFamily="2" charset="0"/>
              </a:rPr>
              <a:t>for security, business decisions, understanding of customers' and providers' (hosts) behavior and performance on the platform, guiding marketing initiatives, implementation of innovative additional services and much more.</a:t>
            </a:r>
          </a:p>
          <a:p>
            <a:pPr marL="802640" marR="119380" lvl="1" indent="-318135">
              <a:lnSpc>
                <a:spcPct val="114999"/>
              </a:lnSpc>
              <a:buClr>
                <a:srgbClr val="CC0000"/>
              </a:buClr>
              <a:buSzPct val="77777"/>
              <a:buFont typeface="Wingdings"/>
              <a:buChar char=""/>
              <a:tabLst>
                <a:tab pos="802640" algn="l"/>
                <a:tab pos="803275" algn="l"/>
              </a:tabLst>
            </a:pPr>
            <a:endParaRPr lang="en-US" dirty="0">
              <a:solidFill>
                <a:srgbClr val="212121"/>
              </a:solidFill>
              <a:latin typeface="Roboto" panose="02000000000000000000" pitchFamily="2" charset="0"/>
            </a:endParaRPr>
          </a:p>
          <a:p>
            <a:pPr marL="802640" marR="119380" lvl="1" indent="-318135">
              <a:lnSpc>
                <a:spcPct val="114999"/>
              </a:lnSpc>
              <a:buClr>
                <a:srgbClr val="CC0000"/>
              </a:buClr>
              <a:buSzPct val="77777"/>
              <a:buFont typeface="Wingdings"/>
              <a:buChar char=""/>
              <a:tabLst>
                <a:tab pos="802640" algn="l"/>
                <a:tab pos="803275" algn="l"/>
              </a:tabLst>
            </a:pPr>
            <a:endParaRPr lang="en-US" i="0" dirty="0">
              <a:solidFill>
                <a:srgbClr val="212121"/>
              </a:solidFill>
              <a:effectLst/>
              <a:latin typeface="Roboto" panose="02000000000000000000" pitchFamily="2" charset="0"/>
            </a:endParaRPr>
          </a:p>
          <a:p>
            <a:pPr marL="802640" marR="119380" lvl="1" indent="-318135">
              <a:lnSpc>
                <a:spcPct val="114999"/>
              </a:lnSpc>
              <a:buClr>
                <a:srgbClr val="CC0000"/>
              </a:buClr>
              <a:buSzPct val="77777"/>
              <a:buFont typeface="Wingdings"/>
              <a:buChar char=""/>
              <a:tabLst>
                <a:tab pos="802640" algn="l"/>
                <a:tab pos="803275" algn="l"/>
              </a:tabLst>
            </a:pPr>
            <a:endParaRPr lang="en-US" dirty="0">
              <a:latin typeface="Arial"/>
              <a:cs typeface="Arial"/>
            </a:endParaRPr>
          </a:p>
          <a:p>
            <a:pPr marL="802640" marR="119380" lvl="1" indent="-318135">
              <a:lnSpc>
                <a:spcPct val="114999"/>
              </a:lnSpc>
              <a:buClr>
                <a:srgbClr val="CC0000"/>
              </a:buClr>
              <a:buSzPct val="77777"/>
              <a:buFont typeface="Wingdings"/>
              <a:buChar char=""/>
              <a:tabLst>
                <a:tab pos="802640" algn="l"/>
                <a:tab pos="803275" algn="l"/>
              </a:tabLst>
            </a:pPr>
            <a:endParaRPr lang="en-US" dirty="0">
              <a:latin typeface="Arial"/>
              <a:cs typeface="Arial"/>
            </a:endParaRPr>
          </a:p>
          <a:p>
            <a:pPr marL="802640" marR="119380" lvl="1" indent="-318135">
              <a:lnSpc>
                <a:spcPct val="114999"/>
              </a:lnSpc>
              <a:buClr>
                <a:srgbClr val="CC0000"/>
              </a:buClr>
              <a:buSzPct val="77777"/>
              <a:buFont typeface="Wingdings"/>
              <a:buChar char=""/>
              <a:tabLst>
                <a:tab pos="802640" algn="l"/>
                <a:tab pos="803275" algn="l"/>
              </a:tabLst>
            </a:pPr>
            <a:endParaRPr lang="en-US" dirty="0">
              <a:latin typeface="Arial"/>
              <a:cs typeface="Arial"/>
            </a:endParaRPr>
          </a:p>
          <a:p>
            <a:pPr marL="484505" marR="119380" lvl="1">
              <a:lnSpc>
                <a:spcPct val="114999"/>
              </a:lnSpc>
              <a:buClr>
                <a:srgbClr val="CC0000"/>
              </a:buClr>
              <a:buSzPct val="77777"/>
              <a:tabLst>
                <a:tab pos="802640" algn="l"/>
                <a:tab pos="803275" algn="l"/>
              </a:tabLst>
            </a:pPr>
            <a:r>
              <a:rPr lang="en-US" i="0" dirty="0">
                <a:solidFill>
                  <a:srgbClr val="212121"/>
                </a:solidFill>
                <a:effectLst/>
                <a:latin typeface="Roboto" panose="02000000000000000000" pitchFamily="2" charset="0"/>
              </a:rPr>
              <a:t> </a:t>
            </a:r>
            <a:r>
              <a:rPr lang="en-US" dirty="0">
                <a:latin typeface="Arial"/>
                <a:cs typeface="Arial"/>
              </a:rPr>
              <a:t> </a:t>
            </a:r>
            <a:endParaRPr sz="18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Exploratory Data Analysis: </a:t>
            </a:r>
            <a:r>
              <a:rPr lang="en-US" b="1" spc="-5" dirty="0">
                <a:solidFill>
                  <a:schemeClr val="bg1"/>
                </a:solidFill>
                <a:latin typeface="Arial"/>
                <a:cs typeface="Arial"/>
              </a:rPr>
              <a:t>(Multi-Variate Analysis) </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
        <p:nvSpPr>
          <p:cNvPr id="3" name="Subtitle 2">
            <a:extLst>
              <a:ext uri="{FF2B5EF4-FFF2-40B4-BE49-F238E27FC236}">
                <a16:creationId xmlns:a16="http://schemas.microsoft.com/office/drawing/2014/main" id="{12CE1562-55A8-0464-1688-F31ED6B08D80}"/>
              </a:ext>
            </a:extLst>
          </p:cNvPr>
          <p:cNvSpPr txBox="1">
            <a:spLocks/>
          </p:cNvSpPr>
          <p:nvPr/>
        </p:nvSpPr>
        <p:spPr>
          <a:xfrm>
            <a:off x="2209800" y="2822677"/>
            <a:ext cx="5257798" cy="138499"/>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900" b="0" i="0" dirty="0">
                <a:solidFill>
                  <a:srgbClr val="C00000"/>
                </a:solidFill>
                <a:effectLst/>
                <a:latin typeface="Sitka Small" panose="02000505000000020004" pitchFamily="2" charset="0"/>
              </a:rPr>
              <a:t>Average availability of each </a:t>
            </a:r>
            <a:r>
              <a:rPr lang="en-US" sz="900" b="0" i="0" dirty="0" err="1">
                <a:solidFill>
                  <a:srgbClr val="C00000"/>
                </a:solidFill>
                <a:effectLst/>
                <a:latin typeface="Sitka Small" panose="02000505000000020004" pitchFamily="2" charset="0"/>
              </a:rPr>
              <a:t>room_type</a:t>
            </a:r>
            <a:r>
              <a:rPr lang="en-US" sz="900" b="0" i="0" dirty="0">
                <a:solidFill>
                  <a:srgbClr val="C00000"/>
                </a:solidFill>
                <a:effectLst/>
                <a:latin typeface="Sitka Small" panose="02000505000000020004" pitchFamily="2" charset="0"/>
              </a:rPr>
              <a:t> in each </a:t>
            </a:r>
            <a:r>
              <a:rPr lang="en-US" sz="900" b="0" i="0" dirty="0" err="1">
                <a:solidFill>
                  <a:srgbClr val="C00000"/>
                </a:solidFill>
                <a:effectLst/>
                <a:latin typeface="Sitka Small" panose="02000505000000020004" pitchFamily="2" charset="0"/>
              </a:rPr>
              <a:t>neighbourhood_group</a:t>
            </a:r>
            <a:endParaRPr lang="en-US" sz="900" b="0" i="0" dirty="0">
              <a:solidFill>
                <a:srgbClr val="C00000"/>
              </a:solidFill>
              <a:effectLst/>
              <a:latin typeface="Sitka Small" panose="02000505000000020004" pitchFamily="2" charset="0"/>
            </a:endParaRPr>
          </a:p>
        </p:txBody>
      </p:sp>
      <p:sp>
        <p:nvSpPr>
          <p:cNvPr id="13" name="Subtitle 2">
            <a:extLst>
              <a:ext uri="{FF2B5EF4-FFF2-40B4-BE49-F238E27FC236}">
                <a16:creationId xmlns:a16="http://schemas.microsoft.com/office/drawing/2014/main" id="{CB84977F-AD93-6869-418B-EF14035D0C8B}"/>
              </a:ext>
            </a:extLst>
          </p:cNvPr>
          <p:cNvSpPr txBox="1">
            <a:spLocks/>
          </p:cNvSpPr>
          <p:nvPr/>
        </p:nvSpPr>
        <p:spPr>
          <a:xfrm>
            <a:off x="78737" y="3278882"/>
            <a:ext cx="5868176" cy="33855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100" dirty="0">
                <a:solidFill>
                  <a:srgbClr val="212121"/>
                </a:solidFill>
                <a:latin typeface="Sitka Small" panose="02000505000000020004" pitchFamily="2" charset="0"/>
              </a:rPr>
              <a:t>Average availability of each </a:t>
            </a:r>
            <a:r>
              <a:rPr lang="en-US" sz="1100" b="1" i="0" dirty="0" err="1">
                <a:solidFill>
                  <a:srgbClr val="212121"/>
                </a:solidFill>
                <a:effectLst/>
                <a:latin typeface="Sitka Small" panose="02000505000000020004" pitchFamily="2" charset="0"/>
              </a:rPr>
              <a:t>room_type</a:t>
            </a:r>
            <a:r>
              <a:rPr lang="en-US" sz="1100" b="0" i="0" dirty="0">
                <a:solidFill>
                  <a:srgbClr val="212121"/>
                </a:solidFill>
                <a:effectLst/>
                <a:latin typeface="Sitka Small" panose="02000505000000020004" pitchFamily="2" charset="0"/>
              </a:rPr>
              <a:t>  in </a:t>
            </a:r>
            <a:r>
              <a:rPr lang="en-US" sz="1100" b="1" i="0" dirty="0">
                <a:solidFill>
                  <a:srgbClr val="212121"/>
                </a:solidFill>
                <a:effectLst/>
                <a:latin typeface="Sitka Small" panose="02000505000000020004" pitchFamily="2" charset="0"/>
              </a:rPr>
              <a:t>each </a:t>
            </a:r>
            <a:r>
              <a:rPr lang="en-US" sz="1100" b="1" i="0" dirty="0" err="1">
                <a:solidFill>
                  <a:srgbClr val="212121"/>
                </a:solidFill>
                <a:effectLst/>
                <a:latin typeface="Sitka Small" panose="02000505000000020004" pitchFamily="2" charset="0"/>
              </a:rPr>
              <a:t>neighbourhood_group</a:t>
            </a:r>
            <a:r>
              <a:rPr lang="en-US" sz="1100" b="0" i="0" dirty="0">
                <a:solidFill>
                  <a:srgbClr val="212121"/>
                </a:solidFill>
                <a:effectLst/>
                <a:latin typeface="Sitka Small" panose="02000505000000020004" pitchFamily="2" charset="0"/>
              </a:rPr>
              <a:t>:</a:t>
            </a:r>
          </a:p>
          <a:p>
            <a:pPr algn="l"/>
            <a:endParaRPr lang="en-US" sz="1100" b="0" i="0" dirty="0">
              <a:solidFill>
                <a:srgbClr val="212121"/>
              </a:solidFill>
              <a:effectLst/>
              <a:latin typeface="Sitka Small" panose="02000505000000020004" pitchFamily="2" charset="0"/>
            </a:endParaRPr>
          </a:p>
        </p:txBody>
      </p:sp>
      <p:sp>
        <p:nvSpPr>
          <p:cNvPr id="14" name="Subtitle 2">
            <a:extLst>
              <a:ext uri="{FF2B5EF4-FFF2-40B4-BE49-F238E27FC236}">
                <a16:creationId xmlns:a16="http://schemas.microsoft.com/office/drawing/2014/main" id="{21905EB1-7444-025F-CB22-01F84E7CD9C8}"/>
              </a:ext>
            </a:extLst>
          </p:cNvPr>
          <p:cNvSpPr txBox="1">
            <a:spLocks/>
          </p:cNvSpPr>
          <p:nvPr/>
        </p:nvSpPr>
        <p:spPr>
          <a:xfrm>
            <a:off x="65485" y="2961176"/>
            <a:ext cx="1610915" cy="21544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kern="0" dirty="0">
                <a:solidFill>
                  <a:srgbClr val="C00000"/>
                </a:solidFill>
              </a:rPr>
              <a:t>Conclusions:</a:t>
            </a:r>
          </a:p>
        </p:txBody>
      </p:sp>
      <p:sp>
        <p:nvSpPr>
          <p:cNvPr id="8" name="Subtitle 2">
            <a:extLst>
              <a:ext uri="{FF2B5EF4-FFF2-40B4-BE49-F238E27FC236}">
                <a16:creationId xmlns:a16="http://schemas.microsoft.com/office/drawing/2014/main" id="{CB31846C-2B5D-DAC1-2F04-3C0C3D86561D}"/>
              </a:ext>
            </a:extLst>
          </p:cNvPr>
          <p:cNvSpPr txBox="1">
            <a:spLocks/>
          </p:cNvSpPr>
          <p:nvPr/>
        </p:nvSpPr>
        <p:spPr>
          <a:xfrm>
            <a:off x="3432810" y="3714750"/>
            <a:ext cx="2133600" cy="1138773"/>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rtl="0" eaLnBrk="1" latinLnBrk="0" hangingPunct="1">
              <a:spcBef>
                <a:spcPts val="0"/>
              </a:spcBef>
              <a:spcAft>
                <a:spcPts val="0"/>
              </a:spcAft>
              <a:buClrTx/>
              <a:buSzPts val="800"/>
            </a:pPr>
            <a:r>
              <a:rPr lang="en-US" sz="1400" b="1" i="0" kern="1200" dirty="0">
                <a:solidFill>
                  <a:srgbClr val="C00000"/>
                </a:solidFill>
                <a:effectLst/>
                <a:latin typeface="Sitka Small" panose="02000505000000020004" pitchFamily="2" charset="0"/>
                <a:cs typeface="+mn-cs"/>
              </a:rPr>
              <a:t>Private room:</a:t>
            </a:r>
            <a:endParaRPr lang="en-US" sz="14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12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 </a:t>
            </a:r>
            <a:r>
              <a:rPr lang="en-US" sz="1200" b="0" i="0" kern="1200" dirty="0">
                <a:solidFill>
                  <a:srgbClr val="212121"/>
                </a:solidFill>
                <a:effectLst/>
                <a:latin typeface="Sitka Small" panose="02000505000000020004" pitchFamily="2" charset="0"/>
                <a:ea typeface="+mn-ea"/>
                <a:cs typeface="+mn-cs"/>
              </a:rPr>
              <a:t>Staten island ≈</a:t>
            </a:r>
            <a:r>
              <a:rPr lang="en-US" sz="1200" b="0" dirty="0">
                <a:solidFill>
                  <a:srgbClr val="C00000"/>
                </a:solidFill>
                <a:latin typeface="Sitka Small" panose="02000505000000020004" pitchFamily="2" charset="0"/>
                <a:cs typeface="+mn-cs"/>
              </a:rPr>
              <a:t>227</a:t>
            </a:r>
            <a:r>
              <a:rPr lang="en-US" sz="1200" b="0" i="0" kern="1200" dirty="0">
                <a:solidFill>
                  <a:srgbClr val="C00000"/>
                </a:solidFill>
                <a:effectLst/>
                <a:latin typeface="Sitka Small" panose="02000505000000020004" pitchFamily="2" charset="0"/>
                <a:ea typeface="+mn-ea"/>
                <a:cs typeface="+mn-cs"/>
              </a:rPr>
              <a:t> </a:t>
            </a:r>
            <a:r>
              <a:rPr lang="en-US" sz="1200" b="0" dirty="0">
                <a:solidFill>
                  <a:srgbClr val="C00000"/>
                </a:solidFill>
                <a:latin typeface="Sitka Small" panose="02000505000000020004" pitchFamily="2" charset="0"/>
                <a:cs typeface="+mn-cs"/>
              </a:rPr>
              <a:t>days</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dirty="0">
                <a:solidFill>
                  <a:srgbClr val="000000"/>
                </a:solidFill>
                <a:latin typeface="Sitka Small" panose="02000505000000020004" pitchFamily="2" charset="0"/>
                <a:ea typeface="+mn-ea"/>
                <a:cs typeface="+mn-cs"/>
              </a:rPr>
              <a:t>Bronx</a:t>
            </a:r>
            <a:r>
              <a:rPr lang="en-US" sz="1200" b="0" i="0" kern="1200" dirty="0">
                <a:solidFill>
                  <a:srgbClr val="212121"/>
                </a:solidFill>
                <a:effectLst/>
                <a:latin typeface="Sitka Small" panose="02000505000000020004" pitchFamily="2" charset="0"/>
                <a:ea typeface="+mn-ea"/>
                <a:cs typeface="+mn-cs"/>
              </a:rPr>
              <a:t> ≈</a:t>
            </a:r>
            <a:r>
              <a:rPr lang="en-US" sz="1200" b="0" dirty="0">
                <a:solidFill>
                  <a:srgbClr val="C00000"/>
                </a:solidFill>
                <a:latin typeface="Sitka Small" panose="02000505000000020004" pitchFamily="2" charset="0"/>
                <a:cs typeface="+mn-cs"/>
              </a:rPr>
              <a:t>172 days</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a:t>
            </a:r>
            <a:r>
              <a:rPr lang="en-US" sz="1200" b="0" i="0" kern="1200" dirty="0">
                <a:solidFill>
                  <a:srgbClr val="212121"/>
                </a:solidFill>
                <a:effectLst/>
                <a:latin typeface="Sitka Small" panose="02000505000000020004" pitchFamily="2" charset="0"/>
                <a:ea typeface="+mn-ea"/>
                <a:cs typeface="+mn-cs"/>
              </a:rPr>
              <a:t> Queens≈</a:t>
            </a:r>
            <a:r>
              <a:rPr lang="en-US" sz="1200" b="0" dirty="0">
                <a:solidFill>
                  <a:srgbClr val="C00000"/>
                </a:solidFill>
                <a:latin typeface="Sitka Small" panose="02000505000000020004" pitchFamily="2" charset="0"/>
                <a:cs typeface="+mn-cs"/>
              </a:rPr>
              <a:t>150 days</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i="0" kern="1200" dirty="0">
                <a:solidFill>
                  <a:srgbClr val="212121"/>
                </a:solidFill>
                <a:effectLst/>
                <a:latin typeface="Sitka Small" panose="02000505000000020004" pitchFamily="2" charset="0"/>
                <a:ea typeface="+mn-ea"/>
                <a:cs typeface="+mn-cs"/>
              </a:rPr>
              <a:t>Manhattan≈</a:t>
            </a:r>
            <a:r>
              <a:rPr lang="en-US" sz="1200" b="0" dirty="0">
                <a:solidFill>
                  <a:srgbClr val="C00000"/>
                </a:solidFill>
                <a:latin typeface="Sitka Small" panose="02000505000000020004" pitchFamily="2" charset="0"/>
                <a:cs typeface="+mn-cs"/>
              </a:rPr>
              <a:t>101 days</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dirty="0">
                <a:solidFill>
                  <a:srgbClr val="000000"/>
                </a:solidFill>
                <a:latin typeface="Sitka Small" panose="02000505000000020004" pitchFamily="2" charset="0"/>
                <a:ea typeface="+mn-ea"/>
                <a:cs typeface="+mn-cs"/>
              </a:rPr>
              <a:t>Brooklyn</a:t>
            </a:r>
            <a:r>
              <a:rPr lang="en-US" sz="1200" b="0" i="0" kern="1200" dirty="0">
                <a:solidFill>
                  <a:srgbClr val="212121"/>
                </a:solidFill>
                <a:effectLst/>
                <a:latin typeface="Sitka Small" panose="02000505000000020004" pitchFamily="2" charset="0"/>
                <a:ea typeface="+mn-ea"/>
                <a:cs typeface="+mn-cs"/>
              </a:rPr>
              <a:t>≈</a:t>
            </a:r>
            <a:r>
              <a:rPr lang="en-US" sz="1200" b="0" i="0" dirty="0">
                <a:solidFill>
                  <a:srgbClr val="C00000"/>
                </a:solidFill>
                <a:latin typeface="Sitka Small" panose="02000505000000020004" pitchFamily="2" charset="0"/>
                <a:cs typeface="+mn-cs"/>
              </a:rPr>
              <a:t>100</a:t>
            </a:r>
            <a:r>
              <a:rPr lang="en-US" sz="1200" b="0" kern="1200" dirty="0">
                <a:solidFill>
                  <a:srgbClr val="C00000"/>
                </a:solidFill>
                <a:effectLst/>
                <a:latin typeface="Sitka Small" panose="02000505000000020004" pitchFamily="2" charset="0"/>
                <a:ea typeface="+mn-ea"/>
                <a:cs typeface="+mn-cs"/>
              </a:rPr>
              <a:t> days</a:t>
            </a:r>
            <a:endParaRPr lang="en-US" sz="600" b="0" dirty="0">
              <a:solidFill>
                <a:srgbClr val="C00000"/>
              </a:solidFill>
              <a:effectLst/>
            </a:endParaRPr>
          </a:p>
        </p:txBody>
      </p:sp>
      <p:sp>
        <p:nvSpPr>
          <p:cNvPr id="9" name="Subtitle 2">
            <a:extLst>
              <a:ext uri="{FF2B5EF4-FFF2-40B4-BE49-F238E27FC236}">
                <a16:creationId xmlns:a16="http://schemas.microsoft.com/office/drawing/2014/main" id="{A265F242-668A-BF22-B811-673989D292B6}"/>
              </a:ext>
            </a:extLst>
          </p:cNvPr>
          <p:cNvSpPr txBox="1">
            <a:spLocks/>
          </p:cNvSpPr>
          <p:nvPr/>
        </p:nvSpPr>
        <p:spPr>
          <a:xfrm>
            <a:off x="5943600" y="3714750"/>
            <a:ext cx="2961637" cy="1323439"/>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algn="l" rtl="0" eaLnBrk="1" latinLnBrk="0" hangingPunct="1">
              <a:spcBef>
                <a:spcPts val="0"/>
              </a:spcBef>
              <a:spcAft>
                <a:spcPts val="0"/>
              </a:spcAft>
            </a:pPr>
            <a:r>
              <a:rPr lang="en-US" sz="1400" b="1" i="0" kern="1200" dirty="0">
                <a:solidFill>
                  <a:srgbClr val="C00000"/>
                </a:solidFill>
                <a:effectLst/>
                <a:latin typeface="Sitka Small" panose="02000505000000020004" pitchFamily="2" charset="0"/>
                <a:cs typeface="+mn-cs"/>
              </a:rPr>
              <a:t>Shared room:</a:t>
            </a:r>
            <a:endParaRPr lang="en-US" sz="14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1200" b="0" i="0" dirty="0">
                <a:solidFill>
                  <a:srgbClr val="000000"/>
                </a:solidFill>
                <a:effectLst/>
                <a:latin typeface="HelveticaNeue-Light"/>
              </a:rPr>
              <a:t>➤</a:t>
            </a:r>
            <a:r>
              <a:rPr lang="en-US" sz="1200" b="0" i="0" kern="1200" dirty="0">
                <a:solidFill>
                  <a:srgbClr val="212121"/>
                </a:solidFill>
                <a:effectLst/>
                <a:latin typeface="Sitka Small" panose="02000505000000020004" pitchFamily="2" charset="0"/>
                <a:cs typeface="+mn-cs"/>
              </a:rPr>
              <a:t> </a:t>
            </a:r>
            <a:r>
              <a:rPr lang="en-US" sz="1200" b="0" i="0" kern="1200" dirty="0">
                <a:solidFill>
                  <a:srgbClr val="212121"/>
                </a:solidFill>
                <a:effectLst/>
                <a:latin typeface="Sitka Small" panose="02000505000000020004" pitchFamily="2" charset="0"/>
                <a:ea typeface="+mn-ea"/>
                <a:cs typeface="+mn-cs"/>
              </a:rPr>
              <a:t>Queens ≈</a:t>
            </a:r>
            <a:r>
              <a:rPr lang="en-US" sz="1200" b="0" i="0" kern="1200" dirty="0">
                <a:solidFill>
                  <a:srgbClr val="C00000"/>
                </a:solidFill>
                <a:effectLst/>
                <a:latin typeface="Sitka Small" panose="02000505000000020004" pitchFamily="2" charset="0"/>
                <a:ea typeface="+mn-ea"/>
                <a:cs typeface="+mn-cs"/>
              </a:rPr>
              <a:t>194 </a:t>
            </a:r>
            <a:r>
              <a:rPr lang="en-US" sz="1200" b="0" dirty="0">
                <a:solidFill>
                  <a:srgbClr val="C00000"/>
                </a:solidFill>
                <a:latin typeface="Sitka Small" panose="02000505000000020004" pitchFamily="2" charset="0"/>
                <a:cs typeface="+mn-cs"/>
              </a:rPr>
              <a:t>days</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dirty="0">
                <a:solidFill>
                  <a:srgbClr val="000000"/>
                </a:solidFill>
                <a:latin typeface="Sitka Small" panose="02000505000000020004" pitchFamily="2" charset="0"/>
                <a:ea typeface="+mn-ea"/>
                <a:cs typeface="+mn-cs"/>
              </a:rPr>
              <a:t>Brooklyn</a:t>
            </a:r>
            <a:r>
              <a:rPr lang="en-US" sz="1200" b="0" i="0" kern="1200" dirty="0">
                <a:solidFill>
                  <a:srgbClr val="212121"/>
                </a:solidFill>
                <a:effectLst/>
                <a:latin typeface="Sitka Small" panose="02000505000000020004" pitchFamily="2" charset="0"/>
                <a:ea typeface="+mn-ea"/>
                <a:cs typeface="+mn-cs"/>
              </a:rPr>
              <a:t> ≈</a:t>
            </a:r>
            <a:r>
              <a:rPr lang="en-US" sz="1200" b="0" dirty="0">
                <a:solidFill>
                  <a:srgbClr val="C00000"/>
                </a:solidFill>
                <a:latin typeface="Sitka Small" panose="02000505000000020004" pitchFamily="2" charset="0"/>
                <a:cs typeface="+mn-cs"/>
              </a:rPr>
              <a:t>179 days</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a:t>
            </a:r>
            <a:r>
              <a:rPr lang="en-US" sz="1200" b="0" i="0" kern="1200" dirty="0">
                <a:solidFill>
                  <a:srgbClr val="212121"/>
                </a:solidFill>
                <a:effectLst/>
                <a:latin typeface="Sitka Small" panose="02000505000000020004" pitchFamily="2" charset="0"/>
                <a:ea typeface="+mn-ea"/>
                <a:cs typeface="+mn-cs"/>
              </a:rPr>
              <a:t> Bronx ≈</a:t>
            </a:r>
            <a:r>
              <a:rPr lang="en-US" sz="1200" b="0" dirty="0">
                <a:solidFill>
                  <a:srgbClr val="C00000"/>
                </a:solidFill>
                <a:latin typeface="Sitka Small" panose="02000505000000020004" pitchFamily="2" charset="0"/>
                <a:cs typeface="+mn-cs"/>
              </a:rPr>
              <a:t>153 days</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i="0" kern="1200" dirty="0">
                <a:solidFill>
                  <a:srgbClr val="212121"/>
                </a:solidFill>
                <a:effectLst/>
                <a:latin typeface="Sitka Small" panose="02000505000000020004" pitchFamily="2" charset="0"/>
                <a:ea typeface="+mn-ea"/>
                <a:cs typeface="+mn-cs"/>
              </a:rPr>
              <a:t>Manhattan ≈</a:t>
            </a:r>
            <a:r>
              <a:rPr lang="en-US" sz="1200" b="0" dirty="0">
                <a:solidFill>
                  <a:srgbClr val="C00000"/>
                </a:solidFill>
                <a:latin typeface="Sitka Small" panose="02000505000000020004" pitchFamily="2" charset="0"/>
                <a:cs typeface="+mn-cs"/>
              </a:rPr>
              <a:t>140 days</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i="0" kern="1200" dirty="0">
                <a:solidFill>
                  <a:srgbClr val="000000"/>
                </a:solidFill>
                <a:effectLst/>
                <a:latin typeface="Sitka Small" panose="02000505000000020004" pitchFamily="2" charset="0"/>
                <a:cs typeface="+mn-cs"/>
              </a:rPr>
              <a:t>Staten island </a:t>
            </a:r>
            <a:r>
              <a:rPr lang="en-US" sz="1200" b="0" i="0" kern="1200" dirty="0">
                <a:solidFill>
                  <a:srgbClr val="212121"/>
                </a:solidFill>
                <a:effectLst/>
                <a:latin typeface="Sitka Small" panose="02000505000000020004" pitchFamily="2" charset="0"/>
                <a:ea typeface="+mn-ea"/>
                <a:cs typeface="+mn-cs"/>
              </a:rPr>
              <a:t>≈</a:t>
            </a:r>
            <a:r>
              <a:rPr lang="en-US" sz="1200" b="0" i="0" dirty="0">
                <a:solidFill>
                  <a:srgbClr val="C00000"/>
                </a:solidFill>
                <a:latin typeface="Sitka Small" panose="02000505000000020004" pitchFamily="2" charset="0"/>
                <a:cs typeface="+mn-cs"/>
              </a:rPr>
              <a:t>72</a:t>
            </a:r>
            <a:r>
              <a:rPr lang="en-US" sz="1200" b="0" kern="1200" dirty="0">
                <a:solidFill>
                  <a:srgbClr val="C00000"/>
                </a:solidFill>
                <a:effectLst/>
                <a:latin typeface="Sitka Small" panose="02000505000000020004" pitchFamily="2" charset="0"/>
                <a:ea typeface="+mn-ea"/>
                <a:cs typeface="+mn-cs"/>
              </a:rPr>
              <a:t> days</a:t>
            </a:r>
            <a:endParaRPr lang="en-US" sz="600" b="0" dirty="0">
              <a:solidFill>
                <a:srgbClr val="C00000"/>
              </a:solidFill>
              <a:effectLst/>
            </a:endParaRPr>
          </a:p>
          <a:p>
            <a:pPr marL="0" algn="l" rtl="0" eaLnBrk="1" latinLnBrk="0" hangingPunct="1">
              <a:spcBef>
                <a:spcPts val="0"/>
              </a:spcBef>
              <a:spcAft>
                <a:spcPts val="0"/>
              </a:spcAft>
            </a:pPr>
            <a:endParaRPr lang="en-US" sz="1200" dirty="0">
              <a:solidFill>
                <a:srgbClr val="C00000"/>
              </a:solidFill>
              <a:effectLst/>
              <a:latin typeface="Sitka Small" panose="02000505000000020004" pitchFamily="2" charset="0"/>
            </a:endParaRPr>
          </a:p>
        </p:txBody>
      </p:sp>
      <p:sp>
        <p:nvSpPr>
          <p:cNvPr id="10" name="Subtitle 2">
            <a:extLst>
              <a:ext uri="{FF2B5EF4-FFF2-40B4-BE49-F238E27FC236}">
                <a16:creationId xmlns:a16="http://schemas.microsoft.com/office/drawing/2014/main" id="{A99AA29E-409B-CF58-1255-012D92A86EAA}"/>
              </a:ext>
            </a:extLst>
          </p:cNvPr>
          <p:cNvSpPr txBox="1">
            <a:spLocks/>
          </p:cNvSpPr>
          <p:nvPr/>
        </p:nvSpPr>
        <p:spPr>
          <a:xfrm>
            <a:off x="304800" y="3714750"/>
            <a:ext cx="2133600" cy="1107996"/>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algn="l" rtl="0" eaLnBrk="1" latinLnBrk="0" hangingPunct="1">
              <a:spcBef>
                <a:spcPts val="0"/>
              </a:spcBef>
              <a:spcAft>
                <a:spcPts val="0"/>
              </a:spcAft>
            </a:pPr>
            <a:r>
              <a:rPr lang="en-US" sz="1200" i="0" kern="1200" dirty="0">
                <a:solidFill>
                  <a:srgbClr val="C00000"/>
                </a:solidFill>
                <a:effectLst/>
                <a:latin typeface="Sitka Small" panose="02000505000000020004" pitchFamily="2" charset="0"/>
                <a:ea typeface="+mn-ea"/>
                <a:cs typeface="+mn-cs"/>
              </a:rPr>
              <a:t>Entire home/apt:</a:t>
            </a:r>
            <a:endParaRPr lang="en-US" sz="600" dirty="0">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i="0" kern="1200" dirty="0">
                <a:solidFill>
                  <a:srgbClr val="212121"/>
                </a:solidFill>
                <a:effectLst/>
                <a:latin typeface="Sitka Small" panose="02000505000000020004" pitchFamily="2" charset="0"/>
                <a:ea typeface="+mn-ea"/>
                <a:cs typeface="+mn-cs"/>
              </a:rPr>
              <a:t>Staten island ≈</a:t>
            </a:r>
            <a:r>
              <a:rPr lang="en-US" sz="1200" b="0" i="0" kern="1200" dirty="0">
                <a:solidFill>
                  <a:srgbClr val="C00000"/>
                </a:solidFill>
                <a:effectLst/>
                <a:latin typeface="Sitka Small" panose="02000505000000020004" pitchFamily="2" charset="0"/>
                <a:ea typeface="+mn-ea"/>
                <a:cs typeface="+mn-cs"/>
              </a:rPr>
              <a:t>176 </a:t>
            </a:r>
            <a:r>
              <a:rPr lang="en-US" sz="1200" b="0" dirty="0">
                <a:solidFill>
                  <a:srgbClr val="C00000"/>
                </a:solidFill>
                <a:latin typeface="Sitka Small" panose="02000505000000020004" pitchFamily="2" charset="0"/>
                <a:cs typeface="+mn-cs"/>
              </a:rPr>
              <a:t>days</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dirty="0">
                <a:solidFill>
                  <a:srgbClr val="000000"/>
                </a:solidFill>
                <a:latin typeface="Sitka Small" panose="02000505000000020004" pitchFamily="2" charset="0"/>
                <a:ea typeface="+mn-ea"/>
                <a:cs typeface="+mn-cs"/>
              </a:rPr>
              <a:t>Bronx</a:t>
            </a:r>
            <a:r>
              <a:rPr lang="en-US" sz="1200" b="0" i="0" kern="1200" dirty="0">
                <a:solidFill>
                  <a:srgbClr val="212121"/>
                </a:solidFill>
                <a:effectLst/>
                <a:latin typeface="Sitka Small" panose="02000505000000020004" pitchFamily="2" charset="0"/>
                <a:ea typeface="+mn-ea"/>
                <a:cs typeface="+mn-cs"/>
              </a:rPr>
              <a:t> ≈</a:t>
            </a:r>
            <a:r>
              <a:rPr lang="en-US" sz="1200" b="0" dirty="0">
                <a:solidFill>
                  <a:srgbClr val="C00000"/>
                </a:solidFill>
                <a:latin typeface="Sitka Small" panose="02000505000000020004" pitchFamily="2" charset="0"/>
                <a:cs typeface="+mn-cs"/>
              </a:rPr>
              <a:t>159 days</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a:t>
            </a:r>
            <a:r>
              <a:rPr lang="en-US" sz="1200" b="0" i="0" kern="1200" dirty="0">
                <a:solidFill>
                  <a:srgbClr val="212121"/>
                </a:solidFill>
                <a:effectLst/>
                <a:latin typeface="Sitka Small" panose="02000505000000020004" pitchFamily="2" charset="0"/>
                <a:ea typeface="+mn-ea"/>
                <a:cs typeface="+mn-cs"/>
              </a:rPr>
              <a:t> Queens≈</a:t>
            </a:r>
            <a:r>
              <a:rPr lang="en-US" sz="1200" b="0" dirty="0">
                <a:solidFill>
                  <a:srgbClr val="C00000"/>
                </a:solidFill>
                <a:latin typeface="Sitka Small" panose="02000505000000020004" pitchFamily="2" charset="0"/>
                <a:cs typeface="+mn-cs"/>
              </a:rPr>
              <a:t>131 days</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i="0" kern="1200" dirty="0">
                <a:solidFill>
                  <a:srgbClr val="212121"/>
                </a:solidFill>
                <a:effectLst/>
                <a:latin typeface="Sitka Small" panose="02000505000000020004" pitchFamily="2" charset="0"/>
                <a:ea typeface="+mn-ea"/>
                <a:cs typeface="+mn-cs"/>
              </a:rPr>
              <a:t>Manhattan≈</a:t>
            </a:r>
            <a:r>
              <a:rPr lang="en-US" sz="1200" b="0" dirty="0">
                <a:solidFill>
                  <a:srgbClr val="C00000"/>
                </a:solidFill>
                <a:latin typeface="Sitka Small" panose="02000505000000020004" pitchFamily="2" charset="0"/>
                <a:cs typeface="+mn-cs"/>
              </a:rPr>
              <a:t>114 days</a:t>
            </a:r>
            <a:endParaRPr lang="en-US" sz="600" dirty="0">
              <a:solidFill>
                <a:srgbClr val="C00000"/>
              </a:solidFill>
              <a:effectLst/>
            </a:endParaRPr>
          </a:p>
          <a:p>
            <a:pPr marL="0" algn="l" rtl="0" eaLnBrk="1" latinLnBrk="0" hangingPunct="1">
              <a:spcBef>
                <a:spcPts val="0"/>
              </a:spcBef>
              <a:spcAft>
                <a:spcPts val="0"/>
              </a:spcAft>
            </a:pPr>
            <a:r>
              <a:rPr lang="en-US" sz="1200" b="0" i="0" kern="1200" dirty="0">
                <a:solidFill>
                  <a:srgbClr val="000000"/>
                </a:solidFill>
                <a:effectLst/>
                <a:latin typeface="+mn-ea"/>
                <a:ea typeface="+mn-ea"/>
                <a:cs typeface="+mn-cs"/>
              </a:rPr>
              <a:t>➤ </a:t>
            </a:r>
            <a:r>
              <a:rPr lang="en-US" sz="1200" b="0" dirty="0">
                <a:solidFill>
                  <a:srgbClr val="000000"/>
                </a:solidFill>
                <a:latin typeface="Sitka Small" panose="02000505000000020004" pitchFamily="2" charset="0"/>
                <a:ea typeface="+mn-ea"/>
                <a:cs typeface="+mn-cs"/>
              </a:rPr>
              <a:t>Brooklyn</a:t>
            </a:r>
            <a:r>
              <a:rPr lang="en-US" sz="1200" b="0" i="0" kern="1200" dirty="0">
                <a:solidFill>
                  <a:srgbClr val="212121"/>
                </a:solidFill>
                <a:effectLst/>
                <a:latin typeface="Sitka Small" panose="02000505000000020004" pitchFamily="2" charset="0"/>
                <a:ea typeface="+mn-ea"/>
                <a:cs typeface="+mn-cs"/>
              </a:rPr>
              <a:t>≈</a:t>
            </a:r>
            <a:r>
              <a:rPr lang="en-US" sz="1200" b="0" kern="1200" dirty="0">
                <a:solidFill>
                  <a:srgbClr val="C00000"/>
                </a:solidFill>
                <a:effectLst/>
                <a:latin typeface="Sitka Small" panose="02000505000000020004" pitchFamily="2" charset="0"/>
                <a:ea typeface="+mn-ea"/>
                <a:cs typeface="+mn-cs"/>
              </a:rPr>
              <a:t>96 days</a:t>
            </a:r>
            <a:endParaRPr lang="en-US" sz="600" b="0" dirty="0">
              <a:solidFill>
                <a:srgbClr val="C00000"/>
              </a:solidFill>
              <a:effectLst/>
            </a:endParaRPr>
          </a:p>
        </p:txBody>
      </p:sp>
      <p:pic>
        <p:nvPicPr>
          <p:cNvPr id="10242" name="Picture 2">
            <a:extLst>
              <a:ext uri="{FF2B5EF4-FFF2-40B4-BE49-F238E27FC236}">
                <a16:creationId xmlns:a16="http://schemas.microsoft.com/office/drawing/2014/main" id="{2AE89169-FC71-14D4-A398-57DD83C96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516323"/>
            <a:ext cx="89916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87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Exploratory Data Analysis:</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
        <p:nvSpPr>
          <p:cNvPr id="12" name="Subtitle 2">
            <a:extLst>
              <a:ext uri="{FF2B5EF4-FFF2-40B4-BE49-F238E27FC236}">
                <a16:creationId xmlns:a16="http://schemas.microsoft.com/office/drawing/2014/main" id="{F12BE70C-9124-9945-81D1-5F99C4247CBF}"/>
              </a:ext>
            </a:extLst>
          </p:cNvPr>
          <p:cNvSpPr txBox="1">
            <a:spLocks/>
          </p:cNvSpPr>
          <p:nvPr/>
        </p:nvSpPr>
        <p:spPr>
          <a:xfrm>
            <a:off x="13252" y="624832"/>
            <a:ext cx="5868176" cy="184666"/>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200" dirty="0">
                <a:solidFill>
                  <a:schemeClr val="tx1"/>
                </a:solidFill>
                <a:highlight>
                  <a:srgbClr val="FFFF00"/>
                </a:highlight>
                <a:latin typeface="Sitka Small" panose="02000505000000020004" pitchFamily="2" charset="0"/>
              </a:rPr>
              <a:t>List of TOP 10 name of listings in entire NYC as per total reviews:</a:t>
            </a:r>
            <a:endParaRPr lang="en-US" sz="1200" b="0" i="0" dirty="0">
              <a:solidFill>
                <a:schemeClr val="tx1"/>
              </a:solidFill>
              <a:effectLst/>
              <a:highlight>
                <a:srgbClr val="FFFF00"/>
              </a:highlight>
              <a:latin typeface="Sitka Small" panose="02000505000000020004" pitchFamily="2" charset="0"/>
            </a:endParaRPr>
          </a:p>
        </p:txBody>
      </p:sp>
      <p:sp>
        <p:nvSpPr>
          <p:cNvPr id="15" name="Subtitle 2">
            <a:extLst>
              <a:ext uri="{FF2B5EF4-FFF2-40B4-BE49-F238E27FC236}">
                <a16:creationId xmlns:a16="http://schemas.microsoft.com/office/drawing/2014/main" id="{4EAE5651-3989-CA10-30D6-E1B3999F8CBD}"/>
              </a:ext>
            </a:extLst>
          </p:cNvPr>
          <p:cNvSpPr txBox="1">
            <a:spLocks/>
          </p:cNvSpPr>
          <p:nvPr/>
        </p:nvSpPr>
        <p:spPr>
          <a:xfrm>
            <a:off x="6324600" y="1352550"/>
            <a:ext cx="2514600" cy="769441"/>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000" b="1" i="0" dirty="0">
                <a:solidFill>
                  <a:schemeClr val="tx1"/>
                </a:solidFill>
                <a:effectLst/>
                <a:latin typeface="Sitka Small" panose="02000505000000020004" pitchFamily="2" charset="0"/>
              </a:rPr>
              <a:t>Private Bedroom in Manhattan</a:t>
            </a:r>
            <a:r>
              <a:rPr lang="en-US" sz="1000" b="0" i="0" dirty="0">
                <a:solidFill>
                  <a:schemeClr val="tx1"/>
                </a:solidFill>
                <a:effectLst/>
                <a:latin typeface="Sitka Small" panose="02000505000000020004" pitchFamily="2" charset="0"/>
              </a:rPr>
              <a:t> is the most famous listing property as per total reviews </a:t>
            </a:r>
            <a:r>
              <a:rPr lang="en-US" sz="1000" b="1" i="0" dirty="0">
                <a:solidFill>
                  <a:schemeClr val="tx1"/>
                </a:solidFill>
                <a:effectLst/>
                <a:latin typeface="Sitka Small" panose="02000505000000020004" pitchFamily="2" charset="0"/>
              </a:rPr>
              <a:t>≈667</a:t>
            </a:r>
            <a:r>
              <a:rPr lang="en-US" sz="1000" b="0" i="0" dirty="0">
                <a:solidFill>
                  <a:schemeClr val="tx1"/>
                </a:solidFill>
                <a:effectLst/>
                <a:latin typeface="Sitka Small" panose="02000505000000020004" pitchFamily="2" charset="0"/>
              </a:rPr>
              <a:t> followed by </a:t>
            </a:r>
            <a:r>
              <a:rPr lang="en-US" sz="1000" b="1" i="0" dirty="0">
                <a:solidFill>
                  <a:schemeClr val="tx1"/>
                </a:solidFill>
                <a:effectLst/>
                <a:latin typeface="Sitka Small" panose="02000505000000020004" pitchFamily="2" charset="0"/>
              </a:rPr>
              <a:t>Room near JFK Queen Bed</a:t>
            </a:r>
            <a:r>
              <a:rPr lang="en-US" sz="1000" b="0" i="0" dirty="0">
                <a:solidFill>
                  <a:schemeClr val="tx1"/>
                </a:solidFill>
                <a:effectLst/>
                <a:latin typeface="Sitka Small" panose="02000505000000020004" pitchFamily="2" charset="0"/>
              </a:rPr>
              <a:t> with </a:t>
            </a:r>
            <a:r>
              <a:rPr lang="en-US" sz="1000" b="1" i="0" dirty="0">
                <a:solidFill>
                  <a:schemeClr val="tx1"/>
                </a:solidFill>
                <a:effectLst/>
                <a:latin typeface="Sitka Small" panose="02000505000000020004" pitchFamily="2" charset="0"/>
              </a:rPr>
              <a:t>≈630</a:t>
            </a:r>
            <a:r>
              <a:rPr lang="en-US" sz="1000" b="0" i="0" dirty="0">
                <a:solidFill>
                  <a:schemeClr val="tx1"/>
                </a:solidFill>
                <a:effectLst/>
                <a:latin typeface="Sitka Small" panose="02000505000000020004" pitchFamily="2" charset="0"/>
              </a:rPr>
              <a:t> total reviews and others...</a:t>
            </a:r>
            <a:endParaRPr lang="en-US" sz="1200" b="0" i="0" dirty="0">
              <a:solidFill>
                <a:schemeClr val="tx1"/>
              </a:solidFill>
              <a:effectLst/>
              <a:latin typeface="Sitka Small" panose="02000505000000020004" pitchFamily="2" charset="0"/>
            </a:endParaRPr>
          </a:p>
        </p:txBody>
      </p:sp>
      <p:sp>
        <p:nvSpPr>
          <p:cNvPr id="18" name="Subtitle 2">
            <a:extLst>
              <a:ext uri="{FF2B5EF4-FFF2-40B4-BE49-F238E27FC236}">
                <a16:creationId xmlns:a16="http://schemas.microsoft.com/office/drawing/2014/main" id="{63FF865C-2FF5-4AB8-7D9B-A2171B2AA50B}"/>
              </a:ext>
            </a:extLst>
          </p:cNvPr>
          <p:cNvSpPr txBox="1">
            <a:spLocks/>
          </p:cNvSpPr>
          <p:nvPr/>
        </p:nvSpPr>
        <p:spPr>
          <a:xfrm>
            <a:off x="78737" y="2902484"/>
            <a:ext cx="5868176" cy="184666"/>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200" dirty="0">
                <a:solidFill>
                  <a:schemeClr val="tx1"/>
                </a:solidFill>
                <a:highlight>
                  <a:srgbClr val="00FFFF"/>
                </a:highlight>
                <a:latin typeface="Sitka Small" panose="02000505000000020004" pitchFamily="2" charset="0"/>
              </a:rPr>
              <a:t>List of TOP 10 name of listings in entire NYC as per reviews per month:</a:t>
            </a:r>
            <a:endParaRPr lang="en-US" sz="1200" b="0" i="0" dirty="0">
              <a:solidFill>
                <a:schemeClr val="tx1"/>
              </a:solidFill>
              <a:effectLst/>
              <a:highlight>
                <a:srgbClr val="00FFFF"/>
              </a:highlight>
              <a:latin typeface="Sitka Small" panose="02000505000000020004" pitchFamily="2" charset="0"/>
            </a:endParaRPr>
          </a:p>
        </p:txBody>
      </p:sp>
      <p:sp>
        <p:nvSpPr>
          <p:cNvPr id="19" name="Subtitle 2">
            <a:extLst>
              <a:ext uri="{FF2B5EF4-FFF2-40B4-BE49-F238E27FC236}">
                <a16:creationId xmlns:a16="http://schemas.microsoft.com/office/drawing/2014/main" id="{51132E60-891A-A140-832D-60DCECC95A7F}"/>
              </a:ext>
            </a:extLst>
          </p:cNvPr>
          <p:cNvSpPr txBox="1">
            <a:spLocks/>
          </p:cNvSpPr>
          <p:nvPr/>
        </p:nvSpPr>
        <p:spPr>
          <a:xfrm>
            <a:off x="6324600" y="3638550"/>
            <a:ext cx="2514600" cy="615553"/>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000" b="0" i="0" dirty="0">
                <a:solidFill>
                  <a:srgbClr val="212121"/>
                </a:solidFill>
                <a:effectLst/>
                <a:latin typeface="Sitka Small" panose="02000505000000020004" pitchFamily="2" charset="0"/>
              </a:rPr>
              <a:t>On the basis of monthly reviews </a:t>
            </a:r>
            <a:r>
              <a:rPr lang="en-US" sz="1000" b="1" i="0" dirty="0">
                <a:solidFill>
                  <a:srgbClr val="212121"/>
                </a:solidFill>
                <a:effectLst/>
                <a:latin typeface="Sitka Small" panose="02000505000000020004" pitchFamily="2" charset="0"/>
              </a:rPr>
              <a:t>Enjoy great views of the City in our Deluxe Room!</a:t>
            </a:r>
            <a:r>
              <a:rPr lang="en-US" sz="1000" b="0" i="0" dirty="0">
                <a:solidFill>
                  <a:srgbClr val="212121"/>
                </a:solidFill>
                <a:effectLst/>
                <a:latin typeface="Sitka Small" panose="02000505000000020004" pitchFamily="2" charset="0"/>
              </a:rPr>
              <a:t> is at the top with a total of </a:t>
            </a:r>
            <a:r>
              <a:rPr lang="en-US" sz="1000" b="1" i="0" dirty="0">
                <a:solidFill>
                  <a:srgbClr val="212121"/>
                </a:solidFill>
                <a:effectLst/>
                <a:latin typeface="Sitka Small" panose="02000505000000020004" pitchFamily="2" charset="0"/>
              </a:rPr>
              <a:t>≈59</a:t>
            </a:r>
            <a:r>
              <a:rPr lang="en-US" sz="1000" b="0" i="0" dirty="0">
                <a:solidFill>
                  <a:srgbClr val="212121"/>
                </a:solidFill>
                <a:effectLst/>
                <a:latin typeface="Sitka Small" panose="02000505000000020004" pitchFamily="2" charset="0"/>
              </a:rPr>
              <a:t> reviews per month.</a:t>
            </a:r>
            <a:endParaRPr lang="en-US" sz="1600" b="0" i="0" dirty="0">
              <a:solidFill>
                <a:schemeClr val="tx1"/>
              </a:solidFill>
              <a:effectLst/>
              <a:latin typeface="Sitka Small" panose="02000505000000020004" pitchFamily="2" charset="0"/>
            </a:endParaRPr>
          </a:p>
        </p:txBody>
      </p:sp>
      <p:sp>
        <p:nvSpPr>
          <p:cNvPr id="20" name="Arrow: Left 19">
            <a:extLst>
              <a:ext uri="{FF2B5EF4-FFF2-40B4-BE49-F238E27FC236}">
                <a16:creationId xmlns:a16="http://schemas.microsoft.com/office/drawing/2014/main" id="{B60EE390-3048-4B9D-A014-318FAD64C167}"/>
              </a:ext>
            </a:extLst>
          </p:cNvPr>
          <p:cNvSpPr/>
          <p:nvPr/>
        </p:nvSpPr>
        <p:spPr>
          <a:xfrm>
            <a:off x="5257800" y="3792533"/>
            <a:ext cx="993237" cy="334649"/>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Arrow: Left 21">
            <a:extLst>
              <a:ext uri="{FF2B5EF4-FFF2-40B4-BE49-F238E27FC236}">
                <a16:creationId xmlns:a16="http://schemas.microsoft.com/office/drawing/2014/main" id="{7B43968A-C195-BEB5-F703-B0DBDA13CC7B}"/>
              </a:ext>
            </a:extLst>
          </p:cNvPr>
          <p:cNvSpPr/>
          <p:nvPr/>
        </p:nvSpPr>
        <p:spPr>
          <a:xfrm>
            <a:off x="5257800" y="1584051"/>
            <a:ext cx="993237" cy="334649"/>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C58DB827-EBBF-EFB7-8310-F2DF2F8B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9498"/>
            <a:ext cx="4645663" cy="1899469"/>
          </a:xfrm>
          <a:prstGeom prst="rect">
            <a:avLst/>
          </a:prstGeom>
        </p:spPr>
      </p:pic>
      <p:pic>
        <p:nvPicPr>
          <p:cNvPr id="26" name="Picture 25">
            <a:extLst>
              <a:ext uri="{FF2B5EF4-FFF2-40B4-BE49-F238E27FC236}">
                <a16:creationId xmlns:a16="http://schemas.microsoft.com/office/drawing/2014/main" id="{C38AC44D-B39F-8F25-7FCE-B55604CF0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87150"/>
            <a:ext cx="4572000" cy="1986767"/>
          </a:xfrm>
          <a:prstGeom prst="rect">
            <a:avLst/>
          </a:prstGeom>
        </p:spPr>
      </p:pic>
    </p:spTree>
    <p:extLst>
      <p:ext uri="{BB962C8B-B14F-4D97-AF65-F5344CB8AC3E}">
        <p14:creationId xmlns:p14="http://schemas.microsoft.com/office/powerpoint/2010/main" val="2949225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Exploratory Data Analysis:</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
        <p:nvSpPr>
          <p:cNvPr id="12" name="Subtitle 2">
            <a:extLst>
              <a:ext uri="{FF2B5EF4-FFF2-40B4-BE49-F238E27FC236}">
                <a16:creationId xmlns:a16="http://schemas.microsoft.com/office/drawing/2014/main" id="{F12BE70C-9124-9945-81D1-5F99C4247CBF}"/>
              </a:ext>
            </a:extLst>
          </p:cNvPr>
          <p:cNvSpPr txBox="1">
            <a:spLocks/>
          </p:cNvSpPr>
          <p:nvPr/>
        </p:nvSpPr>
        <p:spPr>
          <a:xfrm>
            <a:off x="13252" y="624832"/>
            <a:ext cx="8673548" cy="21544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400" dirty="0">
                <a:solidFill>
                  <a:srgbClr val="C00000"/>
                </a:solidFill>
                <a:latin typeface="Sitka Small" panose="02000505000000020004" pitchFamily="2" charset="0"/>
              </a:rPr>
              <a:t>TOP 10 </a:t>
            </a:r>
            <a:r>
              <a:rPr lang="en-US" sz="1400" dirty="0" err="1">
                <a:solidFill>
                  <a:srgbClr val="C00000"/>
                </a:solidFill>
                <a:latin typeface="Sitka Small" panose="02000505000000020004" pitchFamily="2" charset="0"/>
              </a:rPr>
              <a:t>Neighbourhood</a:t>
            </a:r>
            <a:r>
              <a:rPr lang="en-US" sz="1400" dirty="0">
                <a:solidFill>
                  <a:srgbClr val="C00000"/>
                </a:solidFill>
                <a:latin typeface="Sitka Small" panose="02000505000000020004" pitchFamily="2" charset="0"/>
              </a:rPr>
              <a:t> on the basis of Total number of reviews</a:t>
            </a:r>
            <a:endParaRPr lang="en-US" sz="1400" b="0" i="0" dirty="0">
              <a:solidFill>
                <a:srgbClr val="C00000"/>
              </a:solidFill>
              <a:effectLst/>
              <a:latin typeface="Sitka Small" panose="02000505000000020004" pitchFamily="2" charset="0"/>
            </a:endParaRPr>
          </a:p>
        </p:txBody>
      </p:sp>
      <p:sp>
        <p:nvSpPr>
          <p:cNvPr id="19" name="Subtitle 2">
            <a:extLst>
              <a:ext uri="{FF2B5EF4-FFF2-40B4-BE49-F238E27FC236}">
                <a16:creationId xmlns:a16="http://schemas.microsoft.com/office/drawing/2014/main" id="{51132E60-891A-A140-832D-60DCECC95A7F}"/>
              </a:ext>
            </a:extLst>
          </p:cNvPr>
          <p:cNvSpPr txBox="1">
            <a:spLocks/>
          </p:cNvSpPr>
          <p:nvPr/>
        </p:nvSpPr>
        <p:spPr>
          <a:xfrm>
            <a:off x="6438898" y="2041299"/>
            <a:ext cx="2514600" cy="119263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100" b="0" i="0" dirty="0">
                <a:solidFill>
                  <a:srgbClr val="C00000"/>
                </a:solidFill>
                <a:effectLst/>
                <a:latin typeface="Sitka Small" panose="02000505000000020004" pitchFamily="2" charset="0"/>
              </a:rPr>
              <a:t>Top </a:t>
            </a:r>
            <a:r>
              <a:rPr lang="en-US" sz="1100" b="0" i="0" dirty="0" err="1">
                <a:solidFill>
                  <a:srgbClr val="C00000"/>
                </a:solidFill>
                <a:effectLst/>
                <a:latin typeface="Sitka Small" panose="02000505000000020004" pitchFamily="2" charset="0"/>
              </a:rPr>
              <a:t>neighbourhood</a:t>
            </a:r>
            <a:r>
              <a:rPr lang="en-US" sz="1100" b="0" i="0" dirty="0">
                <a:solidFill>
                  <a:srgbClr val="C00000"/>
                </a:solidFill>
                <a:effectLst/>
                <a:latin typeface="Sitka Small" panose="02000505000000020004" pitchFamily="2" charset="0"/>
              </a:rPr>
              <a:t> is </a:t>
            </a:r>
            <a:r>
              <a:rPr lang="en-US" sz="1100" i="0" dirty="0">
                <a:solidFill>
                  <a:srgbClr val="C00000"/>
                </a:solidFill>
                <a:effectLst/>
                <a:latin typeface="Sitka Small" panose="02000505000000020004" pitchFamily="2" charset="0"/>
              </a:rPr>
              <a:t>Bedford-Stuyvesant</a:t>
            </a:r>
            <a:r>
              <a:rPr lang="en-US" sz="1100" b="0" i="0" dirty="0">
                <a:solidFill>
                  <a:srgbClr val="C00000"/>
                </a:solidFill>
                <a:effectLst/>
                <a:latin typeface="Sitka Small" panose="02000505000000020004" pitchFamily="2" charset="0"/>
              </a:rPr>
              <a:t> with total reviews of ≈109482</a:t>
            </a:r>
          </a:p>
          <a:p>
            <a:pPr algn="l"/>
            <a:endParaRPr lang="en-US" sz="1100" b="0" dirty="0">
              <a:solidFill>
                <a:srgbClr val="C00000"/>
              </a:solidFill>
              <a:latin typeface="Sitka Small" panose="02000505000000020004" pitchFamily="2" charset="0"/>
            </a:endParaRPr>
          </a:p>
          <a:p>
            <a:pPr algn="l"/>
            <a:r>
              <a:rPr lang="en-US" sz="1100" i="0" dirty="0">
                <a:solidFill>
                  <a:srgbClr val="C00000"/>
                </a:solidFill>
                <a:effectLst/>
                <a:latin typeface="Sitka Small" panose="02000505000000020004" pitchFamily="2" charset="0"/>
              </a:rPr>
              <a:t>Williamsburg</a:t>
            </a:r>
            <a:r>
              <a:rPr lang="en-US" sz="1100" b="0" i="0" dirty="0">
                <a:solidFill>
                  <a:srgbClr val="C00000"/>
                </a:solidFill>
                <a:effectLst/>
                <a:latin typeface="Sitka Small" panose="02000505000000020004" pitchFamily="2" charset="0"/>
              </a:rPr>
              <a:t> is at 2</a:t>
            </a:r>
            <a:r>
              <a:rPr lang="en-US" sz="1100" b="0" i="0" baseline="30000" dirty="0">
                <a:solidFill>
                  <a:srgbClr val="C00000"/>
                </a:solidFill>
                <a:effectLst/>
                <a:latin typeface="Sitka Small" panose="02000505000000020004" pitchFamily="2" charset="0"/>
              </a:rPr>
              <a:t>nd</a:t>
            </a:r>
            <a:r>
              <a:rPr lang="en-US" sz="1100" b="0" i="0" dirty="0">
                <a:solidFill>
                  <a:srgbClr val="C00000"/>
                </a:solidFill>
                <a:effectLst/>
                <a:latin typeface="Sitka Small" panose="02000505000000020004" pitchFamily="2" charset="0"/>
              </a:rPr>
              <a:t> with a total of </a:t>
            </a:r>
            <a:r>
              <a:rPr lang="en-US" sz="1200" b="0" i="0" dirty="0">
                <a:solidFill>
                  <a:srgbClr val="C00000"/>
                </a:solidFill>
                <a:effectLst/>
                <a:latin typeface="Sitka Small" panose="02000505000000020004" pitchFamily="2" charset="0"/>
              </a:rPr>
              <a:t>≈</a:t>
            </a:r>
            <a:r>
              <a:rPr lang="en-US" sz="1050" b="0" i="0" dirty="0">
                <a:solidFill>
                  <a:srgbClr val="C00000"/>
                </a:solidFill>
                <a:effectLst/>
                <a:latin typeface="Sitka Small" panose="02000505000000020004" pitchFamily="2" charset="0"/>
              </a:rPr>
              <a:t>85032 reviews followed by </a:t>
            </a:r>
            <a:r>
              <a:rPr lang="en-US" sz="1050" i="0" dirty="0">
                <a:solidFill>
                  <a:srgbClr val="C00000"/>
                </a:solidFill>
                <a:effectLst/>
                <a:latin typeface="Sitka Small" panose="02000505000000020004" pitchFamily="2" charset="0"/>
              </a:rPr>
              <a:t>Harlem</a:t>
            </a:r>
            <a:r>
              <a:rPr lang="en-US" sz="1050" b="0" i="0" dirty="0">
                <a:solidFill>
                  <a:srgbClr val="C00000"/>
                </a:solidFill>
                <a:effectLst/>
                <a:latin typeface="Sitka Small" panose="02000505000000020004" pitchFamily="2" charset="0"/>
              </a:rPr>
              <a:t> and others</a:t>
            </a:r>
            <a:endParaRPr lang="en-US" sz="2800" b="0" i="0" dirty="0">
              <a:solidFill>
                <a:srgbClr val="C00000"/>
              </a:solidFill>
              <a:effectLst/>
              <a:latin typeface="Sitka Small" panose="02000505000000020004" pitchFamily="2" charset="0"/>
            </a:endParaRPr>
          </a:p>
        </p:txBody>
      </p:sp>
      <p:sp>
        <p:nvSpPr>
          <p:cNvPr id="20" name="Arrow: Left 19">
            <a:extLst>
              <a:ext uri="{FF2B5EF4-FFF2-40B4-BE49-F238E27FC236}">
                <a16:creationId xmlns:a16="http://schemas.microsoft.com/office/drawing/2014/main" id="{B60EE390-3048-4B9D-A014-318FAD64C167}"/>
              </a:ext>
            </a:extLst>
          </p:cNvPr>
          <p:cNvSpPr/>
          <p:nvPr/>
        </p:nvSpPr>
        <p:spPr>
          <a:xfrm>
            <a:off x="5410200" y="2423001"/>
            <a:ext cx="993237" cy="334649"/>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3E3651F-757B-3DF9-7D8E-5D36099CA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809498"/>
            <a:ext cx="4714295" cy="4255427"/>
          </a:xfrm>
          <a:prstGeom prst="rect">
            <a:avLst/>
          </a:prstGeom>
        </p:spPr>
      </p:pic>
    </p:spTree>
    <p:extLst>
      <p:ext uri="{BB962C8B-B14F-4D97-AF65-F5344CB8AC3E}">
        <p14:creationId xmlns:p14="http://schemas.microsoft.com/office/powerpoint/2010/main" val="401343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Exploratory Data Analysis:</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pic>
        <p:nvPicPr>
          <p:cNvPr id="12290" name="Picture 2">
            <a:extLst>
              <a:ext uri="{FF2B5EF4-FFF2-40B4-BE49-F238E27FC236}">
                <a16:creationId xmlns:a16="http://schemas.microsoft.com/office/drawing/2014/main" id="{ADA8A988-1ABD-E4F7-EED4-B0AB5986D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1" y="781423"/>
            <a:ext cx="5562600" cy="4303923"/>
          </a:xfrm>
          <a:prstGeom prst="rect">
            <a:avLst/>
          </a:prstGeom>
          <a:noFill/>
          <a:extLst>
            <a:ext uri="{909E8E84-426E-40DD-AFC4-6F175D3DCCD1}">
              <a14:hiddenFill xmlns:a14="http://schemas.microsoft.com/office/drawing/2010/main">
                <a:solidFill>
                  <a:srgbClr val="FFFFFF"/>
                </a:solidFill>
              </a14:hiddenFill>
            </a:ext>
          </a:extLst>
        </p:spPr>
      </p:pic>
      <p:sp>
        <p:nvSpPr>
          <p:cNvPr id="19" name="Subtitle 2">
            <a:extLst>
              <a:ext uri="{FF2B5EF4-FFF2-40B4-BE49-F238E27FC236}">
                <a16:creationId xmlns:a16="http://schemas.microsoft.com/office/drawing/2014/main" id="{51132E60-891A-A140-832D-60DCECC95A7F}"/>
              </a:ext>
            </a:extLst>
          </p:cNvPr>
          <p:cNvSpPr txBox="1">
            <a:spLocks/>
          </p:cNvSpPr>
          <p:nvPr/>
        </p:nvSpPr>
        <p:spPr>
          <a:xfrm>
            <a:off x="28050" y="1833086"/>
            <a:ext cx="2514600" cy="73866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200" b="0" i="0" dirty="0">
                <a:solidFill>
                  <a:schemeClr val="tx1"/>
                </a:solidFill>
                <a:effectLst/>
                <a:latin typeface="Sitka Small" panose="02000505000000020004" pitchFamily="2" charset="0"/>
              </a:rPr>
              <a:t>Latitude &amp; Longitude values of each listing property </a:t>
            </a:r>
            <a:r>
              <a:rPr lang="en-US" sz="1200" b="0" dirty="0">
                <a:solidFill>
                  <a:schemeClr val="tx1"/>
                </a:solidFill>
                <a:latin typeface="Sitka Small" panose="02000505000000020004" pitchFamily="2" charset="0"/>
              </a:rPr>
              <a:t>of each </a:t>
            </a:r>
            <a:r>
              <a:rPr lang="en-US" sz="1200" b="0" dirty="0" err="1">
                <a:solidFill>
                  <a:schemeClr val="tx1"/>
                </a:solidFill>
                <a:latin typeface="Sitka Small" panose="02000505000000020004" pitchFamily="2" charset="0"/>
              </a:rPr>
              <a:t>neighbourhood</a:t>
            </a:r>
            <a:r>
              <a:rPr lang="en-US" sz="1200" b="0" dirty="0">
                <a:solidFill>
                  <a:schemeClr val="tx1"/>
                </a:solidFill>
                <a:latin typeface="Sitka Small" panose="02000505000000020004" pitchFamily="2" charset="0"/>
              </a:rPr>
              <a:t> group is shown here via scatterplot ….</a:t>
            </a:r>
            <a:endParaRPr lang="en-US" sz="3200" b="0" i="0" dirty="0">
              <a:solidFill>
                <a:schemeClr val="tx1"/>
              </a:solidFill>
              <a:effectLst/>
              <a:latin typeface="Sitka Small" panose="02000505000000020004" pitchFamily="2" charset="0"/>
            </a:endParaRPr>
          </a:p>
        </p:txBody>
      </p:sp>
      <p:sp>
        <p:nvSpPr>
          <p:cNvPr id="12" name="Subtitle 2">
            <a:extLst>
              <a:ext uri="{FF2B5EF4-FFF2-40B4-BE49-F238E27FC236}">
                <a16:creationId xmlns:a16="http://schemas.microsoft.com/office/drawing/2014/main" id="{F12BE70C-9124-9945-81D1-5F99C4247CBF}"/>
              </a:ext>
            </a:extLst>
          </p:cNvPr>
          <p:cNvSpPr txBox="1">
            <a:spLocks/>
          </p:cNvSpPr>
          <p:nvPr/>
        </p:nvSpPr>
        <p:spPr>
          <a:xfrm>
            <a:off x="28050" y="553507"/>
            <a:ext cx="8673548" cy="21544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400" dirty="0">
                <a:solidFill>
                  <a:srgbClr val="C00000"/>
                </a:solidFill>
                <a:latin typeface="Sitka Small" panose="02000505000000020004" pitchFamily="2" charset="0"/>
              </a:rPr>
              <a:t>Latitude &amp; Longitude values of each listing in each </a:t>
            </a:r>
            <a:r>
              <a:rPr lang="en-US" sz="1400" dirty="0" err="1">
                <a:solidFill>
                  <a:srgbClr val="C00000"/>
                </a:solidFill>
                <a:latin typeface="Sitka Small" panose="02000505000000020004" pitchFamily="2" charset="0"/>
              </a:rPr>
              <a:t>neighbourhood</a:t>
            </a:r>
            <a:r>
              <a:rPr lang="en-US" sz="1400" dirty="0">
                <a:solidFill>
                  <a:srgbClr val="C00000"/>
                </a:solidFill>
                <a:latin typeface="Sitka Small" panose="02000505000000020004" pitchFamily="2" charset="0"/>
              </a:rPr>
              <a:t> group in entire NYC </a:t>
            </a:r>
            <a:endParaRPr lang="en-US" sz="1400" b="0" i="0" dirty="0">
              <a:solidFill>
                <a:srgbClr val="C00000"/>
              </a:solidFill>
              <a:effectLst/>
              <a:latin typeface="Sitka Small" panose="02000505000000020004" pitchFamily="2" charset="0"/>
            </a:endParaRPr>
          </a:p>
        </p:txBody>
      </p:sp>
      <p:sp>
        <p:nvSpPr>
          <p:cNvPr id="2" name="Arrow: Right 1">
            <a:extLst>
              <a:ext uri="{FF2B5EF4-FFF2-40B4-BE49-F238E27FC236}">
                <a16:creationId xmlns:a16="http://schemas.microsoft.com/office/drawing/2014/main" id="{1C00D733-DE95-C246-152E-82F3B145EB56}"/>
              </a:ext>
            </a:extLst>
          </p:cNvPr>
          <p:cNvSpPr/>
          <p:nvPr/>
        </p:nvSpPr>
        <p:spPr>
          <a:xfrm>
            <a:off x="2743200" y="2190750"/>
            <a:ext cx="914400" cy="30480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979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Challenges Faced:</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
        <p:nvSpPr>
          <p:cNvPr id="19" name="Subtitle 2">
            <a:extLst>
              <a:ext uri="{FF2B5EF4-FFF2-40B4-BE49-F238E27FC236}">
                <a16:creationId xmlns:a16="http://schemas.microsoft.com/office/drawing/2014/main" id="{51132E60-891A-A140-832D-60DCECC95A7F}"/>
              </a:ext>
            </a:extLst>
          </p:cNvPr>
          <p:cNvSpPr txBox="1">
            <a:spLocks/>
          </p:cNvSpPr>
          <p:nvPr/>
        </p:nvSpPr>
        <p:spPr>
          <a:xfrm>
            <a:off x="118110" y="819150"/>
            <a:ext cx="8305800" cy="2665089"/>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l" rtl="0" eaLnBrk="1" latinLnBrk="0" hangingPunct="1">
              <a:lnSpc>
                <a:spcPct val="115000"/>
              </a:lnSpc>
              <a:spcBef>
                <a:spcPts val="0"/>
              </a:spcBef>
              <a:spcAft>
                <a:spcPts val="0"/>
              </a:spcAft>
            </a:pPr>
            <a:r>
              <a:rPr lang="en-US" sz="14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400" b="0" kern="1200" dirty="0">
                <a:solidFill>
                  <a:srgbClr val="C00000"/>
                </a:solidFill>
                <a:effectLst/>
                <a:latin typeface="Sitka Small" panose="02000505000000020004" pitchFamily="2" charset="0"/>
                <a:ea typeface="Arial" panose="020B0604020202020204" pitchFamily="34" charset="0"/>
                <a:cs typeface="Segoe UI Symbol" panose="020B0502040204020203" pitchFamily="34" charset="0"/>
              </a:rPr>
              <a:t> The first challenge was to </a:t>
            </a:r>
            <a:r>
              <a:rPr lang="en-US" sz="1400" b="0" dirty="0">
                <a:solidFill>
                  <a:srgbClr val="C00000"/>
                </a:solidFill>
                <a:latin typeface="Sitka Small" panose="02000505000000020004" pitchFamily="2" charset="0"/>
                <a:ea typeface="Arial" panose="020B0604020202020204" pitchFamily="34" charset="0"/>
                <a:cs typeface="Segoe UI Symbol" panose="020B0502040204020203" pitchFamily="34" charset="0"/>
              </a:rPr>
              <a:t>make the data set ready for EDA by fixing NULL &amp; </a:t>
            </a:r>
            <a:r>
              <a:rPr lang="en-US" sz="1400" b="0" dirty="0" err="1">
                <a:solidFill>
                  <a:srgbClr val="C00000"/>
                </a:solidFill>
                <a:latin typeface="Sitka Small" panose="02000505000000020004" pitchFamily="2" charset="0"/>
                <a:ea typeface="Arial" panose="020B0604020202020204" pitchFamily="34" charset="0"/>
                <a:cs typeface="Segoe UI Symbol" panose="020B0502040204020203" pitchFamily="34" charset="0"/>
              </a:rPr>
              <a:t>NaN</a:t>
            </a:r>
            <a:r>
              <a:rPr lang="en-US" sz="1400" b="0" dirty="0">
                <a:solidFill>
                  <a:srgbClr val="C00000"/>
                </a:solidFill>
                <a:latin typeface="Sitka Small" panose="02000505000000020004" pitchFamily="2" charset="0"/>
                <a:ea typeface="Arial" panose="020B0604020202020204" pitchFamily="34" charset="0"/>
                <a:cs typeface="Segoe UI Symbol" panose="020B0502040204020203" pitchFamily="34" charset="0"/>
              </a:rPr>
              <a:t> values , which we did by replacing values in few columns and dropping/deleting the others.</a:t>
            </a:r>
            <a:endParaRPr lang="en-US" sz="6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4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endParaRPr lang="en-US" sz="6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4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4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r>
              <a:rPr lang="en-US" sz="1400" b="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Next challenge was to remove the outliers without doing so, the data could never be analyzed.</a:t>
            </a:r>
          </a:p>
          <a:p>
            <a:pPr marL="0" marR="0" algn="l" rtl="0" eaLnBrk="1" latinLnBrk="0" hangingPunct="1">
              <a:lnSpc>
                <a:spcPct val="115000"/>
              </a:lnSpc>
              <a:spcBef>
                <a:spcPts val="0"/>
              </a:spcBef>
              <a:spcAft>
                <a:spcPts val="0"/>
              </a:spcAft>
            </a:pPr>
            <a:r>
              <a:rPr lang="en-US" sz="1400" b="0" dirty="0">
                <a:solidFill>
                  <a:srgbClr val="C00000"/>
                </a:solidFill>
                <a:latin typeface="Sitka Small" panose="02000505000000020004" pitchFamily="2" charset="0"/>
                <a:ea typeface="Montserrat" panose="00000500000000000000" pitchFamily="2" charset="0"/>
                <a:cs typeface="Montserrat" panose="00000500000000000000" pitchFamily="2" charset="0"/>
              </a:rPr>
              <a:t>We removed the outliers by Quantile approach</a:t>
            </a:r>
            <a:r>
              <a:rPr lang="en-US" sz="1400" b="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which makes the data set just ready for exploration…</a:t>
            </a:r>
          </a:p>
          <a:p>
            <a:pPr marL="0" marR="0" algn="l" rtl="0" eaLnBrk="1" latinLnBrk="0" hangingPunct="1">
              <a:lnSpc>
                <a:spcPct val="115000"/>
              </a:lnSpc>
              <a:spcBef>
                <a:spcPts val="0"/>
              </a:spcBef>
              <a:spcAft>
                <a:spcPts val="0"/>
              </a:spcAft>
            </a:pPr>
            <a:endParaRPr lang="en-US" sz="6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4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4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r>
              <a:rPr lang="en-US" sz="1400" b="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Using </a:t>
            </a:r>
            <a:r>
              <a:rPr lang="en-US" sz="1400" i="0" dirty="0">
                <a:solidFill>
                  <a:srgbClr val="C00000"/>
                </a:solidFill>
                <a:effectLst/>
                <a:latin typeface="Sitka Small" panose="02000505000000020004" pitchFamily="2" charset="0"/>
              </a:rPr>
              <a:t>Interquartile Range(IQR) Formula (</a:t>
            </a:r>
            <a:r>
              <a:rPr lang="en-US" sz="1400" b="0" i="1" dirty="0">
                <a:solidFill>
                  <a:srgbClr val="212121"/>
                </a:solidFill>
                <a:effectLst/>
                <a:latin typeface="Sitka Small" panose="02000505000000020004" pitchFamily="2" charset="0"/>
              </a:rPr>
              <a:t>Interquartile range = Upper Quartile – Lower Quartile</a:t>
            </a:r>
            <a:r>
              <a:rPr lang="en-US" sz="1400" i="0" dirty="0">
                <a:solidFill>
                  <a:srgbClr val="C00000"/>
                </a:solidFill>
                <a:effectLst/>
                <a:latin typeface="Sitka Small" panose="02000505000000020004" pitchFamily="2" charset="0"/>
              </a:rPr>
              <a:t>)</a:t>
            </a:r>
            <a:r>
              <a:rPr lang="en-US" sz="14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r>
              <a:rPr lang="en-US" sz="1400" b="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for removing outliers was a better approach but Quantile method was just fine for our basic operations.</a:t>
            </a:r>
            <a:endParaRPr lang="en-US" sz="14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endParaRPr>
          </a:p>
          <a:p>
            <a:pPr marL="0" marR="0" algn="l" rtl="0" eaLnBrk="1" latinLnBrk="0" hangingPunct="1">
              <a:lnSpc>
                <a:spcPct val="115000"/>
              </a:lnSpc>
              <a:spcBef>
                <a:spcPts val="0"/>
              </a:spcBef>
              <a:spcAft>
                <a:spcPts val="0"/>
              </a:spcAft>
            </a:pPr>
            <a:endParaRPr lang="en-US" sz="600" dirty="0">
              <a:solidFill>
                <a:srgbClr val="C00000"/>
              </a:solidFill>
              <a:effectLst/>
              <a:latin typeface="Sitka Small" panose="02000505000000020004" pitchFamily="2" charset="0"/>
            </a:endParaRPr>
          </a:p>
        </p:txBody>
      </p:sp>
    </p:spTree>
    <p:extLst>
      <p:ext uri="{BB962C8B-B14F-4D97-AF65-F5344CB8AC3E}">
        <p14:creationId xmlns:p14="http://schemas.microsoft.com/office/powerpoint/2010/main" val="3249649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Overall Conclusion:</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
        <p:nvSpPr>
          <p:cNvPr id="19" name="Subtitle 2">
            <a:extLst>
              <a:ext uri="{FF2B5EF4-FFF2-40B4-BE49-F238E27FC236}">
                <a16:creationId xmlns:a16="http://schemas.microsoft.com/office/drawing/2014/main" id="{51132E60-891A-A140-832D-60DCECC95A7F}"/>
              </a:ext>
            </a:extLst>
          </p:cNvPr>
          <p:cNvSpPr txBox="1">
            <a:spLocks/>
          </p:cNvSpPr>
          <p:nvPr/>
        </p:nvSpPr>
        <p:spPr>
          <a:xfrm>
            <a:off x="118110" y="611845"/>
            <a:ext cx="8305800" cy="4478983"/>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spcBef>
                <a:spcPts val="600"/>
              </a:spcBef>
              <a:spcAft>
                <a:spcPts val="450"/>
              </a:spcAft>
            </a:pPr>
            <a:endParaRPr lang="en-US" sz="1200" dirty="0">
              <a:solidFill>
                <a:srgbClr val="C00000"/>
              </a:solidFill>
              <a:effectLst/>
              <a:latin typeface="Sitka Small" panose="02000505000000020004" pitchFamily="2" charset="0"/>
              <a:ea typeface="Times New Roman" panose="02020603050405020304" pitchFamily="18" charset="0"/>
            </a:endParaRPr>
          </a:p>
          <a:p>
            <a:pPr marL="0" marR="0">
              <a:lnSpc>
                <a:spcPct val="115000"/>
              </a:lnSpc>
              <a:spcBef>
                <a:spcPts val="0"/>
              </a:spcBef>
              <a:spcAft>
                <a:spcPts val="0"/>
              </a:spcAft>
            </a:pP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We were given a csv file containing a data set from Airbnb, we started our Analysis by:</a:t>
            </a: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r>
              <a:rPr lang="en-US" sz="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First having a brief overlook at given Data Set ,then we fixed </a:t>
            </a:r>
            <a:r>
              <a:rPr lang="en-US" sz="1200" b="1"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Null &amp; </a:t>
            </a:r>
            <a:r>
              <a:rPr lang="en-US" sz="1200" b="1" dirty="0" err="1">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NaN</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values.</a:t>
            </a: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r>
              <a:rPr lang="en-US" sz="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dirty="0">
                <a:solidFill>
                  <a:srgbClr val="C00000"/>
                </a:solidFill>
                <a:effectLst/>
                <a:latin typeface="Sitka Small" panose="02000505000000020004" pitchFamily="2" charset="0"/>
                <a:ea typeface="Arial" panose="020B0604020202020204" pitchFamily="34" charset="0"/>
                <a:cs typeface="Segoe UI Symbol" panose="020B0502040204020203" pitchFamily="34" charset="0"/>
              </a:rPr>
              <a:t> After that we </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tried dealing with the </a:t>
            </a:r>
            <a:r>
              <a:rPr lang="en-US" sz="1200" b="1"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Outliers</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using </a:t>
            </a:r>
            <a:r>
              <a:rPr lang="en-US" sz="1200" b="1"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Quantile approach</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a:t>
            </a: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Which means to assign a minimum and a maximum threshold and then only catching the values in between them.</a:t>
            </a: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r>
              <a:rPr lang="en-US" sz="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Created and overviewed </a:t>
            </a:r>
            <a:r>
              <a:rPr lang="en-US" sz="1200" b="1"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Box Plot</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to get a basic idea of </a:t>
            </a:r>
            <a:r>
              <a:rPr lang="en-US" sz="1200" i="1"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mean, max, min and quartiles values</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a:t>
            </a:r>
          </a:p>
          <a:p>
            <a:pPr marL="0" marR="0">
              <a:lnSpc>
                <a:spcPct val="115000"/>
              </a:lnSpc>
              <a:spcBef>
                <a:spcPts val="0"/>
              </a:spcBef>
              <a:spcAft>
                <a:spcPts val="0"/>
              </a:spcAft>
            </a:pPr>
            <a:endParaRPr lang="en-US" sz="1200" dirty="0">
              <a:solidFill>
                <a:srgbClr val="C00000"/>
              </a:solidFill>
              <a:effectLst/>
              <a:latin typeface="Sitka Small" panose="02000505000000020004" pitchFamily="2" charset="0"/>
              <a:ea typeface="Arial" panose="020B0604020202020204" pitchFamily="34" charset="0"/>
            </a:endParaRPr>
          </a:p>
          <a:p>
            <a:pPr>
              <a:lnSpc>
                <a:spcPct val="115000"/>
              </a:lnSpc>
            </a:pP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r>
              <a:rPr lang="en-US" sz="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r>
              <a:rPr lang="en-US" sz="1200" dirty="0">
                <a:solidFill>
                  <a:srgbClr val="C00000"/>
                </a:solidFill>
                <a:latin typeface="Sitka Small" panose="02000505000000020004" pitchFamily="2" charset="0"/>
                <a:ea typeface="Montserrat" panose="00000500000000000000" pitchFamily="2" charset="0"/>
                <a:cs typeface="Montserrat" panose="00000500000000000000" pitchFamily="2" charset="0"/>
              </a:rPr>
              <a:t>Created a heat map and tried to get the correlations between the columns.</a:t>
            </a: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r>
              <a:rPr lang="en-US" sz="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Concluded the relationship between the </a:t>
            </a:r>
            <a:r>
              <a:rPr lang="en-US" sz="1200" b="1"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Hosts and </a:t>
            </a:r>
            <a:r>
              <a:rPr lang="en-US" sz="1200" b="1" dirty="0" err="1">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Neighbourhood</a:t>
            </a:r>
            <a:r>
              <a:rPr lang="en-US" sz="1200" b="1"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Areas</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in NYC !</a:t>
            </a: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r>
              <a:rPr lang="en-US" sz="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Performed some </a:t>
            </a:r>
            <a:r>
              <a:rPr lang="en-US" sz="1200" b="1"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Bi-Variate Analysis</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among </a:t>
            </a:r>
            <a:r>
              <a:rPr lang="en-US" sz="1200" b="1" dirty="0" err="1">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Neighbourhood</a:t>
            </a:r>
            <a:r>
              <a:rPr lang="en-US" sz="1200" b="1"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Groups , Prices and Reviews </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and plotted some Bar Graphs for the same.</a:t>
            </a: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a:t>
            </a:r>
            <a:r>
              <a:rPr lang="en-US" sz="1200" b="1"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Bi-Variate Analysis</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r>
              <a:rPr lang="en-US" sz="1200" dirty="0">
                <a:solidFill>
                  <a:srgbClr val="C00000"/>
                </a:solidFill>
                <a:effectLst/>
                <a:latin typeface="Sitka Small" panose="02000505000000020004" pitchFamily="2" charset="0"/>
                <a:ea typeface="Arial" panose="020B0604020202020204" pitchFamily="34" charset="0"/>
              </a:rPr>
              <a:t>comparing  two different variables to study their relationship</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a:t>
            </a: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r>
              <a:rPr lang="en-US" sz="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Figured out </a:t>
            </a:r>
            <a:r>
              <a:rPr lang="en-US" sz="1200" b="1"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Top Airbnb Hosts</a:t>
            </a: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on the basis of Listings and Reviews both and showed them using Bar Graphs.</a:t>
            </a:r>
            <a:endParaRPr lang="en-US" sz="1200" dirty="0">
              <a:solidFill>
                <a:srgbClr val="C00000"/>
              </a:solidFill>
              <a:effectLst/>
              <a:latin typeface="Sitka Small" panose="02000505000000020004" pitchFamily="2" charset="0"/>
              <a:ea typeface="Arial" panose="020B0604020202020204" pitchFamily="34" charset="0"/>
            </a:endParaRPr>
          </a:p>
          <a:p>
            <a:pPr marL="0" marR="0">
              <a:lnSpc>
                <a:spcPct val="115000"/>
              </a:lnSpc>
              <a:spcBef>
                <a:spcPts val="0"/>
              </a:spcBef>
              <a:spcAft>
                <a:spcPts val="0"/>
              </a:spcAft>
            </a:pPr>
            <a:r>
              <a:rPr lang="en-US" sz="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endParaRPr lang="en-US" sz="1200" dirty="0">
              <a:solidFill>
                <a:srgbClr val="C00000"/>
              </a:solidFill>
              <a:effectLst/>
              <a:latin typeface="Sitka Small" panose="02000505000000020004" pitchFamily="2" charset="0"/>
              <a:ea typeface="Arial" panose="020B0604020202020204" pitchFamily="34" charset="0"/>
            </a:endParaRPr>
          </a:p>
        </p:txBody>
      </p:sp>
    </p:spTree>
    <p:extLst>
      <p:ext uri="{BB962C8B-B14F-4D97-AF65-F5344CB8AC3E}">
        <p14:creationId xmlns:p14="http://schemas.microsoft.com/office/powerpoint/2010/main" val="1367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7" y="78575"/>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Overall Conclusion: (</a:t>
            </a:r>
            <a:r>
              <a:rPr lang="en-US" sz="2400" b="1" spc="-5" dirty="0" err="1">
                <a:solidFill>
                  <a:schemeClr val="bg1"/>
                </a:solidFill>
                <a:latin typeface="Arial"/>
                <a:cs typeface="Arial"/>
              </a:rPr>
              <a:t>cont</a:t>
            </a:r>
            <a:r>
              <a:rPr lang="en-US" sz="2400" b="1" spc="-5" dirty="0">
                <a:solidFill>
                  <a:schemeClr val="bg1"/>
                </a:solidFill>
                <a:latin typeface="Arial"/>
                <a:cs typeface="Arial"/>
              </a:rPr>
              <a:t>)</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
        <p:nvSpPr>
          <p:cNvPr id="19" name="Subtitle 2">
            <a:extLst>
              <a:ext uri="{FF2B5EF4-FFF2-40B4-BE49-F238E27FC236}">
                <a16:creationId xmlns:a16="http://schemas.microsoft.com/office/drawing/2014/main" id="{51132E60-891A-A140-832D-60DCECC95A7F}"/>
              </a:ext>
            </a:extLst>
          </p:cNvPr>
          <p:cNvSpPr txBox="1">
            <a:spLocks/>
          </p:cNvSpPr>
          <p:nvPr/>
        </p:nvSpPr>
        <p:spPr>
          <a:xfrm>
            <a:off x="118110" y="742950"/>
            <a:ext cx="8305800" cy="4308102"/>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lgn="l" rtl="0" eaLnBrk="1" latinLnBrk="0" hangingPunct="1">
              <a:lnSpc>
                <a:spcPct val="115000"/>
              </a:lnSpc>
              <a:spcBef>
                <a:spcPts val="0"/>
              </a:spcBef>
              <a:spcAft>
                <a:spcPts val="0"/>
              </a:spcAft>
            </a:pPr>
            <a:r>
              <a:rPr lang="en-US" sz="12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Saw the </a:t>
            </a:r>
            <a:r>
              <a:rPr lang="en-US" sz="1200" b="1"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Total Percentage</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listings of each </a:t>
            </a:r>
            <a:r>
              <a:rPr lang="en-US" sz="1200" b="1"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Room type</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and each </a:t>
            </a:r>
            <a:r>
              <a:rPr lang="en-US" sz="1200" b="1" kern="1200" dirty="0" err="1">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Neighbourhood</a:t>
            </a:r>
            <a:r>
              <a:rPr lang="en-US" sz="1200" b="1"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Groups</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in NYC using pie plot.</a:t>
            </a:r>
          </a:p>
          <a:p>
            <a:pPr marL="0" marR="0" algn="l" rtl="0" eaLnBrk="1" latinLnBrk="0" hangingPunct="1">
              <a:lnSpc>
                <a:spcPct val="115000"/>
              </a:lnSpc>
              <a:spcBef>
                <a:spcPts val="0"/>
              </a:spcBef>
              <a:spcAft>
                <a:spcPts val="0"/>
              </a:spcAft>
            </a:pPr>
            <a:endParaRPr lang="en-US" sz="1200" b="0" dirty="0">
              <a:solidFill>
                <a:srgbClr val="C00000"/>
              </a:solidFill>
              <a:latin typeface="Sitka Small" panose="02000505000000020004" pitchFamily="2" charset="0"/>
            </a:endParaRPr>
          </a:p>
          <a:p>
            <a:pPr marL="0" marR="0" algn="l" rtl="0" eaLnBrk="1" latinLnBrk="0" hangingPunct="1">
              <a:lnSpc>
                <a:spcPct val="115000"/>
              </a:lnSpc>
              <a:spcBef>
                <a:spcPts val="0"/>
              </a:spcBef>
              <a:spcAft>
                <a:spcPts val="0"/>
              </a:spcAft>
            </a:pPr>
            <a:r>
              <a:rPr lang="en-US" sz="12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kern="1200" dirty="0">
                <a:solidFill>
                  <a:srgbClr val="C00000"/>
                </a:solidFill>
                <a:effectLst/>
                <a:latin typeface="Sitka Small" panose="02000505000000020004" pitchFamily="2" charset="0"/>
                <a:ea typeface="Arial" panose="020B0604020202020204" pitchFamily="34" charset="0"/>
                <a:cs typeface="Segoe UI Symbol" panose="020B0502040204020203" pitchFamily="34" charset="0"/>
              </a:rPr>
              <a:t>  Observed </a:t>
            </a:r>
            <a:r>
              <a:rPr lang="en-US" sz="1200" dirty="0">
                <a:solidFill>
                  <a:srgbClr val="C00000"/>
                </a:solidFill>
                <a:effectLst/>
                <a:latin typeface="Sitka Small" panose="02000505000000020004" pitchFamily="2" charset="0"/>
              </a:rPr>
              <a:t>Descending order of Average Reviews per month received</a:t>
            </a:r>
          </a:p>
          <a:p>
            <a:pPr marL="0" marR="0" algn="l" rtl="0" eaLnBrk="1" latinLnBrk="0" hangingPunct="1">
              <a:lnSpc>
                <a:spcPct val="115000"/>
              </a:lnSpc>
              <a:spcBef>
                <a:spcPts val="0"/>
              </a:spcBef>
              <a:spcAft>
                <a:spcPts val="0"/>
              </a:spcAft>
            </a:pPr>
            <a:r>
              <a:rPr lang="en-US" sz="12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 </a:t>
            </a:r>
            <a:r>
              <a:rPr lang="en-US" sz="1200" dirty="0">
                <a:solidFill>
                  <a:srgbClr val="C00000"/>
                </a:solidFill>
                <a:effectLst/>
                <a:latin typeface="Sitka Small" panose="02000505000000020004" pitchFamily="2" charset="0"/>
              </a:rPr>
              <a:t>Concluded the busiest Month and Year</a:t>
            </a:r>
          </a:p>
          <a:p>
            <a:pPr marL="0" marR="0" algn="l" rtl="0" eaLnBrk="1" latinLnBrk="0" hangingPunct="1">
              <a:lnSpc>
                <a:spcPct val="115000"/>
              </a:lnSpc>
              <a:spcBef>
                <a:spcPts val="0"/>
              </a:spcBef>
              <a:spcAft>
                <a:spcPts val="0"/>
              </a:spcAft>
            </a:pPr>
            <a:r>
              <a:rPr lang="en-US" sz="12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 </a:t>
            </a:r>
            <a:r>
              <a:rPr lang="en-US" sz="1200" dirty="0">
                <a:solidFill>
                  <a:srgbClr val="C00000"/>
                </a:solidFill>
                <a:latin typeface="Sitka Small" panose="02000505000000020004" pitchFamily="2" charset="0"/>
              </a:rPr>
              <a:t>Concluded best suited Places for visitors on the basis of Price &amp; Availability</a:t>
            </a:r>
            <a:endParaRPr lang="en-US" sz="12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endParaRPr lang="en-US" sz="5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2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We then went on performing some </a:t>
            </a:r>
            <a:r>
              <a:rPr lang="en-US" sz="1200" b="1"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Multi-Variate Analysis</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and using </a:t>
            </a:r>
            <a:r>
              <a:rPr lang="en-US" sz="1200" b="1" kern="1200" dirty="0" err="1">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CountPlot</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we figured out :</a:t>
            </a:r>
            <a:endParaRPr lang="en-US" sz="5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a:t>
            </a:r>
            <a:r>
              <a:rPr lang="en-US" sz="1200" b="1"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Multi-Variate Analysis:</a:t>
            </a:r>
            <a:r>
              <a:rPr lang="en-US" sz="1200" kern="1200" dirty="0">
                <a:solidFill>
                  <a:srgbClr val="C00000"/>
                </a:solidFill>
                <a:effectLst/>
                <a:latin typeface="Sitka Small" panose="02000505000000020004" pitchFamily="2" charset="0"/>
                <a:ea typeface="Arial" panose="020B0604020202020204" pitchFamily="34" charset="0"/>
                <a:cs typeface="+mn-cs"/>
              </a:rPr>
              <a:t> is quite similar to Bi Variate Analysis but here we compare more than 2 variables at once</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a:t>
            </a:r>
            <a:endParaRPr lang="en-US" sz="5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endParaRPr lang="en-US" sz="5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2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r>
              <a:rPr lang="en-US" sz="1200" b="1"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Average Nights spent</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in each Room Type for all </a:t>
            </a:r>
            <a:r>
              <a:rPr lang="en-US" sz="1200" kern="1200" dirty="0" err="1">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Neighbourhood</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Cities </a:t>
            </a:r>
            <a:endParaRPr lang="en-US" sz="5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from Longest to Shortest.</a:t>
            </a:r>
            <a:endParaRPr lang="en-US" sz="5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2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r>
              <a:rPr lang="en-US" sz="1200" b="1"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Average Price</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of each Room Type for all </a:t>
            </a:r>
            <a:r>
              <a:rPr lang="en-US" sz="1200" kern="1200" dirty="0" err="1">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Neighbourhood</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Cities in NYC from Highest to Lowest.</a:t>
            </a:r>
            <a:endParaRPr lang="en-US" sz="5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2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r>
              <a:rPr lang="en-US" sz="1200" b="1"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Average Availability</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of each Room Type for all </a:t>
            </a:r>
            <a:r>
              <a:rPr lang="en-US" sz="1200" kern="1200" dirty="0" err="1">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Neighbourhood</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Cities in NYC in a year.</a:t>
            </a:r>
            <a:endParaRPr lang="en-US" sz="5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endParaRPr lang="en-US" sz="5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2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Sorted out </a:t>
            </a:r>
            <a:r>
              <a:rPr lang="en-US" sz="1200" b="1"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TOP 10 listings Names</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according to the Reviews of people.</a:t>
            </a:r>
            <a:endParaRPr lang="en-US" sz="5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endParaRPr lang="en-US" sz="5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2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Sorted out </a:t>
            </a:r>
            <a:r>
              <a:rPr lang="en-US" sz="1200" b="1"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TOP 10 </a:t>
            </a:r>
            <a:r>
              <a:rPr lang="en-US" sz="1200" b="1" kern="1200" dirty="0" err="1">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Neighbourhood</a:t>
            </a:r>
            <a:r>
              <a:rPr lang="en-US" sz="1200" b="1"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Cities</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according to the Reviews of people.</a:t>
            </a:r>
            <a:endParaRPr lang="en-US" sz="500" dirty="0">
              <a:solidFill>
                <a:srgbClr val="C00000"/>
              </a:solidFill>
              <a:effectLst/>
              <a:latin typeface="Sitka Small" panose="02000505000000020004" pitchFamily="2" charset="0"/>
            </a:endParaRPr>
          </a:p>
          <a:p>
            <a:pPr marL="0" marR="0" algn="l" rtl="0" eaLnBrk="1" latinLnBrk="0" hangingPunct="1">
              <a:lnSpc>
                <a:spcPct val="115000"/>
              </a:lnSpc>
              <a:spcBef>
                <a:spcPts val="0"/>
              </a:spcBef>
              <a:spcAft>
                <a:spcPts val="0"/>
              </a:spcAft>
            </a:pP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t>
            </a:r>
            <a:endParaRPr lang="en-US" sz="500" dirty="0">
              <a:solidFill>
                <a:srgbClr val="C00000"/>
              </a:solidFill>
              <a:effectLst/>
              <a:latin typeface="Sitka Small" panose="02000505000000020004" pitchFamily="2" charset="0"/>
            </a:endParaRPr>
          </a:p>
          <a:p>
            <a:pPr marL="0" algn="l" rtl="0" eaLnBrk="1" latinLnBrk="0" hangingPunct="1">
              <a:spcBef>
                <a:spcPts val="0"/>
              </a:spcBef>
              <a:spcAft>
                <a:spcPts val="0"/>
              </a:spcAft>
            </a:pPr>
            <a:r>
              <a:rPr lang="en-US" sz="1200" kern="1200" dirty="0">
                <a:solidFill>
                  <a:schemeClr val="tx1"/>
                </a:solidFill>
                <a:effectLst/>
                <a:latin typeface="Sitka Small" panose="02000505000000020004" pitchFamily="2" charset="0"/>
                <a:ea typeface="Arial" panose="020B0604020202020204" pitchFamily="34" charset="0"/>
                <a:cs typeface="Segoe UI Symbol" panose="020B0502040204020203" pitchFamily="34" charset="0"/>
              </a:rPr>
              <a:t>➧</a:t>
            </a:r>
            <a:r>
              <a:rPr lang="en-US" sz="1200" kern="1200" dirty="0">
                <a:solidFill>
                  <a:schemeClr val="tx1"/>
                </a:solidFill>
                <a:effectLst/>
                <a:latin typeface="Sitka Small" panose="02000505000000020004" pitchFamily="2" charset="0"/>
                <a:ea typeface="Montserrat" panose="00000500000000000000" pitchFamily="2" charset="0"/>
                <a:cs typeface="Montserrat" panose="00000500000000000000" pitchFamily="2" charset="0"/>
              </a:rPr>
              <a:t> </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And finally played around with </a:t>
            </a:r>
            <a:r>
              <a:rPr lang="en-US" sz="1200" b="1"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Latitude &amp; Longitude</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 a bit and represented them using </a:t>
            </a:r>
            <a:r>
              <a:rPr lang="en-US" sz="1200" b="1"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Scatterplot</a:t>
            </a:r>
            <a:r>
              <a:rPr lang="en-US" sz="1200" kern="1200" dirty="0">
                <a:solidFill>
                  <a:srgbClr val="C00000"/>
                </a:solidFill>
                <a:effectLst/>
                <a:latin typeface="Sitka Small" panose="02000505000000020004" pitchFamily="2" charset="0"/>
                <a:ea typeface="Montserrat" panose="00000500000000000000" pitchFamily="2" charset="0"/>
                <a:cs typeface="Montserrat" panose="00000500000000000000" pitchFamily="2" charset="0"/>
              </a:rPr>
              <a:t>.</a:t>
            </a:r>
            <a:endParaRPr lang="en-US" sz="500" dirty="0">
              <a:solidFill>
                <a:srgbClr val="C00000"/>
              </a:solidFill>
              <a:effectLst/>
              <a:latin typeface="Sitka Small" panose="02000505000000020004" pitchFamily="2" charset="0"/>
            </a:endParaRPr>
          </a:p>
        </p:txBody>
      </p:sp>
    </p:spTree>
    <p:extLst>
      <p:ext uri="{BB962C8B-B14F-4D97-AF65-F5344CB8AC3E}">
        <p14:creationId xmlns:p14="http://schemas.microsoft.com/office/powerpoint/2010/main" val="1191604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19187" y="465144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6477001" y="4721589"/>
            <a:ext cx="2133600"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 THANKS !</a:t>
            </a:r>
            <a:endParaRPr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Tree>
    <p:extLst>
      <p:ext uri="{BB962C8B-B14F-4D97-AF65-F5344CB8AC3E}">
        <p14:creationId xmlns:p14="http://schemas.microsoft.com/office/powerpoint/2010/main" val="415847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700" y="0"/>
            <a:ext cx="8546465" cy="598170"/>
            <a:chOff x="-12700" y="0"/>
            <a:chExt cx="8546465" cy="598170"/>
          </a:xfrm>
        </p:grpSpPr>
        <p:sp>
          <p:nvSpPr>
            <p:cNvPr id="3" name="object 3"/>
            <p:cNvSpPr/>
            <p:nvPr/>
          </p:nvSpPr>
          <p:spPr>
            <a:xfrm>
              <a:off x="0" y="0"/>
              <a:ext cx="8521065" cy="572770"/>
            </a:xfrm>
            <a:custGeom>
              <a:avLst/>
              <a:gdLst/>
              <a:ahLst/>
              <a:cxnLst/>
              <a:rect l="l" t="t" r="r" b="b"/>
              <a:pathLst>
                <a:path w="8521065" h="572770">
                  <a:moveTo>
                    <a:pt x="8520557" y="0"/>
                  </a:moveTo>
                  <a:lnTo>
                    <a:pt x="0" y="0"/>
                  </a:lnTo>
                  <a:lnTo>
                    <a:pt x="0" y="572693"/>
                  </a:lnTo>
                  <a:lnTo>
                    <a:pt x="8520557" y="572693"/>
                  </a:lnTo>
                  <a:lnTo>
                    <a:pt x="8520557" y="0"/>
                  </a:lnTo>
                  <a:close/>
                </a:path>
              </a:pathLst>
            </a:custGeom>
            <a:solidFill>
              <a:srgbClr val="202020"/>
            </a:solidFill>
          </p:spPr>
          <p:txBody>
            <a:bodyPr wrap="square" lIns="0" tIns="0" rIns="0" bIns="0" rtlCol="0"/>
            <a:lstStyle/>
            <a:p>
              <a:endParaRPr/>
            </a:p>
          </p:txBody>
        </p:sp>
        <p:sp>
          <p:nvSpPr>
            <p:cNvPr id="4" name="object 4"/>
            <p:cNvSpPr/>
            <p:nvPr/>
          </p:nvSpPr>
          <p:spPr>
            <a:xfrm>
              <a:off x="0" y="0"/>
              <a:ext cx="8521065" cy="572770"/>
            </a:xfrm>
            <a:custGeom>
              <a:avLst/>
              <a:gdLst/>
              <a:ahLst/>
              <a:cxnLst/>
              <a:rect l="l" t="t" r="r" b="b"/>
              <a:pathLst>
                <a:path w="8521065" h="572770">
                  <a:moveTo>
                    <a:pt x="0" y="572693"/>
                  </a:moveTo>
                  <a:lnTo>
                    <a:pt x="8520557" y="572693"/>
                  </a:lnTo>
                  <a:lnTo>
                    <a:pt x="8520557" y="0"/>
                  </a:lnTo>
                  <a:lnTo>
                    <a:pt x="0" y="0"/>
                  </a:lnTo>
                  <a:lnTo>
                    <a:pt x="0" y="572693"/>
                  </a:lnTo>
                  <a:close/>
                </a:path>
              </a:pathLst>
            </a:custGeom>
            <a:ln w="25400">
              <a:solidFill>
                <a:srgbClr val="202020"/>
              </a:solidFill>
            </a:ln>
          </p:spPr>
          <p:txBody>
            <a:bodyPr wrap="square" lIns="0" tIns="0" rIns="0" bIns="0" rtlCol="0"/>
            <a:lstStyle/>
            <a:p>
              <a:endParaRPr/>
            </a:p>
          </p:txBody>
        </p:sp>
      </p:grpSp>
      <p:sp>
        <p:nvSpPr>
          <p:cNvPr id="5" name="object 5"/>
          <p:cNvSpPr txBox="1"/>
          <p:nvPr/>
        </p:nvSpPr>
        <p:spPr>
          <a:xfrm>
            <a:off x="76200" y="133350"/>
            <a:ext cx="9144000" cy="5439951"/>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panose="05000000000000000000" pitchFamily="2" charset="2"/>
              <a:buChar char="q"/>
              <a:tabLst>
                <a:tab pos="526415" algn="l"/>
                <a:tab pos="527050" algn="l"/>
              </a:tabLst>
            </a:pPr>
            <a:r>
              <a:rPr lang="en-US" sz="2800" b="1" spc="-5" dirty="0">
                <a:solidFill>
                  <a:schemeClr val="bg1"/>
                </a:solidFill>
                <a:latin typeface="Arial"/>
                <a:cs typeface="Arial"/>
              </a:rPr>
              <a:t>Data Summary:</a:t>
            </a:r>
            <a:endParaRPr sz="2800" dirty="0">
              <a:solidFill>
                <a:schemeClr val="bg1"/>
              </a:solidFill>
              <a:latin typeface="Arial"/>
              <a:cs typeface="Arial"/>
            </a:endParaRPr>
          </a:p>
          <a:p>
            <a:pPr marL="12700" marR="5080">
              <a:spcBef>
                <a:spcPts val="1250"/>
              </a:spcBef>
              <a:buFont typeface="Wingdings"/>
              <a:buChar char=""/>
              <a:tabLst>
                <a:tab pos="252095" algn="l"/>
              </a:tabLst>
            </a:pPr>
            <a:r>
              <a:rPr lang="en-US" sz="1400" b="1" i="0" dirty="0">
                <a:solidFill>
                  <a:srgbClr val="212121"/>
                </a:solidFill>
                <a:effectLst/>
                <a:latin typeface="Roboto" panose="02000000000000000000" pitchFamily="2" charset="0"/>
              </a:rPr>
              <a:t> </a:t>
            </a:r>
            <a:r>
              <a:rPr lang="en-US" sz="1600" b="1" i="0" dirty="0">
                <a:solidFill>
                  <a:srgbClr val="C00000"/>
                </a:solidFill>
                <a:effectLst/>
                <a:latin typeface="Roboto" panose="02000000000000000000" pitchFamily="2" charset="0"/>
              </a:rPr>
              <a:t>This dataset has around 49,000 observations in it with 16 columns and it is a mix between categorical and numeric values.</a:t>
            </a:r>
            <a:endParaRPr lang="en-US" sz="1600" dirty="0">
              <a:solidFill>
                <a:srgbClr val="C00000"/>
              </a:solidFill>
              <a:latin typeface="Roboto" panose="02000000000000000000" pitchFamily="2" charset="0"/>
            </a:endParaRPr>
          </a:p>
          <a:p>
            <a:pPr marL="12700" marR="5080">
              <a:lnSpc>
                <a:spcPct val="150000"/>
              </a:lnSpc>
              <a:spcBef>
                <a:spcPts val="1250"/>
              </a:spcBef>
              <a:tabLst>
                <a:tab pos="252095" algn="l"/>
              </a:tabLst>
            </a:pPr>
            <a:r>
              <a:rPr lang="en-US" sz="1600" b="1" dirty="0">
                <a:solidFill>
                  <a:srgbClr val="C00000"/>
                </a:solidFill>
                <a:latin typeface="Roboto" panose="02000000000000000000" pitchFamily="2" charset="0"/>
                <a:cs typeface="Arial"/>
              </a:rPr>
              <a:t>Understanding Data</a:t>
            </a:r>
            <a:r>
              <a:rPr lang="en-US" sz="1600" dirty="0">
                <a:solidFill>
                  <a:srgbClr val="212121"/>
                </a:solidFill>
                <a:latin typeface="Roboto" panose="02000000000000000000" pitchFamily="2" charset="0"/>
                <a:cs typeface="Arial"/>
              </a:rPr>
              <a:t>:</a:t>
            </a:r>
          </a:p>
          <a:p>
            <a:pPr marR="5080">
              <a:tabLst>
                <a:tab pos="252095" algn="l"/>
              </a:tabLst>
            </a:pPr>
            <a:endParaRPr sz="1800" dirty="0">
              <a:latin typeface="Arial"/>
              <a:cs typeface="Arial"/>
            </a:endParaRPr>
          </a:p>
          <a:p>
            <a:pPr marL="12700">
              <a:lnSpc>
                <a:spcPct val="100000"/>
              </a:lnSpc>
              <a:spcBef>
                <a:spcPts val="10"/>
              </a:spcBef>
            </a:pPr>
            <a:r>
              <a:rPr lang="en-US" sz="1400" b="1" spc="-5" dirty="0">
                <a:solidFill>
                  <a:srgbClr val="C00000"/>
                </a:solidFill>
                <a:latin typeface="Arial"/>
                <a:cs typeface="Arial"/>
              </a:rPr>
              <a:t>id</a:t>
            </a:r>
            <a:r>
              <a:rPr sz="1400" b="1" spc="-5" dirty="0">
                <a:latin typeface="Arial"/>
                <a:cs typeface="Arial"/>
              </a:rPr>
              <a:t> </a:t>
            </a:r>
            <a:r>
              <a:rPr sz="1400" spc="-5" dirty="0">
                <a:latin typeface="Arial"/>
                <a:cs typeface="Arial"/>
              </a:rPr>
              <a:t>:</a:t>
            </a:r>
            <a:r>
              <a:rPr lang="en-US" sz="1400" spc="-5" dirty="0">
                <a:latin typeface="Arial"/>
                <a:cs typeface="Arial"/>
              </a:rPr>
              <a:t>indicates the unique id of an entry in data set</a:t>
            </a:r>
            <a:endParaRPr sz="1400" dirty="0">
              <a:latin typeface="Arial"/>
              <a:cs typeface="Arial"/>
            </a:endParaRPr>
          </a:p>
          <a:p>
            <a:pPr marL="12700">
              <a:lnSpc>
                <a:spcPct val="100000"/>
              </a:lnSpc>
            </a:pPr>
            <a:r>
              <a:rPr lang="en-US" sz="1400" b="1" spc="-5" dirty="0">
                <a:solidFill>
                  <a:srgbClr val="C00000"/>
                </a:solidFill>
                <a:latin typeface="Arial"/>
                <a:cs typeface="Arial"/>
              </a:rPr>
              <a:t>name</a:t>
            </a:r>
            <a:r>
              <a:rPr sz="1400" b="1" spc="-5" dirty="0">
                <a:latin typeface="Arial"/>
                <a:cs typeface="Arial"/>
              </a:rPr>
              <a:t> </a:t>
            </a:r>
            <a:r>
              <a:rPr sz="1400" spc="-5" dirty="0">
                <a:latin typeface="Arial"/>
                <a:cs typeface="Arial"/>
              </a:rPr>
              <a:t>: </a:t>
            </a:r>
            <a:r>
              <a:rPr lang="en-US" sz="1400" spc="-5" dirty="0">
                <a:latin typeface="Arial"/>
                <a:cs typeface="Arial"/>
              </a:rPr>
              <a:t>indicates names of listings area in New York City </a:t>
            </a:r>
            <a:endParaRPr sz="1400" dirty="0">
              <a:latin typeface="Arial"/>
              <a:cs typeface="Arial"/>
            </a:endParaRPr>
          </a:p>
          <a:p>
            <a:pPr marL="12700">
              <a:lnSpc>
                <a:spcPct val="100000"/>
              </a:lnSpc>
            </a:pPr>
            <a:r>
              <a:rPr lang="en-US" sz="1400" b="1" spc="-5" dirty="0" err="1">
                <a:solidFill>
                  <a:srgbClr val="C00000"/>
                </a:solidFill>
                <a:latin typeface="Arial"/>
                <a:cs typeface="Arial"/>
              </a:rPr>
              <a:t>host_id</a:t>
            </a:r>
            <a:r>
              <a:rPr sz="1400" b="1" spc="-5" dirty="0">
                <a:solidFill>
                  <a:srgbClr val="C00000"/>
                </a:solidFill>
                <a:latin typeface="Arial"/>
                <a:cs typeface="Arial"/>
              </a:rPr>
              <a:t> </a:t>
            </a:r>
            <a:r>
              <a:rPr sz="1400" spc="-5" dirty="0">
                <a:latin typeface="Arial"/>
                <a:cs typeface="Arial"/>
              </a:rPr>
              <a:t>:</a:t>
            </a:r>
            <a:r>
              <a:rPr lang="en-US" sz="1400" spc="-5" dirty="0">
                <a:latin typeface="Arial"/>
                <a:cs typeface="Arial"/>
              </a:rPr>
              <a:t>indicates unique id for a host in New York City</a:t>
            </a:r>
            <a:endParaRPr sz="1400" dirty="0">
              <a:latin typeface="Arial"/>
              <a:cs typeface="Arial"/>
            </a:endParaRPr>
          </a:p>
          <a:p>
            <a:pPr marL="12700">
              <a:lnSpc>
                <a:spcPct val="100000"/>
              </a:lnSpc>
            </a:pPr>
            <a:r>
              <a:rPr lang="en-US" sz="1400" b="1" spc="-5" dirty="0" err="1">
                <a:solidFill>
                  <a:srgbClr val="C00000"/>
                </a:solidFill>
                <a:latin typeface="Arial"/>
                <a:cs typeface="Arial"/>
              </a:rPr>
              <a:t>host_name</a:t>
            </a:r>
            <a:r>
              <a:rPr sz="1400" b="1" spc="-5" dirty="0">
                <a:solidFill>
                  <a:srgbClr val="C00000"/>
                </a:solidFill>
                <a:latin typeface="Arial"/>
                <a:cs typeface="Arial"/>
              </a:rPr>
              <a:t> </a:t>
            </a:r>
            <a:r>
              <a:rPr sz="1400" spc="-5" dirty="0">
                <a:latin typeface="Arial"/>
                <a:cs typeface="Arial"/>
              </a:rPr>
              <a:t>: </a:t>
            </a:r>
            <a:r>
              <a:rPr lang="en-US" sz="1400" spc="-5" dirty="0">
                <a:latin typeface="Arial"/>
                <a:cs typeface="Arial"/>
              </a:rPr>
              <a:t>shows the name of the host</a:t>
            </a:r>
            <a:endParaRPr sz="1400" dirty="0">
              <a:latin typeface="Arial"/>
              <a:cs typeface="Arial"/>
            </a:endParaRPr>
          </a:p>
          <a:p>
            <a:pPr marL="12700" marR="3050540"/>
            <a:r>
              <a:rPr lang="en-US" sz="1400" b="1" spc="-5" dirty="0" err="1">
                <a:solidFill>
                  <a:srgbClr val="C00000"/>
                </a:solidFill>
                <a:latin typeface="Arial"/>
                <a:cs typeface="Arial"/>
              </a:rPr>
              <a:t>neighbourhood_group</a:t>
            </a:r>
            <a:r>
              <a:rPr sz="1400" spc="-5" dirty="0">
                <a:latin typeface="Arial"/>
                <a:cs typeface="Arial"/>
              </a:rPr>
              <a:t>: </a:t>
            </a:r>
            <a:r>
              <a:rPr lang="en-US" sz="1400" spc="-5" dirty="0">
                <a:latin typeface="Arial"/>
                <a:cs typeface="Arial"/>
              </a:rPr>
              <a:t>indicates names of the cities where these listings are present </a:t>
            </a:r>
            <a:r>
              <a:rPr sz="1400" spc="-5" dirty="0">
                <a:latin typeface="Arial"/>
                <a:cs typeface="Arial"/>
              </a:rPr>
              <a:t>  </a:t>
            </a:r>
            <a:endParaRPr lang="en-US" sz="1400" spc="-5" dirty="0">
              <a:latin typeface="Arial"/>
              <a:cs typeface="Arial"/>
            </a:endParaRPr>
          </a:p>
          <a:p>
            <a:pPr marL="12700" marR="3050540">
              <a:lnSpc>
                <a:spcPct val="100000"/>
              </a:lnSpc>
            </a:pPr>
            <a:r>
              <a:rPr lang="en-US" sz="1400" b="1" spc="-5" dirty="0" err="1">
                <a:solidFill>
                  <a:srgbClr val="C00000"/>
                </a:solidFill>
                <a:latin typeface="Arial"/>
                <a:cs typeface="Arial"/>
              </a:rPr>
              <a:t>neighbourhood</a:t>
            </a:r>
            <a:r>
              <a:rPr sz="1400" spc="-5" dirty="0">
                <a:latin typeface="Arial"/>
                <a:cs typeface="Arial"/>
              </a:rPr>
              <a:t>: </a:t>
            </a:r>
            <a:r>
              <a:rPr lang="en-US" sz="1400" spc="-5" dirty="0">
                <a:latin typeface="Arial"/>
                <a:cs typeface="Arial"/>
              </a:rPr>
              <a:t>displays the names of different </a:t>
            </a:r>
            <a:r>
              <a:rPr lang="en-US" sz="1400" spc="-5" dirty="0" err="1">
                <a:latin typeface="Arial"/>
                <a:cs typeface="Arial"/>
              </a:rPr>
              <a:t>neighbouring</a:t>
            </a:r>
            <a:r>
              <a:rPr lang="en-US" sz="1400" spc="-5" dirty="0">
                <a:latin typeface="Arial"/>
                <a:cs typeface="Arial"/>
              </a:rPr>
              <a:t> cities for each </a:t>
            </a:r>
            <a:r>
              <a:rPr lang="en-US" sz="1400" spc="-5" dirty="0" err="1">
                <a:latin typeface="Arial"/>
                <a:cs typeface="Arial"/>
              </a:rPr>
              <a:t>neighbourhood_group</a:t>
            </a:r>
            <a:endParaRPr lang="en-US" sz="1400" spc="-5" dirty="0">
              <a:latin typeface="Arial"/>
              <a:cs typeface="Arial"/>
            </a:endParaRPr>
          </a:p>
          <a:p>
            <a:pPr marL="12700" marR="3050540">
              <a:lnSpc>
                <a:spcPct val="100000"/>
              </a:lnSpc>
            </a:pPr>
            <a:r>
              <a:rPr lang="en-US" sz="1400" b="1" spc="-5" dirty="0">
                <a:solidFill>
                  <a:srgbClr val="C00000"/>
                </a:solidFill>
                <a:latin typeface="Arial"/>
                <a:cs typeface="Arial"/>
              </a:rPr>
              <a:t>latitude</a:t>
            </a:r>
            <a:r>
              <a:rPr sz="1400" spc="-5" dirty="0">
                <a:latin typeface="Arial"/>
                <a:cs typeface="Arial"/>
              </a:rPr>
              <a:t>: </a:t>
            </a:r>
            <a:r>
              <a:rPr lang="en-US" sz="1400" spc="-5" dirty="0">
                <a:latin typeface="Arial"/>
                <a:cs typeface="Arial"/>
              </a:rPr>
              <a:t>displays latitude values of a listing.</a:t>
            </a:r>
          </a:p>
          <a:p>
            <a:pPr marL="12700" marR="3050540">
              <a:lnSpc>
                <a:spcPct val="100000"/>
              </a:lnSpc>
            </a:pPr>
            <a:r>
              <a:rPr lang="en-US" sz="1400" b="1" spc="-5" dirty="0">
                <a:solidFill>
                  <a:srgbClr val="C00000"/>
                </a:solidFill>
                <a:latin typeface="Arial"/>
                <a:cs typeface="Arial"/>
              </a:rPr>
              <a:t>longitude</a:t>
            </a:r>
            <a:r>
              <a:rPr lang="en-US" sz="1400" spc="-5" dirty="0">
                <a:latin typeface="Arial"/>
                <a:cs typeface="Arial"/>
              </a:rPr>
              <a:t>: displays longitude values of a listing.</a:t>
            </a:r>
          </a:p>
          <a:p>
            <a:pPr marL="12700" marR="3050540">
              <a:lnSpc>
                <a:spcPct val="100000"/>
              </a:lnSpc>
            </a:pPr>
            <a:r>
              <a:rPr lang="en-US" sz="1400" b="1" spc="-5" dirty="0" err="1">
                <a:solidFill>
                  <a:srgbClr val="C00000"/>
                </a:solidFill>
                <a:latin typeface="Arial"/>
                <a:cs typeface="Arial"/>
              </a:rPr>
              <a:t>room_type</a:t>
            </a:r>
            <a:r>
              <a:rPr lang="en-US" sz="1400" spc="-5" dirty="0">
                <a:latin typeface="Arial"/>
                <a:cs typeface="Arial"/>
              </a:rPr>
              <a:t>: indicates the type of room available.</a:t>
            </a:r>
          </a:p>
          <a:p>
            <a:pPr marL="12700" marR="3050540">
              <a:lnSpc>
                <a:spcPct val="100000"/>
              </a:lnSpc>
            </a:pPr>
            <a:r>
              <a:rPr lang="en-US" sz="1400" b="1" spc="-5" dirty="0">
                <a:solidFill>
                  <a:srgbClr val="C00000"/>
                </a:solidFill>
                <a:latin typeface="Arial"/>
                <a:cs typeface="Arial"/>
              </a:rPr>
              <a:t>price</a:t>
            </a:r>
            <a:r>
              <a:rPr lang="en-US" sz="1400" spc="-5" dirty="0">
                <a:latin typeface="Arial"/>
                <a:cs typeface="Arial"/>
              </a:rPr>
              <a:t>: indicates the price.</a:t>
            </a:r>
          </a:p>
          <a:p>
            <a:pPr marL="12700" marR="3050540">
              <a:lnSpc>
                <a:spcPct val="100000"/>
              </a:lnSpc>
            </a:pPr>
            <a:r>
              <a:rPr lang="en-US" sz="1400" b="1" spc="-5" dirty="0" err="1">
                <a:solidFill>
                  <a:srgbClr val="C00000"/>
                </a:solidFill>
                <a:latin typeface="Arial"/>
                <a:cs typeface="Arial"/>
              </a:rPr>
              <a:t>minimum_nights</a:t>
            </a:r>
            <a:r>
              <a:rPr lang="en-US" sz="1400" spc="-5" dirty="0">
                <a:latin typeface="Arial"/>
                <a:cs typeface="Arial"/>
              </a:rPr>
              <a:t>: indicates minimum number of nights spent.</a:t>
            </a:r>
          </a:p>
          <a:p>
            <a:pPr marL="12700" marR="3050540">
              <a:lnSpc>
                <a:spcPct val="100000"/>
              </a:lnSpc>
            </a:pPr>
            <a:r>
              <a:rPr lang="en-US" sz="1400" b="1" spc="-5" dirty="0" err="1">
                <a:solidFill>
                  <a:srgbClr val="C00000"/>
                </a:solidFill>
                <a:latin typeface="Arial"/>
                <a:cs typeface="Arial"/>
              </a:rPr>
              <a:t>number_of_reviews</a:t>
            </a:r>
            <a:r>
              <a:rPr lang="en-US" sz="1400" spc="-5" dirty="0">
                <a:latin typeface="Arial"/>
                <a:cs typeface="Arial"/>
              </a:rPr>
              <a:t>: indicates total number of reviews for a particular listing.</a:t>
            </a:r>
          </a:p>
          <a:p>
            <a:pPr marL="12700" marR="3050540">
              <a:lnSpc>
                <a:spcPct val="100000"/>
              </a:lnSpc>
            </a:pPr>
            <a:endParaRPr lang="en-US" sz="1400" dirty="0">
              <a:latin typeface="Arial"/>
              <a:cs typeface="Arial"/>
            </a:endParaRPr>
          </a:p>
          <a:p>
            <a:pPr marL="12700" marR="3050540">
              <a:lnSpc>
                <a:spcPct val="100000"/>
              </a:lnSpc>
            </a:pPr>
            <a:r>
              <a:rPr lang="en-US" sz="1400" dirty="0">
                <a:latin typeface="Arial"/>
                <a:cs typeface="Arial"/>
              </a:rPr>
              <a:t>                                                                                                                                                                             </a:t>
            </a:r>
            <a:endParaRPr sz="14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252" y="13687"/>
            <a:ext cx="8521065" cy="500381"/>
            <a:chOff x="-12700" y="0"/>
            <a:chExt cx="8521065" cy="482600"/>
          </a:xfrm>
        </p:grpSpPr>
        <p:sp>
          <p:nvSpPr>
            <p:cNvPr id="3" name="object 3"/>
            <p:cNvSpPr/>
            <p:nvPr/>
          </p:nvSpPr>
          <p:spPr>
            <a:xfrm>
              <a:off x="0" y="0"/>
              <a:ext cx="8495665" cy="457200"/>
            </a:xfrm>
            <a:custGeom>
              <a:avLst/>
              <a:gdLst/>
              <a:ahLst/>
              <a:cxnLst/>
              <a:rect l="l" t="t" r="r" b="b"/>
              <a:pathLst>
                <a:path w="8495665" h="457200">
                  <a:moveTo>
                    <a:pt x="8495411" y="0"/>
                  </a:moveTo>
                  <a:lnTo>
                    <a:pt x="0" y="0"/>
                  </a:lnTo>
                  <a:lnTo>
                    <a:pt x="0" y="457200"/>
                  </a:lnTo>
                  <a:lnTo>
                    <a:pt x="8495411" y="457200"/>
                  </a:lnTo>
                  <a:lnTo>
                    <a:pt x="8495411" y="0"/>
                  </a:lnTo>
                  <a:close/>
                </a:path>
              </a:pathLst>
            </a:custGeom>
            <a:solidFill>
              <a:srgbClr val="202020"/>
            </a:solidFill>
          </p:spPr>
          <p:txBody>
            <a:bodyPr wrap="square" lIns="0" tIns="0" rIns="0" bIns="0" rtlCol="0"/>
            <a:lstStyle/>
            <a:p>
              <a:endParaRPr/>
            </a:p>
          </p:txBody>
        </p:sp>
        <p:sp>
          <p:nvSpPr>
            <p:cNvPr id="4" name="object 4"/>
            <p:cNvSpPr/>
            <p:nvPr/>
          </p:nvSpPr>
          <p:spPr>
            <a:xfrm>
              <a:off x="0" y="0"/>
              <a:ext cx="8495665" cy="457200"/>
            </a:xfrm>
            <a:custGeom>
              <a:avLst/>
              <a:gdLst/>
              <a:ahLst/>
              <a:cxnLst/>
              <a:rect l="l" t="t" r="r" b="b"/>
              <a:pathLst>
                <a:path w="8495665" h="457200">
                  <a:moveTo>
                    <a:pt x="0" y="457200"/>
                  </a:moveTo>
                  <a:lnTo>
                    <a:pt x="8495411" y="457200"/>
                  </a:lnTo>
                  <a:lnTo>
                    <a:pt x="8495411" y="0"/>
                  </a:lnTo>
                  <a:lnTo>
                    <a:pt x="0" y="0"/>
                  </a:lnTo>
                  <a:lnTo>
                    <a:pt x="0" y="457200"/>
                  </a:lnTo>
                  <a:close/>
                </a:path>
              </a:pathLst>
            </a:custGeom>
            <a:ln w="25400">
              <a:solidFill>
                <a:srgbClr val="202020"/>
              </a:solidFill>
            </a:ln>
          </p:spPr>
          <p:txBody>
            <a:bodyPr wrap="square" lIns="0" tIns="0" rIns="0" bIns="0" rtlCol="0"/>
            <a:lstStyle/>
            <a:p>
              <a:endParaRPr/>
            </a:p>
          </p:txBody>
        </p:sp>
      </p:grpSp>
      <p:sp>
        <p:nvSpPr>
          <p:cNvPr id="5" name="object 5"/>
          <p:cNvSpPr txBox="1"/>
          <p:nvPr/>
        </p:nvSpPr>
        <p:spPr>
          <a:xfrm>
            <a:off x="78739" y="70358"/>
            <a:ext cx="5688965" cy="382156"/>
          </a:xfrm>
          <a:prstGeom prst="rect">
            <a:avLst/>
          </a:prstGeom>
        </p:spPr>
        <p:txBody>
          <a:bodyPr vert="horz" wrap="square" lIns="0" tIns="12700" rIns="0" bIns="0" rtlCol="0">
            <a:spAutoFit/>
          </a:bodyPr>
          <a:lstStyle/>
          <a:p>
            <a:pPr marL="354965" indent="-342900">
              <a:lnSpc>
                <a:spcPct val="100000"/>
              </a:lnSpc>
              <a:spcBef>
                <a:spcPts val="100"/>
              </a:spcBef>
              <a:buSzPct val="116666"/>
              <a:buFont typeface="Wingdings" panose="05000000000000000000" pitchFamily="2" charset="2"/>
              <a:buChar char="q"/>
              <a:tabLst>
                <a:tab pos="497840" algn="l"/>
                <a:tab pos="498475" algn="l"/>
              </a:tabLst>
            </a:pPr>
            <a:r>
              <a:rPr lang="en-US" sz="2400" b="1" dirty="0">
                <a:solidFill>
                  <a:schemeClr val="bg1"/>
                </a:solidFill>
                <a:latin typeface="Arial"/>
                <a:cs typeface="Arial"/>
              </a:rPr>
              <a:t>Data Summary (</a:t>
            </a:r>
            <a:r>
              <a:rPr lang="en-US" sz="2400" b="1" dirty="0" err="1">
                <a:solidFill>
                  <a:schemeClr val="bg1"/>
                </a:solidFill>
                <a:latin typeface="Arial"/>
                <a:cs typeface="Arial"/>
              </a:rPr>
              <a:t>cont</a:t>
            </a:r>
            <a:r>
              <a:rPr lang="en-US" sz="2400" b="1" dirty="0">
                <a:solidFill>
                  <a:schemeClr val="bg1"/>
                </a:solidFill>
                <a:latin typeface="Arial"/>
                <a:cs typeface="Arial"/>
              </a:rPr>
              <a:t>)</a:t>
            </a:r>
            <a:endParaRPr sz="2400" b="1" dirty="0">
              <a:solidFill>
                <a:schemeClr val="bg1"/>
              </a:solidFill>
              <a:latin typeface="Arial"/>
              <a:cs typeface="Arial"/>
            </a:endParaRPr>
          </a:p>
        </p:txBody>
      </p:sp>
      <p:sp>
        <p:nvSpPr>
          <p:cNvPr id="6" name="object 6"/>
          <p:cNvSpPr txBox="1"/>
          <p:nvPr/>
        </p:nvSpPr>
        <p:spPr>
          <a:xfrm>
            <a:off x="78739" y="570739"/>
            <a:ext cx="8495666" cy="4751942"/>
          </a:xfrm>
          <a:prstGeom prst="rect">
            <a:avLst/>
          </a:prstGeom>
        </p:spPr>
        <p:txBody>
          <a:bodyPr vert="horz" wrap="square" lIns="0" tIns="12065" rIns="0" bIns="0" rtlCol="0">
            <a:spAutoFit/>
          </a:bodyPr>
          <a:lstStyle/>
          <a:p>
            <a:pPr marL="12700">
              <a:lnSpc>
                <a:spcPct val="100000"/>
              </a:lnSpc>
              <a:spcBef>
                <a:spcPts val="10"/>
              </a:spcBef>
            </a:pPr>
            <a:endParaRPr lang="en-US" sz="1400" b="1" spc="-5" dirty="0">
              <a:solidFill>
                <a:srgbClr val="C00000"/>
              </a:solidFill>
              <a:latin typeface="Arial"/>
              <a:cs typeface="Arial"/>
            </a:endParaRPr>
          </a:p>
          <a:p>
            <a:pPr marL="12700">
              <a:spcBef>
                <a:spcPts val="10"/>
              </a:spcBef>
            </a:pPr>
            <a:r>
              <a:rPr lang="en-US" sz="1400" b="1" spc="-5" dirty="0" err="1">
                <a:solidFill>
                  <a:srgbClr val="C00000"/>
                </a:solidFill>
                <a:latin typeface="Arial"/>
                <a:cs typeface="Arial"/>
              </a:rPr>
              <a:t>reviews_per_month</a:t>
            </a:r>
            <a:r>
              <a:rPr lang="en-US" sz="1400" b="1" spc="-5" dirty="0">
                <a:latin typeface="Arial"/>
                <a:cs typeface="Arial"/>
              </a:rPr>
              <a:t> </a:t>
            </a:r>
            <a:r>
              <a:rPr lang="en-US" sz="1400" spc="-5" dirty="0">
                <a:latin typeface="Arial"/>
                <a:cs typeface="Arial"/>
              </a:rPr>
              <a:t>:indicates reviews per month for a particular listing.</a:t>
            </a:r>
            <a:endParaRPr lang="en-US" sz="1400" dirty="0">
              <a:latin typeface="Arial"/>
              <a:cs typeface="Arial"/>
            </a:endParaRPr>
          </a:p>
          <a:p>
            <a:pPr marL="12700">
              <a:lnSpc>
                <a:spcPct val="100000"/>
              </a:lnSpc>
            </a:pPr>
            <a:r>
              <a:rPr lang="en-US" sz="1400" b="1" spc="-5" dirty="0" err="1">
                <a:solidFill>
                  <a:srgbClr val="C00000"/>
                </a:solidFill>
                <a:latin typeface="Arial"/>
                <a:cs typeface="Arial"/>
              </a:rPr>
              <a:t>calculated_host_listings_count</a:t>
            </a:r>
            <a:r>
              <a:rPr lang="en-US" sz="1400" b="1" spc="-5" dirty="0">
                <a:latin typeface="Arial"/>
                <a:cs typeface="Arial"/>
              </a:rPr>
              <a:t> </a:t>
            </a:r>
            <a:r>
              <a:rPr lang="en-US" sz="1400" spc="-5" dirty="0">
                <a:latin typeface="Arial"/>
                <a:cs typeface="Arial"/>
              </a:rPr>
              <a:t>: shows the count of each host for a certain listing </a:t>
            </a:r>
            <a:endParaRPr lang="en-US" sz="1400" dirty="0">
              <a:latin typeface="Arial"/>
              <a:cs typeface="Arial"/>
            </a:endParaRPr>
          </a:p>
          <a:p>
            <a:pPr marL="12700">
              <a:lnSpc>
                <a:spcPct val="100000"/>
              </a:lnSpc>
            </a:pPr>
            <a:r>
              <a:rPr lang="en-US" sz="1400" b="1" spc="-5" dirty="0">
                <a:solidFill>
                  <a:srgbClr val="C00000"/>
                </a:solidFill>
                <a:latin typeface="Arial"/>
                <a:cs typeface="Arial"/>
              </a:rPr>
              <a:t>availability_365 </a:t>
            </a:r>
            <a:r>
              <a:rPr lang="en-US" sz="1400" spc="-5" dirty="0">
                <a:latin typeface="Arial"/>
                <a:cs typeface="Arial"/>
              </a:rPr>
              <a:t>: indicates the number of days a particular listing is available in a year.</a:t>
            </a:r>
          </a:p>
          <a:p>
            <a:pPr marL="12700">
              <a:lnSpc>
                <a:spcPct val="100000"/>
              </a:lnSpc>
            </a:pPr>
            <a:endParaRPr lang="en-US" sz="1400" dirty="0">
              <a:latin typeface="Arial"/>
              <a:cs typeface="Arial"/>
            </a:endParaRPr>
          </a:p>
          <a:p>
            <a:pPr marL="12700">
              <a:lnSpc>
                <a:spcPct val="100000"/>
              </a:lnSpc>
            </a:pPr>
            <a:endParaRPr lang="en-US" sz="1400" dirty="0">
              <a:latin typeface="Arial"/>
              <a:cs typeface="Arial"/>
            </a:endParaRPr>
          </a:p>
          <a:p>
            <a:pPr marL="12700">
              <a:lnSpc>
                <a:spcPct val="100000"/>
              </a:lnSpc>
            </a:pPr>
            <a:endParaRPr lang="en-US" sz="1400" dirty="0">
              <a:latin typeface="Arial"/>
              <a:cs typeface="Arial"/>
            </a:endParaRPr>
          </a:p>
          <a:p>
            <a:pPr marL="12700">
              <a:lnSpc>
                <a:spcPct val="100000"/>
              </a:lnSpc>
            </a:pPr>
            <a:endParaRPr lang="en-US" sz="1400" dirty="0">
              <a:latin typeface="Arial"/>
              <a:cs typeface="Arial"/>
            </a:endParaRPr>
          </a:p>
          <a:p>
            <a:pPr marL="12700">
              <a:lnSpc>
                <a:spcPct val="100000"/>
              </a:lnSpc>
            </a:pPr>
            <a:endParaRPr lang="en-US" sz="1400" dirty="0">
              <a:latin typeface="Arial"/>
              <a:cs typeface="Arial"/>
            </a:endParaRPr>
          </a:p>
          <a:p>
            <a:pPr marL="12700">
              <a:lnSpc>
                <a:spcPct val="100000"/>
              </a:lnSpc>
            </a:pPr>
            <a:endParaRPr lang="en-US" sz="1400" dirty="0">
              <a:latin typeface="Arial"/>
              <a:cs typeface="Arial"/>
            </a:endParaRPr>
          </a:p>
          <a:p>
            <a:pPr marL="12700"/>
            <a:r>
              <a:rPr lang="en-US" sz="1400" dirty="0">
                <a:latin typeface="Arial"/>
                <a:cs typeface="Arial"/>
              </a:rPr>
              <a:t>                                                                 </a:t>
            </a:r>
            <a:r>
              <a:rPr lang="en-US" sz="1400" dirty="0">
                <a:effectLst>
                  <a:outerShdw blurRad="38100" dist="38100" dir="2700000" algn="tl">
                    <a:srgbClr val="000000">
                      <a:alpha val="43137"/>
                    </a:srgbClr>
                  </a:outerShdw>
                </a:effectLst>
                <a:latin typeface="Arial"/>
                <a:cs typeface="Arial"/>
              </a:rPr>
              <a:t>These were all the columns given in the Airbnb data set… </a:t>
            </a:r>
          </a:p>
          <a:p>
            <a:pPr marL="12700"/>
            <a:r>
              <a:rPr lang="en-US" sz="1400" dirty="0">
                <a:effectLst>
                  <a:outerShdw blurRad="38100" dist="38100" dir="2700000" algn="tl">
                    <a:srgbClr val="000000">
                      <a:alpha val="43137"/>
                    </a:srgbClr>
                  </a:outerShdw>
                </a:effectLst>
                <a:latin typeface="Arial"/>
                <a:cs typeface="Arial"/>
              </a:rPr>
              <a:t>                                                                 </a:t>
            </a:r>
          </a:p>
          <a:p>
            <a:pPr marL="12700"/>
            <a:r>
              <a:rPr lang="en-US" sz="1400" dirty="0">
                <a:effectLst>
                  <a:outerShdw blurRad="38100" dist="38100" dir="2700000" algn="tl">
                    <a:srgbClr val="000000">
                      <a:alpha val="43137"/>
                    </a:srgbClr>
                  </a:outerShdw>
                </a:effectLst>
                <a:latin typeface="Arial"/>
                <a:cs typeface="Arial"/>
              </a:rPr>
              <a:t>                                                                Lets now analyze them and try to gather some useful intel !!</a:t>
            </a:r>
          </a:p>
          <a:p>
            <a:pPr marL="12700">
              <a:lnSpc>
                <a:spcPct val="100000"/>
              </a:lnSpc>
            </a:pPr>
            <a:endParaRPr lang="en-US" sz="1400" dirty="0">
              <a:effectLst>
                <a:outerShdw blurRad="38100" dist="38100" dir="2700000" algn="tl">
                  <a:srgbClr val="000000">
                    <a:alpha val="43137"/>
                  </a:srgbClr>
                </a:outerShdw>
              </a:effectLst>
              <a:latin typeface="Arial"/>
              <a:cs typeface="Arial"/>
            </a:endParaRPr>
          </a:p>
          <a:p>
            <a:pPr marL="12700">
              <a:lnSpc>
                <a:spcPct val="100000"/>
              </a:lnSpc>
            </a:pPr>
            <a:endParaRPr lang="en-US" sz="1400" dirty="0">
              <a:latin typeface="Arial"/>
              <a:cs typeface="Arial"/>
            </a:endParaRPr>
          </a:p>
          <a:p>
            <a:pPr marL="12700">
              <a:lnSpc>
                <a:spcPct val="100000"/>
              </a:lnSpc>
            </a:pPr>
            <a:r>
              <a:rPr lang="en-US" sz="1400" dirty="0">
                <a:latin typeface="Arial"/>
                <a:cs typeface="Arial"/>
              </a:rPr>
              <a:t>                                                                 </a:t>
            </a:r>
          </a:p>
          <a:p>
            <a:pPr marL="12700">
              <a:lnSpc>
                <a:spcPct val="100000"/>
              </a:lnSpc>
            </a:pPr>
            <a:endParaRPr lang="en-US" sz="1400" dirty="0">
              <a:latin typeface="Arial"/>
              <a:cs typeface="Arial"/>
            </a:endParaRPr>
          </a:p>
          <a:p>
            <a:pPr marL="12700">
              <a:lnSpc>
                <a:spcPct val="100000"/>
              </a:lnSpc>
            </a:pPr>
            <a:endParaRPr lang="en-US" sz="1400" dirty="0">
              <a:latin typeface="Arial"/>
              <a:cs typeface="Arial"/>
            </a:endParaRPr>
          </a:p>
          <a:p>
            <a:pPr marL="12700">
              <a:lnSpc>
                <a:spcPct val="100000"/>
              </a:lnSpc>
            </a:pPr>
            <a:endParaRPr lang="en-US" sz="1400" dirty="0">
              <a:latin typeface="Arial"/>
              <a:cs typeface="Arial"/>
            </a:endParaRPr>
          </a:p>
          <a:p>
            <a:pPr marL="12700">
              <a:lnSpc>
                <a:spcPct val="100000"/>
              </a:lnSpc>
            </a:pPr>
            <a:endParaRPr lang="en-US" sz="1400" dirty="0">
              <a:latin typeface="Arial"/>
              <a:cs typeface="Arial"/>
            </a:endParaRPr>
          </a:p>
          <a:p>
            <a:pPr marL="12700" marR="3050540">
              <a:lnSpc>
                <a:spcPct val="100000"/>
              </a:lnSpc>
            </a:pPr>
            <a:endParaRPr lang="en-US" sz="1400" dirty="0">
              <a:latin typeface="Arial"/>
              <a:cs typeface="Arial"/>
            </a:endParaRPr>
          </a:p>
          <a:p>
            <a:pPr marL="12700" marR="3050540">
              <a:lnSpc>
                <a:spcPct val="100000"/>
              </a:lnSpc>
            </a:pPr>
            <a:r>
              <a:rPr lang="en-US" sz="1400" dirty="0">
                <a:latin typeface="Arial"/>
                <a:cs typeface="Arial"/>
              </a:rPr>
              <a:t>                                                                                                                                                                             </a:t>
            </a:r>
          </a:p>
        </p:txBody>
      </p:sp>
      <p:pic>
        <p:nvPicPr>
          <p:cNvPr id="1030" name="Picture 6" descr="Airbnb (@Airbnb) / Twitter">
            <a:extLst>
              <a:ext uri="{FF2B5EF4-FFF2-40B4-BE49-F238E27FC236}">
                <a16:creationId xmlns:a16="http://schemas.microsoft.com/office/drawing/2014/main" id="{3F9CC40F-512A-2C25-6A2C-344EE8A21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08" y="188595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700" y="0"/>
            <a:ext cx="8546465" cy="524510"/>
            <a:chOff x="-12700" y="0"/>
            <a:chExt cx="8546465" cy="524510"/>
          </a:xfrm>
        </p:grpSpPr>
        <p:sp>
          <p:nvSpPr>
            <p:cNvPr id="3" name="object 3"/>
            <p:cNvSpPr/>
            <p:nvPr/>
          </p:nvSpPr>
          <p:spPr>
            <a:xfrm>
              <a:off x="0" y="0"/>
              <a:ext cx="8521065" cy="499109"/>
            </a:xfrm>
            <a:custGeom>
              <a:avLst/>
              <a:gdLst/>
              <a:ahLst/>
              <a:cxnLst/>
              <a:rect l="l" t="t" r="r" b="b"/>
              <a:pathLst>
                <a:path w="8521065" h="499109">
                  <a:moveTo>
                    <a:pt x="8520557" y="0"/>
                  </a:moveTo>
                  <a:lnTo>
                    <a:pt x="0" y="0"/>
                  </a:lnTo>
                  <a:lnTo>
                    <a:pt x="0" y="498767"/>
                  </a:lnTo>
                  <a:lnTo>
                    <a:pt x="8520557" y="498767"/>
                  </a:lnTo>
                  <a:lnTo>
                    <a:pt x="8520557" y="0"/>
                  </a:lnTo>
                  <a:close/>
                </a:path>
              </a:pathLst>
            </a:custGeom>
            <a:solidFill>
              <a:srgbClr val="202020"/>
            </a:solidFill>
          </p:spPr>
          <p:txBody>
            <a:bodyPr wrap="square" lIns="0" tIns="0" rIns="0" bIns="0" rtlCol="0"/>
            <a:lstStyle/>
            <a:p>
              <a:endParaRPr/>
            </a:p>
          </p:txBody>
        </p:sp>
        <p:sp>
          <p:nvSpPr>
            <p:cNvPr id="4" name="object 4"/>
            <p:cNvSpPr/>
            <p:nvPr/>
          </p:nvSpPr>
          <p:spPr>
            <a:xfrm>
              <a:off x="0" y="0"/>
              <a:ext cx="8521065" cy="499109"/>
            </a:xfrm>
            <a:custGeom>
              <a:avLst/>
              <a:gdLst/>
              <a:ahLst/>
              <a:cxnLst/>
              <a:rect l="l" t="t" r="r" b="b"/>
              <a:pathLst>
                <a:path w="8521065" h="499109">
                  <a:moveTo>
                    <a:pt x="0" y="498767"/>
                  </a:moveTo>
                  <a:lnTo>
                    <a:pt x="8520557" y="498767"/>
                  </a:lnTo>
                  <a:lnTo>
                    <a:pt x="8520557" y="0"/>
                  </a:lnTo>
                  <a:lnTo>
                    <a:pt x="0" y="0"/>
                  </a:lnTo>
                  <a:lnTo>
                    <a:pt x="0" y="498767"/>
                  </a:lnTo>
                  <a:close/>
                </a:path>
              </a:pathLst>
            </a:custGeom>
            <a:ln w="25399">
              <a:solidFill>
                <a:srgbClr val="202020"/>
              </a:solidFill>
            </a:ln>
          </p:spPr>
          <p:txBody>
            <a:bodyPr wrap="square" lIns="0" tIns="0" rIns="0" bIns="0" rtlCol="0"/>
            <a:lstStyle/>
            <a:p>
              <a:endParaRPr/>
            </a:p>
          </p:txBody>
        </p:sp>
      </p:grpSp>
      <p:sp>
        <p:nvSpPr>
          <p:cNvPr id="5" name="object 5"/>
          <p:cNvSpPr txBox="1"/>
          <p:nvPr/>
        </p:nvSpPr>
        <p:spPr>
          <a:xfrm>
            <a:off x="78739" y="70358"/>
            <a:ext cx="4507865" cy="1028487"/>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sz="2400" b="1" spc="-5" dirty="0">
                <a:solidFill>
                  <a:schemeClr val="bg1"/>
                </a:solidFill>
                <a:latin typeface="Arial"/>
                <a:cs typeface="Arial"/>
              </a:rPr>
              <a:t>Work Flow</a:t>
            </a:r>
            <a:r>
              <a:rPr sz="2400" b="1" spc="-20" dirty="0">
                <a:solidFill>
                  <a:schemeClr val="bg1"/>
                </a:solidFill>
                <a:latin typeface="Arial"/>
                <a:cs typeface="Arial"/>
              </a:rPr>
              <a:t> </a:t>
            </a:r>
            <a:r>
              <a:rPr sz="2400" b="1" dirty="0">
                <a:solidFill>
                  <a:schemeClr val="bg1"/>
                </a:solidFill>
                <a:latin typeface="Arial"/>
                <a:cs typeface="Arial"/>
              </a:rPr>
              <a:t>:</a:t>
            </a:r>
            <a:endParaRPr sz="2400" dirty="0">
              <a:solidFill>
                <a:schemeClr val="bg1"/>
              </a:solidFill>
              <a:latin typeface="Arial"/>
              <a:cs typeface="Arial"/>
            </a:endParaRPr>
          </a:p>
          <a:p>
            <a:pPr>
              <a:lnSpc>
                <a:spcPct val="100000"/>
              </a:lnSpc>
              <a:spcBef>
                <a:spcPts val="20"/>
              </a:spcBef>
              <a:buClr>
                <a:srgbClr val="FF4646"/>
              </a:buClr>
              <a:buFont typeface="Wingdings"/>
              <a:buChar char=""/>
            </a:pPr>
            <a:endParaRPr sz="2800" dirty="0">
              <a:latin typeface="Arial"/>
              <a:cs typeface="Arial"/>
            </a:endParaRPr>
          </a:p>
          <a:p>
            <a:pPr marL="354330" lvl="1" indent="-142240">
              <a:lnSpc>
                <a:spcPct val="100000"/>
              </a:lnSpc>
              <a:buSzPct val="92857"/>
              <a:buFont typeface="Wingdings"/>
              <a:buChar char=""/>
              <a:tabLst>
                <a:tab pos="354965" algn="l"/>
              </a:tabLst>
            </a:pPr>
            <a:r>
              <a:rPr sz="1400" spc="-5" dirty="0">
                <a:latin typeface="Arial"/>
                <a:cs typeface="Arial"/>
              </a:rPr>
              <a:t>So we will divide our work flow into following 3</a:t>
            </a:r>
            <a:r>
              <a:rPr sz="1400" spc="20" dirty="0">
                <a:latin typeface="Arial"/>
                <a:cs typeface="Arial"/>
              </a:rPr>
              <a:t> </a:t>
            </a:r>
            <a:r>
              <a:rPr sz="1400" spc="-5" dirty="0">
                <a:latin typeface="Arial"/>
                <a:cs typeface="Arial"/>
              </a:rPr>
              <a:t>steps</a:t>
            </a:r>
            <a:r>
              <a:rPr lang="en-US" sz="1400" spc="-5" dirty="0">
                <a:latin typeface="Arial"/>
                <a:cs typeface="Arial"/>
              </a:rPr>
              <a:t>:</a:t>
            </a:r>
            <a:endParaRPr sz="1400" dirty="0">
              <a:latin typeface="Arial"/>
              <a:cs typeface="Arial"/>
            </a:endParaRPr>
          </a:p>
        </p:txBody>
      </p:sp>
      <p:sp>
        <p:nvSpPr>
          <p:cNvPr id="6" name="object 6"/>
          <p:cNvSpPr txBox="1"/>
          <p:nvPr/>
        </p:nvSpPr>
        <p:spPr>
          <a:xfrm>
            <a:off x="529844" y="1974342"/>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Arial"/>
                <a:cs typeface="Arial"/>
              </a:rPr>
              <a:t>●</a:t>
            </a:r>
            <a:endParaRPr sz="1400">
              <a:latin typeface="Arial"/>
              <a:cs typeface="Arial"/>
            </a:endParaRPr>
          </a:p>
        </p:txBody>
      </p:sp>
      <p:grpSp>
        <p:nvGrpSpPr>
          <p:cNvPr id="7" name="object 7"/>
          <p:cNvGrpSpPr/>
          <p:nvPr/>
        </p:nvGrpSpPr>
        <p:grpSpPr>
          <a:xfrm>
            <a:off x="529844" y="1849247"/>
            <a:ext cx="2933065" cy="1188720"/>
            <a:chOff x="521309" y="1861947"/>
            <a:chExt cx="2933065" cy="1188720"/>
          </a:xfrm>
        </p:grpSpPr>
        <p:sp>
          <p:nvSpPr>
            <p:cNvPr id="8" name="object 8"/>
            <p:cNvSpPr/>
            <p:nvPr/>
          </p:nvSpPr>
          <p:spPr>
            <a:xfrm>
              <a:off x="534009" y="1874647"/>
              <a:ext cx="2907665" cy="1163320"/>
            </a:xfrm>
            <a:custGeom>
              <a:avLst/>
              <a:gdLst/>
              <a:ahLst/>
              <a:cxnLst/>
              <a:rect l="l" t="t" r="r" b="b"/>
              <a:pathLst>
                <a:path w="2907665" h="1163320">
                  <a:moveTo>
                    <a:pt x="2325649" y="0"/>
                  </a:moveTo>
                  <a:lnTo>
                    <a:pt x="0" y="0"/>
                  </a:lnTo>
                  <a:lnTo>
                    <a:pt x="581418" y="581532"/>
                  </a:lnTo>
                  <a:lnTo>
                    <a:pt x="0" y="1162939"/>
                  </a:lnTo>
                  <a:lnTo>
                    <a:pt x="2325649" y="1162939"/>
                  </a:lnTo>
                  <a:lnTo>
                    <a:pt x="2907055" y="581532"/>
                  </a:lnTo>
                  <a:lnTo>
                    <a:pt x="2325649" y="0"/>
                  </a:lnTo>
                  <a:close/>
                </a:path>
              </a:pathLst>
            </a:custGeom>
            <a:solidFill>
              <a:srgbClr val="CC0000"/>
            </a:solidFill>
          </p:spPr>
          <p:txBody>
            <a:bodyPr wrap="square" lIns="0" tIns="0" rIns="0" bIns="0" rtlCol="0"/>
            <a:lstStyle/>
            <a:p>
              <a:endParaRPr/>
            </a:p>
          </p:txBody>
        </p:sp>
        <p:sp>
          <p:nvSpPr>
            <p:cNvPr id="9" name="object 9"/>
            <p:cNvSpPr/>
            <p:nvPr/>
          </p:nvSpPr>
          <p:spPr>
            <a:xfrm>
              <a:off x="534009" y="1874647"/>
              <a:ext cx="2907665" cy="1163320"/>
            </a:xfrm>
            <a:custGeom>
              <a:avLst/>
              <a:gdLst/>
              <a:ahLst/>
              <a:cxnLst/>
              <a:rect l="l" t="t" r="r" b="b"/>
              <a:pathLst>
                <a:path w="2907665" h="1163320">
                  <a:moveTo>
                    <a:pt x="0" y="0"/>
                  </a:moveTo>
                  <a:lnTo>
                    <a:pt x="2325649" y="0"/>
                  </a:lnTo>
                  <a:lnTo>
                    <a:pt x="2907055" y="581532"/>
                  </a:lnTo>
                  <a:lnTo>
                    <a:pt x="2325649" y="1162939"/>
                  </a:lnTo>
                  <a:lnTo>
                    <a:pt x="0" y="1162939"/>
                  </a:lnTo>
                  <a:lnTo>
                    <a:pt x="581418" y="581532"/>
                  </a:lnTo>
                  <a:lnTo>
                    <a:pt x="0" y="0"/>
                  </a:lnTo>
                  <a:close/>
                </a:path>
              </a:pathLst>
            </a:custGeom>
            <a:ln w="25400">
              <a:solidFill>
                <a:srgbClr val="202020"/>
              </a:solidFill>
            </a:ln>
          </p:spPr>
          <p:txBody>
            <a:bodyPr wrap="square" lIns="0" tIns="0" rIns="0" bIns="0" rtlCol="0"/>
            <a:lstStyle/>
            <a:p>
              <a:endParaRPr/>
            </a:p>
          </p:txBody>
        </p:sp>
      </p:grpSp>
      <p:sp>
        <p:nvSpPr>
          <p:cNvPr id="10" name="object 10"/>
          <p:cNvSpPr txBox="1"/>
          <p:nvPr/>
        </p:nvSpPr>
        <p:spPr>
          <a:xfrm>
            <a:off x="1182624" y="2026412"/>
            <a:ext cx="1661795" cy="814705"/>
          </a:xfrm>
          <a:prstGeom prst="rect">
            <a:avLst/>
          </a:prstGeom>
        </p:spPr>
        <p:txBody>
          <a:bodyPr vert="horz" wrap="square" lIns="0" tIns="52705" rIns="0" bIns="0" rtlCol="0">
            <a:spAutoFit/>
          </a:bodyPr>
          <a:lstStyle/>
          <a:p>
            <a:pPr marL="12065" marR="5080" algn="ctr">
              <a:lnSpc>
                <a:spcPct val="86200"/>
              </a:lnSpc>
              <a:spcBef>
                <a:spcPts val="415"/>
              </a:spcBef>
            </a:pPr>
            <a:r>
              <a:rPr sz="1900" dirty="0">
                <a:solidFill>
                  <a:srgbClr val="F5FCFF"/>
                </a:solidFill>
                <a:latin typeface="Arial"/>
                <a:cs typeface="Arial"/>
              </a:rPr>
              <a:t>Data</a:t>
            </a:r>
            <a:r>
              <a:rPr sz="1900" spc="-65" dirty="0">
                <a:solidFill>
                  <a:srgbClr val="F5FCFF"/>
                </a:solidFill>
                <a:latin typeface="Arial"/>
                <a:cs typeface="Arial"/>
              </a:rPr>
              <a:t> </a:t>
            </a:r>
            <a:r>
              <a:rPr sz="1900" spc="-5" dirty="0">
                <a:solidFill>
                  <a:srgbClr val="F5FCFF"/>
                </a:solidFill>
                <a:latin typeface="Arial"/>
                <a:cs typeface="Arial"/>
              </a:rPr>
              <a:t>Collection  and     </a:t>
            </a:r>
            <a:r>
              <a:rPr sz="1900" dirty="0">
                <a:solidFill>
                  <a:srgbClr val="F5FCFF"/>
                </a:solidFill>
                <a:latin typeface="Arial"/>
                <a:cs typeface="Arial"/>
              </a:rPr>
              <a:t>Understanding</a:t>
            </a:r>
            <a:endParaRPr sz="1900" dirty="0">
              <a:latin typeface="Arial"/>
              <a:cs typeface="Arial"/>
            </a:endParaRPr>
          </a:p>
        </p:txBody>
      </p:sp>
      <p:grpSp>
        <p:nvGrpSpPr>
          <p:cNvPr id="11" name="object 11"/>
          <p:cNvGrpSpPr/>
          <p:nvPr/>
        </p:nvGrpSpPr>
        <p:grpSpPr>
          <a:xfrm>
            <a:off x="3137661" y="1861947"/>
            <a:ext cx="2932430" cy="1188720"/>
            <a:chOff x="3137661" y="1861947"/>
            <a:chExt cx="2932430" cy="1188720"/>
          </a:xfrm>
        </p:grpSpPr>
        <p:sp>
          <p:nvSpPr>
            <p:cNvPr id="12" name="object 12"/>
            <p:cNvSpPr/>
            <p:nvPr/>
          </p:nvSpPr>
          <p:spPr>
            <a:xfrm>
              <a:off x="3150361" y="1874647"/>
              <a:ext cx="2907030" cy="1163320"/>
            </a:xfrm>
            <a:custGeom>
              <a:avLst/>
              <a:gdLst/>
              <a:ahLst/>
              <a:cxnLst/>
              <a:rect l="l" t="t" r="r" b="b"/>
              <a:pathLst>
                <a:path w="2907029" h="1163320">
                  <a:moveTo>
                    <a:pt x="2325624" y="0"/>
                  </a:moveTo>
                  <a:lnTo>
                    <a:pt x="0" y="0"/>
                  </a:lnTo>
                  <a:lnTo>
                    <a:pt x="581405" y="581532"/>
                  </a:lnTo>
                  <a:lnTo>
                    <a:pt x="0" y="1162939"/>
                  </a:lnTo>
                  <a:lnTo>
                    <a:pt x="2325624" y="1162939"/>
                  </a:lnTo>
                  <a:lnTo>
                    <a:pt x="2907029" y="581532"/>
                  </a:lnTo>
                  <a:lnTo>
                    <a:pt x="2325624" y="0"/>
                  </a:lnTo>
                  <a:close/>
                </a:path>
              </a:pathLst>
            </a:custGeom>
            <a:solidFill>
              <a:srgbClr val="CC0000"/>
            </a:solidFill>
          </p:spPr>
          <p:txBody>
            <a:bodyPr wrap="square" lIns="0" tIns="0" rIns="0" bIns="0" rtlCol="0"/>
            <a:lstStyle/>
            <a:p>
              <a:endParaRPr/>
            </a:p>
          </p:txBody>
        </p:sp>
        <p:sp>
          <p:nvSpPr>
            <p:cNvPr id="13" name="object 13"/>
            <p:cNvSpPr/>
            <p:nvPr/>
          </p:nvSpPr>
          <p:spPr>
            <a:xfrm>
              <a:off x="3150361" y="1874647"/>
              <a:ext cx="2907030" cy="1163320"/>
            </a:xfrm>
            <a:custGeom>
              <a:avLst/>
              <a:gdLst/>
              <a:ahLst/>
              <a:cxnLst/>
              <a:rect l="l" t="t" r="r" b="b"/>
              <a:pathLst>
                <a:path w="2907029" h="1163320">
                  <a:moveTo>
                    <a:pt x="0" y="0"/>
                  </a:moveTo>
                  <a:lnTo>
                    <a:pt x="2325624" y="0"/>
                  </a:lnTo>
                  <a:lnTo>
                    <a:pt x="2907029" y="581532"/>
                  </a:lnTo>
                  <a:lnTo>
                    <a:pt x="2325624" y="1162939"/>
                  </a:lnTo>
                  <a:lnTo>
                    <a:pt x="0" y="1162939"/>
                  </a:lnTo>
                  <a:lnTo>
                    <a:pt x="581405" y="581532"/>
                  </a:lnTo>
                  <a:lnTo>
                    <a:pt x="0" y="0"/>
                  </a:lnTo>
                  <a:close/>
                </a:path>
              </a:pathLst>
            </a:custGeom>
            <a:ln w="25400">
              <a:solidFill>
                <a:srgbClr val="202020"/>
              </a:solidFill>
            </a:ln>
          </p:spPr>
          <p:txBody>
            <a:bodyPr wrap="square" lIns="0" tIns="0" rIns="0" bIns="0" rtlCol="0"/>
            <a:lstStyle/>
            <a:p>
              <a:endParaRPr/>
            </a:p>
          </p:txBody>
        </p:sp>
      </p:grpSp>
      <p:sp>
        <p:nvSpPr>
          <p:cNvPr id="14" name="object 14"/>
          <p:cNvSpPr txBox="1"/>
          <p:nvPr/>
        </p:nvSpPr>
        <p:spPr>
          <a:xfrm>
            <a:off x="3819144" y="2026412"/>
            <a:ext cx="1621155" cy="814705"/>
          </a:xfrm>
          <a:prstGeom prst="rect">
            <a:avLst/>
          </a:prstGeom>
        </p:spPr>
        <p:txBody>
          <a:bodyPr vert="horz" wrap="square" lIns="0" tIns="52705" rIns="0" bIns="0" rtlCol="0">
            <a:spAutoFit/>
          </a:bodyPr>
          <a:lstStyle/>
          <a:p>
            <a:pPr marL="12700" marR="5080" algn="ctr">
              <a:lnSpc>
                <a:spcPct val="86200"/>
              </a:lnSpc>
              <a:spcBef>
                <a:spcPts val="415"/>
              </a:spcBef>
              <a:tabLst>
                <a:tab pos="655320" algn="l"/>
              </a:tabLst>
            </a:pPr>
            <a:r>
              <a:rPr sz="1900" dirty="0">
                <a:solidFill>
                  <a:srgbClr val="F5FCFF"/>
                </a:solidFill>
                <a:latin typeface="Arial"/>
                <a:cs typeface="Arial"/>
              </a:rPr>
              <a:t>Data	Cl</a:t>
            </a:r>
            <a:r>
              <a:rPr sz="1900" spc="-10" dirty="0">
                <a:solidFill>
                  <a:srgbClr val="F5FCFF"/>
                </a:solidFill>
                <a:latin typeface="Arial"/>
                <a:cs typeface="Arial"/>
              </a:rPr>
              <a:t>e</a:t>
            </a:r>
            <a:r>
              <a:rPr sz="1900" dirty="0">
                <a:solidFill>
                  <a:srgbClr val="F5FCFF"/>
                </a:solidFill>
                <a:latin typeface="Arial"/>
                <a:cs typeface="Arial"/>
              </a:rPr>
              <a:t>an</a:t>
            </a:r>
            <a:r>
              <a:rPr sz="1900" spc="-10" dirty="0">
                <a:solidFill>
                  <a:srgbClr val="F5FCFF"/>
                </a:solidFill>
                <a:latin typeface="Arial"/>
                <a:cs typeface="Arial"/>
              </a:rPr>
              <a:t>i</a:t>
            </a:r>
            <a:r>
              <a:rPr sz="1900" dirty="0">
                <a:solidFill>
                  <a:srgbClr val="F5FCFF"/>
                </a:solidFill>
                <a:latin typeface="Arial"/>
                <a:cs typeface="Arial"/>
              </a:rPr>
              <a:t>ng  </a:t>
            </a:r>
            <a:r>
              <a:rPr sz="1900" spc="-5" dirty="0">
                <a:solidFill>
                  <a:srgbClr val="F5FCFF"/>
                </a:solidFill>
                <a:latin typeface="Arial"/>
                <a:cs typeface="Arial"/>
              </a:rPr>
              <a:t>and    Manipulation</a:t>
            </a:r>
            <a:endParaRPr sz="1900" dirty="0">
              <a:latin typeface="Arial"/>
              <a:cs typeface="Arial"/>
            </a:endParaRPr>
          </a:p>
        </p:txBody>
      </p:sp>
      <p:grpSp>
        <p:nvGrpSpPr>
          <p:cNvPr id="15" name="object 15"/>
          <p:cNvGrpSpPr/>
          <p:nvPr/>
        </p:nvGrpSpPr>
        <p:grpSpPr>
          <a:xfrm>
            <a:off x="5753989" y="1861947"/>
            <a:ext cx="2932430" cy="1188720"/>
            <a:chOff x="5753989" y="1861947"/>
            <a:chExt cx="2932430" cy="1188720"/>
          </a:xfrm>
        </p:grpSpPr>
        <p:sp>
          <p:nvSpPr>
            <p:cNvPr id="16" name="object 16"/>
            <p:cNvSpPr/>
            <p:nvPr/>
          </p:nvSpPr>
          <p:spPr>
            <a:xfrm>
              <a:off x="5766689" y="1874647"/>
              <a:ext cx="2907030" cy="1163320"/>
            </a:xfrm>
            <a:custGeom>
              <a:avLst/>
              <a:gdLst/>
              <a:ahLst/>
              <a:cxnLst/>
              <a:rect l="l" t="t" r="r" b="b"/>
              <a:pathLst>
                <a:path w="2907029" h="1163320">
                  <a:moveTo>
                    <a:pt x="2325624" y="0"/>
                  </a:moveTo>
                  <a:lnTo>
                    <a:pt x="0" y="0"/>
                  </a:lnTo>
                  <a:lnTo>
                    <a:pt x="581406" y="581532"/>
                  </a:lnTo>
                  <a:lnTo>
                    <a:pt x="0" y="1162939"/>
                  </a:lnTo>
                  <a:lnTo>
                    <a:pt x="2325624" y="1162939"/>
                  </a:lnTo>
                  <a:lnTo>
                    <a:pt x="2907030" y="581532"/>
                  </a:lnTo>
                  <a:lnTo>
                    <a:pt x="2325624" y="0"/>
                  </a:lnTo>
                  <a:close/>
                </a:path>
              </a:pathLst>
            </a:custGeom>
            <a:solidFill>
              <a:srgbClr val="CC0000"/>
            </a:solidFill>
          </p:spPr>
          <p:txBody>
            <a:bodyPr wrap="square" lIns="0" tIns="0" rIns="0" bIns="0" rtlCol="0"/>
            <a:lstStyle/>
            <a:p>
              <a:endParaRPr/>
            </a:p>
          </p:txBody>
        </p:sp>
        <p:sp>
          <p:nvSpPr>
            <p:cNvPr id="17" name="object 17"/>
            <p:cNvSpPr/>
            <p:nvPr/>
          </p:nvSpPr>
          <p:spPr>
            <a:xfrm>
              <a:off x="5766689" y="1874647"/>
              <a:ext cx="2907030" cy="1163320"/>
            </a:xfrm>
            <a:custGeom>
              <a:avLst/>
              <a:gdLst/>
              <a:ahLst/>
              <a:cxnLst/>
              <a:rect l="l" t="t" r="r" b="b"/>
              <a:pathLst>
                <a:path w="2907029" h="1163320">
                  <a:moveTo>
                    <a:pt x="0" y="0"/>
                  </a:moveTo>
                  <a:lnTo>
                    <a:pt x="2325624" y="0"/>
                  </a:lnTo>
                  <a:lnTo>
                    <a:pt x="2907030" y="581532"/>
                  </a:lnTo>
                  <a:lnTo>
                    <a:pt x="2325624" y="1162939"/>
                  </a:lnTo>
                  <a:lnTo>
                    <a:pt x="0" y="1162939"/>
                  </a:lnTo>
                  <a:lnTo>
                    <a:pt x="581406" y="581532"/>
                  </a:lnTo>
                  <a:lnTo>
                    <a:pt x="0" y="0"/>
                  </a:lnTo>
                  <a:close/>
                </a:path>
              </a:pathLst>
            </a:custGeom>
            <a:ln w="25400">
              <a:solidFill>
                <a:srgbClr val="202020"/>
              </a:solidFill>
            </a:ln>
          </p:spPr>
          <p:txBody>
            <a:bodyPr wrap="square" lIns="0" tIns="0" rIns="0" bIns="0" rtlCol="0"/>
            <a:lstStyle/>
            <a:p>
              <a:endParaRPr/>
            </a:p>
          </p:txBody>
        </p:sp>
      </p:grpSp>
      <p:sp>
        <p:nvSpPr>
          <p:cNvPr id="18" name="object 18"/>
          <p:cNvSpPr txBox="1"/>
          <p:nvPr/>
        </p:nvSpPr>
        <p:spPr>
          <a:xfrm>
            <a:off x="6454647" y="2026412"/>
            <a:ext cx="1581785" cy="814705"/>
          </a:xfrm>
          <a:prstGeom prst="rect">
            <a:avLst/>
          </a:prstGeom>
        </p:spPr>
        <p:txBody>
          <a:bodyPr vert="horz" wrap="square" lIns="0" tIns="52705" rIns="0" bIns="0" rtlCol="0">
            <a:spAutoFit/>
          </a:bodyPr>
          <a:lstStyle/>
          <a:p>
            <a:pPr marL="12700" marR="5080" indent="-635" algn="ctr">
              <a:lnSpc>
                <a:spcPct val="86200"/>
              </a:lnSpc>
              <a:spcBef>
                <a:spcPts val="415"/>
              </a:spcBef>
            </a:pPr>
            <a:r>
              <a:rPr sz="1900" spc="-5" dirty="0">
                <a:solidFill>
                  <a:srgbClr val="F5FCFF"/>
                </a:solidFill>
                <a:latin typeface="Arial"/>
                <a:cs typeface="Arial"/>
              </a:rPr>
              <a:t>Exploratory  </a:t>
            </a:r>
            <a:r>
              <a:rPr sz="1900" dirty="0">
                <a:solidFill>
                  <a:srgbClr val="F5FCFF"/>
                </a:solidFill>
                <a:latin typeface="Arial"/>
                <a:cs typeface="Arial"/>
              </a:rPr>
              <a:t>Data  Ana</a:t>
            </a:r>
            <a:r>
              <a:rPr sz="1900" spc="-10" dirty="0">
                <a:solidFill>
                  <a:srgbClr val="F5FCFF"/>
                </a:solidFill>
                <a:latin typeface="Arial"/>
                <a:cs typeface="Arial"/>
              </a:rPr>
              <a:t>l</a:t>
            </a:r>
            <a:r>
              <a:rPr sz="1900" dirty="0">
                <a:solidFill>
                  <a:srgbClr val="F5FCFF"/>
                </a:solidFill>
                <a:latin typeface="Arial"/>
                <a:cs typeface="Arial"/>
              </a:rPr>
              <a:t>ysis(EDA)</a:t>
            </a:r>
            <a:endParaRPr sz="1900" dirty="0">
              <a:latin typeface="Arial"/>
              <a:cs typeface="Arial"/>
            </a:endParaRPr>
          </a:p>
        </p:txBody>
      </p:sp>
      <p:sp>
        <p:nvSpPr>
          <p:cNvPr id="19" name="object 19"/>
          <p:cNvSpPr txBox="1"/>
          <p:nvPr/>
        </p:nvSpPr>
        <p:spPr>
          <a:xfrm>
            <a:off x="374141" y="3372103"/>
            <a:ext cx="7725409" cy="151892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EDA will be divided into following 3</a:t>
            </a:r>
            <a:r>
              <a:rPr sz="1400" spc="-15" dirty="0">
                <a:latin typeface="Arial"/>
                <a:cs typeface="Arial"/>
              </a:rPr>
              <a:t> </a:t>
            </a:r>
            <a:r>
              <a:rPr sz="1400" spc="-5" dirty="0">
                <a:latin typeface="Arial"/>
                <a:cs typeface="Arial"/>
              </a:rPr>
              <a:t>analysis.</a:t>
            </a:r>
            <a:endParaRPr sz="1400" dirty="0">
              <a:latin typeface="Arial"/>
              <a:cs typeface="Arial"/>
            </a:endParaRPr>
          </a:p>
          <a:p>
            <a:pPr marL="355600" marR="74295" indent="-342900">
              <a:lnSpc>
                <a:spcPct val="100000"/>
              </a:lnSpc>
              <a:buClr>
                <a:srgbClr val="000000"/>
              </a:buClr>
              <a:buAutoNum type="arabicParenR"/>
              <a:tabLst>
                <a:tab pos="354965" algn="l"/>
                <a:tab pos="355600" algn="l"/>
              </a:tabLst>
            </a:pPr>
            <a:r>
              <a:rPr sz="1400" b="1" spc="-5" dirty="0">
                <a:solidFill>
                  <a:srgbClr val="FF4646"/>
                </a:solidFill>
                <a:latin typeface="Arial"/>
                <a:cs typeface="Arial"/>
              </a:rPr>
              <a:t>Univariate analysis: </a:t>
            </a:r>
            <a:r>
              <a:rPr sz="1400" spc="-5" dirty="0">
                <a:latin typeface="Arial"/>
                <a:cs typeface="Arial"/>
              </a:rPr>
              <a:t>Univariate analysis is the simplest of the </a:t>
            </a:r>
            <a:r>
              <a:rPr sz="1400" dirty="0">
                <a:latin typeface="Arial"/>
                <a:cs typeface="Arial"/>
              </a:rPr>
              <a:t>three </a:t>
            </a:r>
            <a:r>
              <a:rPr sz="1400" spc="-5" dirty="0">
                <a:latin typeface="Arial"/>
                <a:cs typeface="Arial"/>
              </a:rPr>
              <a:t>analyses where the data  you are analyzing is only one</a:t>
            </a:r>
            <a:r>
              <a:rPr sz="1400" spc="-65" dirty="0">
                <a:latin typeface="Arial"/>
                <a:cs typeface="Arial"/>
              </a:rPr>
              <a:t> </a:t>
            </a:r>
            <a:r>
              <a:rPr sz="1400" spc="-5" dirty="0">
                <a:latin typeface="Arial"/>
                <a:cs typeface="Arial"/>
              </a:rPr>
              <a:t>variable.</a:t>
            </a:r>
            <a:endParaRPr sz="1400" dirty="0">
              <a:latin typeface="Arial"/>
              <a:cs typeface="Arial"/>
            </a:endParaRPr>
          </a:p>
          <a:p>
            <a:pPr marL="355600" marR="5080" indent="-342900">
              <a:lnSpc>
                <a:spcPct val="100000"/>
              </a:lnSpc>
              <a:buClr>
                <a:srgbClr val="000000"/>
              </a:buClr>
              <a:buAutoNum type="arabicParenR"/>
              <a:tabLst>
                <a:tab pos="354965" algn="l"/>
                <a:tab pos="355600" algn="l"/>
              </a:tabLst>
            </a:pPr>
            <a:r>
              <a:rPr sz="1400" b="1" spc="-5" dirty="0">
                <a:solidFill>
                  <a:srgbClr val="FF4646"/>
                </a:solidFill>
                <a:latin typeface="Arial"/>
                <a:cs typeface="Arial"/>
              </a:rPr>
              <a:t>Bivariate analysis: </a:t>
            </a:r>
            <a:r>
              <a:rPr sz="1400" spc="-5" dirty="0">
                <a:latin typeface="Arial"/>
                <a:cs typeface="Arial"/>
              </a:rPr>
              <a:t>Bivariate analysis is where you are comparing two variables to study </a:t>
            </a:r>
            <a:r>
              <a:rPr sz="1400" dirty="0">
                <a:latin typeface="Arial"/>
                <a:cs typeface="Arial"/>
              </a:rPr>
              <a:t>their  </a:t>
            </a:r>
            <a:r>
              <a:rPr sz="1400" spc="-5" dirty="0">
                <a:latin typeface="Arial"/>
                <a:cs typeface="Arial"/>
              </a:rPr>
              <a:t>relationships.</a:t>
            </a:r>
            <a:endParaRPr sz="1400" dirty="0">
              <a:latin typeface="Arial"/>
              <a:cs typeface="Arial"/>
            </a:endParaRPr>
          </a:p>
          <a:p>
            <a:pPr marL="355600" marR="721360" indent="-342900">
              <a:lnSpc>
                <a:spcPct val="100000"/>
              </a:lnSpc>
              <a:buClr>
                <a:srgbClr val="000000"/>
              </a:buClr>
              <a:buAutoNum type="arabicParenR"/>
              <a:tabLst>
                <a:tab pos="354965" algn="l"/>
                <a:tab pos="355600" algn="l"/>
              </a:tabLst>
            </a:pPr>
            <a:r>
              <a:rPr sz="1400" b="1" spc="-5" dirty="0">
                <a:solidFill>
                  <a:srgbClr val="FF4646"/>
                </a:solidFill>
                <a:latin typeface="Arial"/>
                <a:cs typeface="Arial"/>
              </a:rPr>
              <a:t>Multivariate anlysis: </a:t>
            </a:r>
            <a:r>
              <a:rPr sz="1400" spc="-5" dirty="0">
                <a:latin typeface="Arial"/>
                <a:cs typeface="Arial"/>
              </a:rPr>
              <a:t>Multivariate analysis is similar to Bivariate analysis but you are  comparing more </a:t>
            </a:r>
            <a:r>
              <a:rPr sz="1400" dirty="0">
                <a:latin typeface="Arial"/>
                <a:cs typeface="Arial"/>
              </a:rPr>
              <a:t>than </a:t>
            </a:r>
            <a:r>
              <a:rPr sz="1400" spc="-5" dirty="0">
                <a:latin typeface="Arial"/>
                <a:cs typeface="Arial"/>
              </a:rPr>
              <a:t>two</a:t>
            </a:r>
            <a:r>
              <a:rPr sz="1400" spc="-65" dirty="0">
                <a:latin typeface="Arial"/>
                <a:cs typeface="Arial"/>
              </a:rPr>
              <a:t> </a:t>
            </a:r>
            <a:r>
              <a:rPr sz="1400" spc="-5" dirty="0">
                <a:latin typeface="Arial"/>
                <a:cs typeface="Arial"/>
              </a:rPr>
              <a:t>variables.</a:t>
            </a:r>
            <a:endParaRPr sz="14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rrow: Left 35">
            <a:extLst>
              <a:ext uri="{FF2B5EF4-FFF2-40B4-BE49-F238E27FC236}">
                <a16:creationId xmlns:a16="http://schemas.microsoft.com/office/drawing/2014/main" id="{F0B28438-AE74-B04D-DB55-95A44AF47984}"/>
              </a:ext>
            </a:extLst>
          </p:cNvPr>
          <p:cNvSpPr/>
          <p:nvPr/>
        </p:nvSpPr>
        <p:spPr>
          <a:xfrm rot="10800000">
            <a:off x="2667000" y="1561727"/>
            <a:ext cx="1294048" cy="400422"/>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8" y="70358"/>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sz="2400" b="1" spc="-5" dirty="0">
                <a:solidFill>
                  <a:schemeClr val="bg1"/>
                </a:solidFill>
                <a:latin typeface="Arial"/>
                <a:cs typeface="Arial"/>
              </a:rPr>
              <a:t>Data Cleaning </a:t>
            </a:r>
            <a:r>
              <a:rPr sz="2400" b="1" dirty="0">
                <a:solidFill>
                  <a:schemeClr val="bg1"/>
                </a:solidFill>
                <a:latin typeface="Arial"/>
                <a:cs typeface="Arial"/>
              </a:rPr>
              <a:t>and</a:t>
            </a:r>
            <a:r>
              <a:rPr sz="2400" b="1" spc="-10" dirty="0">
                <a:solidFill>
                  <a:schemeClr val="bg1"/>
                </a:solidFill>
                <a:latin typeface="Arial"/>
                <a:cs typeface="Arial"/>
              </a:rPr>
              <a:t> </a:t>
            </a:r>
            <a:r>
              <a:rPr sz="2400" b="1" spc="-5" dirty="0">
                <a:solidFill>
                  <a:schemeClr val="bg1"/>
                </a:solidFill>
                <a:latin typeface="Arial"/>
                <a:cs typeface="Arial"/>
              </a:rPr>
              <a:t>Manipulation</a:t>
            </a:r>
            <a:r>
              <a:rPr lang="en-US" sz="2400" b="1" spc="-5" dirty="0">
                <a:solidFill>
                  <a:schemeClr val="bg1"/>
                </a:solidFill>
                <a:latin typeface="Arial"/>
                <a:cs typeface="Arial"/>
              </a:rPr>
              <a:t>:</a:t>
            </a:r>
            <a:endParaRPr sz="2400" dirty="0">
              <a:solidFill>
                <a:schemeClr val="bg1"/>
              </a:solidFill>
              <a:latin typeface="Arial"/>
              <a:cs typeface="Arial"/>
            </a:endParaRPr>
          </a:p>
          <a:p>
            <a:pPr marL="201930" indent="-189865">
              <a:lnSpc>
                <a:spcPct val="100000"/>
              </a:lnSpc>
              <a:spcBef>
                <a:spcPts val="2395"/>
              </a:spcBef>
              <a:buFont typeface="Wingdings"/>
              <a:buChar char=""/>
              <a:tabLst>
                <a:tab pos="202565" algn="l"/>
              </a:tabLst>
            </a:pPr>
            <a:r>
              <a:rPr lang="en-US" sz="1000" dirty="0">
                <a:latin typeface="Arial"/>
                <a:cs typeface="Arial"/>
              </a:rPr>
              <a:t>We already have collected and understood our data so lets now directly jump into Data Cleaning and Manipulation:</a:t>
            </a:r>
            <a:endParaRPr sz="1000" dirty="0">
              <a:latin typeface="Arial"/>
              <a:cs typeface="Arial"/>
            </a:endParaRPr>
          </a:p>
        </p:txBody>
      </p:sp>
      <p:sp>
        <p:nvSpPr>
          <p:cNvPr id="21" name="Subtitle 20">
            <a:extLst>
              <a:ext uri="{FF2B5EF4-FFF2-40B4-BE49-F238E27FC236}">
                <a16:creationId xmlns:a16="http://schemas.microsoft.com/office/drawing/2014/main" id="{A3E8B048-54AF-9FB8-020A-CC436AA4779D}"/>
              </a:ext>
            </a:extLst>
          </p:cNvPr>
          <p:cNvSpPr>
            <a:spLocks noGrp="1"/>
          </p:cNvSpPr>
          <p:nvPr>
            <p:ph type="subTitle" idx="4294967295"/>
          </p:nvPr>
        </p:nvSpPr>
        <p:spPr>
          <a:xfrm>
            <a:off x="88955" y="1007594"/>
            <a:ext cx="8763000" cy="276999"/>
          </a:xfrm>
        </p:spPr>
        <p:txBody>
          <a:bodyPr/>
          <a:lstStyle/>
          <a:p>
            <a:r>
              <a:rPr lang="en-US" sz="1800" dirty="0">
                <a:solidFill>
                  <a:schemeClr val="tx1"/>
                </a:solidFill>
                <a:latin typeface="Sitka Subheading" panose="02000505000000020004" pitchFamily="2" charset="0"/>
              </a:rPr>
              <a:t>Upon basic analysis we found a total of 4 columns with Null or missing values:</a:t>
            </a:r>
          </a:p>
        </p:txBody>
      </p:sp>
      <p:pic>
        <p:nvPicPr>
          <p:cNvPr id="23" name="Picture 22">
            <a:extLst>
              <a:ext uri="{FF2B5EF4-FFF2-40B4-BE49-F238E27FC236}">
                <a16:creationId xmlns:a16="http://schemas.microsoft.com/office/drawing/2014/main" id="{66054F90-7662-0896-6844-E58D56231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048" y="1317890"/>
            <a:ext cx="5095958" cy="3152871"/>
          </a:xfrm>
          <a:prstGeom prst="rect">
            <a:avLst/>
          </a:prstGeom>
        </p:spPr>
      </p:pic>
      <p:sp>
        <p:nvSpPr>
          <p:cNvPr id="29" name="Subtitle 20">
            <a:extLst>
              <a:ext uri="{FF2B5EF4-FFF2-40B4-BE49-F238E27FC236}">
                <a16:creationId xmlns:a16="http://schemas.microsoft.com/office/drawing/2014/main" id="{312AE65E-B835-DDB9-0D76-69E73D7B6D36}"/>
              </a:ext>
            </a:extLst>
          </p:cNvPr>
          <p:cNvSpPr txBox="1">
            <a:spLocks/>
          </p:cNvSpPr>
          <p:nvPr/>
        </p:nvSpPr>
        <p:spPr>
          <a:xfrm>
            <a:off x="29265" y="1421287"/>
            <a:ext cx="4241745" cy="73866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Arial" panose="020B0604020202020204" pitchFamily="34" charset="0"/>
              <a:buChar char="•"/>
            </a:pPr>
            <a:r>
              <a:rPr lang="en-US" sz="1200" kern="0" dirty="0">
                <a:solidFill>
                  <a:srgbClr val="C00000"/>
                </a:solidFill>
              </a:rPr>
              <a:t>name</a:t>
            </a:r>
          </a:p>
          <a:p>
            <a:pPr marL="285750" indent="-285750">
              <a:buFont typeface="Arial" panose="020B0604020202020204" pitchFamily="34" charset="0"/>
              <a:buChar char="•"/>
            </a:pPr>
            <a:r>
              <a:rPr lang="en-US" sz="1200" kern="0" dirty="0" err="1">
                <a:solidFill>
                  <a:srgbClr val="C00000"/>
                </a:solidFill>
              </a:rPr>
              <a:t>host_name</a:t>
            </a:r>
            <a:endParaRPr lang="en-US" sz="1200" kern="0" dirty="0">
              <a:solidFill>
                <a:srgbClr val="C00000"/>
              </a:solidFill>
            </a:endParaRPr>
          </a:p>
          <a:p>
            <a:pPr marL="285750" indent="-285750">
              <a:buFont typeface="Arial" panose="020B0604020202020204" pitchFamily="34" charset="0"/>
              <a:buChar char="•"/>
            </a:pPr>
            <a:r>
              <a:rPr lang="en-US" sz="1200" kern="0" dirty="0" err="1">
                <a:solidFill>
                  <a:srgbClr val="C00000"/>
                </a:solidFill>
              </a:rPr>
              <a:t>last_review</a:t>
            </a:r>
            <a:endParaRPr lang="en-US" sz="1200" kern="0" dirty="0">
              <a:solidFill>
                <a:srgbClr val="C00000"/>
              </a:solidFill>
            </a:endParaRPr>
          </a:p>
          <a:p>
            <a:pPr marL="285750" indent="-285750">
              <a:buFont typeface="Arial" panose="020B0604020202020204" pitchFamily="34" charset="0"/>
              <a:buChar char="•"/>
            </a:pPr>
            <a:r>
              <a:rPr lang="en-US" sz="1200" kern="0" dirty="0" err="1">
                <a:solidFill>
                  <a:srgbClr val="C00000"/>
                </a:solidFill>
              </a:rPr>
              <a:t>reviews_per_month</a:t>
            </a:r>
            <a:endParaRPr lang="en-US" sz="1200" kern="0" dirty="0">
              <a:solidFill>
                <a:srgbClr val="C00000"/>
              </a:solidFill>
            </a:endParaRPr>
          </a:p>
        </p:txBody>
      </p:sp>
      <p:pic>
        <p:nvPicPr>
          <p:cNvPr id="33" name="Picture 32">
            <a:extLst>
              <a:ext uri="{FF2B5EF4-FFF2-40B4-BE49-F238E27FC236}">
                <a16:creationId xmlns:a16="http://schemas.microsoft.com/office/drawing/2014/main" id="{C014E409-14F7-9F72-5594-852DB7C58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5" y="2690973"/>
            <a:ext cx="3035245" cy="2441625"/>
          </a:xfrm>
          <a:prstGeom prst="rect">
            <a:avLst/>
          </a:prstGeom>
        </p:spPr>
      </p:pic>
      <p:sp>
        <p:nvSpPr>
          <p:cNvPr id="34" name="Subtitle 20">
            <a:extLst>
              <a:ext uri="{FF2B5EF4-FFF2-40B4-BE49-F238E27FC236}">
                <a16:creationId xmlns:a16="http://schemas.microsoft.com/office/drawing/2014/main" id="{D7131AFF-EB4E-3B5E-879A-79F3790C071A}"/>
              </a:ext>
            </a:extLst>
          </p:cNvPr>
          <p:cNvSpPr txBox="1">
            <a:spLocks/>
          </p:cNvSpPr>
          <p:nvPr/>
        </p:nvSpPr>
        <p:spPr>
          <a:xfrm>
            <a:off x="3962400" y="4545752"/>
            <a:ext cx="4394145" cy="184666"/>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200" kern="0" dirty="0">
                <a:solidFill>
                  <a:srgbClr val="C00000"/>
                </a:solidFill>
              </a:rPr>
              <a:t>   Total Missing or Null values in each column</a:t>
            </a:r>
          </a:p>
        </p:txBody>
      </p:sp>
      <p:sp>
        <p:nvSpPr>
          <p:cNvPr id="35" name="Arrow: Left 34">
            <a:extLst>
              <a:ext uri="{FF2B5EF4-FFF2-40B4-BE49-F238E27FC236}">
                <a16:creationId xmlns:a16="http://schemas.microsoft.com/office/drawing/2014/main" id="{8B7FCF30-5A3C-CCAA-AA95-82FE19BA95F9}"/>
              </a:ext>
            </a:extLst>
          </p:cNvPr>
          <p:cNvSpPr/>
          <p:nvPr/>
        </p:nvSpPr>
        <p:spPr>
          <a:xfrm>
            <a:off x="3277952" y="4470761"/>
            <a:ext cx="608248" cy="334649"/>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37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6198" y="57023"/>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7000"/>
              <a:buFont typeface="Wingdings" panose="05000000000000000000" pitchFamily="2" charset="2"/>
              <a:buChar char="q"/>
              <a:tabLst>
                <a:tab pos="497840" algn="l"/>
                <a:tab pos="498475" algn="l"/>
              </a:tabLst>
            </a:pPr>
            <a:r>
              <a:rPr sz="2400" b="1" spc="-5" dirty="0">
                <a:solidFill>
                  <a:schemeClr val="bg1"/>
                </a:solidFill>
                <a:latin typeface="Arial" panose="020B0604020202020204"/>
                <a:cs typeface="Arial" panose="020B0604020202020204"/>
              </a:rPr>
              <a:t>Data Cleaning </a:t>
            </a:r>
            <a:r>
              <a:rPr sz="2400" b="1" dirty="0">
                <a:solidFill>
                  <a:schemeClr val="bg1"/>
                </a:solidFill>
                <a:latin typeface="Arial" panose="020B0604020202020204"/>
                <a:cs typeface="Arial" panose="020B0604020202020204"/>
              </a:rPr>
              <a:t>and</a:t>
            </a:r>
            <a:r>
              <a:rPr sz="2400" b="1" spc="-10" dirty="0">
                <a:solidFill>
                  <a:schemeClr val="bg1"/>
                </a:solidFill>
                <a:latin typeface="Arial" panose="020B0604020202020204"/>
                <a:cs typeface="Arial" panose="020B0604020202020204"/>
              </a:rPr>
              <a:t> </a:t>
            </a:r>
            <a:r>
              <a:rPr sz="2400" b="1" spc="-5" dirty="0">
                <a:solidFill>
                  <a:schemeClr val="bg1"/>
                </a:solidFill>
                <a:latin typeface="Arial" panose="020B0604020202020204"/>
                <a:cs typeface="Arial" panose="020B0604020202020204"/>
              </a:rPr>
              <a:t>Manipulation</a:t>
            </a:r>
            <a:r>
              <a:rPr lang="en-US" sz="2400" b="1" spc="-5" dirty="0">
                <a:solidFill>
                  <a:schemeClr val="bg1"/>
                </a:solidFill>
                <a:latin typeface="Arial" panose="020B0604020202020204"/>
                <a:cs typeface="Arial" panose="020B0604020202020204"/>
              </a:rPr>
              <a:t>:</a:t>
            </a:r>
            <a:endParaRPr sz="2400" dirty="0">
              <a:solidFill>
                <a:schemeClr val="bg1"/>
              </a:solidFill>
              <a:latin typeface="Arial" panose="020B0604020202020204"/>
              <a:cs typeface="Arial" panose="020B0604020202020204"/>
            </a:endParaRPr>
          </a:p>
          <a:p>
            <a:pPr marL="12065">
              <a:lnSpc>
                <a:spcPct val="100000"/>
              </a:lnSpc>
              <a:spcBef>
                <a:spcPts val="2395"/>
              </a:spcBef>
              <a:tabLst>
                <a:tab pos="202565" algn="l"/>
              </a:tabLst>
            </a:pPr>
            <a:endParaRPr sz="1000" dirty="0">
              <a:latin typeface="Arial" panose="020B0604020202020204"/>
              <a:cs typeface="Arial" panose="020B0604020202020204"/>
            </a:endParaRPr>
          </a:p>
        </p:txBody>
      </p:sp>
      <p:sp>
        <p:nvSpPr>
          <p:cNvPr id="3" name="Subtitle 2"/>
          <p:cNvSpPr>
            <a:spLocks noGrp="1"/>
          </p:cNvSpPr>
          <p:nvPr>
            <p:ph type="subTitle" idx="4"/>
          </p:nvPr>
        </p:nvSpPr>
        <p:spPr>
          <a:xfrm>
            <a:off x="12700" y="559943"/>
            <a:ext cx="2501900" cy="196834"/>
          </a:xfrm>
        </p:spPr>
        <p:txBody>
          <a:bodyPr/>
          <a:lstStyle/>
          <a:p>
            <a:r>
              <a:rPr lang="en-US" sz="1200" dirty="0">
                <a:solidFill>
                  <a:srgbClr val="C00000"/>
                </a:solidFill>
              </a:rPr>
              <a:t>  Checking for duplicates: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4066"/>
            <a:ext cx="2590800" cy="1247000"/>
          </a:xfrm>
          <a:prstGeom prst="rect">
            <a:avLst/>
          </a:prstGeom>
        </p:spPr>
      </p:pic>
      <p:sp>
        <p:nvSpPr>
          <p:cNvPr id="10" name="Subtitle 2"/>
          <p:cNvSpPr txBox="1"/>
          <p:nvPr/>
        </p:nvSpPr>
        <p:spPr>
          <a:xfrm>
            <a:off x="0" y="1866400"/>
            <a:ext cx="1143000" cy="161583"/>
          </a:xfrm>
          <a:prstGeom prst="rect">
            <a:avLst/>
          </a:prstGeom>
        </p:spPr>
        <p:txBody>
          <a:bodyPr wrap="square" lIns="0" tIns="0" rIns="0" bIns="0">
            <a:spAutoFit/>
          </a:bodyPr>
          <a:lstStyle>
            <a:lvl1pPr marL="0">
              <a:defRPr sz="3600" b="1" i="0">
                <a:solidFill>
                  <a:srgbClr val="124F5C"/>
                </a:solidFill>
                <a:latin typeface="Verdana" panose="020B0604030504040204"/>
                <a:ea typeface="+mn-ea"/>
                <a:cs typeface="Verdan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050" kern="0" dirty="0">
                <a:solidFill>
                  <a:srgbClr val="C00000"/>
                </a:solidFill>
              </a:rPr>
              <a:t>  None Found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 y="2805748"/>
            <a:ext cx="3641877" cy="762000"/>
          </a:xfrm>
          <a:prstGeom prst="rect">
            <a:avLst/>
          </a:prstGeom>
        </p:spPr>
      </p:pic>
      <p:sp>
        <p:nvSpPr>
          <p:cNvPr id="15" name="Subtitle 2"/>
          <p:cNvSpPr txBox="1"/>
          <p:nvPr/>
        </p:nvSpPr>
        <p:spPr>
          <a:xfrm>
            <a:off x="78738" y="2419905"/>
            <a:ext cx="4535557" cy="338554"/>
          </a:xfrm>
          <a:prstGeom prst="rect">
            <a:avLst/>
          </a:prstGeom>
        </p:spPr>
        <p:txBody>
          <a:bodyPr wrap="square" lIns="0" tIns="0" rIns="0" bIns="0">
            <a:spAutoFit/>
          </a:bodyPr>
          <a:lstStyle>
            <a:lvl1pPr marL="0">
              <a:defRPr sz="3600" b="1" i="0">
                <a:solidFill>
                  <a:srgbClr val="124F5C"/>
                </a:solidFill>
                <a:latin typeface="Verdana" panose="020B0604030504040204"/>
                <a:ea typeface="+mn-ea"/>
                <a:cs typeface="Verdan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100" kern="0" dirty="0">
                <a:solidFill>
                  <a:srgbClr val="C00000"/>
                </a:solidFill>
              </a:rPr>
              <a:t>For ‘name’ and ‘</a:t>
            </a:r>
            <a:r>
              <a:rPr lang="en-US" sz="1100" kern="0" dirty="0" err="1">
                <a:solidFill>
                  <a:srgbClr val="C00000"/>
                </a:solidFill>
              </a:rPr>
              <a:t>host_name</a:t>
            </a:r>
            <a:r>
              <a:rPr lang="en-US" sz="1100" kern="0" dirty="0">
                <a:solidFill>
                  <a:srgbClr val="C00000"/>
                </a:solidFill>
              </a:rPr>
              <a:t>’ columns we replacing Null             values with “Unknown” and “</a:t>
            </a:r>
            <a:r>
              <a:rPr lang="en-US" sz="1100" kern="0" dirty="0" err="1">
                <a:solidFill>
                  <a:srgbClr val="C00000"/>
                </a:solidFill>
              </a:rPr>
              <a:t>Host_Unknown</a:t>
            </a:r>
            <a:r>
              <a:rPr lang="en-US" sz="1100" kern="0" dirty="0">
                <a:solidFill>
                  <a:srgbClr val="C00000"/>
                </a:solidFill>
              </a:rPr>
              <a:t>”  </a:t>
            </a: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04" y="4339434"/>
            <a:ext cx="3467100" cy="628933"/>
          </a:xfrm>
          <a:prstGeom prst="rect">
            <a:avLst/>
          </a:prstGeom>
        </p:spPr>
      </p:pic>
      <p:sp>
        <p:nvSpPr>
          <p:cNvPr id="18" name="Subtitle 2"/>
          <p:cNvSpPr txBox="1"/>
          <p:nvPr/>
        </p:nvSpPr>
        <p:spPr>
          <a:xfrm>
            <a:off x="78737" y="3983876"/>
            <a:ext cx="4417839" cy="338554"/>
          </a:xfrm>
          <a:prstGeom prst="rect">
            <a:avLst/>
          </a:prstGeom>
        </p:spPr>
        <p:txBody>
          <a:bodyPr wrap="square" lIns="0" tIns="0" rIns="0" bIns="0">
            <a:spAutoFit/>
          </a:bodyPr>
          <a:lstStyle>
            <a:lvl1pPr marL="0">
              <a:defRPr sz="3600" b="1" i="0">
                <a:solidFill>
                  <a:srgbClr val="124F5C"/>
                </a:solidFill>
                <a:latin typeface="Verdana" panose="020B0604030504040204"/>
                <a:ea typeface="+mn-ea"/>
                <a:cs typeface="Verdan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100" kern="0" dirty="0">
                <a:solidFill>
                  <a:srgbClr val="C00000"/>
                </a:solidFill>
              </a:rPr>
              <a:t>Replacing ‘</a:t>
            </a:r>
            <a:r>
              <a:rPr lang="en-US" sz="1100" kern="0" dirty="0" err="1">
                <a:solidFill>
                  <a:srgbClr val="C00000"/>
                </a:solidFill>
              </a:rPr>
              <a:t>reviews_per_month</a:t>
            </a:r>
            <a:r>
              <a:rPr lang="en-US" sz="1100" kern="0" dirty="0">
                <a:solidFill>
                  <a:srgbClr val="C00000"/>
                </a:solidFill>
              </a:rPr>
              <a:t>’ column’s missing values with 0:</a:t>
            </a:r>
          </a:p>
        </p:txBody>
      </p:sp>
      <p:sp>
        <p:nvSpPr>
          <p:cNvPr id="24" name="Subtitle 2"/>
          <p:cNvSpPr txBox="1"/>
          <p:nvPr/>
        </p:nvSpPr>
        <p:spPr>
          <a:xfrm>
            <a:off x="4595191" y="2325529"/>
            <a:ext cx="4493262" cy="246221"/>
          </a:xfrm>
          <a:prstGeom prst="rect">
            <a:avLst/>
          </a:prstGeom>
        </p:spPr>
        <p:txBody>
          <a:bodyPr wrap="square" lIns="0" tIns="0" rIns="0" bIns="0">
            <a:spAutoFit/>
          </a:bodyPr>
          <a:lstStyle>
            <a:lvl1pPr marL="0">
              <a:defRPr sz="3600" b="1" i="0">
                <a:solidFill>
                  <a:srgbClr val="124F5C"/>
                </a:solidFill>
                <a:latin typeface="Verdana" panose="020B0604030504040204"/>
                <a:ea typeface="+mn-ea"/>
                <a:cs typeface="Verdan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600" kern="0" dirty="0">
                <a:solidFill>
                  <a:schemeClr val="tx1"/>
                </a:solidFill>
              </a:rPr>
              <a:t>Now, about outliers:</a:t>
            </a:r>
          </a:p>
        </p:txBody>
      </p:sp>
      <p:sp>
        <p:nvSpPr>
          <p:cNvPr id="25" name="Subtitle 2"/>
          <p:cNvSpPr txBox="1"/>
          <p:nvPr/>
        </p:nvSpPr>
        <p:spPr>
          <a:xfrm>
            <a:off x="4650738" y="4339434"/>
            <a:ext cx="4493262" cy="369332"/>
          </a:xfrm>
          <a:prstGeom prst="rect">
            <a:avLst/>
          </a:prstGeom>
        </p:spPr>
        <p:txBody>
          <a:bodyPr wrap="square" lIns="0" tIns="0" rIns="0" bIns="0">
            <a:spAutoFit/>
          </a:bodyPr>
          <a:lstStyle>
            <a:lvl1pPr marL="0">
              <a:defRPr sz="3600" b="1" i="0">
                <a:solidFill>
                  <a:srgbClr val="124F5C"/>
                </a:solidFill>
                <a:latin typeface="Verdana" panose="020B0604030504040204"/>
                <a:ea typeface="+mn-ea"/>
                <a:cs typeface="Verdan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200" kern="0" dirty="0">
                <a:solidFill>
                  <a:schemeClr val="tx1"/>
                </a:solidFill>
                <a:latin typeface="Sitka Subheading" panose="02000505000000020004" pitchFamily="2" charset="0"/>
              </a:rPr>
              <a:t>Presence of a lot of outliers was detected in ‘price’ column via  box-plot, even the mean was not visible…. </a:t>
            </a:r>
          </a:p>
        </p:txBody>
      </p:sp>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2571751"/>
            <a:ext cx="4544683" cy="120689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V="1">
            <a:off x="6858000" y="3672765"/>
            <a:ext cx="0" cy="2052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flipV="1">
            <a:off x="7239000" y="3672765"/>
            <a:ext cx="0" cy="2052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V="1">
            <a:off x="7712763" y="3672765"/>
            <a:ext cx="0" cy="2052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8153400" y="3679391"/>
            <a:ext cx="0" cy="2052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V="1">
            <a:off x="8915400" y="3679391"/>
            <a:ext cx="0" cy="2052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V="1">
            <a:off x="6400800" y="3672765"/>
            <a:ext cx="0" cy="2052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 Box 10"/>
          <p:cNvSpPr txBox="1"/>
          <p:nvPr/>
        </p:nvSpPr>
        <p:spPr>
          <a:xfrm>
            <a:off x="4595495" y="560070"/>
            <a:ext cx="3891280" cy="953135"/>
          </a:xfrm>
          <a:prstGeom prst="rect">
            <a:avLst/>
          </a:prstGeom>
          <a:noFill/>
        </p:spPr>
        <p:txBody>
          <a:bodyPr wrap="square" rtlCol="0">
            <a:spAutoFit/>
          </a:bodyPr>
          <a:lstStyle/>
          <a:p>
            <a:r>
              <a:rPr lang="en-US" sz="1400" b="1">
                <a:solidFill>
                  <a:srgbClr val="C00000"/>
                </a:solidFill>
              </a:rPr>
              <a:t>A new column minimum_price has been added which will be the product of minimum_nights and price column</a:t>
            </a:r>
          </a:p>
          <a:p>
            <a:endParaRPr lang="en-US" sz="1400" b="1">
              <a:solidFill>
                <a:srgbClr val="C00000"/>
              </a:solidFill>
            </a:endParaRPr>
          </a:p>
        </p:txBody>
      </p:sp>
      <p:pic>
        <p:nvPicPr>
          <p:cNvPr id="35" name="Content Placeholder 34" descr="min_p"/>
          <p:cNvPicPr>
            <a:picLocks noGrp="1" noChangeAspect="1"/>
          </p:cNvPicPr>
          <p:nvPr>
            <p:ph sz="half" idx="2"/>
          </p:nvPr>
        </p:nvPicPr>
        <p:blipFill>
          <a:blip r:embed="rId6"/>
          <a:stretch>
            <a:fillRect/>
          </a:stretch>
        </p:blipFill>
        <p:spPr>
          <a:xfrm>
            <a:off x="4676775" y="1388110"/>
            <a:ext cx="3977640" cy="4502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8" y="70358"/>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sz="2400" b="1" spc="-5" dirty="0">
                <a:solidFill>
                  <a:schemeClr val="bg1"/>
                </a:solidFill>
                <a:latin typeface="Arial"/>
                <a:cs typeface="Arial"/>
              </a:rPr>
              <a:t>Data Cleaning </a:t>
            </a:r>
            <a:r>
              <a:rPr sz="2400" b="1" dirty="0">
                <a:solidFill>
                  <a:schemeClr val="bg1"/>
                </a:solidFill>
                <a:latin typeface="Arial"/>
                <a:cs typeface="Arial"/>
              </a:rPr>
              <a:t>and</a:t>
            </a:r>
            <a:r>
              <a:rPr sz="2400" b="1" spc="-10" dirty="0">
                <a:solidFill>
                  <a:schemeClr val="bg1"/>
                </a:solidFill>
                <a:latin typeface="Arial"/>
                <a:cs typeface="Arial"/>
              </a:rPr>
              <a:t> </a:t>
            </a:r>
            <a:r>
              <a:rPr sz="2400" b="1" spc="-5" dirty="0">
                <a:solidFill>
                  <a:schemeClr val="bg1"/>
                </a:solidFill>
                <a:latin typeface="Arial"/>
                <a:cs typeface="Arial"/>
              </a:rPr>
              <a:t>Manipulation</a:t>
            </a:r>
            <a:r>
              <a:rPr lang="en-US" sz="2400" b="1" spc="-5" dirty="0">
                <a:solidFill>
                  <a:schemeClr val="bg1"/>
                </a:solidFill>
                <a:latin typeface="Arial"/>
                <a:cs typeface="Arial"/>
              </a:rPr>
              <a:t>:</a:t>
            </a:r>
            <a:endParaRPr sz="2400"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sp>
        <p:nvSpPr>
          <p:cNvPr id="3" name="Subtitle 2">
            <a:extLst>
              <a:ext uri="{FF2B5EF4-FFF2-40B4-BE49-F238E27FC236}">
                <a16:creationId xmlns:a16="http://schemas.microsoft.com/office/drawing/2014/main" id="{52C2CFE0-099F-88A8-435D-DC2F1BA8786D}"/>
              </a:ext>
            </a:extLst>
          </p:cNvPr>
          <p:cNvSpPr>
            <a:spLocks noGrp="1"/>
          </p:cNvSpPr>
          <p:nvPr>
            <p:ph type="subTitle" idx="4"/>
          </p:nvPr>
        </p:nvSpPr>
        <p:spPr>
          <a:xfrm>
            <a:off x="39204" y="559942"/>
            <a:ext cx="4559300" cy="430887"/>
          </a:xfrm>
        </p:spPr>
        <p:txBody>
          <a:bodyPr/>
          <a:lstStyle/>
          <a:p>
            <a:r>
              <a:rPr lang="en-US" sz="1400" dirty="0">
                <a:solidFill>
                  <a:schemeClr val="tx1"/>
                </a:solidFill>
              </a:rPr>
              <a:t>So we tried removing outliers using Quantile approach:</a:t>
            </a:r>
          </a:p>
        </p:txBody>
      </p:sp>
      <p:pic>
        <p:nvPicPr>
          <p:cNvPr id="27" name="Picture 26">
            <a:extLst>
              <a:ext uri="{FF2B5EF4-FFF2-40B4-BE49-F238E27FC236}">
                <a16:creationId xmlns:a16="http://schemas.microsoft.com/office/drawing/2014/main" id="{BB44778B-ABEB-39A4-F183-C85B7E713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829"/>
            <a:ext cx="4559300" cy="1262196"/>
          </a:xfrm>
          <a:prstGeom prst="rect">
            <a:avLst/>
          </a:prstGeom>
        </p:spPr>
      </p:pic>
      <p:sp>
        <p:nvSpPr>
          <p:cNvPr id="28" name="Subtitle 2">
            <a:extLst>
              <a:ext uri="{FF2B5EF4-FFF2-40B4-BE49-F238E27FC236}">
                <a16:creationId xmlns:a16="http://schemas.microsoft.com/office/drawing/2014/main" id="{15733111-A82F-0E88-67CA-199E32BEF8ED}"/>
              </a:ext>
            </a:extLst>
          </p:cNvPr>
          <p:cNvSpPr txBox="1">
            <a:spLocks/>
          </p:cNvSpPr>
          <p:nvPr/>
        </p:nvSpPr>
        <p:spPr>
          <a:xfrm>
            <a:off x="19602" y="2253025"/>
            <a:ext cx="4559300" cy="1354217"/>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100" kern="0" dirty="0">
                <a:solidFill>
                  <a:schemeClr val="tx1"/>
                </a:solidFill>
                <a:latin typeface="Sitka Small" panose="02000505000000020004" pitchFamily="2" charset="0"/>
              </a:rPr>
              <a:t>In this cell of code, we have assigned the lowest and highest limits/threshold and later just selected the values between these thresholds: </a:t>
            </a:r>
          </a:p>
          <a:p>
            <a:endParaRPr lang="en-US" sz="1100" kern="0" dirty="0">
              <a:solidFill>
                <a:schemeClr val="tx1"/>
              </a:solidFill>
              <a:latin typeface="Sitka Small" panose="02000505000000020004" pitchFamily="2" charset="0"/>
            </a:endParaRPr>
          </a:p>
          <a:p>
            <a:endParaRPr lang="en-US" sz="1100" kern="0" dirty="0">
              <a:solidFill>
                <a:schemeClr val="tx1"/>
              </a:solidFill>
              <a:latin typeface="Sitka Small" panose="02000505000000020004" pitchFamily="2" charset="0"/>
            </a:endParaRPr>
          </a:p>
          <a:p>
            <a:r>
              <a:rPr lang="en-US" sz="1100" kern="0" dirty="0" err="1">
                <a:solidFill>
                  <a:schemeClr val="tx1"/>
                </a:solidFill>
                <a:latin typeface="Sitka Small" panose="02000505000000020004" pitchFamily="2" charset="0"/>
              </a:rPr>
              <a:t>i.e</a:t>
            </a:r>
            <a:r>
              <a:rPr lang="en-US" sz="1100" kern="0" dirty="0">
                <a:solidFill>
                  <a:schemeClr val="tx1"/>
                </a:solidFill>
                <a:latin typeface="Sitka Small" panose="02000505000000020004" pitchFamily="2" charset="0"/>
              </a:rPr>
              <a:t> values between 0.1 and 98 percentile were selected from the price column and a new Data Frame was created with these custom ‘price’ column values</a:t>
            </a:r>
          </a:p>
        </p:txBody>
      </p:sp>
      <p:pic>
        <p:nvPicPr>
          <p:cNvPr id="31" name="Picture 30">
            <a:extLst>
              <a:ext uri="{FF2B5EF4-FFF2-40B4-BE49-F238E27FC236}">
                <a16:creationId xmlns:a16="http://schemas.microsoft.com/office/drawing/2014/main" id="{21D1976E-7B55-1FD9-7993-9A67A0DAE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34383"/>
            <a:ext cx="4262518" cy="1116005"/>
          </a:xfrm>
          <a:prstGeom prst="rect">
            <a:avLst/>
          </a:prstGeom>
        </p:spPr>
      </p:pic>
      <p:pic>
        <p:nvPicPr>
          <p:cNvPr id="1032" name="Picture 8">
            <a:extLst>
              <a:ext uri="{FF2B5EF4-FFF2-40B4-BE49-F238E27FC236}">
                <a16:creationId xmlns:a16="http://schemas.microsoft.com/office/drawing/2014/main" id="{EC8205BD-A88F-B3D6-C76A-35C3EF249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9300" y="914179"/>
            <a:ext cx="4483101" cy="1649051"/>
          </a:xfrm>
          <a:prstGeom prst="rect">
            <a:avLst/>
          </a:prstGeom>
          <a:noFill/>
          <a:extLst>
            <a:ext uri="{909E8E84-426E-40DD-AFC4-6F175D3DCCD1}">
              <a14:hiddenFill xmlns:a14="http://schemas.microsoft.com/office/drawing/2010/main">
                <a:solidFill>
                  <a:srgbClr val="FFFFFF"/>
                </a:solidFill>
              </a14:hiddenFill>
            </a:ext>
          </a:extLst>
        </p:spPr>
      </p:pic>
      <p:sp>
        <p:nvSpPr>
          <p:cNvPr id="32" name="Subtitle 2">
            <a:extLst>
              <a:ext uri="{FF2B5EF4-FFF2-40B4-BE49-F238E27FC236}">
                <a16:creationId xmlns:a16="http://schemas.microsoft.com/office/drawing/2014/main" id="{A5B24520-AE77-CBA8-E2E6-1527AFEA5DC3}"/>
              </a:ext>
            </a:extLst>
          </p:cNvPr>
          <p:cNvSpPr txBox="1">
            <a:spLocks/>
          </p:cNvSpPr>
          <p:nvPr/>
        </p:nvSpPr>
        <p:spPr>
          <a:xfrm>
            <a:off x="4615399" y="550219"/>
            <a:ext cx="3842801" cy="215444"/>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kern="0" dirty="0">
                <a:solidFill>
                  <a:srgbClr val="C00000"/>
                </a:solidFill>
              </a:rPr>
              <a:t>Box-Plot now:</a:t>
            </a:r>
          </a:p>
        </p:txBody>
      </p:sp>
      <p:sp>
        <p:nvSpPr>
          <p:cNvPr id="37" name="Subtitle 2">
            <a:extLst>
              <a:ext uri="{FF2B5EF4-FFF2-40B4-BE49-F238E27FC236}">
                <a16:creationId xmlns:a16="http://schemas.microsoft.com/office/drawing/2014/main" id="{4FB5988D-D7CA-FB12-AB77-1A3608B4F6F9}"/>
              </a:ext>
            </a:extLst>
          </p:cNvPr>
          <p:cNvSpPr txBox="1">
            <a:spLocks/>
          </p:cNvSpPr>
          <p:nvPr/>
        </p:nvSpPr>
        <p:spPr>
          <a:xfrm>
            <a:off x="4686519" y="2822411"/>
            <a:ext cx="3842801" cy="923330"/>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200" b="0" kern="0" dirty="0">
                <a:solidFill>
                  <a:srgbClr val="C00000"/>
                </a:solidFill>
              </a:rPr>
              <a:t>Clearly a lot of outliers can still be seen here but now the mean, min, max and other quartile values were visible and that was quite enough for us to inspect the data further and perform EDA on it.</a:t>
            </a:r>
          </a:p>
        </p:txBody>
      </p:sp>
    </p:spTree>
    <p:extLst>
      <p:ext uri="{BB962C8B-B14F-4D97-AF65-F5344CB8AC3E}">
        <p14:creationId xmlns:p14="http://schemas.microsoft.com/office/powerpoint/2010/main" val="176654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902"/>
            <a:ext cx="8542020" cy="514984"/>
            <a:chOff x="-12700" y="0"/>
            <a:chExt cx="8542020" cy="514984"/>
          </a:xfrm>
        </p:grpSpPr>
        <p:sp>
          <p:nvSpPr>
            <p:cNvPr id="5" name="object 5"/>
            <p:cNvSpPr/>
            <p:nvPr/>
          </p:nvSpPr>
          <p:spPr>
            <a:xfrm>
              <a:off x="0" y="0"/>
              <a:ext cx="8516620" cy="489584"/>
            </a:xfrm>
            <a:custGeom>
              <a:avLst/>
              <a:gdLst/>
              <a:ahLst/>
              <a:cxnLst/>
              <a:rect l="l" t="t" r="r" b="b"/>
              <a:pathLst>
                <a:path w="8516620" h="489584">
                  <a:moveTo>
                    <a:pt x="8516620" y="0"/>
                  </a:moveTo>
                  <a:lnTo>
                    <a:pt x="0" y="0"/>
                  </a:lnTo>
                  <a:lnTo>
                    <a:pt x="0" y="489102"/>
                  </a:lnTo>
                  <a:lnTo>
                    <a:pt x="8516620" y="489102"/>
                  </a:lnTo>
                  <a:lnTo>
                    <a:pt x="8516620" y="0"/>
                  </a:lnTo>
                  <a:close/>
                </a:path>
              </a:pathLst>
            </a:custGeom>
            <a:solidFill>
              <a:srgbClr val="202020"/>
            </a:solidFill>
          </p:spPr>
          <p:txBody>
            <a:bodyPr wrap="square" lIns="0" tIns="0" rIns="0" bIns="0" rtlCol="0"/>
            <a:lstStyle/>
            <a:p>
              <a:endParaRPr/>
            </a:p>
          </p:txBody>
        </p:sp>
        <p:sp>
          <p:nvSpPr>
            <p:cNvPr id="6" name="object 6"/>
            <p:cNvSpPr/>
            <p:nvPr/>
          </p:nvSpPr>
          <p:spPr>
            <a:xfrm>
              <a:off x="0" y="0"/>
              <a:ext cx="8516620" cy="489584"/>
            </a:xfrm>
            <a:custGeom>
              <a:avLst/>
              <a:gdLst/>
              <a:ahLst/>
              <a:cxnLst/>
              <a:rect l="l" t="t" r="r" b="b"/>
              <a:pathLst>
                <a:path w="8516620" h="489584">
                  <a:moveTo>
                    <a:pt x="0" y="489102"/>
                  </a:moveTo>
                  <a:lnTo>
                    <a:pt x="8516620" y="489102"/>
                  </a:lnTo>
                  <a:lnTo>
                    <a:pt x="8516620" y="0"/>
                  </a:lnTo>
                  <a:lnTo>
                    <a:pt x="0" y="0"/>
                  </a:lnTo>
                  <a:lnTo>
                    <a:pt x="0" y="489102"/>
                  </a:lnTo>
                  <a:close/>
                </a:path>
              </a:pathLst>
            </a:custGeom>
            <a:ln w="25400">
              <a:solidFill>
                <a:srgbClr val="202020"/>
              </a:solidFill>
            </a:ln>
          </p:spPr>
          <p:txBody>
            <a:bodyPr wrap="square" lIns="0" tIns="0" rIns="0" bIns="0" rtlCol="0"/>
            <a:lstStyle/>
            <a:p>
              <a:endParaRPr/>
            </a:p>
          </p:txBody>
        </p:sp>
      </p:grpSp>
      <p:sp>
        <p:nvSpPr>
          <p:cNvPr id="7" name="object 7"/>
          <p:cNvSpPr txBox="1"/>
          <p:nvPr/>
        </p:nvSpPr>
        <p:spPr>
          <a:xfrm>
            <a:off x="78738" y="70358"/>
            <a:ext cx="7617461" cy="843821"/>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panose="05000000000000000000" pitchFamily="2" charset="2"/>
              <a:buChar char="q"/>
              <a:tabLst>
                <a:tab pos="497840" algn="l"/>
                <a:tab pos="498475" algn="l"/>
              </a:tabLst>
            </a:pPr>
            <a:r>
              <a:rPr lang="en-US" sz="2400" b="1" spc="-5" dirty="0">
                <a:solidFill>
                  <a:schemeClr val="bg1"/>
                </a:solidFill>
                <a:latin typeface="Arial"/>
                <a:cs typeface="Arial"/>
              </a:rPr>
              <a:t>Exploratory Data Analysis: :</a:t>
            </a:r>
            <a:endParaRPr sz="2400" dirty="0">
              <a:solidFill>
                <a:schemeClr val="bg1"/>
              </a:solidFill>
              <a:latin typeface="Arial"/>
              <a:cs typeface="Arial"/>
            </a:endParaRPr>
          </a:p>
          <a:p>
            <a:pPr marL="12065">
              <a:lnSpc>
                <a:spcPct val="100000"/>
              </a:lnSpc>
              <a:spcBef>
                <a:spcPts val="2395"/>
              </a:spcBef>
              <a:tabLst>
                <a:tab pos="202565" algn="l"/>
              </a:tabLst>
            </a:pPr>
            <a:endParaRPr sz="1000" dirty="0">
              <a:latin typeface="Arial"/>
              <a:cs typeface="Arial"/>
            </a:endParaRPr>
          </a:p>
        </p:txBody>
      </p:sp>
      <p:pic>
        <p:nvPicPr>
          <p:cNvPr id="1026" name="Picture 2">
            <a:extLst>
              <a:ext uri="{FF2B5EF4-FFF2-40B4-BE49-F238E27FC236}">
                <a16:creationId xmlns:a16="http://schemas.microsoft.com/office/drawing/2014/main" id="{B9CF782E-B01A-1E43-5697-1EA8D7D38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927861"/>
            <a:ext cx="5410200" cy="4147214"/>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52C2CFE0-099F-88A8-435D-DC2F1BA8786D}"/>
              </a:ext>
            </a:extLst>
          </p:cNvPr>
          <p:cNvSpPr>
            <a:spLocks noGrp="1"/>
          </p:cNvSpPr>
          <p:nvPr>
            <p:ph type="subTitle" idx="4"/>
          </p:nvPr>
        </p:nvSpPr>
        <p:spPr>
          <a:xfrm>
            <a:off x="39204" y="559942"/>
            <a:ext cx="4559300" cy="215444"/>
          </a:xfrm>
        </p:spPr>
        <p:txBody>
          <a:bodyPr/>
          <a:lstStyle/>
          <a:p>
            <a:r>
              <a:rPr lang="en-US" sz="1400" dirty="0">
                <a:solidFill>
                  <a:schemeClr val="tx1"/>
                </a:solidFill>
              </a:rPr>
              <a:t>Data Correlation with each other:</a:t>
            </a:r>
          </a:p>
        </p:txBody>
      </p:sp>
      <p:sp>
        <p:nvSpPr>
          <p:cNvPr id="2" name="Subtitle 2">
            <a:extLst>
              <a:ext uri="{FF2B5EF4-FFF2-40B4-BE49-F238E27FC236}">
                <a16:creationId xmlns:a16="http://schemas.microsoft.com/office/drawing/2014/main" id="{AEC95B37-4BC7-4F84-2B05-0CA8953EEF61}"/>
              </a:ext>
            </a:extLst>
          </p:cNvPr>
          <p:cNvSpPr txBox="1">
            <a:spLocks/>
          </p:cNvSpPr>
          <p:nvPr/>
        </p:nvSpPr>
        <p:spPr>
          <a:xfrm>
            <a:off x="68871" y="914178"/>
            <a:ext cx="3207729" cy="3323987"/>
          </a:xfrm>
          <a:prstGeom prst="rect">
            <a:avLst/>
          </a:prstGeom>
        </p:spPr>
        <p:txBody>
          <a:bodyPr wrap="square" lIns="0" tIns="0" rIns="0" bIns="0">
            <a:spAutoFit/>
          </a:bodyPr>
          <a:lstStyle>
            <a:lvl1pPr marL="0">
              <a:defRPr sz="3600" b="1" i="0">
                <a:solidFill>
                  <a:srgbClr val="124F5C"/>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200" b="0" i="0" dirty="0">
                <a:solidFill>
                  <a:srgbClr val="000000"/>
                </a:solidFill>
                <a:effectLst/>
                <a:latin typeface="HelveticaNeue-Light"/>
              </a:rPr>
              <a:t>➤ </a:t>
            </a:r>
            <a:r>
              <a:rPr lang="en-US" sz="1200" i="0" dirty="0">
                <a:solidFill>
                  <a:srgbClr val="C00000"/>
                </a:solidFill>
                <a:effectLst/>
                <a:latin typeface="Sitka Small" panose="02000505000000020004" pitchFamily="2" charset="0"/>
                <a:ea typeface="Roboto" panose="02000000000000000000" pitchFamily="2" charset="0"/>
              </a:rPr>
              <a:t>From the heatmap we can see the correlation between different columns that can affect a </a:t>
            </a:r>
            <a:r>
              <a:rPr lang="en-US" sz="1200" dirty="0">
                <a:solidFill>
                  <a:srgbClr val="C00000"/>
                </a:solidFill>
                <a:latin typeface="Sitka Small" panose="02000505000000020004" pitchFamily="2" charset="0"/>
                <a:ea typeface="Roboto" panose="02000000000000000000" pitchFamily="2" charset="0"/>
              </a:rPr>
              <a:t>A</a:t>
            </a:r>
            <a:r>
              <a:rPr lang="en-US" sz="1200" i="0" dirty="0">
                <a:solidFill>
                  <a:srgbClr val="C00000"/>
                </a:solidFill>
                <a:effectLst/>
                <a:latin typeface="Sitka Small" panose="02000505000000020004" pitchFamily="2" charset="0"/>
                <a:ea typeface="Roboto" panose="02000000000000000000" pitchFamily="2" charset="0"/>
              </a:rPr>
              <a:t>irbnb listing.</a:t>
            </a:r>
          </a:p>
          <a:p>
            <a:pPr algn="l"/>
            <a:endParaRPr lang="en-US" sz="1200" i="0" dirty="0">
              <a:solidFill>
                <a:srgbClr val="C00000"/>
              </a:solidFill>
              <a:effectLst/>
              <a:latin typeface="Sitka Small" panose="02000505000000020004" pitchFamily="2" charset="0"/>
              <a:ea typeface="Roboto" panose="02000000000000000000" pitchFamily="2" charset="0"/>
            </a:endParaRPr>
          </a:p>
          <a:p>
            <a:pPr algn="l"/>
            <a:r>
              <a:rPr lang="en-US" sz="1200" b="0" i="0" dirty="0">
                <a:solidFill>
                  <a:srgbClr val="000000"/>
                </a:solidFill>
                <a:effectLst/>
                <a:latin typeface="HelveticaNeue-Light"/>
              </a:rPr>
              <a:t>➤ </a:t>
            </a:r>
            <a:r>
              <a:rPr lang="en-US" sz="1200" i="0" dirty="0">
                <a:solidFill>
                  <a:srgbClr val="C00000"/>
                </a:solidFill>
                <a:effectLst/>
                <a:latin typeface="Sitka Small" panose="02000505000000020004" pitchFamily="2" charset="0"/>
                <a:ea typeface="Roboto" panose="02000000000000000000" pitchFamily="2" charset="0"/>
              </a:rPr>
              <a:t>Also.... </a:t>
            </a:r>
          </a:p>
          <a:p>
            <a:pPr algn="l"/>
            <a:r>
              <a:rPr lang="en-US" sz="1200" i="0" dirty="0">
                <a:solidFill>
                  <a:srgbClr val="C00000"/>
                </a:solidFill>
                <a:effectLst/>
                <a:latin typeface="Sitka Small" panose="02000505000000020004" pitchFamily="2" charset="0"/>
                <a:ea typeface="Roboto" panose="02000000000000000000" pitchFamily="2" charset="0"/>
              </a:rPr>
              <a:t>There's correlation among </a:t>
            </a:r>
            <a:r>
              <a:rPr lang="en-US" sz="1200" i="0" dirty="0" err="1">
                <a:solidFill>
                  <a:srgbClr val="C00000"/>
                </a:solidFill>
                <a:effectLst/>
                <a:latin typeface="Sitka Small" panose="02000505000000020004" pitchFamily="2" charset="0"/>
                <a:ea typeface="Roboto" panose="02000000000000000000" pitchFamily="2" charset="0"/>
              </a:rPr>
              <a:t>host_id</a:t>
            </a:r>
            <a:r>
              <a:rPr lang="en-US" sz="1200" i="0" dirty="0">
                <a:solidFill>
                  <a:srgbClr val="C00000"/>
                </a:solidFill>
                <a:effectLst/>
                <a:latin typeface="Sitka Small" panose="02000505000000020004" pitchFamily="2" charset="0"/>
                <a:ea typeface="Roboto" panose="02000000000000000000" pitchFamily="2" charset="0"/>
              </a:rPr>
              <a:t> to </a:t>
            </a:r>
            <a:r>
              <a:rPr lang="en-US" sz="1200" i="0" dirty="0" err="1">
                <a:solidFill>
                  <a:srgbClr val="C00000"/>
                </a:solidFill>
                <a:effectLst/>
                <a:latin typeface="Sitka Small" panose="02000505000000020004" pitchFamily="2" charset="0"/>
                <a:ea typeface="Roboto" panose="02000000000000000000" pitchFamily="2" charset="0"/>
              </a:rPr>
              <a:t>reveiws_per_month</a:t>
            </a:r>
            <a:r>
              <a:rPr lang="en-US" sz="1200" i="0" dirty="0">
                <a:solidFill>
                  <a:srgbClr val="C00000"/>
                </a:solidFill>
                <a:effectLst/>
                <a:latin typeface="Sitka Small" panose="02000505000000020004" pitchFamily="2" charset="0"/>
                <a:ea typeface="Roboto" panose="02000000000000000000" pitchFamily="2" charset="0"/>
              </a:rPr>
              <a:t> &amp; availability_365. And there's </a:t>
            </a:r>
            <a:r>
              <a:rPr lang="en-US" sz="1200" i="0" dirty="0" err="1">
                <a:solidFill>
                  <a:srgbClr val="C00000"/>
                </a:solidFill>
                <a:effectLst/>
                <a:latin typeface="Sitka Small" panose="02000505000000020004" pitchFamily="2" charset="0"/>
                <a:ea typeface="Roboto" panose="02000000000000000000" pitchFamily="2" charset="0"/>
              </a:rPr>
              <a:t>noticiable</a:t>
            </a:r>
            <a:r>
              <a:rPr lang="en-US" sz="1200" i="0" dirty="0">
                <a:solidFill>
                  <a:srgbClr val="C00000"/>
                </a:solidFill>
                <a:effectLst/>
                <a:latin typeface="Sitka Small" panose="02000505000000020004" pitchFamily="2" charset="0"/>
                <a:ea typeface="Roboto" panose="02000000000000000000" pitchFamily="2" charset="0"/>
              </a:rPr>
              <a:t> correlation between </a:t>
            </a:r>
            <a:r>
              <a:rPr lang="en-US" sz="1200" i="0" dirty="0" err="1">
                <a:solidFill>
                  <a:srgbClr val="C00000"/>
                </a:solidFill>
                <a:effectLst/>
                <a:latin typeface="Sitka Small" panose="02000505000000020004" pitchFamily="2" charset="0"/>
                <a:ea typeface="Roboto" panose="02000000000000000000" pitchFamily="2" charset="0"/>
              </a:rPr>
              <a:t>min_nights</a:t>
            </a:r>
            <a:r>
              <a:rPr lang="en-US" sz="1200" i="0" dirty="0">
                <a:solidFill>
                  <a:srgbClr val="C00000"/>
                </a:solidFill>
                <a:effectLst/>
                <a:latin typeface="Sitka Small" panose="02000505000000020004" pitchFamily="2" charset="0"/>
                <a:ea typeface="Roboto" panose="02000000000000000000" pitchFamily="2" charset="0"/>
              </a:rPr>
              <a:t> to </a:t>
            </a:r>
            <a:r>
              <a:rPr lang="en-US" sz="1200" i="0" dirty="0" err="1">
                <a:solidFill>
                  <a:srgbClr val="C00000"/>
                </a:solidFill>
                <a:effectLst/>
                <a:latin typeface="Sitka Small" panose="02000505000000020004" pitchFamily="2" charset="0"/>
                <a:ea typeface="Roboto" panose="02000000000000000000" pitchFamily="2" charset="0"/>
              </a:rPr>
              <a:t>no_of_listings_count</a:t>
            </a:r>
            <a:r>
              <a:rPr lang="en-US" sz="1200" i="0" dirty="0">
                <a:solidFill>
                  <a:srgbClr val="C00000"/>
                </a:solidFill>
                <a:effectLst/>
                <a:latin typeface="Sitka Small" panose="02000505000000020004" pitchFamily="2" charset="0"/>
                <a:ea typeface="Roboto" panose="02000000000000000000" pitchFamily="2" charset="0"/>
              </a:rPr>
              <a:t> &amp; availability_365.</a:t>
            </a:r>
          </a:p>
          <a:p>
            <a:pPr algn="l"/>
            <a:endParaRPr lang="en-US" sz="1200" dirty="0">
              <a:solidFill>
                <a:srgbClr val="C00000"/>
              </a:solidFill>
              <a:latin typeface="Sitka Small" panose="02000505000000020004" pitchFamily="2" charset="0"/>
              <a:ea typeface="Roboto" panose="02000000000000000000" pitchFamily="2" charset="0"/>
            </a:endParaRPr>
          </a:p>
          <a:p>
            <a:pPr algn="l"/>
            <a:r>
              <a:rPr lang="en-US" sz="1200" b="0" i="0" dirty="0">
                <a:solidFill>
                  <a:srgbClr val="000000"/>
                </a:solidFill>
                <a:effectLst/>
                <a:latin typeface="HelveticaNeue-Light"/>
              </a:rPr>
              <a:t>➤</a:t>
            </a:r>
            <a:r>
              <a:rPr lang="en-US" sz="1200" i="0" dirty="0">
                <a:solidFill>
                  <a:srgbClr val="C00000"/>
                </a:solidFill>
                <a:effectLst/>
                <a:latin typeface="Sitka Small" panose="02000505000000020004" pitchFamily="2" charset="0"/>
                <a:ea typeface="Roboto" panose="02000000000000000000" pitchFamily="2" charset="0"/>
              </a:rPr>
              <a:t> Price also shows some correlation with availability_365 &amp; </a:t>
            </a:r>
            <a:r>
              <a:rPr lang="en-US" sz="1200" i="0" dirty="0" err="1">
                <a:solidFill>
                  <a:srgbClr val="C00000"/>
                </a:solidFill>
                <a:effectLst/>
                <a:latin typeface="Sitka Small" panose="02000505000000020004" pitchFamily="2" charset="0"/>
                <a:ea typeface="Roboto" panose="02000000000000000000" pitchFamily="2" charset="0"/>
              </a:rPr>
              <a:t>host_listings_count</a:t>
            </a:r>
            <a:r>
              <a:rPr lang="en-US" sz="1200" i="0" dirty="0">
                <a:solidFill>
                  <a:srgbClr val="C00000"/>
                </a:solidFill>
                <a:effectLst/>
                <a:latin typeface="Sitka Small" panose="02000505000000020004" pitchFamily="2" charset="0"/>
                <a:ea typeface="Roboto" panose="02000000000000000000" pitchFamily="2" charset="0"/>
              </a:rPr>
              <a:t>.</a:t>
            </a:r>
          </a:p>
          <a:p>
            <a:pPr algn="l"/>
            <a:r>
              <a:rPr lang="en-US" sz="1200" i="0" dirty="0" err="1">
                <a:solidFill>
                  <a:srgbClr val="C00000"/>
                </a:solidFill>
                <a:effectLst/>
                <a:latin typeface="Sitka Small" panose="02000505000000020004" pitchFamily="2" charset="0"/>
                <a:ea typeface="Roboto" panose="02000000000000000000" pitchFamily="2" charset="0"/>
              </a:rPr>
              <a:t>no_of_reviews</a:t>
            </a:r>
            <a:r>
              <a:rPr lang="en-US" sz="1200" i="0" dirty="0">
                <a:solidFill>
                  <a:srgbClr val="C00000"/>
                </a:solidFill>
                <a:effectLst/>
                <a:latin typeface="Sitka Small" panose="02000505000000020004" pitchFamily="2" charset="0"/>
                <a:ea typeface="Roboto" panose="02000000000000000000" pitchFamily="2" charset="0"/>
              </a:rPr>
              <a:t> and </a:t>
            </a:r>
            <a:r>
              <a:rPr lang="en-US" sz="1200" i="0" dirty="0" err="1">
                <a:solidFill>
                  <a:srgbClr val="C00000"/>
                </a:solidFill>
                <a:effectLst/>
                <a:latin typeface="Sitka Small" panose="02000505000000020004" pitchFamily="2" charset="0"/>
                <a:ea typeface="Roboto" panose="02000000000000000000" pitchFamily="2" charset="0"/>
              </a:rPr>
              <a:t>reviews_per_month</a:t>
            </a:r>
            <a:r>
              <a:rPr lang="en-US" sz="1200" i="0" dirty="0">
                <a:solidFill>
                  <a:srgbClr val="C00000"/>
                </a:solidFill>
                <a:effectLst/>
                <a:latin typeface="Sitka Small" panose="02000505000000020004" pitchFamily="2" charset="0"/>
                <a:ea typeface="Roboto" panose="02000000000000000000" pitchFamily="2" charset="0"/>
              </a:rPr>
              <a:t> gives almost the same information. </a:t>
            </a:r>
          </a:p>
        </p:txBody>
      </p:sp>
    </p:spTree>
    <p:extLst>
      <p:ext uri="{BB962C8B-B14F-4D97-AF65-F5344CB8AC3E}">
        <p14:creationId xmlns:p14="http://schemas.microsoft.com/office/powerpoint/2010/main" val="206511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1660</TotalTime>
  <Words>2516</Words>
  <Application>Microsoft Office PowerPoint</Application>
  <PresentationFormat>On-screen Show (16:9)</PresentationFormat>
  <Paragraphs>333</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arial</vt:lpstr>
      <vt:lpstr>Calibri</vt:lpstr>
      <vt:lpstr>HelveticaNeue-Light</vt:lpstr>
      <vt:lpstr>Montserrat</vt:lpstr>
      <vt:lpstr>Roboto</vt:lpstr>
      <vt:lpstr>Sitka Small</vt:lpstr>
      <vt:lpstr>Sitka Subheading</vt:lpstr>
      <vt:lpstr>Verdana</vt:lpstr>
      <vt:lpstr>Wingdings</vt:lpstr>
      <vt:lpstr>Office Theme</vt:lpstr>
      <vt:lpstr>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Average Reviews per Month                   Graph</vt:lpstr>
      <vt:lpstr>Customer Frequency (Monthwise and Yearwise)</vt:lpstr>
      <vt:lpstr>Mean Price and Availability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Kadu</dc:creator>
  <cp:lastModifiedBy>JITESH</cp:lastModifiedBy>
  <cp:revision>8</cp:revision>
  <dcterms:created xsi:type="dcterms:W3CDTF">2022-10-17T17:07:12Z</dcterms:created>
  <dcterms:modified xsi:type="dcterms:W3CDTF">2022-11-12T06:57:59Z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2022-04-12T00:00:00Z</vt:filetime>
  </property>
  <property fmtid="{D5CDD505-2E9C-101B-9397-08002B2CF9AE}" pid="3" name="Creator">
    <vt:lpwstr>Microsoft® Office PowerPoint® 2007</vt:lpwstr>
  </property>
  <property fmtid="{D5CDD505-2E9C-101B-9397-08002B2CF9AE}" pid="4" name="LastSaved">
    <vt:filetime>2022-10-17T00:00:00Z</vt:filetime>
  </property>
</Properties>
</file>