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0" r:id="rId4"/>
    <p:sldId id="261" r:id="rId5"/>
    <p:sldId id="262" r:id="rId6"/>
    <p:sldId id="268" r:id="rId7"/>
    <p:sldId id="267" r:id="rId8"/>
    <p:sldId id="263" r:id="rId9"/>
    <p:sldId id="269" r:id="rId10"/>
    <p:sldId id="270" r:id="rId11"/>
    <p:sldId id="264" r:id="rId12"/>
    <p:sldId id="259" r:id="rId13"/>
    <p:sldId id="265" r:id="rId14"/>
    <p:sldId id="266"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88F8877-837C-4D45-9D69-3029153A3128}">
          <p14:sldIdLst>
            <p14:sldId id="256"/>
            <p14:sldId id="257"/>
            <p14:sldId id="260"/>
            <p14:sldId id="261"/>
            <p14:sldId id="262"/>
            <p14:sldId id="268"/>
            <p14:sldId id="267"/>
            <p14:sldId id="263"/>
            <p14:sldId id="269"/>
            <p14:sldId id="270"/>
            <p14:sldId id="264"/>
            <p14:sldId id="259"/>
            <p14:sldId id="265"/>
            <p14:sldId id="26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DDFCA-D69C-42D0-B8CD-977587C6C799}"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88B4A-22A3-44E8-9973-72334EF49E4B}" type="slidenum">
              <a:rPr lang="en-IN" smtClean="0"/>
              <a:t>‹#›</a:t>
            </a:fld>
            <a:endParaRPr lang="en-IN"/>
          </a:p>
        </p:txBody>
      </p:sp>
    </p:spTree>
    <p:extLst>
      <p:ext uri="{BB962C8B-B14F-4D97-AF65-F5344CB8AC3E}">
        <p14:creationId xmlns:p14="http://schemas.microsoft.com/office/powerpoint/2010/main" val="68119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F88B4A-22A3-44E8-9973-72334EF49E4B}" type="slidenum">
              <a:rPr lang="en-IN" smtClean="0"/>
              <a:t>8</a:t>
            </a:fld>
            <a:endParaRPr lang="en-IN"/>
          </a:p>
        </p:txBody>
      </p:sp>
    </p:spTree>
    <p:extLst>
      <p:ext uri="{BB962C8B-B14F-4D97-AF65-F5344CB8AC3E}">
        <p14:creationId xmlns:p14="http://schemas.microsoft.com/office/powerpoint/2010/main" val="365117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hebloodcenter.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DF00-BE67-FCCE-31E1-CAEE359C9D29}"/>
              </a:ext>
            </a:extLst>
          </p:cNvPr>
          <p:cNvSpPr>
            <a:spLocks noGrp="1"/>
          </p:cNvSpPr>
          <p:nvPr>
            <p:ph type="ctrTitle"/>
          </p:nvPr>
        </p:nvSpPr>
        <p:spPr>
          <a:xfrm>
            <a:off x="1673902" y="857604"/>
            <a:ext cx="9144000" cy="736417"/>
          </a:xfrm>
        </p:spPr>
        <p:style>
          <a:lnRef idx="2">
            <a:schemeClr val="dk1"/>
          </a:lnRef>
          <a:fillRef idx="1">
            <a:schemeClr val="lt1"/>
          </a:fillRef>
          <a:effectRef idx="0">
            <a:schemeClr val="dk1"/>
          </a:effectRef>
          <a:fontRef idx="minor">
            <a:schemeClr val="dk1"/>
          </a:fontRef>
        </p:style>
        <p:txBody>
          <a:bodyPr>
            <a:normAutofit fontScale="90000"/>
          </a:bodyPr>
          <a:lstStyle/>
          <a:p>
            <a:r>
              <a:rPr lang="en-US" dirty="0"/>
              <a:t>Blood Line</a:t>
            </a:r>
            <a:endParaRPr lang="en-IN" dirty="0"/>
          </a:p>
        </p:txBody>
      </p:sp>
      <p:sp>
        <p:nvSpPr>
          <p:cNvPr id="3" name="Subtitle 2">
            <a:extLst>
              <a:ext uri="{FF2B5EF4-FFF2-40B4-BE49-F238E27FC236}">
                <a16:creationId xmlns:a16="http://schemas.microsoft.com/office/drawing/2014/main" id="{25F89285-DD4E-EA45-A1D3-FF19E9110968}"/>
              </a:ext>
            </a:extLst>
          </p:cNvPr>
          <p:cNvSpPr>
            <a:spLocks noGrp="1"/>
          </p:cNvSpPr>
          <p:nvPr>
            <p:ph type="subTitle" idx="1"/>
          </p:nvPr>
        </p:nvSpPr>
        <p:spPr>
          <a:xfrm>
            <a:off x="1673902" y="3429000"/>
            <a:ext cx="9144000" cy="1570221"/>
          </a:xfrm>
        </p:spPr>
        <p:txBody>
          <a:bodyPr>
            <a:normAutofit/>
          </a:bodyPr>
          <a:lstStyle/>
          <a:p>
            <a:pPr marL="0" lvl="0" indent="0" algn="ctr" rtl="0">
              <a:lnSpc>
                <a:spcPct val="100000"/>
              </a:lnSpc>
              <a:spcBef>
                <a:spcPts val="400"/>
              </a:spcBef>
              <a:spcAft>
                <a:spcPts val="0"/>
              </a:spcAft>
              <a:buClr>
                <a:schemeClr val="dk1"/>
              </a:buClr>
              <a:buSzPts val="2000"/>
              <a:buNone/>
            </a:pPr>
            <a:r>
              <a:rPr lang="en-US" sz="2000" b="0" i="0" u="none" dirty="0">
                <a:solidFill>
                  <a:schemeClr val="dk1"/>
                </a:solidFill>
                <a:latin typeface="Calibri"/>
                <a:ea typeface="Calibri"/>
                <a:cs typeface="Calibri"/>
                <a:sym typeface="Calibri"/>
              </a:rPr>
              <a:t>Department of Computer Science (Non AICTE)</a:t>
            </a:r>
          </a:p>
          <a:p>
            <a:pPr marL="0" lvl="0" indent="0" algn="ctr" rtl="0">
              <a:lnSpc>
                <a:spcPct val="100000"/>
              </a:lnSpc>
              <a:spcBef>
                <a:spcPts val="520"/>
              </a:spcBef>
              <a:spcAft>
                <a:spcPts val="0"/>
              </a:spcAft>
              <a:buClr>
                <a:schemeClr val="dk1"/>
              </a:buClr>
              <a:buSzPts val="2600"/>
              <a:buNone/>
            </a:pPr>
            <a:r>
              <a:rPr lang="en-US" sz="2000" b="1" i="0" u="none" dirty="0">
                <a:solidFill>
                  <a:schemeClr val="dk1"/>
                </a:solidFill>
                <a:latin typeface="Calibri"/>
                <a:ea typeface="Calibri"/>
                <a:cs typeface="Calibri"/>
                <a:sym typeface="Calibri"/>
              </a:rPr>
              <a:t>RCC Institute of Information Technology</a:t>
            </a:r>
            <a:endParaRPr lang="en-US" sz="2000" dirty="0"/>
          </a:p>
          <a:p>
            <a:pPr marL="0" lvl="0" indent="0" algn="ctr" rtl="0">
              <a:lnSpc>
                <a:spcPct val="100000"/>
              </a:lnSpc>
              <a:spcBef>
                <a:spcPts val="360"/>
              </a:spcBef>
              <a:spcAft>
                <a:spcPts val="0"/>
              </a:spcAft>
              <a:buClr>
                <a:schemeClr val="dk1"/>
              </a:buClr>
              <a:buSzPts val="1800"/>
              <a:buNone/>
            </a:pPr>
            <a:r>
              <a:rPr lang="en-US" sz="2000" b="0" i="0" u="none" dirty="0">
                <a:solidFill>
                  <a:schemeClr val="dk1"/>
                </a:solidFill>
                <a:latin typeface="Calibri"/>
                <a:ea typeface="Calibri"/>
                <a:cs typeface="Calibri"/>
                <a:sym typeface="Calibri"/>
              </a:rPr>
              <a:t>Canal South Road, </a:t>
            </a:r>
            <a:r>
              <a:rPr lang="en-US" sz="2000" b="0" i="0" u="none" dirty="0" err="1">
                <a:solidFill>
                  <a:schemeClr val="dk1"/>
                </a:solidFill>
                <a:latin typeface="Calibri"/>
                <a:ea typeface="Calibri"/>
                <a:cs typeface="Calibri"/>
                <a:sym typeface="Calibri"/>
              </a:rPr>
              <a:t>Beliaghata</a:t>
            </a:r>
            <a:r>
              <a:rPr lang="en-US" sz="2000" b="0" i="0" u="none" dirty="0">
                <a:solidFill>
                  <a:schemeClr val="dk1"/>
                </a:solidFill>
                <a:latin typeface="Calibri"/>
                <a:ea typeface="Calibri"/>
                <a:cs typeface="Calibri"/>
                <a:sym typeface="Calibri"/>
              </a:rPr>
              <a:t>, Kolkata-700015 </a:t>
            </a:r>
          </a:p>
          <a:p>
            <a:r>
              <a:rPr lang="en-IN" sz="2000" dirty="0"/>
              <a:t>Under Supervision of Mrs. Sudipta Dey, Dept. of CS, RCCIIT</a:t>
            </a:r>
          </a:p>
        </p:txBody>
      </p:sp>
      <p:pic>
        <p:nvPicPr>
          <p:cNvPr id="4" name="Google Shape;90;p1" descr="download.jpg">
            <a:extLst>
              <a:ext uri="{FF2B5EF4-FFF2-40B4-BE49-F238E27FC236}">
                <a16:creationId xmlns:a16="http://schemas.microsoft.com/office/drawing/2014/main" id="{2936B74C-5C57-A552-223B-EB553CC144F5}"/>
              </a:ext>
            </a:extLst>
          </p:cNvPr>
          <p:cNvPicPr preferRelativeResize="0"/>
          <p:nvPr/>
        </p:nvPicPr>
        <p:blipFill rotWithShape="1">
          <a:blip r:embed="rId2">
            <a:alphaModFix/>
          </a:blip>
          <a:srcRect/>
          <a:stretch/>
        </p:blipFill>
        <p:spPr>
          <a:xfrm>
            <a:off x="5519737" y="2008675"/>
            <a:ext cx="1152525" cy="1420325"/>
          </a:xfrm>
          <a:prstGeom prst="rect">
            <a:avLst/>
          </a:prstGeom>
          <a:noFill/>
          <a:ln>
            <a:noFill/>
          </a:ln>
        </p:spPr>
      </p:pic>
      <p:sp>
        <p:nvSpPr>
          <p:cNvPr id="5" name="TextBox 4">
            <a:extLst>
              <a:ext uri="{FF2B5EF4-FFF2-40B4-BE49-F238E27FC236}">
                <a16:creationId xmlns:a16="http://schemas.microsoft.com/office/drawing/2014/main" id="{49D03454-1229-F9A3-D9E6-CA4212CEF5F7}"/>
              </a:ext>
            </a:extLst>
          </p:cNvPr>
          <p:cNvSpPr txBox="1"/>
          <p:nvPr/>
        </p:nvSpPr>
        <p:spPr>
          <a:xfrm>
            <a:off x="6245902" y="5092113"/>
            <a:ext cx="5519737" cy="1477328"/>
          </a:xfrm>
          <a:prstGeom prst="rect">
            <a:avLst/>
          </a:prstGeom>
          <a:noFill/>
        </p:spPr>
        <p:txBody>
          <a:bodyPr wrap="square" rtlCol="0">
            <a:spAutoFit/>
          </a:bodyPr>
          <a:lstStyle/>
          <a:p>
            <a:r>
              <a:rPr lang="en-US" dirty="0"/>
              <a:t>Presented by –</a:t>
            </a:r>
          </a:p>
          <a:p>
            <a:r>
              <a:rPr lang="en-US" dirty="0"/>
              <a:t>        JEET PAL (university roll no – 37701222032)</a:t>
            </a:r>
          </a:p>
          <a:p>
            <a:r>
              <a:rPr lang="en-US" dirty="0"/>
              <a:t>         SUJAL PURBEY (university roll no – 37701222004)</a:t>
            </a:r>
          </a:p>
          <a:p>
            <a:r>
              <a:rPr lang="en-US" dirty="0"/>
              <a:t>         BIJOY GHOSH (university roll no – 37701222008)</a:t>
            </a:r>
          </a:p>
          <a:p>
            <a:r>
              <a:rPr lang="en-US" dirty="0"/>
              <a:t>         ANKITA MODAK (university roll no – 37701222005)</a:t>
            </a:r>
            <a:endParaRPr lang="en-IN" dirty="0"/>
          </a:p>
        </p:txBody>
      </p:sp>
    </p:spTree>
    <p:extLst>
      <p:ext uri="{BB962C8B-B14F-4D97-AF65-F5344CB8AC3E}">
        <p14:creationId xmlns:p14="http://schemas.microsoft.com/office/powerpoint/2010/main" val="6890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4894-AC8C-F6D6-4DFD-C48B26B923AC}"/>
              </a:ext>
            </a:extLst>
          </p:cNvPr>
          <p:cNvSpPr>
            <a:spLocks noGrp="1"/>
          </p:cNvSpPr>
          <p:nvPr>
            <p:ph type="title"/>
          </p:nvPr>
        </p:nvSpPr>
        <p:spPr/>
        <p:txBody>
          <a:bodyPr/>
          <a:lstStyle/>
          <a:p>
            <a:pPr algn="ctr"/>
            <a:r>
              <a:rPr lang="en-IN" b="1" dirty="0"/>
              <a:t>Output </a:t>
            </a:r>
            <a:r>
              <a:rPr lang="en-US" b="1" dirty="0"/>
              <a:t>Screenshots</a:t>
            </a:r>
            <a:endParaRPr lang="en-IN" dirty="0"/>
          </a:p>
        </p:txBody>
      </p:sp>
      <p:pic>
        <p:nvPicPr>
          <p:cNvPr id="4" name="Picture 3">
            <a:extLst>
              <a:ext uri="{FF2B5EF4-FFF2-40B4-BE49-F238E27FC236}">
                <a16:creationId xmlns:a16="http://schemas.microsoft.com/office/drawing/2014/main" id="{CDEF716F-BEA4-06C4-5028-99BEABD6BFA0}"/>
              </a:ext>
            </a:extLst>
          </p:cNvPr>
          <p:cNvPicPr>
            <a:picLocks noChangeAspect="1"/>
          </p:cNvPicPr>
          <p:nvPr/>
        </p:nvPicPr>
        <p:blipFill>
          <a:blip r:embed="rId2"/>
          <a:stretch>
            <a:fillRect/>
          </a:stretch>
        </p:blipFill>
        <p:spPr>
          <a:xfrm>
            <a:off x="648164" y="2111147"/>
            <a:ext cx="5649113" cy="2905530"/>
          </a:xfrm>
          <a:prstGeom prst="rect">
            <a:avLst/>
          </a:prstGeom>
        </p:spPr>
      </p:pic>
      <p:pic>
        <p:nvPicPr>
          <p:cNvPr id="6" name="Picture 5">
            <a:extLst>
              <a:ext uri="{FF2B5EF4-FFF2-40B4-BE49-F238E27FC236}">
                <a16:creationId xmlns:a16="http://schemas.microsoft.com/office/drawing/2014/main" id="{2953D9F2-8ABB-F4C3-7D14-B0795DA9D886}"/>
              </a:ext>
            </a:extLst>
          </p:cNvPr>
          <p:cNvPicPr>
            <a:picLocks noChangeAspect="1"/>
          </p:cNvPicPr>
          <p:nvPr/>
        </p:nvPicPr>
        <p:blipFill>
          <a:blip r:embed="rId3"/>
          <a:stretch>
            <a:fillRect/>
          </a:stretch>
        </p:blipFill>
        <p:spPr>
          <a:xfrm>
            <a:off x="6411111" y="2168642"/>
            <a:ext cx="5515745" cy="3019846"/>
          </a:xfrm>
          <a:prstGeom prst="rect">
            <a:avLst/>
          </a:prstGeom>
        </p:spPr>
      </p:pic>
    </p:spTree>
    <p:extLst>
      <p:ext uri="{BB962C8B-B14F-4D97-AF65-F5344CB8AC3E}">
        <p14:creationId xmlns:p14="http://schemas.microsoft.com/office/powerpoint/2010/main" val="49375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6DC5-730B-F26D-A7C8-904EF91B6FFE}"/>
              </a:ext>
            </a:extLst>
          </p:cNvPr>
          <p:cNvSpPr>
            <a:spLocks noGrp="1"/>
          </p:cNvSpPr>
          <p:nvPr>
            <p:ph type="title"/>
          </p:nvPr>
        </p:nvSpPr>
        <p:spPr/>
        <p:txBody>
          <a:bodyPr/>
          <a:lstStyle/>
          <a:p>
            <a:pPr algn="ctr"/>
            <a:r>
              <a:rPr lang="en-US" b="1" dirty="0"/>
              <a:t>Output Screenshots</a:t>
            </a:r>
            <a:endParaRPr lang="en-IN" b="1" dirty="0"/>
          </a:p>
        </p:txBody>
      </p:sp>
      <p:pic>
        <p:nvPicPr>
          <p:cNvPr id="3" name="Picture 2">
            <a:extLst>
              <a:ext uri="{FF2B5EF4-FFF2-40B4-BE49-F238E27FC236}">
                <a16:creationId xmlns:a16="http://schemas.microsoft.com/office/drawing/2014/main" id="{3C8C5377-8F40-E3FF-3272-339F04401AE4}"/>
              </a:ext>
            </a:extLst>
          </p:cNvPr>
          <p:cNvPicPr/>
          <p:nvPr/>
        </p:nvPicPr>
        <p:blipFill>
          <a:blip r:embed="rId2"/>
          <a:stretch>
            <a:fillRect/>
          </a:stretch>
        </p:blipFill>
        <p:spPr>
          <a:xfrm>
            <a:off x="520788" y="2085517"/>
            <a:ext cx="5843905" cy="3046730"/>
          </a:xfrm>
          <a:prstGeom prst="rect">
            <a:avLst/>
          </a:prstGeom>
        </p:spPr>
      </p:pic>
      <p:pic>
        <p:nvPicPr>
          <p:cNvPr id="4" name="Picture 3">
            <a:extLst>
              <a:ext uri="{FF2B5EF4-FFF2-40B4-BE49-F238E27FC236}">
                <a16:creationId xmlns:a16="http://schemas.microsoft.com/office/drawing/2014/main" id="{A0449554-3B3C-EE9E-3DDD-B423E83C2CF5}"/>
              </a:ext>
            </a:extLst>
          </p:cNvPr>
          <p:cNvPicPr/>
          <p:nvPr/>
        </p:nvPicPr>
        <p:blipFill>
          <a:blip r:embed="rId3"/>
          <a:stretch>
            <a:fillRect/>
          </a:stretch>
        </p:blipFill>
        <p:spPr>
          <a:xfrm>
            <a:off x="6364693" y="2085517"/>
            <a:ext cx="5646420" cy="3063240"/>
          </a:xfrm>
          <a:prstGeom prst="rect">
            <a:avLst/>
          </a:prstGeom>
        </p:spPr>
      </p:pic>
    </p:spTree>
    <p:extLst>
      <p:ext uri="{BB962C8B-B14F-4D97-AF65-F5344CB8AC3E}">
        <p14:creationId xmlns:p14="http://schemas.microsoft.com/office/powerpoint/2010/main" val="18557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4837-6C1F-6926-74CE-6BA686324896}"/>
              </a:ext>
            </a:extLst>
          </p:cNvPr>
          <p:cNvSpPr>
            <a:spLocks noGrp="1"/>
          </p:cNvSpPr>
          <p:nvPr>
            <p:ph type="title"/>
          </p:nvPr>
        </p:nvSpPr>
        <p:spPr/>
        <p:txBody>
          <a:bodyPr>
            <a:normAutofit/>
          </a:bodyPr>
          <a:lstStyle/>
          <a:p>
            <a:pPr marL="121920" indent="-6350" algn="ctr">
              <a:lnSpc>
                <a:spcPct val="107000"/>
              </a:lnSpc>
              <a:spcAft>
                <a:spcPts val="1060"/>
              </a:spcAft>
            </a:pPr>
            <a:r>
              <a:rPr lang="en-IN" b="1" kern="100" dirty="0">
                <a:solidFill>
                  <a:srgbClr val="000000"/>
                </a:solidFill>
                <a:effectLst/>
                <a:latin typeface="+mn-lt"/>
                <a:ea typeface="Times New Roman" panose="02020603050405020304" pitchFamily="18" charset="0"/>
              </a:rPr>
              <a:t>Conclusion</a:t>
            </a:r>
            <a:r>
              <a:rPr lang="en-IN" b="1" kern="1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ABAC0471-667C-92D8-E1FA-5A13E0D1CB0D}"/>
              </a:ext>
            </a:extLst>
          </p:cNvPr>
          <p:cNvSpPr>
            <a:spLocks noGrp="1"/>
          </p:cNvSpPr>
          <p:nvPr>
            <p:ph idx="1"/>
          </p:nvPr>
        </p:nvSpPr>
        <p:spPr/>
        <p:txBody>
          <a:bodyPr>
            <a:normAutofit/>
          </a:bodyPr>
          <a:lstStyle/>
          <a:p>
            <a:pPr marL="125095" marR="741045" indent="0" algn="just">
              <a:lnSpc>
                <a:spcPct val="151000"/>
              </a:lnSpc>
              <a:spcAft>
                <a:spcPts val="15"/>
              </a:spcAft>
              <a:buNone/>
            </a:pPr>
            <a:r>
              <a:rPr lang="en-IN" sz="20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Blood Line successfully bridges the gap between blood donors and requesters by leveraging a streamlined, technology-driven approach. The platform efficiently connects users through its intuitive interface, real-time notifications, and robust database management. By facilitating swift and reliable communication between donors, requesters, and blood banks, Blood Line enhances the blood donation process, making it more efficient and impactful. </a:t>
            </a:r>
          </a:p>
          <a:p>
            <a:pPr marL="0" indent="0">
              <a:buNone/>
            </a:pPr>
            <a:endParaRPr lang="en-IN" dirty="0"/>
          </a:p>
        </p:txBody>
      </p:sp>
    </p:spTree>
    <p:extLst>
      <p:ext uri="{BB962C8B-B14F-4D97-AF65-F5344CB8AC3E}">
        <p14:creationId xmlns:p14="http://schemas.microsoft.com/office/powerpoint/2010/main" val="142387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6116-7EB4-FF1D-7B7E-03E066D961D3}"/>
              </a:ext>
            </a:extLst>
          </p:cNvPr>
          <p:cNvSpPr>
            <a:spLocks noGrp="1"/>
          </p:cNvSpPr>
          <p:nvPr>
            <p:ph type="title"/>
          </p:nvPr>
        </p:nvSpPr>
        <p:spPr/>
        <p:txBody>
          <a:bodyPr/>
          <a:lstStyle/>
          <a:p>
            <a:pPr algn="ctr"/>
            <a:r>
              <a:rPr lang="en-US" sz="4400" b="1" i="0" u="none" dirty="0">
                <a:solidFill>
                  <a:schemeClr val="dk1"/>
                </a:solidFill>
                <a:latin typeface="Calibri"/>
                <a:ea typeface="Calibri"/>
                <a:cs typeface="Calibri"/>
                <a:sym typeface="Calibri"/>
              </a:rPr>
              <a:t>FUTURE WORK</a:t>
            </a:r>
            <a:endParaRPr lang="en-IN" dirty="0"/>
          </a:p>
        </p:txBody>
      </p:sp>
      <p:sp>
        <p:nvSpPr>
          <p:cNvPr id="3" name="Content Placeholder 2">
            <a:extLst>
              <a:ext uri="{FF2B5EF4-FFF2-40B4-BE49-F238E27FC236}">
                <a16:creationId xmlns:a16="http://schemas.microsoft.com/office/drawing/2014/main" id="{221D6EC5-D1B9-DE03-A42E-F545BAD017C8}"/>
              </a:ext>
            </a:extLst>
          </p:cNvPr>
          <p:cNvSpPr>
            <a:spLocks noGrp="1"/>
          </p:cNvSpPr>
          <p:nvPr>
            <p:ph idx="1"/>
          </p:nvPr>
        </p:nvSpPr>
        <p:spPr/>
        <p:txBody>
          <a:bodyPr/>
          <a:lstStyle/>
          <a:p>
            <a:pPr marL="342900" marR="741045" lvl="0" indent="-342900" algn="just" fontAlgn="base">
              <a:lnSpc>
                <a:spcPct val="165000"/>
              </a:lnSpc>
              <a:spcAft>
                <a:spcPts val="1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Enhancing the Chatbot</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Incorporating advanced AI capabilities to provide 24/7 support for user queries and guidance.</a:t>
            </a:r>
          </a:p>
          <a:p>
            <a:pPr marL="342900" marR="741045" lvl="0" indent="-342900" algn="just" fontAlgn="base">
              <a:lnSpc>
                <a:spcPct val="165000"/>
              </a:lnSpc>
              <a:spcAft>
                <a:spcPts val="1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Mobile Platform Integration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Expanding the system to include iOS and Android apps for better accessibility and convenience. </a:t>
            </a:r>
          </a:p>
          <a:p>
            <a:pPr marL="342900" marR="741045" lvl="0" indent="-342900" algn="just" fontAlgn="base">
              <a:lnSpc>
                <a:spcPct val="165000"/>
              </a:lnSpc>
              <a:spcAft>
                <a:spcPts val="1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Real-Time Communication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Adding features for instant messaging or calls between donors and requesters to improve coordination. </a:t>
            </a:r>
          </a:p>
          <a:p>
            <a:endParaRPr lang="en-IN" dirty="0"/>
          </a:p>
        </p:txBody>
      </p:sp>
    </p:spTree>
    <p:extLst>
      <p:ext uri="{BB962C8B-B14F-4D97-AF65-F5344CB8AC3E}">
        <p14:creationId xmlns:p14="http://schemas.microsoft.com/office/powerpoint/2010/main" val="39030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4D5-5F6B-31E5-9DF9-6846D6DE7E78}"/>
              </a:ext>
            </a:extLst>
          </p:cNvPr>
          <p:cNvSpPr>
            <a:spLocks noGrp="1"/>
          </p:cNvSpPr>
          <p:nvPr>
            <p:ph type="title"/>
          </p:nvPr>
        </p:nvSpPr>
        <p:spPr/>
        <p:txBody>
          <a:bodyPr/>
          <a:lstStyle/>
          <a:p>
            <a:pPr algn="ctr"/>
            <a:r>
              <a:rPr lang="en-US" sz="4400" b="1" i="0" u="none" dirty="0">
                <a:solidFill>
                  <a:schemeClr val="dk1"/>
                </a:solidFill>
                <a:latin typeface="Calibri"/>
                <a:ea typeface="Calibri"/>
                <a:cs typeface="Calibri"/>
                <a:sym typeface="Calibri"/>
              </a:rPr>
              <a:t>Reference</a:t>
            </a:r>
            <a:endParaRPr lang="en-IN" dirty="0"/>
          </a:p>
        </p:txBody>
      </p:sp>
      <p:sp>
        <p:nvSpPr>
          <p:cNvPr id="3" name="Content Placeholder 2">
            <a:extLst>
              <a:ext uri="{FF2B5EF4-FFF2-40B4-BE49-F238E27FC236}">
                <a16:creationId xmlns:a16="http://schemas.microsoft.com/office/drawing/2014/main" id="{0FA6983E-50B2-2D4F-9CF4-1DCAD46FBD93}"/>
              </a:ext>
            </a:extLst>
          </p:cNvPr>
          <p:cNvSpPr>
            <a:spLocks noGrp="1"/>
          </p:cNvSpPr>
          <p:nvPr>
            <p:ph idx="1"/>
          </p:nvPr>
        </p:nvSpPr>
        <p:spPr/>
        <p:txBody>
          <a:bodyPr>
            <a:normAutofit/>
          </a:bodyPr>
          <a:lstStyle/>
          <a:p>
            <a:r>
              <a:rPr lang="en-US" sz="2400" dirty="0" err="1">
                <a:latin typeface="Arial" panose="020B0604020202020204" pitchFamily="34" charset="0"/>
                <a:cs typeface="Arial" panose="020B0604020202020204" pitchFamily="34" charset="0"/>
              </a:rPr>
              <a:t>Catassi</a:t>
            </a:r>
            <a:r>
              <a:rPr lang="en-US" sz="2400" dirty="0">
                <a:latin typeface="Arial" panose="020B0604020202020204" pitchFamily="34" charset="0"/>
                <a:cs typeface="Arial" panose="020B0604020202020204" pitchFamily="34" charset="0"/>
              </a:rPr>
              <a:t>, C.A., and E.L. Peterson. “The Blood Inventory Control System –</a:t>
            </a:r>
            <a:r>
              <a:rPr lang="en-IN" sz="2400" dirty="0">
                <a:latin typeface="Arial" panose="020B0604020202020204" pitchFamily="34" charset="0"/>
                <a:cs typeface="Arial" panose="020B0604020202020204" pitchFamily="34" charset="0"/>
              </a:rPr>
              <a:t> Helping Blood Bank</a:t>
            </a:r>
          </a:p>
          <a:p>
            <a:r>
              <a:rPr lang="en-IN" sz="2400" dirty="0">
                <a:latin typeface="Arial" panose="020B0604020202020204" pitchFamily="34" charset="0"/>
                <a:cs typeface="Arial" panose="020B0604020202020204" pitchFamily="34" charset="0"/>
              </a:rPr>
              <a:t>Management through computerized Inventory Control*.” Transfusion 7.1 (1967):</a:t>
            </a:r>
          </a:p>
          <a:p>
            <a:r>
              <a:rPr lang="en-IN" sz="2400" dirty="0">
                <a:latin typeface="Arial" panose="020B0604020202020204" pitchFamily="34" charset="0"/>
                <a:cs typeface="Arial" panose="020B0604020202020204" pitchFamily="34" charset="0"/>
                <a:hlinkClick r:id="rId2"/>
              </a:rPr>
              <a:t>https://www.thebloodcenter.org</a:t>
            </a:r>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Ekanayaka</a:t>
            </a:r>
            <a:r>
              <a:rPr lang="en-IN" sz="2400" dirty="0">
                <a:latin typeface="Arial" panose="020B0604020202020204" pitchFamily="34" charset="0"/>
                <a:cs typeface="Arial" panose="020B0604020202020204" pitchFamily="34" charset="0"/>
              </a:rPr>
              <a:t>, E. M. S. S.,&amp; </a:t>
            </a:r>
            <a:r>
              <a:rPr lang="en-IN" sz="2400" dirty="0" err="1">
                <a:latin typeface="Arial" panose="020B0604020202020204" pitchFamily="34" charset="0"/>
                <a:cs typeface="Arial" panose="020B0604020202020204" pitchFamily="34" charset="0"/>
              </a:rPr>
              <a:t>Wimaladharma</a:t>
            </a:r>
            <a:r>
              <a:rPr lang="en-IN" sz="2400" dirty="0">
                <a:latin typeface="Arial" panose="020B0604020202020204" pitchFamily="34" charset="0"/>
                <a:cs typeface="Arial" panose="020B0604020202020204" pitchFamily="34" charset="0"/>
              </a:rPr>
              <a:t>, C. (2015). Blood bank management system.</a:t>
            </a:r>
          </a:p>
          <a:p>
            <a:r>
              <a:rPr lang="en-IN" sz="2400" dirty="0">
                <a:latin typeface="Arial" panose="020B0604020202020204" pitchFamily="34" charset="0"/>
                <a:cs typeface="Arial" panose="020B0604020202020204" pitchFamily="34" charset="0"/>
              </a:rPr>
              <a:t>Technical Session – Computer Science and Technology &amp; </a:t>
            </a:r>
            <a:r>
              <a:rPr lang="en-IN" sz="2400">
                <a:latin typeface="Arial" panose="020B0604020202020204" pitchFamily="34" charset="0"/>
                <a:cs typeface="Arial" panose="020B0604020202020204" pitchFamily="34" charset="0"/>
              </a:rPr>
              <a:t>Industrial Information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6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F111-4122-29D1-EA93-FEC82E341F8B}"/>
              </a:ext>
            </a:extLst>
          </p:cNvPr>
          <p:cNvSpPr>
            <a:spLocks noGrp="1"/>
          </p:cNvSpPr>
          <p:nvPr>
            <p:ph type="title"/>
          </p:nvPr>
        </p:nvSpPr>
        <p:spPr>
          <a:xfrm>
            <a:off x="4000968" y="2766218"/>
            <a:ext cx="4190063" cy="1325563"/>
          </a:xfrm>
        </p:spPr>
        <p:txBody>
          <a:bodyPr>
            <a:normAutofit fontScale="90000"/>
          </a:bodyPr>
          <a:lstStyle/>
          <a:p>
            <a:r>
              <a:rPr lang="en-US" sz="6000" b="1" dirty="0">
                <a:latin typeface="Arial Black" panose="020B0A04020102020204" pitchFamily="34" charset="0"/>
              </a:rPr>
              <a:t>Thank You</a:t>
            </a:r>
            <a:endParaRPr lang="en-IN" sz="6000" b="1" dirty="0">
              <a:latin typeface="Arial Black" panose="020B0A04020102020204" pitchFamily="34" charset="0"/>
            </a:endParaRPr>
          </a:p>
        </p:txBody>
      </p:sp>
    </p:spTree>
    <p:extLst>
      <p:ext uri="{BB962C8B-B14F-4D97-AF65-F5344CB8AC3E}">
        <p14:creationId xmlns:p14="http://schemas.microsoft.com/office/powerpoint/2010/main" val="113239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33B0-1713-D6F9-400B-F275433F9E10}"/>
              </a:ext>
            </a:extLst>
          </p:cNvPr>
          <p:cNvSpPr>
            <a:spLocks noGrp="1"/>
          </p:cNvSpPr>
          <p:nvPr>
            <p:ph type="title"/>
          </p:nvPr>
        </p:nvSpPr>
        <p:spPr/>
        <p:txBody>
          <a:bodyPr/>
          <a:lstStyle/>
          <a:p>
            <a:pPr algn="ctr"/>
            <a:r>
              <a:rPr lang="en-US" sz="4400" b="1" i="0" u="none" dirty="0">
                <a:solidFill>
                  <a:schemeClr val="dk1"/>
                </a:solidFill>
                <a:latin typeface="Calibri"/>
                <a:ea typeface="Calibri"/>
                <a:cs typeface="Calibri"/>
                <a:sym typeface="Calibri"/>
              </a:rPr>
              <a:t>Introduction </a:t>
            </a:r>
            <a:endParaRPr lang="en-IN" dirty="0"/>
          </a:p>
        </p:txBody>
      </p:sp>
      <p:sp>
        <p:nvSpPr>
          <p:cNvPr id="3" name="Content Placeholder 2">
            <a:extLst>
              <a:ext uri="{FF2B5EF4-FFF2-40B4-BE49-F238E27FC236}">
                <a16:creationId xmlns:a16="http://schemas.microsoft.com/office/drawing/2014/main" id="{238D6C7F-C47D-15BE-AAA6-F3B40E89B930}"/>
              </a:ext>
            </a:extLst>
          </p:cNvPr>
          <p:cNvSpPr>
            <a:spLocks noGrp="1"/>
          </p:cNvSpPr>
          <p:nvPr>
            <p:ph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Blood Line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is an innovative web application created to bridge the gap between blood donors and those in urgent need of blood. In many emergency situations, the delay in locating suitable donors or accessing the required blood type can mean the difference between life and death. Blood Line is designed to address this critical challenge by providing an efficient, user-friendly platform that ensures a smooth and reliable connection between blood donors and requesters.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Blood Line also tackles common challenges faced in the blood donation ecosystem, such as verifying the eligibility of donors, ensuring the availability of specific blood types, and maintaining an organized record of blood requests and donations. By bringing all these features into a single platform, Blood Line empowers communities to respond swiftly to emergencies, promote voluntary blood donations, and create a culture of helping others in need. </a:t>
            </a:r>
          </a:p>
          <a:p>
            <a:endParaRPr lang="en-IN" dirty="0"/>
          </a:p>
        </p:txBody>
      </p:sp>
      <p:sp>
        <p:nvSpPr>
          <p:cNvPr id="8" name="Rectangle 5">
            <a:extLst>
              <a:ext uri="{FF2B5EF4-FFF2-40B4-BE49-F238E27FC236}">
                <a16:creationId xmlns:a16="http://schemas.microsoft.com/office/drawing/2014/main" id="{DF3FE022-9E7D-5F62-2475-6C1101A221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330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7D02-4463-3976-82E6-E6277766A81D}"/>
              </a:ext>
            </a:extLst>
          </p:cNvPr>
          <p:cNvSpPr>
            <a:spLocks noGrp="1"/>
          </p:cNvSpPr>
          <p:nvPr>
            <p:ph type="title"/>
          </p:nvPr>
        </p:nvSpPr>
        <p:spPr/>
        <p:txBody>
          <a:bodyPr/>
          <a:lstStyle/>
          <a:p>
            <a:pPr algn="ctr"/>
            <a:r>
              <a:rPr lang="en-IN" sz="4400" b="1" kern="100" dirty="0">
                <a:solidFill>
                  <a:srgbClr val="000000"/>
                </a:solidFill>
                <a:effectLst/>
                <a:latin typeface="+mn-lt"/>
                <a:ea typeface="Times New Roman" panose="02020603050405020304" pitchFamily="18" charset="0"/>
              </a:rPr>
              <a:t>Problem Analysis </a:t>
            </a:r>
            <a:endParaRPr lang="en-IN" dirty="0">
              <a:latin typeface="+mn-lt"/>
            </a:endParaRPr>
          </a:p>
        </p:txBody>
      </p:sp>
      <p:sp>
        <p:nvSpPr>
          <p:cNvPr id="3" name="Content Placeholder 2">
            <a:extLst>
              <a:ext uri="{FF2B5EF4-FFF2-40B4-BE49-F238E27FC236}">
                <a16:creationId xmlns:a16="http://schemas.microsoft.com/office/drawing/2014/main" id="{4614A12C-139B-480D-F335-CF21B3137114}"/>
              </a:ext>
            </a:extLst>
          </p:cNvPr>
          <p:cNvSpPr>
            <a:spLocks noGrp="1"/>
          </p:cNvSpPr>
          <p:nvPr>
            <p:ph idx="1"/>
          </p:nvPr>
        </p:nvSpPr>
        <p:spPr>
          <a:xfrm>
            <a:off x="838200" y="1510831"/>
            <a:ext cx="10515600" cy="4982044"/>
          </a:xfrm>
        </p:spPr>
        <p:txBody>
          <a:bodyPr>
            <a:normAutofit lnSpcReduction="10000"/>
          </a:bodyPr>
          <a:lstStyle/>
          <a:p>
            <a:pPr marL="177165" marR="8255" indent="0" algn="just">
              <a:lnSpc>
                <a:spcPct val="148000"/>
              </a:lnSpc>
              <a:spcAft>
                <a:spcPts val="15"/>
              </a:spcAft>
              <a:buNone/>
            </a:pPr>
            <a:r>
              <a:rPr lang="en-IN" sz="18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Blood donation systems in many regions face significant challenges that hinder their effectiveness. Below are some key issues commonly observed in existing blood donation systems: </a:t>
            </a:r>
          </a:p>
          <a:p>
            <a:pPr marL="342900" marR="1270" lvl="0" indent="-342900" algn="l" fontAlgn="base">
              <a:lnSpc>
                <a:spcPct val="107000"/>
              </a:lnSpc>
              <a:spcAft>
                <a:spcPts val="1870"/>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Lack of Centralized Platforms :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Many systems operate in isolation, with no unified platform to connect donors, requesters, and blood banks. This fragmentation makes it difficult for individuals in need of blood to locate suitable donors or check the availability of resources in nearby blood banks. </a:t>
            </a:r>
          </a:p>
          <a:p>
            <a:pPr marL="342900" marR="1270" lvl="0" indent="-342900" algn="l" fontAlgn="base">
              <a:lnSpc>
                <a:spcPct val="107000"/>
              </a:lnSpc>
              <a:spcAft>
                <a:spcPts val="1875"/>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Delayed Communication : </a:t>
            </a:r>
            <a:r>
              <a:rPr lang="en-IN" sz="18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emergencies, time is of the essence. Traditional methods of finding donors— such as contacting local hospitals, spreading word-of-mouth messages, or relying on outdated databases—are often time-consuming, leading to critical delays in fulfilling blood requests. </a:t>
            </a:r>
          </a:p>
          <a:p>
            <a:pPr marL="342900" marR="1270" lvl="0" indent="-342900" algn="l" fontAlgn="base">
              <a:lnSpc>
                <a:spcPct val="107000"/>
              </a:lnSpc>
              <a:spcAft>
                <a:spcPts val="260"/>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Limited Coordination with Local Blood Banks : </a:t>
            </a:r>
            <a:r>
              <a:rPr lang="en-IN" sz="18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Existing systems often fail to integrate with blood banks, leading to a lack of visibility into their current stock levels or requirements. This lack of coordination can result in duplicated efforts or wasted resources.</a:t>
            </a:r>
          </a:p>
          <a:p>
            <a:pPr marL="342900" marR="1270" lvl="0" indent="-342900" algn="l" fontAlgn="base">
              <a:lnSpc>
                <a:spcPct val="107000"/>
              </a:lnSpc>
              <a:spcAft>
                <a:spcPts val="1870"/>
              </a:spcAft>
              <a:buClr>
                <a:srgbClr val="000000"/>
              </a:buClr>
              <a:buSzPts val="1400"/>
              <a:buFont typeface="+mj-lt"/>
              <a:buAutoNum type="arabicPeriod"/>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4107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8971-C308-401F-5460-C93631440F82}"/>
              </a:ext>
            </a:extLst>
          </p:cNvPr>
          <p:cNvSpPr>
            <a:spLocks noGrp="1"/>
          </p:cNvSpPr>
          <p:nvPr>
            <p:ph type="title"/>
          </p:nvPr>
        </p:nvSpPr>
        <p:spPr/>
        <p:txBody>
          <a:bodyPr/>
          <a:lstStyle/>
          <a:p>
            <a:pPr algn="ctr"/>
            <a:r>
              <a:rPr lang="en-IN" sz="4400" b="1" kern="100" dirty="0">
                <a:solidFill>
                  <a:srgbClr val="000000"/>
                </a:solidFill>
                <a:effectLst/>
                <a:latin typeface="+mn-lt"/>
                <a:ea typeface="Times New Roman" panose="02020603050405020304" pitchFamily="18" charset="0"/>
              </a:rPr>
              <a:t>How Blood Line Solves These Issues </a:t>
            </a:r>
            <a:endParaRPr lang="en-IN" dirty="0"/>
          </a:p>
        </p:txBody>
      </p:sp>
      <p:sp>
        <p:nvSpPr>
          <p:cNvPr id="3" name="Content Placeholder 2">
            <a:extLst>
              <a:ext uri="{FF2B5EF4-FFF2-40B4-BE49-F238E27FC236}">
                <a16:creationId xmlns:a16="http://schemas.microsoft.com/office/drawing/2014/main" id="{6085D582-3C5B-7878-BBAD-745CDE36185F}"/>
              </a:ext>
            </a:extLst>
          </p:cNvPr>
          <p:cNvSpPr>
            <a:spLocks noGrp="1"/>
          </p:cNvSpPr>
          <p:nvPr>
            <p:ph idx="1"/>
          </p:nvPr>
        </p:nvSpPr>
        <p:spPr/>
        <p:txBody>
          <a:bodyPr>
            <a:normAutofit/>
          </a:bodyPr>
          <a:lstStyle/>
          <a:p>
            <a:pPr marL="302260" marR="741045" indent="0" algn="just">
              <a:lnSpc>
                <a:spcPct val="112000"/>
              </a:lnSpc>
              <a:spcAft>
                <a:spcPts val="15"/>
              </a:spcAft>
              <a:buNone/>
            </a:pPr>
            <a:r>
              <a:rPr lang="en-IN" sz="20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address these challenges, Blood Line</a:t>
            </a:r>
            <a:r>
              <a:rPr lang="en-IN" sz="2000" b="1"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20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offers innovative solutions that focus on streamlining processes, improving communication, and leveraging technology to bridge gaps in the system. Key features include: </a:t>
            </a:r>
          </a:p>
          <a:p>
            <a:pPr marL="645160" marR="741045" indent="-342900" algn="just">
              <a:lnSpc>
                <a:spcPct val="112000"/>
              </a:lnSpc>
              <a:spcAft>
                <a:spcPts val="15"/>
              </a:spcAft>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Digital Platform for Donor and Requester Registrations :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Blood Line provides a centralized web-based platform where donors and requesters can easily register and manage their profiles. Donors can specify their availability, location, and blood type, while requesters can post urgent blood requirements. </a:t>
            </a:r>
            <a:endPar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45160" marR="741045" indent="-342900" algn="just">
              <a:lnSpc>
                <a:spcPct val="112000"/>
              </a:lnSpc>
              <a:spcAft>
                <a:spcPts val="15"/>
              </a:spcAft>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Location-Based Matching System :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Blood Line uses geolocation technology to match requesters with donors in their vicinity. </a:t>
            </a: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45160" marR="741045" indent="-342900" algn="just">
              <a:lnSpc>
                <a:spcPct val="112000"/>
              </a:lnSpc>
              <a:spcAft>
                <a:spcPts val="15"/>
              </a:spcAft>
              <a:buFont typeface="+mj-lt"/>
              <a:buAutoNum type="arabicPeriod"/>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Verified Interactions Through Email Notifications :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platform ensures secure and verified communication by sending email notifications to both donors and requesters. </a:t>
            </a:r>
          </a:p>
          <a:p>
            <a:pPr marL="302260" marR="741045" indent="0" algn="just">
              <a:lnSpc>
                <a:spcPct val="112000"/>
              </a:lnSpc>
              <a:spcAft>
                <a:spcPts val="15"/>
              </a:spcAft>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45160" marR="741045" indent="-342900" algn="just">
              <a:lnSpc>
                <a:spcPct val="112000"/>
              </a:lnSpc>
              <a:spcAft>
                <a:spcPts val="15"/>
              </a:spcAft>
              <a:buFont typeface="+mj-lt"/>
              <a:buAutoNum type="arabicPeriod"/>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02260" marR="741045" indent="0" algn="just">
              <a:lnSpc>
                <a:spcPct val="112000"/>
              </a:lnSpc>
              <a:spcAft>
                <a:spcPts val="15"/>
              </a:spcAft>
              <a:buNone/>
            </a:pPr>
            <a:endParaRPr lang="en-IN" sz="20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02260" marR="1270" indent="-6350" algn="l">
              <a:lnSpc>
                <a:spcPct val="107000"/>
              </a:lnSpc>
              <a:spcAft>
                <a:spcPts val="17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8930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8ABF-5712-1BF4-FE0E-FA0F7E32B3AE}"/>
              </a:ext>
            </a:extLst>
          </p:cNvPr>
          <p:cNvSpPr>
            <a:spLocks noGrp="1"/>
          </p:cNvSpPr>
          <p:nvPr>
            <p:ph type="title"/>
          </p:nvPr>
        </p:nvSpPr>
        <p:spPr/>
        <p:txBody>
          <a:bodyPr/>
          <a:lstStyle/>
          <a:p>
            <a:pPr algn="ctr"/>
            <a:r>
              <a:rPr lang="en-US" b="1" dirty="0"/>
              <a:t>Application Architecture</a:t>
            </a:r>
            <a:endParaRPr lang="en-IN" b="1" dirty="0"/>
          </a:p>
        </p:txBody>
      </p:sp>
      <p:sp>
        <p:nvSpPr>
          <p:cNvPr id="5" name="Rectangle 4">
            <a:extLst>
              <a:ext uri="{FF2B5EF4-FFF2-40B4-BE49-F238E27FC236}">
                <a16:creationId xmlns:a16="http://schemas.microsoft.com/office/drawing/2014/main" id="{A86160CB-45A2-06BE-F0EF-B889FB18C8CD}"/>
              </a:ext>
            </a:extLst>
          </p:cNvPr>
          <p:cNvSpPr/>
          <p:nvPr/>
        </p:nvSpPr>
        <p:spPr>
          <a:xfrm>
            <a:off x="1903751" y="2848131"/>
            <a:ext cx="2518347" cy="764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0386BADE-2BB6-D270-92EB-CB76A10194BA}"/>
              </a:ext>
            </a:extLst>
          </p:cNvPr>
          <p:cNvSpPr/>
          <p:nvPr/>
        </p:nvSpPr>
        <p:spPr>
          <a:xfrm>
            <a:off x="1903751" y="5035601"/>
            <a:ext cx="2518347" cy="764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B3DEA06-E9AD-F597-F4BC-65886B4E95AF}"/>
              </a:ext>
            </a:extLst>
          </p:cNvPr>
          <p:cNvSpPr/>
          <p:nvPr/>
        </p:nvSpPr>
        <p:spPr>
          <a:xfrm>
            <a:off x="1903751" y="3941866"/>
            <a:ext cx="2518347" cy="7644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E1A4FB3B-8429-1F74-9C14-EE95C15471CC}"/>
              </a:ext>
            </a:extLst>
          </p:cNvPr>
          <p:cNvSpPr/>
          <p:nvPr/>
        </p:nvSpPr>
        <p:spPr>
          <a:xfrm>
            <a:off x="6096000" y="3429000"/>
            <a:ext cx="1938728" cy="132556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Cylinder 9">
            <a:extLst>
              <a:ext uri="{FF2B5EF4-FFF2-40B4-BE49-F238E27FC236}">
                <a16:creationId xmlns:a16="http://schemas.microsoft.com/office/drawing/2014/main" id="{51624CBB-7549-CBF8-4B98-6F3341229FD2}"/>
              </a:ext>
            </a:extLst>
          </p:cNvPr>
          <p:cNvSpPr/>
          <p:nvPr/>
        </p:nvSpPr>
        <p:spPr>
          <a:xfrm>
            <a:off x="9636177" y="3065502"/>
            <a:ext cx="1304144" cy="205255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BAEA32E-B881-61EA-D83D-0DA3AFB267BA}"/>
              </a:ext>
            </a:extLst>
          </p:cNvPr>
          <p:cNvSpPr txBox="1"/>
          <p:nvPr/>
        </p:nvSpPr>
        <p:spPr>
          <a:xfrm>
            <a:off x="2353455" y="3044678"/>
            <a:ext cx="2068643" cy="369332"/>
          </a:xfrm>
          <a:prstGeom prst="rect">
            <a:avLst/>
          </a:prstGeom>
          <a:noFill/>
        </p:spPr>
        <p:txBody>
          <a:bodyPr wrap="square" rtlCol="0">
            <a:spAutoFit/>
          </a:bodyPr>
          <a:lstStyle/>
          <a:p>
            <a:r>
              <a:rPr lang="en-US" dirty="0"/>
              <a:t>Administrator</a:t>
            </a:r>
            <a:endParaRPr lang="en-IN" dirty="0"/>
          </a:p>
        </p:txBody>
      </p:sp>
      <p:sp>
        <p:nvSpPr>
          <p:cNvPr id="12" name="TextBox 11">
            <a:extLst>
              <a:ext uri="{FF2B5EF4-FFF2-40B4-BE49-F238E27FC236}">
                <a16:creationId xmlns:a16="http://schemas.microsoft.com/office/drawing/2014/main" id="{4835AC2D-15E6-7EC5-C2AA-0996722AE777}"/>
              </a:ext>
            </a:extLst>
          </p:cNvPr>
          <p:cNvSpPr txBox="1"/>
          <p:nvPr/>
        </p:nvSpPr>
        <p:spPr>
          <a:xfrm>
            <a:off x="2610162" y="4116170"/>
            <a:ext cx="1938728" cy="369332"/>
          </a:xfrm>
          <a:prstGeom prst="rect">
            <a:avLst/>
          </a:prstGeom>
          <a:noFill/>
        </p:spPr>
        <p:txBody>
          <a:bodyPr wrap="square" rtlCol="0">
            <a:spAutoFit/>
          </a:bodyPr>
          <a:lstStyle/>
          <a:p>
            <a:r>
              <a:rPr lang="en-US" dirty="0"/>
              <a:t>Donors</a:t>
            </a:r>
            <a:endParaRPr lang="en-IN" dirty="0"/>
          </a:p>
        </p:txBody>
      </p:sp>
      <p:sp>
        <p:nvSpPr>
          <p:cNvPr id="13" name="TextBox 12">
            <a:extLst>
              <a:ext uri="{FF2B5EF4-FFF2-40B4-BE49-F238E27FC236}">
                <a16:creationId xmlns:a16="http://schemas.microsoft.com/office/drawing/2014/main" id="{236B2F8B-8C40-43A0-D65D-D6E25D5B5535}"/>
              </a:ext>
            </a:extLst>
          </p:cNvPr>
          <p:cNvSpPr txBox="1"/>
          <p:nvPr/>
        </p:nvSpPr>
        <p:spPr>
          <a:xfrm>
            <a:off x="2610162" y="5246557"/>
            <a:ext cx="1693889" cy="369332"/>
          </a:xfrm>
          <a:prstGeom prst="rect">
            <a:avLst/>
          </a:prstGeom>
          <a:noFill/>
        </p:spPr>
        <p:txBody>
          <a:bodyPr wrap="square" rtlCol="0">
            <a:spAutoFit/>
          </a:bodyPr>
          <a:lstStyle/>
          <a:p>
            <a:r>
              <a:rPr lang="en-US" dirty="0"/>
              <a:t>Acceptors</a:t>
            </a:r>
            <a:endParaRPr lang="en-IN" dirty="0"/>
          </a:p>
        </p:txBody>
      </p:sp>
      <p:sp>
        <p:nvSpPr>
          <p:cNvPr id="14" name="TextBox 13">
            <a:extLst>
              <a:ext uri="{FF2B5EF4-FFF2-40B4-BE49-F238E27FC236}">
                <a16:creationId xmlns:a16="http://schemas.microsoft.com/office/drawing/2014/main" id="{5441BBC7-A3FE-9261-1D5A-39A5CDF6CB72}"/>
              </a:ext>
            </a:extLst>
          </p:cNvPr>
          <p:cNvSpPr txBox="1"/>
          <p:nvPr/>
        </p:nvSpPr>
        <p:spPr>
          <a:xfrm>
            <a:off x="6430780" y="3941866"/>
            <a:ext cx="1339124" cy="369332"/>
          </a:xfrm>
          <a:prstGeom prst="rect">
            <a:avLst/>
          </a:prstGeom>
          <a:noFill/>
        </p:spPr>
        <p:txBody>
          <a:bodyPr wrap="square" rtlCol="0">
            <a:spAutoFit/>
          </a:bodyPr>
          <a:lstStyle/>
          <a:p>
            <a:r>
              <a:rPr lang="en-US" dirty="0"/>
              <a:t>Blood Bank</a:t>
            </a:r>
            <a:endParaRPr lang="en-IN" dirty="0"/>
          </a:p>
        </p:txBody>
      </p:sp>
      <p:sp>
        <p:nvSpPr>
          <p:cNvPr id="15" name="TextBox 14">
            <a:extLst>
              <a:ext uri="{FF2B5EF4-FFF2-40B4-BE49-F238E27FC236}">
                <a16:creationId xmlns:a16="http://schemas.microsoft.com/office/drawing/2014/main" id="{4E69625C-DF24-55FA-F171-DD1246D87392}"/>
              </a:ext>
            </a:extLst>
          </p:cNvPr>
          <p:cNvSpPr txBox="1"/>
          <p:nvPr/>
        </p:nvSpPr>
        <p:spPr>
          <a:xfrm>
            <a:off x="9983449" y="3941866"/>
            <a:ext cx="734518" cy="646331"/>
          </a:xfrm>
          <a:prstGeom prst="rect">
            <a:avLst/>
          </a:prstGeom>
          <a:noFill/>
        </p:spPr>
        <p:txBody>
          <a:bodyPr wrap="square" rtlCol="0">
            <a:spAutoFit/>
          </a:bodyPr>
          <a:lstStyle/>
          <a:p>
            <a:r>
              <a:rPr lang="en-US" dirty="0"/>
              <a:t>Data base</a:t>
            </a:r>
            <a:endParaRPr lang="en-IN" dirty="0"/>
          </a:p>
        </p:txBody>
      </p:sp>
      <p:cxnSp>
        <p:nvCxnSpPr>
          <p:cNvPr id="17" name="Straight Connector 16">
            <a:extLst>
              <a:ext uri="{FF2B5EF4-FFF2-40B4-BE49-F238E27FC236}">
                <a16:creationId xmlns:a16="http://schemas.microsoft.com/office/drawing/2014/main" id="{E93457AE-09DB-444C-38FF-A44D690C164B}"/>
              </a:ext>
            </a:extLst>
          </p:cNvPr>
          <p:cNvCxnSpPr>
            <a:stCxn id="11" idx="3"/>
            <a:endCxn id="9" idx="1"/>
          </p:cNvCxnSpPr>
          <p:nvPr/>
        </p:nvCxnSpPr>
        <p:spPr>
          <a:xfrm>
            <a:off x="4422098" y="3229344"/>
            <a:ext cx="1673902" cy="86243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033968E-9157-AEF0-A349-56822C630064}"/>
              </a:ext>
            </a:extLst>
          </p:cNvPr>
          <p:cNvCxnSpPr>
            <a:endCxn id="9" idx="1"/>
          </p:cNvCxnSpPr>
          <p:nvPr/>
        </p:nvCxnSpPr>
        <p:spPr>
          <a:xfrm flipV="1">
            <a:off x="4422098" y="4091782"/>
            <a:ext cx="1673902" cy="21941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C6D52D5-161C-74D1-1AF5-E30552D6CDB9}"/>
              </a:ext>
            </a:extLst>
          </p:cNvPr>
          <p:cNvCxnSpPr>
            <a:stCxn id="7" idx="3"/>
            <a:endCxn id="9" idx="1"/>
          </p:cNvCxnSpPr>
          <p:nvPr/>
        </p:nvCxnSpPr>
        <p:spPr>
          <a:xfrm flipV="1">
            <a:off x="4422098" y="4091782"/>
            <a:ext cx="1673902" cy="132606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AE339B5-E7B3-598E-1991-70B99A2BC243}"/>
              </a:ext>
            </a:extLst>
          </p:cNvPr>
          <p:cNvCxnSpPr>
            <a:stCxn id="9" idx="3"/>
            <a:endCxn id="10" idx="2"/>
          </p:cNvCxnSpPr>
          <p:nvPr/>
        </p:nvCxnSpPr>
        <p:spPr>
          <a:xfrm flipV="1">
            <a:off x="8034728" y="4091781"/>
            <a:ext cx="1601449" cy="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575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A71D-700E-9992-CD1B-6F0F82ADF806}"/>
              </a:ext>
            </a:extLst>
          </p:cNvPr>
          <p:cNvSpPr>
            <a:spLocks noGrp="1"/>
          </p:cNvSpPr>
          <p:nvPr>
            <p:ph type="title"/>
          </p:nvPr>
        </p:nvSpPr>
        <p:spPr/>
        <p:txBody>
          <a:bodyPr/>
          <a:lstStyle/>
          <a:p>
            <a:pPr algn="ctr"/>
            <a:r>
              <a:rPr lang="pt-BR" b="1" dirty="0"/>
              <a:t>E R Diagram of BLOODLINE</a:t>
            </a:r>
            <a:endParaRPr lang="en-IN" dirty="0"/>
          </a:p>
        </p:txBody>
      </p:sp>
      <p:pic>
        <p:nvPicPr>
          <p:cNvPr id="5" name="Picture 4">
            <a:extLst>
              <a:ext uri="{FF2B5EF4-FFF2-40B4-BE49-F238E27FC236}">
                <a16:creationId xmlns:a16="http://schemas.microsoft.com/office/drawing/2014/main" id="{2F808BFC-BFCF-2801-9C8F-E09D1DC274D4}"/>
              </a:ext>
            </a:extLst>
          </p:cNvPr>
          <p:cNvPicPr>
            <a:picLocks noChangeAspect="1"/>
          </p:cNvPicPr>
          <p:nvPr/>
        </p:nvPicPr>
        <p:blipFill>
          <a:blip r:embed="rId2"/>
          <a:stretch>
            <a:fillRect/>
          </a:stretch>
        </p:blipFill>
        <p:spPr>
          <a:xfrm>
            <a:off x="2056151" y="2026528"/>
            <a:ext cx="8079697" cy="4164410"/>
          </a:xfrm>
          <a:prstGeom prst="rect">
            <a:avLst/>
          </a:prstGeom>
        </p:spPr>
      </p:pic>
    </p:spTree>
    <p:extLst>
      <p:ext uri="{BB962C8B-B14F-4D97-AF65-F5344CB8AC3E}">
        <p14:creationId xmlns:p14="http://schemas.microsoft.com/office/powerpoint/2010/main" val="400215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AF59-62FD-3FA3-D48F-F4F569D182D9}"/>
              </a:ext>
            </a:extLst>
          </p:cNvPr>
          <p:cNvSpPr>
            <a:spLocks noGrp="1"/>
          </p:cNvSpPr>
          <p:nvPr>
            <p:ph type="title"/>
          </p:nvPr>
        </p:nvSpPr>
        <p:spPr/>
        <p:txBody>
          <a:bodyPr/>
          <a:lstStyle/>
          <a:p>
            <a:pPr algn="ctr"/>
            <a:r>
              <a:rPr lang="en-US" b="1" dirty="0"/>
              <a:t>Functional </a:t>
            </a:r>
            <a:r>
              <a:rPr lang="en-US" b="1" dirty="0" err="1"/>
              <a:t>Requirments</a:t>
            </a:r>
            <a:endParaRPr lang="en-IN" b="1" dirty="0"/>
          </a:p>
        </p:txBody>
      </p:sp>
      <p:sp>
        <p:nvSpPr>
          <p:cNvPr id="3" name="Content Placeholder 2">
            <a:extLst>
              <a:ext uri="{FF2B5EF4-FFF2-40B4-BE49-F238E27FC236}">
                <a16:creationId xmlns:a16="http://schemas.microsoft.com/office/drawing/2014/main" id="{616091F3-8D08-BEA2-3D69-382E8201D899}"/>
              </a:ext>
            </a:extLst>
          </p:cNvPr>
          <p:cNvSpPr>
            <a:spLocks noGrp="1"/>
          </p:cNvSpPr>
          <p:nvPr>
            <p:ph idx="1"/>
          </p:nvPr>
        </p:nvSpPr>
        <p:spPr/>
        <p:txBody>
          <a:bodyPr>
            <a:normAutofit/>
          </a:bodyPr>
          <a:lstStyle/>
          <a:p>
            <a:pPr marL="342900" indent="-342900">
              <a:buFont typeface="+mj-lt"/>
              <a:buAutoNum type="arabicPeriod"/>
            </a:pPr>
            <a:r>
              <a:rPr lang="en-US" sz="1600" dirty="0"/>
              <a:t>Hardware </a:t>
            </a:r>
            <a:r>
              <a:rPr lang="en-US" sz="1600" dirty="0" err="1"/>
              <a:t>Requirments</a:t>
            </a:r>
            <a:r>
              <a:rPr lang="en-US" sz="1600" dirty="0"/>
              <a:t> :-</a:t>
            </a:r>
          </a:p>
          <a:p>
            <a:r>
              <a:rPr lang="en-US" sz="1600" dirty="0"/>
              <a:t>Processor: Intel core i3 or above for a stable experience and fast retrieval of data.</a:t>
            </a:r>
          </a:p>
          <a:p>
            <a:r>
              <a:rPr lang="en-US" sz="1600" dirty="0"/>
              <a:t>Hard Disk: 4GB and above</a:t>
            </a:r>
          </a:p>
          <a:p>
            <a:r>
              <a:rPr lang="en-US" sz="1600" dirty="0"/>
              <a:t>RAM: 256 GB or more, recommended 2 GB for fast reading and writing capabilities which will result in better performance time.</a:t>
            </a:r>
          </a:p>
          <a:p>
            <a:pPr marL="342900" indent="-342900">
              <a:buAutoNum type="arabicPeriod" startAt="2"/>
            </a:pPr>
            <a:r>
              <a:rPr lang="en-US" sz="1600" dirty="0"/>
              <a:t>Software </a:t>
            </a:r>
            <a:r>
              <a:rPr lang="en-US" sz="1600" dirty="0" err="1"/>
              <a:t>Requirments</a:t>
            </a:r>
            <a:r>
              <a:rPr lang="en-US" sz="1600" dirty="0"/>
              <a:t> :-</a:t>
            </a:r>
          </a:p>
          <a:p>
            <a:pPr marL="0" indent="0">
              <a:buNone/>
            </a:pPr>
            <a:r>
              <a:rPr lang="en-IN" sz="1600" dirty="0"/>
              <a:t>▪    </a:t>
            </a:r>
            <a:r>
              <a:rPr lang="en-IN" sz="1600" dirty="0" err="1"/>
              <a:t>Vite</a:t>
            </a:r>
            <a:r>
              <a:rPr lang="en-IN" sz="1600" dirty="0"/>
              <a:t> React: For fast development and modular code structure. </a:t>
            </a:r>
          </a:p>
          <a:p>
            <a:pPr marL="0" indent="0">
              <a:buNone/>
            </a:pPr>
            <a:r>
              <a:rPr lang="en-IN" sz="1600" dirty="0"/>
              <a:t>▪    Tailwind CSS: For responsive and consistent UI design. </a:t>
            </a:r>
          </a:p>
          <a:p>
            <a:pPr marL="0" indent="0">
              <a:buNone/>
            </a:pPr>
            <a:r>
              <a:rPr lang="en-IN" sz="1600" dirty="0"/>
              <a:t>▪     </a:t>
            </a:r>
            <a:r>
              <a:rPr lang="en-IN" sz="1600" dirty="0" err="1"/>
              <a:t>Axios</a:t>
            </a:r>
            <a:r>
              <a:rPr lang="en-IN" sz="1600" dirty="0"/>
              <a:t>: For seamless API integration. </a:t>
            </a:r>
          </a:p>
          <a:p>
            <a:pPr marL="0" indent="0">
              <a:buNone/>
            </a:pPr>
            <a:r>
              <a:rPr lang="en-IN" sz="1600" dirty="0"/>
              <a:t>▪     Node.js: For scalable and asynchronous server-side scripting. </a:t>
            </a:r>
          </a:p>
          <a:p>
            <a:pPr marL="0" indent="0">
              <a:buNone/>
            </a:pPr>
            <a:r>
              <a:rPr lang="en-IN" sz="1600" dirty="0"/>
              <a:t>▪     Express.js: For managing routes and APIs. </a:t>
            </a:r>
          </a:p>
          <a:p>
            <a:r>
              <a:rPr lang="en-IN" sz="1600" dirty="0"/>
              <a:t>  MySQL: For robust database management. </a:t>
            </a:r>
          </a:p>
          <a:p>
            <a:pPr marL="0" indent="0">
              <a:buNone/>
            </a:pPr>
            <a:endParaRPr lang="en-IN" sz="1600" dirty="0"/>
          </a:p>
          <a:p>
            <a:endParaRPr lang="en-IN" sz="1600" dirty="0"/>
          </a:p>
        </p:txBody>
      </p:sp>
    </p:spTree>
    <p:extLst>
      <p:ext uri="{BB962C8B-B14F-4D97-AF65-F5344CB8AC3E}">
        <p14:creationId xmlns:p14="http://schemas.microsoft.com/office/powerpoint/2010/main" val="331091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E22E-5D7E-B01C-74D6-503613B1EAAE}"/>
              </a:ext>
            </a:extLst>
          </p:cNvPr>
          <p:cNvSpPr>
            <a:spLocks noGrp="1"/>
          </p:cNvSpPr>
          <p:nvPr>
            <p:ph type="title"/>
          </p:nvPr>
        </p:nvSpPr>
        <p:spPr/>
        <p:txBody>
          <a:bodyPr/>
          <a:lstStyle/>
          <a:p>
            <a:pPr algn="ctr"/>
            <a:r>
              <a:rPr lang="en-US" b="1" dirty="0"/>
              <a:t>Output Screenshots</a:t>
            </a:r>
            <a:endParaRPr lang="en-IN" b="1" dirty="0"/>
          </a:p>
        </p:txBody>
      </p:sp>
      <p:pic>
        <p:nvPicPr>
          <p:cNvPr id="3" name="Picture 2">
            <a:extLst>
              <a:ext uri="{FF2B5EF4-FFF2-40B4-BE49-F238E27FC236}">
                <a16:creationId xmlns:a16="http://schemas.microsoft.com/office/drawing/2014/main" id="{A9BE4738-7E02-DF9F-81C4-59812DCBEF4A}"/>
              </a:ext>
            </a:extLst>
          </p:cNvPr>
          <p:cNvPicPr/>
          <p:nvPr/>
        </p:nvPicPr>
        <p:blipFill>
          <a:blip r:embed="rId3"/>
          <a:stretch>
            <a:fillRect/>
          </a:stretch>
        </p:blipFill>
        <p:spPr>
          <a:xfrm>
            <a:off x="441960" y="1944686"/>
            <a:ext cx="5654040" cy="2968625"/>
          </a:xfrm>
          <a:prstGeom prst="rect">
            <a:avLst/>
          </a:prstGeom>
        </p:spPr>
      </p:pic>
      <p:pic>
        <p:nvPicPr>
          <p:cNvPr id="5" name="Picture 4">
            <a:extLst>
              <a:ext uri="{FF2B5EF4-FFF2-40B4-BE49-F238E27FC236}">
                <a16:creationId xmlns:a16="http://schemas.microsoft.com/office/drawing/2014/main" id="{696EAF4A-2F69-44C0-65AA-AED4E457A20A}"/>
              </a:ext>
            </a:extLst>
          </p:cNvPr>
          <p:cNvPicPr/>
          <p:nvPr/>
        </p:nvPicPr>
        <p:blipFill>
          <a:blip r:embed="rId4"/>
          <a:stretch>
            <a:fillRect/>
          </a:stretch>
        </p:blipFill>
        <p:spPr>
          <a:xfrm>
            <a:off x="6096000" y="1965007"/>
            <a:ext cx="5692140" cy="2927985"/>
          </a:xfrm>
          <a:prstGeom prst="rect">
            <a:avLst/>
          </a:prstGeom>
        </p:spPr>
      </p:pic>
    </p:spTree>
    <p:extLst>
      <p:ext uri="{BB962C8B-B14F-4D97-AF65-F5344CB8AC3E}">
        <p14:creationId xmlns:p14="http://schemas.microsoft.com/office/powerpoint/2010/main" val="139287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17A7-8859-58F7-40E8-AC3DE11ED16C}"/>
              </a:ext>
            </a:extLst>
          </p:cNvPr>
          <p:cNvSpPr>
            <a:spLocks noGrp="1"/>
          </p:cNvSpPr>
          <p:nvPr>
            <p:ph type="title"/>
          </p:nvPr>
        </p:nvSpPr>
        <p:spPr/>
        <p:txBody>
          <a:bodyPr/>
          <a:lstStyle/>
          <a:p>
            <a:pPr algn="ctr"/>
            <a:r>
              <a:rPr lang="en-IN" b="1" dirty="0"/>
              <a:t>Output </a:t>
            </a:r>
            <a:r>
              <a:rPr lang="en-US" b="1" dirty="0"/>
              <a:t>Screenshots</a:t>
            </a:r>
            <a:endParaRPr lang="en-IN" b="1" dirty="0"/>
          </a:p>
        </p:txBody>
      </p:sp>
      <p:pic>
        <p:nvPicPr>
          <p:cNvPr id="6" name="Picture 5">
            <a:extLst>
              <a:ext uri="{FF2B5EF4-FFF2-40B4-BE49-F238E27FC236}">
                <a16:creationId xmlns:a16="http://schemas.microsoft.com/office/drawing/2014/main" id="{CEA672E5-57BD-7101-9DEA-D03EECEA267F}"/>
              </a:ext>
            </a:extLst>
          </p:cNvPr>
          <p:cNvPicPr>
            <a:picLocks noChangeAspect="1"/>
          </p:cNvPicPr>
          <p:nvPr/>
        </p:nvPicPr>
        <p:blipFill>
          <a:blip r:embed="rId2"/>
          <a:stretch>
            <a:fillRect/>
          </a:stretch>
        </p:blipFill>
        <p:spPr>
          <a:xfrm>
            <a:off x="3028014" y="1690688"/>
            <a:ext cx="5771212" cy="4560210"/>
          </a:xfrm>
          <a:prstGeom prst="rect">
            <a:avLst/>
          </a:prstGeom>
        </p:spPr>
      </p:pic>
    </p:spTree>
    <p:extLst>
      <p:ext uri="{BB962C8B-B14F-4D97-AF65-F5344CB8AC3E}">
        <p14:creationId xmlns:p14="http://schemas.microsoft.com/office/powerpoint/2010/main" val="2160315453"/>
      </p:ext>
    </p:extLst>
  </p:cSld>
  <p:clrMapOvr>
    <a:masterClrMapping/>
  </p:clrMapOvr>
</p:sld>
</file>

<file path=ppt/theme/theme1.xml><?xml version="1.0" encoding="utf-8"?>
<a:theme xmlns:a="http://schemas.openxmlformats.org/drawingml/2006/main" name="Office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200</TotalTime>
  <Words>872</Words>
  <Application>Microsoft Office PowerPoint</Application>
  <PresentationFormat>Widescreen</PresentationFormat>
  <Paragraphs>64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Times New Roman</vt:lpstr>
      <vt:lpstr>Office Theme</vt:lpstr>
      <vt:lpstr>Blood Line</vt:lpstr>
      <vt:lpstr>Introduction </vt:lpstr>
      <vt:lpstr>Problem Analysis </vt:lpstr>
      <vt:lpstr>How Blood Line Solves These Issues </vt:lpstr>
      <vt:lpstr>Application Architecture</vt:lpstr>
      <vt:lpstr>E R Diagram of BLOODLINE</vt:lpstr>
      <vt:lpstr>Functional Requirments</vt:lpstr>
      <vt:lpstr>Output Screenshots</vt:lpstr>
      <vt:lpstr>Output Screenshots</vt:lpstr>
      <vt:lpstr>Output Screenshots</vt:lpstr>
      <vt:lpstr>Output Screenshots</vt:lpstr>
      <vt:lpstr>Conclusion </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ankitamodak109@gmail.com</dc:creator>
  <cp:lastModifiedBy>ankitamodak109@gmail.com</cp:lastModifiedBy>
  <cp:revision>2</cp:revision>
  <dcterms:created xsi:type="dcterms:W3CDTF">2025-01-15T09:47:45Z</dcterms:created>
  <dcterms:modified xsi:type="dcterms:W3CDTF">2025-01-15T16:49:17Z</dcterms:modified>
</cp:coreProperties>
</file>