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71" r:id="rId1"/>
  </p:sldMasterIdLst>
  <p:sldIdLst>
    <p:sldId id="256" r:id="rId2"/>
    <p:sldId id="258" r:id="rId3"/>
    <p:sldId id="259" r:id="rId4"/>
    <p:sldId id="260" r:id="rId5"/>
    <p:sldId id="261" r:id="rId6"/>
    <p:sldId id="262" r:id="rId7"/>
    <p:sldId id="263" r:id="rId8"/>
    <p:sldId id="264" r:id="rId9"/>
    <p:sldId id="267" r:id="rId10"/>
    <p:sldId id="27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00FF"/>
    <a:srgbClr val="FF00FF"/>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71" autoAdjust="0"/>
    <p:restoredTop sz="96953" autoAdjust="0"/>
  </p:normalViewPr>
  <p:slideViewPr>
    <p:cSldViewPr snapToGrid="0">
      <p:cViewPr>
        <p:scale>
          <a:sx n="71" d="100"/>
          <a:sy n="71" d="100"/>
        </p:scale>
        <p:origin x="-2316" y="-9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9/16/2025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61BEF0D-F0BB-DE4B-95CE-6DB70DBA9567}" type="datetimeFigureOut">
              <a:rPr lang="en-US" smtClean="0"/>
              <a:pPr/>
              <a:t>9/16/2025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7F1E4F-1CFF-5643-939E-217C01CDF565}"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88A38392-949D-A65C-195F-64E1FB038A07}"/>
              </a:ext>
            </a:extLst>
          </p:cNvPr>
          <p:cNvGraphicFramePr>
            <a:graphicFrameLocks noGrp="1"/>
          </p:cNvGraphicFramePr>
          <p:nvPr>
            <p:extLst>
              <p:ext uri="{D42A27DB-BD31-4B8C-83A1-F6EECF244321}">
                <p14:modId xmlns:p14="http://schemas.microsoft.com/office/powerpoint/2010/main" xmlns="" val="3487331106"/>
              </p:ext>
            </p:extLst>
          </p:nvPr>
        </p:nvGraphicFramePr>
        <p:xfrm>
          <a:off x="2001855" y="1557734"/>
          <a:ext cx="9229559" cy="249428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xmlns="" val="2289372405"/>
                    </a:ext>
                  </a:extLst>
                </a:gridCol>
                <a:gridCol w="5124835">
                  <a:extLst>
                    <a:ext uri="{9D8B030D-6E8A-4147-A177-3AD203B41FA5}">
                      <a16:colId xmlns:a16="http://schemas.microsoft.com/office/drawing/2014/main" xmlns="" val="2572615690"/>
                    </a:ext>
                  </a:extLst>
                </a:gridCol>
              </a:tblGrid>
              <a:tr h="370840">
                <a:tc>
                  <a:txBody>
                    <a:bodyPr/>
                    <a:lstStyle/>
                    <a:p>
                      <a:r>
                        <a:rPr lang="en-IN" b="1" dirty="0">
                          <a:solidFill>
                            <a:schemeClr val="tx1"/>
                          </a:solidFill>
                        </a:rPr>
                        <a:t>STUDENT NAME</a:t>
                      </a:r>
                    </a:p>
                  </a:txBody>
                  <a:tcPr/>
                </a:tc>
                <a:tc>
                  <a:txBody>
                    <a:bodyPr/>
                    <a:lstStyle/>
                    <a:p>
                      <a:r>
                        <a:rPr lang="en-IN" b="1" dirty="0" smtClean="0">
                          <a:solidFill>
                            <a:schemeClr val="tx1"/>
                          </a:solidFill>
                        </a:rPr>
                        <a:t>JEEV</a:t>
                      </a:r>
                      <a:r>
                        <a:rPr lang="en-IN" b="1" baseline="0" dirty="0" smtClean="0">
                          <a:solidFill>
                            <a:schemeClr val="tx1"/>
                          </a:solidFill>
                        </a:rPr>
                        <a:t>A S</a:t>
                      </a:r>
                      <a:endParaRPr lang="en-IN" b="1" dirty="0">
                        <a:solidFill>
                          <a:schemeClr val="tx1"/>
                        </a:solidFill>
                      </a:endParaRPr>
                    </a:p>
                  </a:txBody>
                  <a:tcPr/>
                </a:tc>
                <a:extLst>
                  <a:ext uri="{0D108BD9-81ED-4DB2-BD59-A6C34878D82A}">
                    <a16:rowId xmlns:a16="http://schemas.microsoft.com/office/drawing/2014/main" xmlns="" val="322321719"/>
                  </a:ext>
                </a:extLst>
              </a:tr>
              <a:tr h="370840">
                <a:tc>
                  <a:txBody>
                    <a:bodyPr/>
                    <a:lstStyle/>
                    <a:p>
                      <a:r>
                        <a:rPr lang="en-IN" b="1" dirty="0">
                          <a:solidFill>
                            <a:schemeClr val="tx1"/>
                          </a:solidFill>
                        </a:rPr>
                        <a:t>REGISTERATION NO</a:t>
                      </a:r>
                    </a:p>
                  </a:txBody>
                  <a:tcPr/>
                </a:tc>
                <a:tc>
                  <a:txBody>
                    <a:bodyPr/>
                    <a:lstStyle/>
                    <a:p>
                      <a:r>
                        <a:rPr lang="en-IN" b="1" dirty="0" smtClean="0">
                          <a:solidFill>
                            <a:schemeClr val="tx1"/>
                          </a:solidFill>
                        </a:rPr>
                        <a:t>20324U09037</a:t>
                      </a:r>
                      <a:endParaRPr lang="en-IN" b="1" dirty="0">
                        <a:solidFill>
                          <a:schemeClr val="tx1"/>
                        </a:solidFill>
                      </a:endParaRPr>
                    </a:p>
                  </a:txBody>
                  <a:tcPr/>
                </a:tc>
                <a:extLst>
                  <a:ext uri="{0D108BD9-81ED-4DB2-BD59-A6C34878D82A}">
                    <a16:rowId xmlns:a16="http://schemas.microsoft.com/office/drawing/2014/main" xmlns="" val="2794635987"/>
                  </a:ext>
                </a:extLst>
              </a:tr>
              <a:tr h="370840">
                <a:tc>
                  <a:txBody>
                    <a:bodyPr/>
                    <a:lstStyle/>
                    <a:p>
                      <a:r>
                        <a:rPr lang="en-IN" b="1" dirty="0" smtClean="0">
                          <a:solidFill>
                            <a:schemeClr val="tx1"/>
                          </a:solidFill>
                        </a:rPr>
                        <a:t>NM ID</a:t>
                      </a:r>
                      <a:endParaRPr lang="en-IN" b="1" dirty="0">
                        <a:solidFill>
                          <a:schemeClr val="tx1"/>
                        </a:solidFill>
                      </a:endParaRPr>
                    </a:p>
                  </a:txBody>
                  <a:tcPr/>
                </a:tc>
                <a:tc>
                  <a:txBody>
                    <a:bodyPr/>
                    <a:lstStyle/>
                    <a:p>
                      <a:r>
                        <a:rPr lang="en-IN" b="1" dirty="0" smtClean="0">
                          <a:solidFill>
                            <a:schemeClr val="tx1"/>
                          </a:solidFill>
                        </a:rPr>
                        <a:t>554460E4481A528804246D336AA7FB78</a:t>
                      </a:r>
                      <a:endParaRPr lang="en-IN" b="1" dirty="0" smtClean="0">
                        <a:solidFill>
                          <a:schemeClr val="tx1"/>
                        </a:solidFill>
                      </a:endParaRPr>
                    </a:p>
                  </a:txBody>
                  <a:tcPr/>
                </a:tc>
                <a:extLst>
                  <a:ext uri="{0D108BD9-81ED-4DB2-BD59-A6C34878D82A}">
                    <a16:rowId xmlns:a16="http://schemas.microsoft.com/office/drawing/2014/main" xmlns="" val="50149027"/>
                  </a:ext>
                </a:extLst>
              </a:tr>
              <a:tr h="370840">
                <a:tc>
                  <a:txBody>
                    <a:bodyPr/>
                    <a:lstStyle/>
                    <a:p>
                      <a:r>
                        <a:rPr lang="en-IN" b="1" dirty="0">
                          <a:solidFill>
                            <a:schemeClr val="tx1"/>
                          </a:solidFill>
                        </a:rPr>
                        <a:t>DEPARTMENT</a:t>
                      </a:r>
                    </a:p>
                  </a:txBody>
                  <a:tcPr/>
                </a:tc>
                <a:tc>
                  <a:txBody>
                    <a:bodyPr/>
                    <a:lstStyle/>
                    <a:p>
                      <a:r>
                        <a:rPr lang="en-IN" b="1" dirty="0">
                          <a:solidFill>
                            <a:schemeClr val="tx1"/>
                          </a:solidFill>
                        </a:rPr>
                        <a:t>BCA</a:t>
                      </a:r>
                    </a:p>
                  </a:txBody>
                  <a:tcPr/>
                </a:tc>
                <a:extLst>
                  <a:ext uri="{0D108BD9-81ED-4DB2-BD59-A6C34878D82A}">
                    <a16:rowId xmlns:a16="http://schemas.microsoft.com/office/drawing/2014/main" xmlns="" val="1604311661"/>
                  </a:ext>
                </a:extLst>
              </a:tr>
              <a:tr h="370840">
                <a:tc>
                  <a:txBody>
                    <a:bodyPr/>
                    <a:lstStyle/>
                    <a:p>
                      <a:r>
                        <a:rPr lang="en-IN" b="1" dirty="0">
                          <a:solidFill>
                            <a:schemeClr val="tx1"/>
                          </a:solidFill>
                        </a:rPr>
                        <a:t>COLLEGE</a:t>
                      </a:r>
                    </a:p>
                  </a:txBody>
                  <a:tcPr/>
                </a:tc>
                <a:tc>
                  <a:txBody>
                    <a:bodyPr/>
                    <a:lstStyle/>
                    <a:p>
                      <a:r>
                        <a:rPr lang="en-IN" b="1" dirty="0">
                          <a:solidFill>
                            <a:schemeClr val="tx1"/>
                          </a:solidFill>
                        </a:rPr>
                        <a:t>DR. M. G. R. CHOCKALINGAM ARTS COLLEGE</a:t>
                      </a:r>
                    </a:p>
                  </a:txBody>
                  <a:tcPr/>
                </a:tc>
                <a:extLst>
                  <a:ext uri="{0D108BD9-81ED-4DB2-BD59-A6C34878D82A}">
                    <a16:rowId xmlns:a16="http://schemas.microsoft.com/office/drawing/2014/main" xmlns="" val="3201851896"/>
                  </a:ext>
                </a:extLst>
              </a:tr>
              <a:tr h="370840">
                <a:tc>
                  <a:txBody>
                    <a:bodyPr/>
                    <a:lstStyle/>
                    <a:p>
                      <a:r>
                        <a:rPr lang="en-IN" b="1" dirty="0">
                          <a:solidFill>
                            <a:schemeClr val="tx1"/>
                          </a:solidFill>
                        </a:rPr>
                        <a:t>UNIVERSITY</a:t>
                      </a:r>
                    </a:p>
                  </a:txBody>
                  <a:tcPr/>
                </a:tc>
                <a:tc>
                  <a:txBody>
                    <a:bodyPr/>
                    <a:lstStyle/>
                    <a:p>
                      <a:r>
                        <a:rPr lang="en-IN" b="1" dirty="0">
                          <a:solidFill>
                            <a:schemeClr val="tx1"/>
                          </a:solidFill>
                        </a:rPr>
                        <a:t>THIRUVALLUVAR UNIVERSITY</a:t>
                      </a:r>
                    </a:p>
                  </a:txBody>
                  <a:tcPr/>
                </a:tc>
                <a:extLst>
                  <a:ext uri="{0D108BD9-81ED-4DB2-BD59-A6C34878D82A}">
                    <a16:rowId xmlns:a16="http://schemas.microsoft.com/office/drawing/2014/main" xmlns="" val="3347834335"/>
                  </a:ext>
                </a:extLst>
              </a:tr>
            </a:tbl>
          </a:graphicData>
        </a:graphic>
      </p:graphicFrame>
    </p:spTree>
    <p:extLst>
      <p:ext uri="{BB962C8B-B14F-4D97-AF65-F5344CB8AC3E}">
        <p14:creationId xmlns:p14="http://schemas.microsoft.com/office/powerpoint/2010/main" xmlns=""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D1DBAD-D64E-F100-BB8D-270467C40D71}"/>
              </a:ext>
            </a:extLst>
          </p:cNvPr>
          <p:cNvSpPr txBox="1"/>
          <p:nvPr/>
        </p:nvSpPr>
        <p:spPr>
          <a:xfrm>
            <a:off x="933451" y="1291709"/>
            <a:ext cx="6096000" cy="746358"/>
          </a:xfrm>
          <a:prstGeom prst="rect">
            <a:avLst/>
          </a:prstGeom>
          <a:noFill/>
        </p:spPr>
        <p:txBody>
          <a:bodyPr wrap="square">
            <a:spAutoFit/>
          </a:bodyPr>
          <a:lstStyle/>
          <a:p>
            <a:r>
              <a:rPr lang="en-IN" sz="4250" b="1" u="sng" spc="15" dirty="0" smtClean="0"/>
              <a:t>RESULTS:</a:t>
            </a:r>
            <a:endParaRPr lang="en-IN" u="sng" dirty="0"/>
          </a:p>
        </p:txBody>
      </p:sp>
      <p:sp>
        <p:nvSpPr>
          <p:cNvPr id="5" name="TextBox 4">
            <a:extLst>
              <a:ext uri="{FF2B5EF4-FFF2-40B4-BE49-F238E27FC236}">
                <a16:creationId xmlns:a16="http://schemas.microsoft.com/office/drawing/2014/main" xmlns="" id="{7E318287-522A-78C7-75D8-630DB599A5E7}"/>
              </a:ext>
            </a:extLst>
          </p:cNvPr>
          <p:cNvSpPr txBox="1"/>
          <p:nvPr/>
        </p:nvSpPr>
        <p:spPr>
          <a:xfrm>
            <a:off x="1200152" y="2134019"/>
            <a:ext cx="10201275" cy="3785652"/>
          </a:xfrm>
          <a:prstGeom prst="rect">
            <a:avLst/>
          </a:prstGeom>
          <a:noFill/>
        </p:spPr>
        <p:txBody>
          <a:bodyPr wrap="square">
            <a:spAutoFit/>
          </a:bodyPr>
          <a:lstStyle/>
          <a:p>
            <a:pPr>
              <a:buNone/>
            </a:pPr>
            <a:r>
              <a:rPr lang="en-US" sz="2000" dirty="0"/>
              <a:t>The </a:t>
            </a:r>
            <a:r>
              <a:rPr lang="en-US" sz="2000" b="1" dirty="0"/>
              <a:t>result of a digital portfolio</a:t>
            </a:r>
            <a:r>
              <a:rPr lang="en-US" sz="2000" dirty="0"/>
              <a:t> is basically what you achieve or showcase after creating it. In simple terms, it is the </a:t>
            </a:r>
            <a:r>
              <a:rPr lang="en-US" sz="2000" b="1" dirty="0"/>
              <a:t>outcome or benefits</a:t>
            </a:r>
            <a:r>
              <a:rPr lang="en-US" sz="2000" dirty="0"/>
              <a:t> that a digital portfolio provides. For a student, the result includes:</a:t>
            </a:r>
          </a:p>
          <a:p>
            <a:pPr marL="285750" indent="-285750">
              <a:buFont typeface="Wingdings" panose="05000000000000000000" pitchFamily="2" charset="2"/>
              <a:buChar char="q"/>
            </a:pPr>
            <a:r>
              <a:rPr lang="en-US" sz="2000" b="1" dirty="0"/>
              <a:t>Showcasing Skills &amp; Projects:</a:t>
            </a:r>
            <a:r>
              <a:rPr lang="en-US" sz="2000" dirty="0"/>
              <a:t> Talents, projects, and certifications are displayed clearly in one place.</a:t>
            </a:r>
          </a:p>
          <a:p>
            <a:pPr marL="285750" indent="-285750">
              <a:buFont typeface="Wingdings" panose="05000000000000000000" pitchFamily="2" charset="2"/>
              <a:buChar char="q"/>
            </a:pPr>
            <a:r>
              <a:rPr lang="en-US" sz="2000" b="1" dirty="0"/>
              <a:t>Better Opportunities:</a:t>
            </a:r>
            <a:r>
              <a:rPr lang="en-US" sz="2000" dirty="0"/>
              <a:t> Helps in </a:t>
            </a:r>
            <a:r>
              <a:rPr lang="en-US" sz="2000" b="1" dirty="0"/>
              <a:t>college admissions for PG’s, internships, and job applications</a:t>
            </a:r>
            <a:r>
              <a:rPr lang="en-US" sz="2000" dirty="0"/>
              <a:t> by presenting your profile professionally.</a:t>
            </a:r>
          </a:p>
          <a:p>
            <a:pPr marL="285750" indent="-285750">
              <a:buFont typeface="Wingdings" panose="05000000000000000000" pitchFamily="2" charset="2"/>
              <a:buChar char="q"/>
            </a:pPr>
            <a:r>
              <a:rPr lang="en-US" sz="2000" b="1" dirty="0"/>
              <a:t>Easy Access:</a:t>
            </a:r>
            <a:r>
              <a:rPr lang="en-US" sz="2000" dirty="0"/>
              <a:t> A </a:t>
            </a:r>
            <a:r>
              <a:rPr lang="en-US" sz="2000" b="1" dirty="0"/>
              <a:t>single link</a:t>
            </a:r>
            <a:r>
              <a:rPr lang="en-US" sz="2000" dirty="0"/>
              <a:t> for teachers, recruiters, or peers to view your work anytime.</a:t>
            </a:r>
          </a:p>
          <a:p>
            <a:pPr marL="285750" indent="-285750">
              <a:buFont typeface="Wingdings" panose="05000000000000000000" pitchFamily="2" charset="2"/>
              <a:buChar char="q"/>
            </a:pPr>
            <a:r>
              <a:rPr lang="en-US" sz="2000" b="1" dirty="0"/>
              <a:t>Personal Branding:</a:t>
            </a:r>
            <a:r>
              <a:rPr lang="en-US" sz="2000" dirty="0"/>
              <a:t> Builds a </a:t>
            </a:r>
            <a:r>
              <a:rPr lang="en-US" sz="2000" b="1" dirty="0"/>
              <a:t>strong online presence</a:t>
            </a:r>
            <a:r>
              <a:rPr lang="en-US" sz="2000" dirty="0"/>
              <a:t> and highlights your strengths.</a:t>
            </a:r>
          </a:p>
          <a:p>
            <a:pPr marL="285750" indent="-285750">
              <a:buFont typeface="Wingdings" panose="05000000000000000000" pitchFamily="2" charset="2"/>
              <a:buChar char="q"/>
            </a:pPr>
            <a:r>
              <a:rPr lang="en-US" sz="2000" b="1" dirty="0"/>
              <a:t>Feedback &amp; Improvement:</a:t>
            </a:r>
            <a:r>
              <a:rPr lang="en-US" sz="2000" dirty="0"/>
              <a:t> Enables you to get </a:t>
            </a:r>
            <a:r>
              <a:rPr lang="en-US" sz="2000" b="1" dirty="0"/>
              <a:t>comments or suggestions</a:t>
            </a:r>
            <a:r>
              <a:rPr lang="en-US" sz="2000" dirty="0"/>
              <a:t> to grow further.</a:t>
            </a:r>
          </a:p>
        </p:txBody>
      </p:sp>
    </p:spTree>
    <p:extLst>
      <p:ext uri="{BB962C8B-B14F-4D97-AF65-F5344CB8AC3E}">
        <p14:creationId xmlns:p14="http://schemas.microsoft.com/office/powerpoint/2010/main" xmlns="" val="23917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t>SCREENSHOT/ OUTPUT </a:t>
            </a:r>
            <a:endParaRPr lang="en-IN" sz="3200" b="1" dirty="0"/>
          </a:p>
        </p:txBody>
      </p:sp>
      <p:sp>
        <p:nvSpPr>
          <p:cNvPr id="6" name="TextBox 5">
            <a:extLst>
              <a:ext uri="{FF2B5EF4-FFF2-40B4-BE49-F238E27FC236}">
                <a16:creationId xmlns:a16="http://schemas.microsoft.com/office/drawing/2014/main" xmlns="" id="{57B92AF6-A27D-8A31-D8E1-04F0271697D6}"/>
              </a:ext>
            </a:extLst>
          </p:cNvPr>
          <p:cNvSpPr txBox="1"/>
          <p:nvPr/>
        </p:nvSpPr>
        <p:spPr>
          <a:xfrm>
            <a:off x="2968752" y="775059"/>
            <a:ext cx="9223248" cy="369332"/>
          </a:xfrm>
          <a:prstGeom prst="rect">
            <a:avLst/>
          </a:prstGeom>
          <a:noFill/>
        </p:spPr>
        <p:txBody>
          <a:bodyPr wrap="square" rtlCol="0">
            <a:spAutoFit/>
          </a:bodyPr>
          <a:lstStyle/>
          <a:p>
            <a:r>
              <a:rPr lang="en-US" b="1" dirty="0"/>
              <a:t>In this image, represents the output of the Digital Portfolio…</a:t>
            </a:r>
            <a:endParaRPr lang="en-IN" b="1" dirty="0"/>
          </a:p>
        </p:txBody>
      </p:sp>
      <p:pic>
        <p:nvPicPr>
          <p:cNvPr id="1028" name="Picture 4"/>
          <p:cNvPicPr>
            <a:picLocks noChangeAspect="1" noChangeArrowheads="1"/>
          </p:cNvPicPr>
          <p:nvPr/>
        </p:nvPicPr>
        <p:blipFill>
          <a:blip r:embed="rId2"/>
          <a:srcRect/>
          <a:stretch>
            <a:fillRect/>
          </a:stretch>
        </p:blipFill>
        <p:spPr bwMode="auto">
          <a:xfrm>
            <a:off x="874059" y="1506072"/>
            <a:ext cx="11147612" cy="4746810"/>
          </a:xfrm>
          <a:prstGeom prst="rect">
            <a:avLst/>
          </a:prstGeom>
          <a:noFill/>
          <a:ln w="9525">
            <a:noFill/>
            <a:miter lim="800000"/>
            <a:headEnd/>
            <a:tailEnd/>
          </a:ln>
          <a:effectLst/>
        </p:spPr>
      </p:pic>
    </p:spTree>
    <p:extLst>
      <p:ext uri="{BB962C8B-B14F-4D97-AF65-F5344CB8AC3E}">
        <p14:creationId xmlns:p14="http://schemas.microsoft.com/office/powerpoint/2010/main" xmlns="" val="85872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ADAEF6E2-4EDE-911D-FD79-E16FA7DE3B22}"/>
              </a:ext>
            </a:extLst>
          </p:cNvPr>
          <p:cNvSpPr txBox="1">
            <a:spLocks/>
          </p:cNvSpPr>
          <p:nvPr/>
        </p:nvSpPr>
        <p:spPr>
          <a:xfrm>
            <a:off x="726306"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u="sng" dirty="0"/>
              <a:t>CONCLUSION</a:t>
            </a:r>
          </a:p>
        </p:txBody>
      </p:sp>
      <p:sp>
        <p:nvSpPr>
          <p:cNvPr id="3" name="TextBox 2">
            <a:extLst>
              <a:ext uri="{FF2B5EF4-FFF2-40B4-BE49-F238E27FC236}">
                <a16:creationId xmlns:a16="http://schemas.microsoft.com/office/drawing/2014/main" xmlns="" id="{AED98BAE-F259-BECD-7489-FC00BA3EF554}"/>
              </a:ext>
            </a:extLst>
          </p:cNvPr>
          <p:cNvSpPr txBox="1"/>
          <p:nvPr/>
        </p:nvSpPr>
        <p:spPr>
          <a:xfrm>
            <a:off x="5182191" y="2511050"/>
            <a:ext cx="5395884" cy="369332"/>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52548602-90E5-C23B-1A70-8C93538D37BF}"/>
              </a:ext>
            </a:extLst>
          </p:cNvPr>
          <p:cNvSpPr txBox="1"/>
          <p:nvPr/>
        </p:nvSpPr>
        <p:spPr>
          <a:xfrm>
            <a:off x="1350649" y="2124302"/>
            <a:ext cx="8604936" cy="3539430"/>
          </a:xfrm>
          <a:prstGeom prst="rect">
            <a:avLst/>
          </a:prstGeom>
          <a:noFill/>
        </p:spPr>
        <p:txBody>
          <a:bodyPr wrap="square" rtlCol="0">
            <a:spAutoFit/>
          </a:bodyPr>
          <a:lstStyle/>
          <a:p>
            <a:pPr algn="l"/>
            <a:r>
              <a:rPr lang="en-US" sz="2800" dirty="0"/>
              <a:t>A digital portfolio is a modern platform for showcasing a student’s skills, education, projects, and achievements in one place.</a:t>
            </a:r>
          </a:p>
          <a:p>
            <a:pPr algn="l"/>
            <a:endParaRPr lang="en-US" sz="2800" dirty="0"/>
          </a:p>
          <a:p>
            <a:pPr algn="l"/>
            <a:r>
              <a:rPr lang="en-US" sz="2800" dirty="0"/>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xmlns="" val="1229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259A052-E0D2-E170-371A-78B485F44DB3}"/>
              </a:ext>
            </a:extLst>
          </p:cNvPr>
          <p:cNvSpPr txBox="1"/>
          <p:nvPr/>
        </p:nvSpPr>
        <p:spPr>
          <a:xfrm>
            <a:off x="1347582" y="2901873"/>
            <a:ext cx="6538487" cy="369332"/>
          </a:xfrm>
          <a:prstGeom prst="rect">
            <a:avLst/>
          </a:prstGeom>
          <a:noFill/>
        </p:spPr>
        <p:txBody>
          <a:bodyPr wrap="square">
            <a:spAutoFit/>
          </a:bodyPr>
          <a:lstStyle/>
          <a:p>
            <a:r>
              <a:rPr lang="en-IN" b="1" u="sng" dirty="0" smtClean="0">
                <a:solidFill>
                  <a:srgbClr val="0969DA"/>
                </a:solidFill>
                <a:latin typeface="-apple-system"/>
              </a:rPr>
              <a:t>https://github.com/Jeeva-S-01/Digital-Portfolio.git</a:t>
            </a:r>
            <a:endParaRPr lang="en-IN" dirty="0"/>
          </a:p>
        </p:txBody>
      </p:sp>
      <p:sp>
        <p:nvSpPr>
          <p:cNvPr id="9" name="TextBox 8">
            <a:extLst>
              <a:ext uri="{FF2B5EF4-FFF2-40B4-BE49-F238E27FC236}">
                <a16:creationId xmlns:a16="http://schemas.microsoft.com/office/drawing/2014/main" xmlns="" id="{3A89E05F-EF72-4385-36F1-88D70E662BD4}"/>
              </a:ext>
            </a:extLst>
          </p:cNvPr>
          <p:cNvSpPr txBox="1"/>
          <p:nvPr/>
        </p:nvSpPr>
        <p:spPr>
          <a:xfrm>
            <a:off x="399487" y="2232250"/>
            <a:ext cx="6800069" cy="584775"/>
          </a:xfrm>
          <a:prstGeom prst="rect">
            <a:avLst/>
          </a:prstGeom>
          <a:noFill/>
        </p:spPr>
        <p:txBody>
          <a:bodyPr wrap="square">
            <a:spAutoFit/>
          </a:bodyPr>
          <a:lstStyle/>
          <a:p>
            <a:pPr marL="12700" algn="l">
              <a:lnSpc>
                <a:spcPct val="100000"/>
              </a:lnSpc>
              <a:spcBef>
                <a:spcPts val="105"/>
              </a:spcBef>
            </a:pPr>
            <a:r>
              <a:rPr lang="en-IN" sz="2400" b="1" dirty="0" smtClean="0"/>
              <a:t>GITHUB PROJECT LINK</a:t>
            </a:r>
            <a:r>
              <a:rPr lang="en-IN" sz="3200" b="1" dirty="0" smtClean="0"/>
              <a:t>:</a:t>
            </a:r>
            <a:endParaRPr lang="en-IN" sz="2800" b="1" dirty="0"/>
          </a:p>
        </p:txBody>
      </p:sp>
      <p:sp>
        <p:nvSpPr>
          <p:cNvPr id="4" name="TextBox 3">
            <a:extLst>
              <a:ext uri="{FF2B5EF4-FFF2-40B4-BE49-F238E27FC236}">
                <a16:creationId xmlns:a16="http://schemas.microsoft.com/office/drawing/2014/main" xmlns="" id="{64260DA8-B082-FC01-BCD2-EB13967305E4}"/>
              </a:ext>
            </a:extLst>
          </p:cNvPr>
          <p:cNvSpPr txBox="1"/>
          <p:nvPr/>
        </p:nvSpPr>
        <p:spPr>
          <a:xfrm>
            <a:off x="2862512" y="948933"/>
            <a:ext cx="6533843" cy="707886"/>
          </a:xfrm>
          <a:prstGeom prst="rect">
            <a:avLst/>
          </a:prstGeom>
          <a:noFill/>
        </p:spPr>
        <p:txBody>
          <a:bodyPr wrap="square">
            <a:spAutoFit/>
          </a:bodyPr>
          <a:lstStyle/>
          <a:p>
            <a:pPr marL="12700" algn="l">
              <a:lnSpc>
                <a:spcPct val="100000"/>
              </a:lnSpc>
              <a:spcBef>
                <a:spcPts val="105"/>
              </a:spcBef>
            </a:pPr>
            <a:r>
              <a:rPr lang="en-IN" sz="4000" b="1" dirty="0" smtClean="0"/>
              <a:t>GITHUB </a:t>
            </a:r>
            <a:r>
              <a:rPr lang="en-IN" sz="4000" b="1" dirty="0"/>
              <a:t>PAGE</a:t>
            </a:r>
            <a:r>
              <a:rPr lang="en-IN" sz="4000" b="1" dirty="0" smtClean="0"/>
              <a:t> </a:t>
            </a:r>
            <a:r>
              <a:rPr lang="en-IN" sz="4000" b="1" dirty="0"/>
              <a:t>LINK</a:t>
            </a:r>
          </a:p>
        </p:txBody>
      </p:sp>
    </p:spTree>
    <p:extLst>
      <p:ext uri="{BB962C8B-B14F-4D97-AF65-F5344CB8AC3E}">
        <p14:creationId xmlns:p14="http://schemas.microsoft.com/office/powerpoint/2010/main" xmlns=""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722C-1AD2-27A6-BD2A-5930451565BF}"/>
              </a:ext>
            </a:extLst>
          </p:cNvPr>
          <p:cNvSpPr>
            <a:spLocks noGrp="1"/>
          </p:cNvSpPr>
          <p:nvPr>
            <p:ph type="title"/>
          </p:nvPr>
        </p:nvSpPr>
        <p:spPr>
          <a:xfrm>
            <a:off x="533400" y="1335877"/>
            <a:ext cx="8610600" cy="664377"/>
          </a:xfrm>
        </p:spPr>
        <p:txBody>
          <a:bodyPr>
            <a:normAutofit fontScale="90000"/>
          </a:bodyPr>
          <a:lstStyle/>
          <a:p>
            <a:pPr algn="l"/>
            <a:r>
              <a:rPr lang="en-IN" b="1" dirty="0">
                <a:solidFill>
                  <a:schemeClr val="tx1"/>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xmlns="" id="{BFFA1857-C48D-48E9-FEB7-6CAF1621FD94}"/>
              </a:ext>
            </a:extLst>
          </p:cNvPr>
          <p:cNvSpPr txBox="1"/>
          <p:nvPr/>
        </p:nvSpPr>
        <p:spPr>
          <a:xfrm>
            <a:off x="1654632" y="2533650"/>
            <a:ext cx="9603921" cy="923330"/>
          </a:xfrm>
          <a:prstGeom prst="rect">
            <a:avLst/>
          </a:prstGeom>
          <a:noFill/>
        </p:spPr>
        <p:txBody>
          <a:bodyPr wrap="square" rtlCol="0">
            <a:spAutoFit/>
          </a:bodyPr>
          <a:lstStyle/>
          <a:p>
            <a:r>
              <a:rPr lang="en-IN" sz="2700" b="1">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xmlns=""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27DC8-CCEC-E4E8-68D7-B40CBA326F49}"/>
              </a:ext>
            </a:extLst>
          </p:cNvPr>
          <p:cNvSpPr>
            <a:spLocks noGrp="1"/>
          </p:cNvSpPr>
          <p:nvPr>
            <p:ph type="title"/>
          </p:nvPr>
        </p:nvSpPr>
        <p:spPr>
          <a:xfrm>
            <a:off x="805543" y="1388491"/>
            <a:ext cx="8610600" cy="367741"/>
          </a:xfrm>
        </p:spPr>
        <p:txBody>
          <a:bodyPr>
            <a:normAutofit fontScale="90000"/>
          </a:bodyPr>
          <a:lstStyle/>
          <a:p>
            <a:pPr algn="l"/>
            <a:r>
              <a:rPr lang="en-IN" b="1" u="sng" dirty="0" smtClean="0">
                <a:solidFill>
                  <a:schemeClr val="tx1"/>
                </a:solidFill>
              </a:rPr>
              <a:t>AGENDA:</a:t>
            </a:r>
            <a:endParaRPr lang="en-IN" b="1" u="sng" dirty="0">
              <a:solidFill>
                <a:schemeClr val="tx1"/>
              </a:solidFill>
            </a:endParaRPr>
          </a:p>
        </p:txBody>
      </p:sp>
      <p:sp>
        <p:nvSpPr>
          <p:cNvPr id="3" name="TextBox 2">
            <a:extLst>
              <a:ext uri="{FF2B5EF4-FFF2-40B4-BE49-F238E27FC236}">
                <a16:creationId xmlns:a16="http://schemas.microsoft.com/office/drawing/2014/main" xmlns="" id="{B1F6266B-F602-6D7D-6263-C3D0E1B1801F}"/>
              </a:ext>
            </a:extLst>
          </p:cNvPr>
          <p:cNvSpPr txBox="1"/>
          <p:nvPr/>
        </p:nvSpPr>
        <p:spPr>
          <a:xfrm>
            <a:off x="2775857" y="1572359"/>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xmlns="" id="{C7DC676F-78D1-40EE-DA44-792AF9C5C2E9}"/>
              </a:ext>
            </a:extLst>
          </p:cNvPr>
          <p:cNvSpPr txBox="1">
            <a:spLocks noGrp="1"/>
          </p:cNvSpPr>
          <p:nvPr>
            <p:ph type="title"/>
          </p:nvPr>
        </p:nvSpPr>
        <p:spPr>
          <a:xfrm>
            <a:off x="717961" y="803327"/>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solidFill>
                  <a:schemeClr val="tx1"/>
                </a:solidFill>
              </a:rPr>
              <a:t>P</a:t>
            </a:r>
            <a:r>
              <a:rPr sz="4250" b="1" u="sng" spc="15" dirty="0">
                <a:solidFill>
                  <a:schemeClr val="tx1"/>
                </a:solidFill>
              </a:rPr>
              <a:t>ROB</a:t>
            </a:r>
            <a:r>
              <a:rPr sz="4250" b="1" u="sng" spc="55" dirty="0">
                <a:solidFill>
                  <a:schemeClr val="tx1"/>
                </a:solidFill>
              </a:rPr>
              <a:t>L</a:t>
            </a:r>
            <a:r>
              <a:rPr sz="4250" b="1" u="sng" spc="-20" dirty="0">
                <a:solidFill>
                  <a:schemeClr val="tx1"/>
                </a:solidFill>
              </a:rPr>
              <a:t>E</a:t>
            </a:r>
            <a:r>
              <a:rPr sz="4250" b="1" u="sng" spc="20" dirty="0">
                <a:solidFill>
                  <a:schemeClr val="tx1"/>
                </a:solidFill>
              </a:rPr>
              <a:t>M</a:t>
            </a:r>
            <a:r>
              <a:rPr lang="en-IN" sz="4250" b="1" spc="20" dirty="0">
                <a:solidFill>
                  <a:schemeClr val="tx1"/>
                </a:solidFill>
              </a:rPr>
              <a:t> </a:t>
            </a:r>
            <a:r>
              <a:rPr sz="4250" b="1" u="sng" spc="10" dirty="0" smtClean="0">
                <a:solidFill>
                  <a:schemeClr val="tx1"/>
                </a:solidFill>
              </a:rPr>
              <a:t>S</a:t>
            </a:r>
            <a:r>
              <a:rPr sz="4250" b="1" u="sng" spc="-370" dirty="0" smtClean="0">
                <a:solidFill>
                  <a:schemeClr val="tx1"/>
                </a:solidFill>
              </a:rPr>
              <a:t>T</a:t>
            </a:r>
            <a:r>
              <a:rPr sz="4250" b="1" u="sng" spc="-375" dirty="0" smtClean="0">
                <a:solidFill>
                  <a:schemeClr val="tx1"/>
                </a:solidFill>
              </a:rPr>
              <a:t>A</a:t>
            </a:r>
            <a:r>
              <a:rPr sz="4250" b="1" u="sng" spc="15" dirty="0" smtClean="0">
                <a:solidFill>
                  <a:schemeClr val="tx1"/>
                </a:solidFill>
              </a:rPr>
              <a:t>T</a:t>
            </a:r>
            <a:r>
              <a:rPr sz="4250" b="1" u="sng" spc="-10" dirty="0" smtClean="0">
                <a:solidFill>
                  <a:schemeClr val="tx1"/>
                </a:solidFill>
              </a:rPr>
              <a:t>E</a:t>
            </a:r>
            <a:r>
              <a:rPr sz="4250" b="1" u="sng" spc="-20" dirty="0" smtClean="0">
                <a:solidFill>
                  <a:schemeClr val="tx1"/>
                </a:solidFill>
              </a:rPr>
              <a:t>ME</a:t>
            </a:r>
            <a:r>
              <a:rPr sz="4250" b="1" u="sng" spc="10" dirty="0" smtClean="0">
                <a:solidFill>
                  <a:schemeClr val="tx1"/>
                </a:solidFill>
              </a:rPr>
              <a:t>NT</a:t>
            </a:r>
            <a:r>
              <a:rPr lang="en-US" sz="4250" b="1" u="sng" spc="10" dirty="0" smtClean="0">
                <a:solidFill>
                  <a:schemeClr val="tx1"/>
                </a:solidFill>
              </a:rPr>
              <a:t>:</a:t>
            </a:r>
            <a:endParaRPr sz="4250" b="1" u="sng" dirty="0">
              <a:solidFill>
                <a:schemeClr val="tx1"/>
              </a:solidFill>
            </a:endParaRPr>
          </a:p>
        </p:txBody>
      </p:sp>
      <p:sp>
        <p:nvSpPr>
          <p:cNvPr id="11" name="TextBox 10">
            <a:extLst>
              <a:ext uri="{FF2B5EF4-FFF2-40B4-BE49-F238E27FC236}">
                <a16:creationId xmlns:a16="http://schemas.microsoft.com/office/drawing/2014/main" xmlns="" id="{D5EDD4B9-3BC8-9CE6-9D0E-EC0F5B7AADC1}"/>
              </a:ext>
            </a:extLst>
          </p:cNvPr>
          <p:cNvSpPr txBox="1"/>
          <p:nvPr/>
        </p:nvSpPr>
        <p:spPr>
          <a:xfrm>
            <a:off x="1193802" y="2264231"/>
            <a:ext cx="9532257" cy="2585323"/>
          </a:xfrm>
          <a:prstGeom prst="rect">
            <a:avLst/>
          </a:prstGeom>
          <a:noFill/>
        </p:spPr>
        <p:txBody>
          <a:bodyPr wrap="square" rtlCol="0">
            <a:spAutoFit/>
          </a:bodyPr>
          <a:lstStyle/>
          <a:p>
            <a:pPr>
              <a:lnSpc>
                <a:spcPct val="150000"/>
              </a:lnSpc>
            </a:pPr>
            <a:r>
              <a:rPr lang="en-US" b="1" dirty="0"/>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xmlns=""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xmlns="" id="{462974D9-0141-35AA-18E0-5ABFD0603E20}"/>
              </a:ext>
            </a:extLst>
          </p:cNvPr>
          <p:cNvSpPr txBox="1">
            <a:spLocks noGrp="1"/>
          </p:cNvSpPr>
          <p:nvPr>
            <p:ph type="title"/>
          </p:nvPr>
        </p:nvSpPr>
        <p:spPr>
          <a:xfrm>
            <a:off x="623661" y="1098368"/>
            <a:ext cx="7446283"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u="sng" spc="5" dirty="0">
                <a:solidFill>
                  <a:schemeClr val="tx1"/>
                </a:solidFill>
              </a:rPr>
              <a:t>PROJECT</a:t>
            </a:r>
            <a:r>
              <a:rPr lang="en-IN" sz="4250" b="1" spc="5" dirty="0">
                <a:solidFill>
                  <a:schemeClr val="tx1"/>
                </a:solidFill>
              </a:rPr>
              <a:t> </a:t>
            </a:r>
            <a:r>
              <a:rPr sz="4250" b="1" u="sng" spc="-20" dirty="0" smtClean="0">
                <a:solidFill>
                  <a:schemeClr val="tx1"/>
                </a:solidFill>
              </a:rPr>
              <a:t>OVERVIEW</a:t>
            </a:r>
            <a:r>
              <a:rPr lang="en-US" sz="4250" b="1" u="sng" spc="-20" dirty="0" smtClean="0">
                <a:solidFill>
                  <a:schemeClr val="tx1"/>
                </a:solidFill>
              </a:rPr>
              <a:t>:</a:t>
            </a:r>
            <a:endParaRPr sz="4250" b="1" u="sng" dirty="0">
              <a:solidFill>
                <a:schemeClr val="tx1"/>
              </a:solidFill>
            </a:endParaRPr>
          </a:p>
        </p:txBody>
      </p:sp>
      <p:sp>
        <p:nvSpPr>
          <p:cNvPr id="4" name="TextBox 3">
            <a:extLst>
              <a:ext uri="{FF2B5EF4-FFF2-40B4-BE49-F238E27FC236}">
                <a16:creationId xmlns:a16="http://schemas.microsoft.com/office/drawing/2014/main" xmlns="" id="{73E2A32A-361A-46DB-FDFA-FD34D0EFE752}"/>
              </a:ext>
            </a:extLst>
          </p:cNvPr>
          <p:cNvSpPr txBox="1"/>
          <p:nvPr/>
        </p:nvSpPr>
        <p:spPr>
          <a:xfrm>
            <a:off x="465899" y="2209803"/>
            <a:ext cx="11726103" cy="3139321"/>
          </a:xfrm>
          <a:prstGeom prst="rect">
            <a:avLst/>
          </a:prstGeom>
          <a:noFill/>
        </p:spPr>
        <p:txBody>
          <a:bodyPr wrap="square" rtlCol="0">
            <a:spAutoFit/>
          </a:bodyPr>
          <a:lstStyle/>
          <a:p>
            <a:pPr marL="342900" indent="-342900">
              <a:buFont typeface="Arial" panose="020B0604020202020204" pitchFamily="34" charset="0"/>
              <a:buChar char="•"/>
            </a:pPr>
            <a:r>
              <a:rPr lang="en-IN" b="1" dirty="0"/>
              <a:t>This project is about developing a Digital Portfolio Website to showcase my personal and academic details in a </a:t>
            </a:r>
            <a:r>
              <a:rPr lang="en-IN" b="1" dirty="0" smtClean="0"/>
              <a:t>professional </a:t>
            </a:r>
            <a:r>
              <a:rPr lang="en-IN" b="1" dirty="0"/>
              <a:t>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xmlns=""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CDC93-85A0-4C55-96D3-94F3721420CF}"/>
              </a:ext>
            </a:extLst>
          </p:cNvPr>
          <p:cNvSpPr txBox="1"/>
          <p:nvPr/>
        </p:nvSpPr>
        <p:spPr>
          <a:xfrm>
            <a:off x="765048" y="939467"/>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xmlns="" id="{39D61F3D-48DD-467D-4583-9A1D5E6F9F14}"/>
              </a:ext>
            </a:extLst>
          </p:cNvPr>
          <p:cNvSpPr txBox="1"/>
          <p:nvPr/>
        </p:nvSpPr>
        <p:spPr>
          <a:xfrm>
            <a:off x="904582" y="1685824"/>
            <a:ext cx="10382841" cy="3970318"/>
          </a:xfrm>
          <a:prstGeom prst="rect">
            <a:avLst/>
          </a:prstGeom>
          <a:noFill/>
        </p:spPr>
        <p:txBody>
          <a:bodyPr wrap="square" rtlCol="0">
            <a:spAutoFit/>
          </a:bodyPr>
          <a:lstStyle/>
          <a:p>
            <a:pPr algn="l"/>
            <a:r>
              <a:rPr lang="en-IN" dirty="0"/>
              <a:t>1) Recruiters and Employers – to evaluate the skills, projects, and achievements for job opportunities.</a:t>
            </a:r>
          </a:p>
          <a:p>
            <a:pPr algn="l"/>
            <a:r>
              <a:rPr lang="en-IN" dirty="0"/>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p>
        </p:txBody>
      </p:sp>
    </p:spTree>
    <p:extLst>
      <p:ext uri="{BB962C8B-B14F-4D97-AF65-F5344CB8AC3E}">
        <p14:creationId xmlns:p14="http://schemas.microsoft.com/office/powerpoint/2010/main" xmlns=""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xmlns="" id="{29CDCFDA-11BE-811F-CD9F-1985183280BF}"/>
              </a:ext>
            </a:extLst>
          </p:cNvPr>
          <p:cNvSpPr txBox="1">
            <a:spLocks noGrp="1"/>
          </p:cNvSpPr>
          <p:nvPr>
            <p:ph type="title"/>
          </p:nvPr>
        </p:nvSpPr>
        <p:spPr>
          <a:xfrm>
            <a:off x="521589" y="459475"/>
            <a:ext cx="6052947" cy="567463"/>
          </a:xfrm>
          <a:prstGeom prst="rect">
            <a:avLst/>
          </a:prstGeom>
        </p:spPr>
        <p:txBody>
          <a:bodyPr vert="horz" wrap="square" lIns="0" tIns="13335" rIns="0" bIns="0" rtlCol="0">
            <a:spAutoFit/>
          </a:bodyPr>
          <a:lstStyle/>
          <a:p>
            <a:pPr marL="12700" algn="l">
              <a:lnSpc>
                <a:spcPct val="100000"/>
              </a:lnSpc>
              <a:spcBef>
                <a:spcPts val="105"/>
              </a:spcBef>
            </a:pPr>
            <a:r>
              <a:rPr lang="en-IN" sz="3600" b="1" u="sng" spc="10" dirty="0">
                <a:solidFill>
                  <a:schemeClr val="tx1"/>
                </a:solidFill>
              </a:rPr>
              <a:t>TOOLS</a:t>
            </a:r>
            <a:r>
              <a:rPr lang="en-IN" sz="3600" b="1" spc="10" dirty="0">
                <a:solidFill>
                  <a:schemeClr val="tx1"/>
                </a:solidFill>
              </a:rPr>
              <a:t> </a:t>
            </a:r>
            <a:r>
              <a:rPr lang="en-IN" sz="3600" b="1" u="sng" spc="10" dirty="0">
                <a:solidFill>
                  <a:schemeClr val="tx1"/>
                </a:solidFill>
              </a:rPr>
              <a:t>AND</a:t>
            </a:r>
            <a:r>
              <a:rPr lang="en-IN" sz="3600" b="1" spc="10" dirty="0">
                <a:solidFill>
                  <a:schemeClr val="tx1"/>
                </a:solidFill>
              </a:rPr>
              <a:t> </a:t>
            </a:r>
            <a:r>
              <a:rPr lang="en-IN" sz="3600" b="1" u="sng" spc="10" dirty="0">
                <a:solidFill>
                  <a:schemeClr val="tx1"/>
                </a:solidFill>
              </a:rPr>
              <a:t>TECHNIQUES</a:t>
            </a:r>
            <a:endParaRPr sz="3600" b="1" u="sng" dirty="0">
              <a:solidFill>
                <a:schemeClr val="tx1"/>
              </a:solidFill>
            </a:endParaRPr>
          </a:p>
        </p:txBody>
      </p:sp>
      <p:sp>
        <p:nvSpPr>
          <p:cNvPr id="10" name="TextBox 9">
            <a:extLst>
              <a:ext uri="{FF2B5EF4-FFF2-40B4-BE49-F238E27FC236}">
                <a16:creationId xmlns:a16="http://schemas.microsoft.com/office/drawing/2014/main" xmlns="" id="{5D1B8614-28CE-E575-DAD3-93BDB501A995}"/>
              </a:ext>
            </a:extLst>
          </p:cNvPr>
          <p:cNvSpPr txBox="1"/>
          <p:nvPr/>
        </p:nvSpPr>
        <p:spPr>
          <a:xfrm>
            <a:off x="1778508" y="1520953"/>
            <a:ext cx="8226552" cy="452431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smtClean="0"/>
              <a:t>HTML</a:t>
            </a:r>
            <a:r>
              <a:rPr lang="en-IN" sz="2400" dirty="0" smtClean="0"/>
              <a:t> </a:t>
            </a:r>
            <a:r>
              <a:rPr lang="en-IN" sz="2400" dirty="0" smtClean="0">
                <a:sym typeface="Wingdings" panose="05000000000000000000" pitchFamily="2" charset="2"/>
              </a:rPr>
              <a:t></a:t>
            </a:r>
            <a:r>
              <a:rPr lang="en-IN" sz="2400" dirty="0" smtClean="0"/>
              <a:t>Used for Structure (pages, sections)</a:t>
            </a:r>
          </a:p>
          <a:p>
            <a:pPr marL="285750" indent="-285750">
              <a:buFont typeface="Wingdings" panose="05000000000000000000" pitchFamily="2" charset="2"/>
              <a:buChar char="q"/>
            </a:pPr>
            <a:r>
              <a:rPr lang="en-IN" sz="2400" b="1" dirty="0" smtClean="0"/>
              <a:t>CSS</a:t>
            </a:r>
            <a:r>
              <a:rPr lang="en-IN" sz="2400" dirty="0" smtClean="0"/>
              <a:t> </a:t>
            </a:r>
            <a:r>
              <a:rPr lang="en-IN" sz="2400" dirty="0">
                <a:sym typeface="Wingdings" panose="05000000000000000000" pitchFamily="2" charset="2"/>
              </a:rPr>
              <a:t></a:t>
            </a:r>
            <a:r>
              <a:rPr lang="en-IN" sz="2400" dirty="0"/>
              <a:t> It’s used for Styling (Designs, colours, layouts, responsiveness)</a:t>
            </a:r>
          </a:p>
          <a:p>
            <a:pPr marL="285750" indent="-285750">
              <a:buFont typeface="Wingdings" panose="05000000000000000000" pitchFamily="2" charset="2"/>
              <a:buChar char="q"/>
            </a:pPr>
            <a:r>
              <a:rPr lang="en-IN" sz="2400" b="1" dirty="0"/>
              <a:t>JavaScript </a:t>
            </a:r>
            <a:r>
              <a:rPr lang="en-IN" sz="2400" dirty="0">
                <a:sym typeface="Wingdings" panose="05000000000000000000" pitchFamily="2" charset="2"/>
              </a:rPr>
              <a:t></a:t>
            </a:r>
            <a:r>
              <a:rPr lang="en-IN" sz="2400" dirty="0"/>
              <a:t> Interactivity (navigation menu, animations, form validation)</a:t>
            </a:r>
          </a:p>
          <a:p>
            <a:pPr marL="285750" indent="-285750">
              <a:buFont typeface="Wingdings" panose="05000000000000000000" pitchFamily="2" charset="2"/>
              <a:buChar char="q"/>
            </a:pPr>
            <a:r>
              <a:rPr lang="en-IN" sz="2400" b="1" dirty="0"/>
              <a:t>Visual Studio Code and </a:t>
            </a:r>
            <a:r>
              <a:rPr lang="en-IN" sz="2400" b="1" dirty="0" err="1"/>
              <a:t>Codepen</a:t>
            </a:r>
            <a:r>
              <a:rPr lang="en-IN" sz="2400" b="1" dirty="0"/>
              <a:t> </a:t>
            </a:r>
            <a:r>
              <a:rPr lang="en-IN" sz="2400" dirty="0">
                <a:sym typeface="Wingdings" panose="05000000000000000000" pitchFamily="2" charset="2"/>
              </a:rPr>
              <a:t></a:t>
            </a:r>
            <a:r>
              <a:rPr lang="en-IN" sz="2400" dirty="0"/>
              <a:t> The Code Editors used to Alter, check, write the code</a:t>
            </a:r>
          </a:p>
          <a:p>
            <a:pPr marL="285750" indent="-285750">
              <a:buFont typeface="Wingdings" panose="05000000000000000000" pitchFamily="2" charset="2"/>
              <a:buChar char="q"/>
            </a:pPr>
            <a:r>
              <a:rPr lang="en-IN" sz="2400" b="1" dirty="0"/>
              <a:t>GitHub </a:t>
            </a:r>
            <a:r>
              <a:rPr lang="en-IN" sz="2400" dirty="0">
                <a:sym typeface="Wingdings" panose="05000000000000000000" pitchFamily="2" charset="2"/>
              </a:rPr>
              <a:t>An Version Control Platform used for To Host the project output</a:t>
            </a:r>
            <a:endParaRPr lang="en-IN" sz="2400" dirty="0"/>
          </a:p>
          <a:p>
            <a:pPr marL="285750" indent="-285750">
              <a:buFont typeface="Wingdings" panose="05000000000000000000" pitchFamily="2" charset="2"/>
              <a:buChar char="q"/>
            </a:pPr>
            <a:r>
              <a:rPr lang="en-IN" sz="2400" b="1" dirty="0"/>
              <a:t>Microsoft Edge/ Google Chrome/ other Web Browser </a:t>
            </a:r>
            <a:r>
              <a:rPr lang="en-IN" sz="2400" dirty="0">
                <a:sym typeface="Wingdings" panose="05000000000000000000" pitchFamily="2" charset="2"/>
              </a:rPr>
              <a:t></a:t>
            </a:r>
            <a:r>
              <a:rPr lang="en-IN" sz="2400" dirty="0"/>
              <a:t> These Web Browsers are used to Showcase the Project via </a:t>
            </a:r>
            <a:r>
              <a:rPr lang="en-IN" sz="2400" dirty="0" smtClean="0"/>
              <a:t>Output</a:t>
            </a:r>
            <a:endParaRPr lang="en-IN" sz="2400" dirty="0"/>
          </a:p>
        </p:txBody>
      </p:sp>
    </p:spTree>
    <p:extLst>
      <p:ext uri="{BB962C8B-B14F-4D97-AF65-F5344CB8AC3E}">
        <p14:creationId xmlns:p14="http://schemas.microsoft.com/office/powerpoint/2010/main" xmlns=""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D4947-52F4-DC03-1A1E-6028408F0160}"/>
              </a:ext>
            </a:extLst>
          </p:cNvPr>
          <p:cNvSpPr>
            <a:spLocks noGrp="1"/>
          </p:cNvSpPr>
          <p:nvPr>
            <p:ph type="title"/>
          </p:nvPr>
        </p:nvSpPr>
        <p:spPr>
          <a:xfrm>
            <a:off x="1313543" y="1141747"/>
            <a:ext cx="8610600" cy="469341"/>
          </a:xfrm>
        </p:spPr>
        <p:txBody>
          <a:bodyPr>
            <a:normAutofit fontScale="90000"/>
          </a:bodyPr>
          <a:lstStyle/>
          <a:p>
            <a:pPr algn="l"/>
            <a:r>
              <a:rPr lang="en-IN" b="1" u="sng" spc="15" dirty="0">
                <a:solidFill>
                  <a:schemeClr val="tx1"/>
                </a:solidFill>
                <a:latin typeface="Trebuchet MS"/>
                <a:cs typeface="Trebuchet MS"/>
              </a:rPr>
              <a:t>POTFOLIO DESIGN AND </a:t>
            </a:r>
            <a:r>
              <a:rPr lang="en-IN" b="1" u="sng" spc="15" dirty="0" smtClean="0">
                <a:solidFill>
                  <a:schemeClr val="tx1"/>
                </a:solidFill>
                <a:latin typeface="Trebuchet MS"/>
                <a:cs typeface="Trebuchet MS"/>
              </a:rPr>
              <a:t>LAYOUT:</a:t>
            </a:r>
            <a:endParaRPr lang="en-IN" u="sng" dirty="0">
              <a:solidFill>
                <a:schemeClr val="tx1"/>
              </a:solidFill>
            </a:endParaRPr>
          </a:p>
        </p:txBody>
      </p:sp>
      <p:sp>
        <p:nvSpPr>
          <p:cNvPr id="3" name="TextBox 2">
            <a:extLst>
              <a:ext uri="{FF2B5EF4-FFF2-40B4-BE49-F238E27FC236}">
                <a16:creationId xmlns:a16="http://schemas.microsoft.com/office/drawing/2014/main" xmlns="" id="{D4937515-F045-0F29-A7CF-350CD52B6D90}"/>
              </a:ext>
            </a:extLst>
          </p:cNvPr>
          <p:cNvSpPr txBox="1"/>
          <p:nvPr/>
        </p:nvSpPr>
        <p:spPr>
          <a:xfrm>
            <a:off x="1686261" y="2041711"/>
            <a:ext cx="5697448" cy="3046988"/>
          </a:xfrm>
          <a:prstGeom prst="rect">
            <a:avLst/>
          </a:prstGeom>
          <a:noFill/>
        </p:spPr>
        <p:txBody>
          <a:bodyPr wrap="square" rtlCol="0">
            <a:spAutoFit/>
          </a:bodyPr>
          <a:lstStyle/>
          <a:p>
            <a:r>
              <a:rPr lang="en-IN" sz="2400" b="1" dirty="0"/>
              <a:t>Sections included:</a:t>
            </a:r>
          </a:p>
          <a:p>
            <a:pPr marL="342900" indent="-342900" algn="l">
              <a:buFont typeface="+mj-lt"/>
              <a:buAutoNum type="arabicPeriod"/>
            </a:pPr>
            <a:r>
              <a:rPr lang="en-IN" sz="2400" b="1" dirty="0"/>
              <a:t>Home/About Me
Projects
Skills</a:t>
            </a:r>
          </a:p>
          <a:p>
            <a:pPr marL="342900" indent="-342900" algn="l">
              <a:buFont typeface="+mj-lt"/>
              <a:buAutoNum type="arabicPeriod"/>
            </a:pPr>
            <a:r>
              <a:rPr lang="en-IN" sz="2400" b="1" dirty="0" smtClean="0"/>
              <a:t>Certifications</a:t>
            </a:r>
            <a:r>
              <a:rPr lang="en-IN" sz="2400" b="1" dirty="0"/>
              <a:t>
Contact
Responsive layout (mobile + desktop view).</a:t>
            </a:r>
            <a:endParaRPr lang="en-US" sz="2400" b="1" dirty="0"/>
          </a:p>
        </p:txBody>
      </p:sp>
    </p:spTree>
    <p:extLst>
      <p:ext uri="{BB962C8B-B14F-4D97-AF65-F5344CB8AC3E}">
        <p14:creationId xmlns:p14="http://schemas.microsoft.com/office/powerpoint/2010/main" xmlns=""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8B5AE2-9B88-61F8-60EE-F62F30984FE6}"/>
              </a:ext>
            </a:extLst>
          </p:cNvPr>
          <p:cNvSpPr txBox="1"/>
          <p:nvPr/>
        </p:nvSpPr>
        <p:spPr>
          <a:xfrm>
            <a:off x="1625601" y="838592"/>
            <a:ext cx="7590971" cy="584775"/>
          </a:xfrm>
          <a:prstGeom prst="rect">
            <a:avLst/>
          </a:prstGeom>
          <a:noFill/>
        </p:spPr>
        <p:txBody>
          <a:bodyPr wrap="square">
            <a:spAutoFit/>
          </a:bodyPr>
          <a:lstStyle/>
          <a:p>
            <a:r>
              <a:rPr lang="en-IN" sz="3200" b="1" u="sng" dirty="0"/>
              <a:t>FEATURES AND FUNCTIONALITY</a:t>
            </a:r>
          </a:p>
        </p:txBody>
      </p:sp>
      <p:sp>
        <p:nvSpPr>
          <p:cNvPr id="6" name="TextBox 5">
            <a:extLst>
              <a:ext uri="{FF2B5EF4-FFF2-40B4-BE49-F238E27FC236}">
                <a16:creationId xmlns:a16="http://schemas.microsoft.com/office/drawing/2014/main" xmlns="" id="{AD432A91-F9E1-671D-367B-8879376483E4}"/>
              </a:ext>
            </a:extLst>
          </p:cNvPr>
          <p:cNvSpPr txBox="1"/>
          <p:nvPr/>
        </p:nvSpPr>
        <p:spPr>
          <a:xfrm>
            <a:off x="957827" y="1912077"/>
            <a:ext cx="10276351" cy="4154984"/>
          </a:xfrm>
          <a:prstGeom prst="rect">
            <a:avLst/>
          </a:prstGeom>
          <a:noFill/>
        </p:spPr>
        <p:txBody>
          <a:bodyPr wrap="square" rtlCol="0">
            <a:spAutoFit/>
          </a:bodyPr>
          <a:lstStyle/>
          <a:p>
            <a:pPr algn="thaiDist"/>
            <a:r>
              <a:rPr lang="en-US" sz="2400" dirty="0"/>
              <a:t>The </a:t>
            </a:r>
            <a:r>
              <a:rPr lang="en-US" sz="2400" b="1" dirty="0"/>
              <a:t>Home and About Me </a:t>
            </a:r>
            <a:r>
              <a:rPr lang="en-US" sz="2400" dirty="0"/>
              <a:t>section introduces the student with a brief bio, and career objectives, giving visitors an overview of their personality and goals. The </a:t>
            </a:r>
            <a:r>
              <a:rPr lang="en-US" sz="2400" b="1" dirty="0"/>
              <a:t>Skills </a:t>
            </a:r>
            <a:r>
              <a:rPr lang="en-US" sz="2400" dirty="0"/>
              <a:t>section highlights the student’s technical and soft skills using visual elements. In the </a:t>
            </a:r>
            <a:r>
              <a:rPr lang="en-US" sz="2400" b="1" dirty="0"/>
              <a:t>Project </a:t>
            </a:r>
            <a:r>
              <a:rPr lang="en-US" sz="2400" dirty="0"/>
              <a:t>section are displayed the What projects are done. The </a:t>
            </a:r>
            <a:r>
              <a:rPr lang="en-US" sz="2400" b="1" dirty="0"/>
              <a:t>Certification </a:t>
            </a:r>
            <a:r>
              <a:rPr lang="en-US" sz="2400" dirty="0"/>
              <a:t>section features achievements, and online course completions, providing evidence of additional learning. The </a:t>
            </a:r>
            <a:r>
              <a:rPr lang="en-US" sz="2400" b="1" dirty="0"/>
              <a:t>Education </a:t>
            </a:r>
            <a:r>
              <a:rPr lang="en-US" sz="2400" dirty="0"/>
              <a:t>section lists academic qualifications, and institutions  for a clear academic background.</a:t>
            </a:r>
          </a:p>
          <a:p>
            <a:pPr algn="thaiDist"/>
            <a:r>
              <a:rPr lang="en-US" sz="2400" b="1" dirty="0"/>
              <a:t>Resume </a:t>
            </a:r>
            <a:r>
              <a:rPr lang="en-US" sz="2400" dirty="0"/>
              <a:t>shows about my all details. Finally, the </a:t>
            </a:r>
            <a:r>
              <a:rPr lang="en-US" sz="2400" b="1" dirty="0"/>
              <a:t>Contact Us </a:t>
            </a:r>
            <a:r>
              <a:rPr lang="en-US" sz="2400"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xmlns="" val="33908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255</TotalTime>
  <Words>632</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Slide 1</vt:lpstr>
      <vt:lpstr>PROJECT TITLE</vt:lpstr>
      <vt:lpstr>AGENDA:</vt:lpstr>
      <vt:lpstr>PROBLEM STATEMENT:</vt:lpstr>
      <vt:lpstr>PROJECT OVERVIEW:</vt:lpstr>
      <vt:lpstr>Slide 6</vt:lpstr>
      <vt:lpstr>TOOLS AND TECHNIQUES</vt:lpstr>
      <vt:lpstr>POTFOLIO DESIGN AND LAYOUT:</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MYPC</cp:lastModifiedBy>
  <cp:revision>22</cp:revision>
  <dcterms:created xsi:type="dcterms:W3CDTF">2025-08-27T06:30:13Z</dcterms:created>
  <dcterms:modified xsi:type="dcterms:W3CDTF">2025-09-16T07:13:56Z</dcterms:modified>
</cp:coreProperties>
</file>