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7" r:id="rId3"/>
    <p:sldId id="263" r:id="rId4"/>
    <p:sldId id="264" r:id="rId5"/>
    <p:sldId id="267" r:id="rId6"/>
    <p:sldId id="262"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5033" autoAdjust="0"/>
  </p:normalViewPr>
  <p:slideViewPr>
    <p:cSldViewPr>
      <p:cViewPr varScale="1">
        <p:scale>
          <a:sx n="82" d="100"/>
          <a:sy n="82" d="100"/>
        </p:scale>
        <p:origin x="1253"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E2976A-51A2-47EC-9EC0-3FDFEB9D0AED}" type="datetimeFigureOut">
              <a:rPr lang="en-US" smtClean="0"/>
              <a:t>10/9/2024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1E0DD9-1B15-4681-AF7C-F9659993993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DA7BAC72-A251-4CCA-BB79-38006AD8AA11}"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BD3FE7A-B7B1-4DA6-AB65-2EE8B8D3EB6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7BAC72-A251-4CCA-BB79-38006AD8AA11}"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3FE7A-B7B1-4DA6-AB65-2EE8B8D3EB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7BAC72-A251-4CCA-BB79-38006AD8AA11}"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3FE7A-B7B1-4DA6-AB65-2EE8B8D3EB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7BAC72-A251-4CCA-BB79-38006AD8AA11}"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3FE7A-B7B1-4DA6-AB65-2EE8B8D3EB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A7BAC72-A251-4CCA-BB79-38006AD8AA11}"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3FE7A-B7B1-4DA6-AB65-2EE8B8D3EB6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A7BAC72-A251-4CCA-BB79-38006AD8AA11}"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3FE7A-B7B1-4DA6-AB65-2EE8B8D3EB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A7BAC72-A251-4CCA-BB79-38006AD8AA11}"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D3FE7A-B7B1-4DA6-AB65-2EE8B8D3EB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A7BAC72-A251-4CCA-BB79-38006AD8AA11}"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D3FE7A-B7B1-4DA6-AB65-2EE8B8D3EB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A7BAC72-A251-4CCA-BB79-38006AD8AA11}"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D3FE7A-B7B1-4DA6-AB65-2EE8B8D3EB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A7BAC72-A251-4CCA-BB79-38006AD8AA11}"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3FE7A-B7B1-4DA6-AB65-2EE8B8D3EB6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A7BAC72-A251-4CCA-BB79-38006AD8AA11}"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3FE7A-B7B1-4DA6-AB65-2EE8B8D3EB6B}"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A7BAC72-A251-4CCA-BB79-38006AD8AA11}" type="datetimeFigureOut">
              <a:rPr lang="en-US" smtClean="0"/>
              <a:t>10/9/2024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BD3FE7A-B7B1-4DA6-AB65-2EE8B8D3EB6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428604"/>
            <a:ext cx="7772400" cy="2214578"/>
          </a:xfrm>
        </p:spPr>
        <p:txBody>
          <a:bodyPr>
            <a:normAutofit/>
          </a:bodyPr>
          <a:lstStyle/>
          <a:p>
            <a:pPr algn="ctr"/>
            <a:r>
              <a:rPr lang="en-IN" sz="7200" dirty="0"/>
              <a:t>CLEANOBOT</a:t>
            </a:r>
            <a:endParaRPr lang="en-US" sz="7200" dirty="0"/>
          </a:p>
        </p:txBody>
      </p:sp>
      <p:sp>
        <p:nvSpPr>
          <p:cNvPr id="3" name="Subtitle 2"/>
          <p:cNvSpPr>
            <a:spLocks noGrp="1"/>
          </p:cNvSpPr>
          <p:nvPr>
            <p:ph type="subTitle" idx="1"/>
          </p:nvPr>
        </p:nvSpPr>
        <p:spPr>
          <a:xfrm>
            <a:off x="722376" y="3685032"/>
            <a:ext cx="7772400" cy="2530050"/>
          </a:xfrm>
        </p:spPr>
        <p:txBody>
          <a:bodyPr>
            <a:normAutofit/>
          </a:bodyPr>
          <a:lstStyle/>
          <a:p>
            <a:pPr algn="ctr"/>
            <a:r>
              <a:rPr lang="en-IN" b="1" dirty="0">
                <a:solidFill>
                  <a:schemeClr val="bg1"/>
                </a:solidFill>
              </a:rPr>
              <a:t>TEAM GUIDE :   </a:t>
            </a:r>
            <a:r>
              <a:rPr lang="en-IN" dirty="0">
                <a:solidFill>
                  <a:schemeClr val="bg1"/>
                </a:solidFill>
              </a:rPr>
              <a:t>SATHISH.A, LECTURER</a:t>
            </a:r>
          </a:p>
          <a:p>
            <a:pPr algn="just"/>
            <a:r>
              <a:rPr lang="en-IN" b="1" dirty="0">
                <a:solidFill>
                  <a:schemeClr val="bg1"/>
                </a:solidFill>
              </a:rPr>
              <a:t>                        </a:t>
            </a:r>
          </a:p>
          <a:p>
            <a:pPr algn="just"/>
            <a:r>
              <a:rPr lang="en-IN" b="1" dirty="0">
                <a:solidFill>
                  <a:schemeClr val="bg1"/>
                </a:solidFill>
              </a:rPr>
              <a:t>                        TEAM MEMBERS :   </a:t>
            </a:r>
            <a:r>
              <a:rPr lang="en-IN" dirty="0">
                <a:solidFill>
                  <a:schemeClr val="bg1"/>
                </a:solidFill>
              </a:rPr>
              <a:t>LINKESHWARA.N.S</a:t>
            </a:r>
          </a:p>
          <a:p>
            <a:pPr algn="just"/>
            <a:r>
              <a:rPr lang="en-IN" b="1" dirty="0">
                <a:solidFill>
                  <a:schemeClr val="bg1"/>
                </a:solidFill>
              </a:rPr>
              <a:t>                                                             </a:t>
            </a:r>
            <a:r>
              <a:rPr lang="en-IN" dirty="0">
                <a:solidFill>
                  <a:schemeClr val="bg1"/>
                </a:solidFill>
              </a:rPr>
              <a:t>VIJAYABASKAR.R</a:t>
            </a:r>
          </a:p>
          <a:p>
            <a:pPr algn="just"/>
            <a:r>
              <a:rPr lang="en-IN" b="1" dirty="0">
                <a:solidFill>
                  <a:schemeClr val="bg1"/>
                </a:solidFill>
              </a:rPr>
              <a:t>                                                             </a:t>
            </a:r>
            <a:r>
              <a:rPr lang="en-IN" dirty="0">
                <a:solidFill>
                  <a:schemeClr val="bg1"/>
                </a:solidFill>
              </a:rPr>
              <a:t>SRIGOKULAKANNAN.S</a:t>
            </a:r>
          </a:p>
          <a:p>
            <a:pPr algn="just"/>
            <a:r>
              <a:rPr lang="en-IN" dirty="0">
                <a:solidFill>
                  <a:schemeClr val="bg1"/>
                </a:solidFill>
              </a:rPr>
              <a:t>                                                             JEEVA.L</a:t>
            </a:r>
          </a:p>
          <a:p>
            <a:pPr algn="just"/>
            <a:r>
              <a:rPr lang="en-IN" dirty="0">
                <a:solidFill>
                  <a:schemeClr val="bg1"/>
                </a:solidFill>
              </a:rPr>
              <a:t>                                                             SANJEEV KUMAR.V</a:t>
            </a:r>
          </a:p>
          <a:p>
            <a:pPr algn="just"/>
            <a:r>
              <a:rPr lang="en-IN" b="1" dirty="0">
                <a:solidFill>
                  <a:schemeClr val="bg1"/>
                </a:solidFill>
              </a:rPr>
              <a:t>           </a:t>
            </a:r>
            <a:endParaRPr lang="en-US" b="1" dirty="0">
              <a:solidFill>
                <a:schemeClr val="bg1"/>
              </a:solidFill>
            </a:endParaRPr>
          </a:p>
        </p:txBody>
      </p:sp>
      <p:sp>
        <p:nvSpPr>
          <p:cNvPr id="7" name="TextBox 6"/>
          <p:cNvSpPr txBox="1"/>
          <p:nvPr/>
        </p:nvSpPr>
        <p:spPr>
          <a:xfrm>
            <a:off x="3929058" y="2786058"/>
            <a:ext cx="1214446" cy="677108"/>
          </a:xfrm>
          <a:prstGeom prst="rect">
            <a:avLst/>
          </a:prstGeom>
          <a:noFill/>
        </p:spPr>
        <p:txBody>
          <a:bodyPr wrap="square" rtlCol="0">
            <a:spAutoFit/>
          </a:bodyPr>
          <a:lstStyle/>
          <a:p>
            <a:r>
              <a:rPr lang="en-IN" sz="2000" b="1" dirty="0"/>
              <a:t>TEAM - 8</a:t>
            </a:r>
            <a:endParaRPr lang="en-US" sz="2000" b="1"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7158" y="428604"/>
            <a:ext cx="8429684" cy="60007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14348" y="714356"/>
            <a:ext cx="7429552" cy="369332"/>
          </a:xfrm>
          <a:prstGeom prst="rect">
            <a:avLst/>
          </a:prstGeom>
          <a:noFill/>
        </p:spPr>
        <p:txBody>
          <a:bodyPr wrap="square" rtlCol="0">
            <a:spAutoFit/>
          </a:bodyPr>
          <a:lstStyle/>
          <a:p>
            <a:endParaRPr lang="en-US" dirty="0"/>
          </a:p>
        </p:txBody>
      </p:sp>
      <p:sp>
        <p:nvSpPr>
          <p:cNvPr id="9" name="TextBox 8"/>
          <p:cNvSpPr txBox="1"/>
          <p:nvPr/>
        </p:nvSpPr>
        <p:spPr>
          <a:xfrm>
            <a:off x="866748" y="866756"/>
            <a:ext cx="7429552" cy="369332"/>
          </a:xfrm>
          <a:prstGeom prst="rect">
            <a:avLst/>
          </a:prstGeom>
          <a:noFill/>
        </p:spPr>
        <p:txBody>
          <a:bodyPr wrap="square" rtlCol="0">
            <a:spAutoFit/>
          </a:bodyPr>
          <a:lstStyle/>
          <a:p>
            <a:endParaRPr lang="en-US" dirty="0"/>
          </a:p>
        </p:txBody>
      </p:sp>
      <p:sp>
        <p:nvSpPr>
          <p:cNvPr id="10" name="TextBox 9"/>
          <p:cNvSpPr txBox="1"/>
          <p:nvPr/>
        </p:nvSpPr>
        <p:spPr>
          <a:xfrm>
            <a:off x="1019148" y="1019156"/>
            <a:ext cx="7429552" cy="369332"/>
          </a:xfrm>
          <a:prstGeom prst="rect">
            <a:avLst/>
          </a:prstGeom>
          <a:noFill/>
        </p:spPr>
        <p:txBody>
          <a:bodyPr wrap="square" rtlCol="0">
            <a:spAutoFit/>
          </a:bodyPr>
          <a:lstStyle/>
          <a:p>
            <a:endParaRPr lang="en-US" dirty="0"/>
          </a:p>
        </p:txBody>
      </p:sp>
      <p:sp>
        <p:nvSpPr>
          <p:cNvPr id="11" name="TextBox 10"/>
          <p:cNvSpPr txBox="1"/>
          <p:nvPr/>
        </p:nvSpPr>
        <p:spPr>
          <a:xfrm>
            <a:off x="642910" y="500042"/>
            <a:ext cx="7958190" cy="523220"/>
          </a:xfrm>
          <a:prstGeom prst="rect">
            <a:avLst/>
          </a:prstGeom>
          <a:noFill/>
        </p:spPr>
        <p:txBody>
          <a:bodyPr wrap="square" rtlCol="0">
            <a:spAutoFit/>
          </a:bodyPr>
          <a:lstStyle/>
          <a:p>
            <a:r>
              <a:rPr lang="en-IN" sz="2800" dirty="0"/>
              <a:t>CLEANOBOT</a:t>
            </a:r>
            <a:endParaRPr lang="en-US" sz="2800" dirty="0"/>
          </a:p>
        </p:txBody>
      </p:sp>
      <p:sp>
        <p:nvSpPr>
          <p:cNvPr id="12" name="TextBox 11"/>
          <p:cNvSpPr txBox="1"/>
          <p:nvPr/>
        </p:nvSpPr>
        <p:spPr>
          <a:xfrm>
            <a:off x="651937" y="896790"/>
            <a:ext cx="8110590" cy="830997"/>
          </a:xfrm>
          <a:prstGeom prst="rect">
            <a:avLst/>
          </a:prstGeom>
          <a:noFill/>
        </p:spPr>
        <p:txBody>
          <a:bodyPr wrap="square" rtlCol="0">
            <a:spAutoFit/>
          </a:bodyPr>
          <a:lstStyle/>
          <a:p>
            <a:pPr algn="ctr"/>
            <a:r>
              <a:rPr lang="en-IN" sz="4800" b="1" u="sng" dirty="0">
                <a:solidFill>
                  <a:schemeClr val="bg1"/>
                </a:solidFill>
                <a:cs typeface="Arial" pitchFamily="34" charset="0"/>
              </a:rPr>
              <a:t>ABSTRACT</a:t>
            </a:r>
            <a:endParaRPr lang="en-US" sz="4800" b="1" u="sng" dirty="0">
              <a:solidFill>
                <a:schemeClr val="bg1"/>
              </a:solidFill>
              <a:cs typeface="Arial" pitchFamily="34" charset="0"/>
            </a:endParaRPr>
          </a:p>
        </p:txBody>
      </p:sp>
      <p:sp>
        <p:nvSpPr>
          <p:cNvPr id="13" name="TextBox 12"/>
          <p:cNvSpPr txBox="1"/>
          <p:nvPr/>
        </p:nvSpPr>
        <p:spPr>
          <a:xfrm>
            <a:off x="973476" y="2204864"/>
            <a:ext cx="7358114" cy="2579039"/>
          </a:xfrm>
          <a:prstGeom prst="rect">
            <a:avLst/>
          </a:prstGeom>
          <a:noFill/>
          <a:ln>
            <a:solidFill>
              <a:schemeClr val="tx1"/>
            </a:solidFill>
          </a:ln>
        </p:spPr>
        <p:txBody>
          <a:bodyPr wrap="square" rtlCol="0">
            <a:spAutoFit/>
          </a:bodyPr>
          <a:lstStyle/>
          <a:p>
            <a:pPr algn="just">
              <a:lnSpc>
                <a:spcPct val="150000"/>
              </a:lnSpc>
            </a:pPr>
            <a:r>
              <a:rPr lang="en-US" sz="2200" dirty="0">
                <a:solidFill>
                  <a:schemeClr val="bg1"/>
                </a:solidFill>
              </a:rPr>
              <a:t> In the current busy schedule, cleaning surrounding environment is more difficult. An efficient method to clean the desired area has been implemented through this project. By using this robot vacuum cleaner, difficult places can be cleaned which there by reduce risks to mankind.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7158" y="399107"/>
            <a:ext cx="8429684" cy="60007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14348" y="714356"/>
            <a:ext cx="7429552" cy="369332"/>
          </a:xfrm>
          <a:prstGeom prst="rect">
            <a:avLst/>
          </a:prstGeom>
          <a:noFill/>
        </p:spPr>
        <p:txBody>
          <a:bodyPr wrap="square" rtlCol="0">
            <a:spAutoFit/>
          </a:bodyPr>
          <a:lstStyle/>
          <a:p>
            <a:endParaRPr lang="en-US" dirty="0"/>
          </a:p>
        </p:txBody>
      </p:sp>
      <p:sp>
        <p:nvSpPr>
          <p:cNvPr id="9" name="TextBox 8"/>
          <p:cNvSpPr txBox="1"/>
          <p:nvPr/>
        </p:nvSpPr>
        <p:spPr>
          <a:xfrm>
            <a:off x="866748" y="866756"/>
            <a:ext cx="7429552" cy="369332"/>
          </a:xfrm>
          <a:prstGeom prst="rect">
            <a:avLst/>
          </a:prstGeom>
          <a:noFill/>
        </p:spPr>
        <p:txBody>
          <a:bodyPr wrap="square" rtlCol="0">
            <a:spAutoFit/>
          </a:bodyPr>
          <a:lstStyle/>
          <a:p>
            <a:endParaRPr lang="en-US" dirty="0"/>
          </a:p>
        </p:txBody>
      </p:sp>
      <p:sp>
        <p:nvSpPr>
          <p:cNvPr id="10" name="TextBox 9"/>
          <p:cNvSpPr txBox="1"/>
          <p:nvPr/>
        </p:nvSpPr>
        <p:spPr>
          <a:xfrm>
            <a:off x="1019148" y="1019156"/>
            <a:ext cx="7429552" cy="369332"/>
          </a:xfrm>
          <a:prstGeom prst="rect">
            <a:avLst/>
          </a:prstGeom>
          <a:noFill/>
        </p:spPr>
        <p:txBody>
          <a:bodyPr wrap="square" rtlCol="0">
            <a:spAutoFit/>
          </a:bodyPr>
          <a:lstStyle/>
          <a:p>
            <a:endParaRPr lang="en-US" dirty="0"/>
          </a:p>
        </p:txBody>
      </p:sp>
      <p:sp>
        <p:nvSpPr>
          <p:cNvPr id="11" name="TextBox 10"/>
          <p:cNvSpPr txBox="1"/>
          <p:nvPr/>
        </p:nvSpPr>
        <p:spPr>
          <a:xfrm>
            <a:off x="642910" y="500042"/>
            <a:ext cx="7958190" cy="523220"/>
          </a:xfrm>
          <a:prstGeom prst="rect">
            <a:avLst/>
          </a:prstGeom>
          <a:noFill/>
        </p:spPr>
        <p:txBody>
          <a:bodyPr wrap="square" rtlCol="0">
            <a:spAutoFit/>
          </a:bodyPr>
          <a:lstStyle/>
          <a:p>
            <a:r>
              <a:rPr lang="en-IN" sz="2800" dirty="0"/>
              <a:t>CLEANOBOT</a:t>
            </a:r>
            <a:endParaRPr lang="en-US" sz="2800" dirty="0"/>
          </a:p>
        </p:txBody>
      </p:sp>
      <p:sp>
        <p:nvSpPr>
          <p:cNvPr id="12" name="TextBox 11"/>
          <p:cNvSpPr txBox="1"/>
          <p:nvPr/>
        </p:nvSpPr>
        <p:spPr>
          <a:xfrm>
            <a:off x="642910" y="715600"/>
            <a:ext cx="8110590" cy="830997"/>
          </a:xfrm>
          <a:prstGeom prst="rect">
            <a:avLst/>
          </a:prstGeom>
          <a:noFill/>
        </p:spPr>
        <p:txBody>
          <a:bodyPr wrap="square" rtlCol="0">
            <a:spAutoFit/>
          </a:bodyPr>
          <a:lstStyle/>
          <a:p>
            <a:pPr algn="ctr"/>
            <a:r>
              <a:rPr lang="en-IN" sz="4800" b="1" u="sng" dirty="0">
                <a:solidFill>
                  <a:schemeClr val="bg1"/>
                </a:solidFill>
                <a:cs typeface="Arial" pitchFamily="34" charset="0"/>
              </a:rPr>
              <a:t>METHODOLOGY</a:t>
            </a:r>
            <a:endParaRPr lang="en-US" sz="4800" b="1" u="sng" dirty="0">
              <a:solidFill>
                <a:schemeClr val="bg1"/>
              </a:solidFill>
              <a:cs typeface="Arial" pitchFamily="34" charset="0"/>
            </a:endParaRPr>
          </a:p>
        </p:txBody>
      </p:sp>
      <p:sp>
        <p:nvSpPr>
          <p:cNvPr id="13" name="TextBox 12"/>
          <p:cNvSpPr txBox="1"/>
          <p:nvPr/>
        </p:nvSpPr>
        <p:spPr>
          <a:xfrm>
            <a:off x="642910" y="1888375"/>
            <a:ext cx="8072494" cy="5122941"/>
          </a:xfrm>
          <a:prstGeom prst="rect">
            <a:avLst/>
          </a:prstGeom>
          <a:noFill/>
          <a:ln>
            <a:solidFill>
              <a:schemeClr val="tx1"/>
            </a:solidFill>
          </a:ln>
        </p:spPr>
        <p:txBody>
          <a:bodyPr wrap="square" rtlCol="0">
            <a:spAutoFit/>
          </a:bodyPr>
          <a:lstStyle/>
          <a:p>
            <a:pPr algn="just">
              <a:lnSpc>
                <a:spcPct val="150000"/>
              </a:lnSpc>
              <a:buFont typeface="Arial" pitchFamily="34" charset="0"/>
              <a:buChar char="•"/>
            </a:pPr>
            <a:r>
              <a:rPr lang="en-US" sz="2000" dirty="0">
                <a:solidFill>
                  <a:schemeClr val="bg1"/>
                </a:solidFill>
              </a:rPr>
              <a:t> Cleanobot can be work under any place. It has a disk shape, sucks the dirt particle and stores in the dustbin. Easy to use, low noise and independent cleaning is main advantage.</a:t>
            </a:r>
          </a:p>
          <a:p>
            <a:pPr algn="just">
              <a:lnSpc>
                <a:spcPct val="150000"/>
              </a:lnSpc>
              <a:buFont typeface="Arial" pitchFamily="34" charset="0"/>
              <a:buChar char="•"/>
            </a:pPr>
            <a:r>
              <a:rPr lang="en-US" sz="2000" dirty="0">
                <a:solidFill>
                  <a:schemeClr val="bg1"/>
                </a:solidFill>
              </a:rPr>
              <a:t> Here, RC car which is embedded with a vacuum cleaner is used. This system has an ultrasonic sensor attached to it that helps in avoiding large obstacles such as tables, chairs, walls etc. </a:t>
            </a:r>
          </a:p>
          <a:p>
            <a:pPr algn="just">
              <a:lnSpc>
                <a:spcPct val="150000"/>
              </a:lnSpc>
              <a:buFont typeface="Arial" pitchFamily="34" charset="0"/>
              <a:buChar char="•"/>
            </a:pPr>
            <a:r>
              <a:rPr lang="en-US" sz="2000" dirty="0">
                <a:solidFill>
                  <a:schemeClr val="bg1"/>
                </a:solidFill>
              </a:rPr>
              <a:t> By measuring the distance with this sensor, the car takes the direction where the distance between obstacle and car is more, hence avoiding the collision with the obstacles.</a:t>
            </a:r>
          </a:p>
          <a:p>
            <a:pPr algn="just">
              <a:lnSpc>
                <a:spcPct val="150000"/>
              </a:lnSpc>
              <a:buFont typeface="Arial" pitchFamily="34" charset="0"/>
              <a:buChar char="•"/>
            </a:pPr>
            <a:endParaRPr lang="en-US" sz="2000" dirty="0">
              <a:solidFill>
                <a:schemeClr val="bg1"/>
              </a:solidFill>
            </a:endParaRPr>
          </a:p>
          <a:p>
            <a:pPr algn="just">
              <a:lnSpc>
                <a:spcPct val="150000"/>
              </a:lnSpc>
              <a:buFont typeface="Arial" pitchFamily="34" charset="0"/>
              <a:buChar char="•"/>
            </a:pPr>
            <a:endParaRPr lang="en-US" sz="2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7158" y="428604"/>
            <a:ext cx="8429684" cy="60007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14348" y="714356"/>
            <a:ext cx="7429552" cy="369332"/>
          </a:xfrm>
          <a:prstGeom prst="rect">
            <a:avLst/>
          </a:prstGeom>
          <a:noFill/>
        </p:spPr>
        <p:txBody>
          <a:bodyPr wrap="square" rtlCol="0">
            <a:spAutoFit/>
          </a:bodyPr>
          <a:lstStyle/>
          <a:p>
            <a:endParaRPr lang="en-US" dirty="0"/>
          </a:p>
        </p:txBody>
      </p:sp>
      <p:sp>
        <p:nvSpPr>
          <p:cNvPr id="9" name="TextBox 8"/>
          <p:cNvSpPr txBox="1"/>
          <p:nvPr/>
        </p:nvSpPr>
        <p:spPr>
          <a:xfrm>
            <a:off x="866748" y="866756"/>
            <a:ext cx="7429552" cy="369332"/>
          </a:xfrm>
          <a:prstGeom prst="rect">
            <a:avLst/>
          </a:prstGeom>
          <a:noFill/>
        </p:spPr>
        <p:txBody>
          <a:bodyPr wrap="square" rtlCol="0">
            <a:spAutoFit/>
          </a:bodyPr>
          <a:lstStyle/>
          <a:p>
            <a:endParaRPr lang="en-US" dirty="0"/>
          </a:p>
        </p:txBody>
      </p:sp>
      <p:sp>
        <p:nvSpPr>
          <p:cNvPr id="10" name="TextBox 9"/>
          <p:cNvSpPr txBox="1"/>
          <p:nvPr/>
        </p:nvSpPr>
        <p:spPr>
          <a:xfrm>
            <a:off x="1019148" y="1019156"/>
            <a:ext cx="7429552" cy="369332"/>
          </a:xfrm>
          <a:prstGeom prst="rect">
            <a:avLst/>
          </a:prstGeom>
          <a:noFill/>
        </p:spPr>
        <p:txBody>
          <a:bodyPr wrap="square" rtlCol="0">
            <a:spAutoFit/>
          </a:bodyPr>
          <a:lstStyle/>
          <a:p>
            <a:endParaRPr lang="en-US" dirty="0"/>
          </a:p>
        </p:txBody>
      </p:sp>
      <p:sp>
        <p:nvSpPr>
          <p:cNvPr id="11" name="TextBox 10"/>
          <p:cNvSpPr txBox="1"/>
          <p:nvPr/>
        </p:nvSpPr>
        <p:spPr>
          <a:xfrm>
            <a:off x="642910" y="500042"/>
            <a:ext cx="7958190" cy="523220"/>
          </a:xfrm>
          <a:prstGeom prst="rect">
            <a:avLst/>
          </a:prstGeom>
          <a:noFill/>
        </p:spPr>
        <p:txBody>
          <a:bodyPr wrap="square" rtlCol="0">
            <a:spAutoFit/>
          </a:bodyPr>
          <a:lstStyle/>
          <a:p>
            <a:r>
              <a:rPr lang="en-IN" sz="2800" dirty="0"/>
              <a:t>CLEANOBOT</a:t>
            </a:r>
            <a:endParaRPr lang="en-US" sz="2800" dirty="0"/>
          </a:p>
        </p:txBody>
      </p:sp>
      <p:sp>
        <p:nvSpPr>
          <p:cNvPr id="12" name="TextBox 11"/>
          <p:cNvSpPr txBox="1"/>
          <p:nvPr/>
        </p:nvSpPr>
        <p:spPr>
          <a:xfrm>
            <a:off x="642910" y="714356"/>
            <a:ext cx="8110590" cy="830997"/>
          </a:xfrm>
          <a:prstGeom prst="rect">
            <a:avLst/>
          </a:prstGeom>
          <a:noFill/>
        </p:spPr>
        <p:txBody>
          <a:bodyPr wrap="square" rtlCol="0">
            <a:spAutoFit/>
          </a:bodyPr>
          <a:lstStyle/>
          <a:p>
            <a:pPr algn="ctr"/>
            <a:r>
              <a:rPr lang="en-IN" sz="4800" b="1" u="sng" dirty="0">
                <a:solidFill>
                  <a:schemeClr val="bg1"/>
                </a:solidFill>
                <a:cs typeface="Arial" pitchFamily="34" charset="0"/>
              </a:rPr>
              <a:t>HARDWARE REQUIRED</a:t>
            </a:r>
            <a:endParaRPr lang="en-US" sz="4800" b="1" u="sng" dirty="0">
              <a:solidFill>
                <a:schemeClr val="bg1"/>
              </a:solidFill>
              <a:cs typeface="Arial" pitchFamily="34" charset="0"/>
            </a:endParaRPr>
          </a:p>
        </p:txBody>
      </p:sp>
      <p:sp>
        <p:nvSpPr>
          <p:cNvPr id="13" name="TextBox 12"/>
          <p:cNvSpPr txBox="1"/>
          <p:nvPr/>
        </p:nvSpPr>
        <p:spPr>
          <a:xfrm>
            <a:off x="642910" y="2000240"/>
            <a:ext cx="4643470" cy="3416320"/>
          </a:xfrm>
          <a:prstGeom prst="rect">
            <a:avLst/>
          </a:prstGeom>
          <a:noFill/>
          <a:ln>
            <a:solidFill>
              <a:schemeClr val="tx1"/>
            </a:solidFill>
          </a:ln>
        </p:spPr>
        <p:txBody>
          <a:bodyPr wrap="square" rtlCol="0">
            <a:spAutoFit/>
          </a:bodyPr>
          <a:lstStyle/>
          <a:p>
            <a:pPr algn="just">
              <a:lnSpc>
                <a:spcPct val="150000"/>
              </a:lnSpc>
              <a:buFont typeface="Arial" pitchFamily="34" charset="0"/>
              <a:buChar char="•"/>
            </a:pPr>
            <a:r>
              <a:rPr lang="en-US" dirty="0">
                <a:solidFill>
                  <a:schemeClr val="bg1"/>
                </a:solidFill>
              </a:rPr>
              <a:t> Arduino Pro Mini – 1                                                                 </a:t>
            </a:r>
          </a:p>
          <a:p>
            <a:pPr algn="just">
              <a:lnSpc>
                <a:spcPct val="150000"/>
              </a:lnSpc>
              <a:buFont typeface="Arial" pitchFamily="34" charset="0"/>
              <a:buChar char="•"/>
            </a:pPr>
            <a:r>
              <a:rPr lang="en-US" dirty="0">
                <a:solidFill>
                  <a:schemeClr val="bg1"/>
                </a:solidFill>
              </a:rPr>
              <a:t> 7.4V Lithium-Ion Battery – 1                                                    </a:t>
            </a:r>
          </a:p>
          <a:p>
            <a:pPr algn="just">
              <a:lnSpc>
                <a:spcPct val="150000"/>
              </a:lnSpc>
              <a:buFont typeface="Arial" pitchFamily="34" charset="0"/>
              <a:buChar char="•"/>
            </a:pPr>
            <a:r>
              <a:rPr lang="en-US" dirty="0">
                <a:solidFill>
                  <a:schemeClr val="bg1"/>
                </a:solidFill>
              </a:rPr>
              <a:t> L293D Motor Driver – 1                                                            </a:t>
            </a:r>
          </a:p>
          <a:p>
            <a:pPr algn="just">
              <a:lnSpc>
                <a:spcPct val="150000"/>
              </a:lnSpc>
              <a:buFont typeface="Arial" pitchFamily="34" charset="0"/>
              <a:buChar char="•"/>
            </a:pPr>
            <a:r>
              <a:rPr lang="en-US" dirty="0">
                <a:solidFill>
                  <a:schemeClr val="bg1"/>
                </a:solidFill>
              </a:rPr>
              <a:t>N20 Motor Wheels – 2                                                              </a:t>
            </a:r>
          </a:p>
          <a:p>
            <a:pPr algn="just">
              <a:lnSpc>
                <a:spcPct val="150000"/>
              </a:lnSpc>
              <a:buFont typeface="Arial" pitchFamily="34" charset="0"/>
              <a:buChar char="•"/>
            </a:pPr>
            <a:r>
              <a:rPr lang="en-US" dirty="0">
                <a:solidFill>
                  <a:schemeClr val="bg1"/>
                </a:solidFill>
              </a:rPr>
              <a:t> HC-SR04 Ultrasonic Module – 3                                              </a:t>
            </a:r>
          </a:p>
          <a:p>
            <a:pPr algn="just">
              <a:lnSpc>
                <a:spcPct val="150000"/>
              </a:lnSpc>
              <a:buFont typeface="Arial" pitchFamily="34" charset="0"/>
              <a:buChar char="•"/>
            </a:pPr>
            <a:r>
              <a:rPr lang="en-US" dirty="0">
                <a:solidFill>
                  <a:schemeClr val="bg1"/>
                </a:solidFill>
              </a:rPr>
              <a:t>LM7805 Voltage                                                                            </a:t>
            </a:r>
          </a:p>
          <a:p>
            <a:pPr algn="just">
              <a:lnSpc>
                <a:spcPct val="150000"/>
              </a:lnSpc>
              <a:buFont typeface="Arial" pitchFamily="34" charset="0"/>
              <a:buChar char="•"/>
            </a:pPr>
            <a:r>
              <a:rPr lang="en-US" dirty="0">
                <a:solidFill>
                  <a:schemeClr val="bg1"/>
                </a:solidFill>
              </a:rPr>
              <a:t> 5Volt N20 Motors and Mounting Brackets – 2 </a:t>
            </a:r>
          </a:p>
          <a:p>
            <a:pPr algn="just">
              <a:lnSpc>
                <a:spcPct val="150000"/>
              </a:lnSpc>
              <a:buFont typeface="Arial" pitchFamily="34" charset="0"/>
              <a:buChar char="•"/>
            </a:pPr>
            <a:r>
              <a:rPr lang="en-US" dirty="0">
                <a:solidFill>
                  <a:schemeClr val="bg1"/>
                </a:solidFill>
              </a:rPr>
              <a:t> IPerfboard – 1</a:t>
            </a:r>
          </a:p>
        </p:txBody>
      </p:sp>
      <p:sp>
        <p:nvSpPr>
          <p:cNvPr id="14" name="TextBox 13"/>
          <p:cNvSpPr txBox="1"/>
          <p:nvPr/>
        </p:nvSpPr>
        <p:spPr>
          <a:xfrm>
            <a:off x="5643570" y="2071678"/>
            <a:ext cx="2357454" cy="2446824"/>
          </a:xfrm>
          <a:prstGeom prst="rect">
            <a:avLst/>
          </a:prstGeom>
          <a:noFill/>
        </p:spPr>
        <p:txBody>
          <a:bodyPr wrap="square" rtlCol="0">
            <a:spAutoFit/>
          </a:bodyPr>
          <a:lstStyle/>
          <a:p>
            <a:pPr algn="just">
              <a:lnSpc>
                <a:spcPct val="150000"/>
              </a:lnSpc>
              <a:buFont typeface="Arial" pitchFamily="34" charset="0"/>
              <a:buChar char="•"/>
            </a:pPr>
            <a:r>
              <a:rPr lang="en-US" dirty="0">
                <a:solidFill>
                  <a:schemeClr val="bg1"/>
                </a:solidFill>
              </a:rPr>
              <a:t> R Module – 1</a:t>
            </a:r>
          </a:p>
          <a:p>
            <a:pPr algn="just">
              <a:lnSpc>
                <a:spcPct val="150000"/>
              </a:lnSpc>
              <a:buFont typeface="Arial" pitchFamily="34" charset="0"/>
              <a:buChar char="•"/>
            </a:pPr>
            <a:r>
              <a:rPr lang="en-US" dirty="0">
                <a:solidFill>
                  <a:schemeClr val="bg1"/>
                </a:solidFill>
              </a:rPr>
              <a:t> Switch – 1</a:t>
            </a:r>
          </a:p>
          <a:p>
            <a:pPr algn="just">
              <a:lnSpc>
                <a:spcPct val="150000"/>
              </a:lnSpc>
              <a:buFont typeface="Arial" pitchFamily="34" charset="0"/>
              <a:buChar char="•"/>
            </a:pPr>
            <a:r>
              <a:rPr lang="en-US" dirty="0">
                <a:solidFill>
                  <a:schemeClr val="bg1"/>
                </a:solidFill>
              </a:rPr>
              <a:t> Regulator – 1</a:t>
            </a:r>
          </a:p>
          <a:p>
            <a:pPr algn="just">
              <a:lnSpc>
                <a:spcPct val="150000"/>
              </a:lnSpc>
              <a:buFont typeface="Arial" pitchFamily="34" charset="0"/>
              <a:buChar char="•"/>
            </a:pPr>
            <a:r>
              <a:rPr lang="en-US" dirty="0">
                <a:solidFill>
                  <a:schemeClr val="bg1"/>
                </a:solidFill>
              </a:rPr>
              <a:t> Castor Wheel -1 </a:t>
            </a:r>
          </a:p>
          <a:p>
            <a:pPr algn="just">
              <a:lnSpc>
                <a:spcPct val="150000"/>
              </a:lnSpc>
              <a:buFont typeface="Arial" pitchFamily="34" charset="0"/>
              <a:buChar char="•"/>
            </a:pPr>
            <a:r>
              <a:rPr lang="en-US" dirty="0">
                <a:solidFill>
                  <a:schemeClr val="bg1"/>
                </a:solidFill>
              </a:rPr>
              <a:t> MDF</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7158" y="399107"/>
            <a:ext cx="8429684" cy="60007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14348" y="714356"/>
            <a:ext cx="7429552" cy="369332"/>
          </a:xfrm>
          <a:prstGeom prst="rect">
            <a:avLst/>
          </a:prstGeom>
          <a:noFill/>
        </p:spPr>
        <p:txBody>
          <a:bodyPr wrap="square" rtlCol="0">
            <a:spAutoFit/>
          </a:bodyPr>
          <a:lstStyle/>
          <a:p>
            <a:endParaRPr lang="en-US" dirty="0"/>
          </a:p>
        </p:txBody>
      </p:sp>
      <p:sp>
        <p:nvSpPr>
          <p:cNvPr id="9" name="TextBox 8"/>
          <p:cNvSpPr txBox="1"/>
          <p:nvPr/>
        </p:nvSpPr>
        <p:spPr>
          <a:xfrm>
            <a:off x="866748" y="866756"/>
            <a:ext cx="7429552" cy="369332"/>
          </a:xfrm>
          <a:prstGeom prst="rect">
            <a:avLst/>
          </a:prstGeom>
          <a:noFill/>
        </p:spPr>
        <p:txBody>
          <a:bodyPr wrap="square" rtlCol="0">
            <a:spAutoFit/>
          </a:bodyPr>
          <a:lstStyle/>
          <a:p>
            <a:endParaRPr lang="en-US" dirty="0"/>
          </a:p>
        </p:txBody>
      </p:sp>
      <p:sp>
        <p:nvSpPr>
          <p:cNvPr id="10" name="TextBox 9"/>
          <p:cNvSpPr txBox="1"/>
          <p:nvPr/>
        </p:nvSpPr>
        <p:spPr>
          <a:xfrm>
            <a:off x="1019148" y="1019156"/>
            <a:ext cx="7429552" cy="369332"/>
          </a:xfrm>
          <a:prstGeom prst="rect">
            <a:avLst/>
          </a:prstGeom>
          <a:noFill/>
        </p:spPr>
        <p:txBody>
          <a:bodyPr wrap="square" rtlCol="0">
            <a:spAutoFit/>
          </a:bodyPr>
          <a:lstStyle/>
          <a:p>
            <a:endParaRPr lang="en-US" dirty="0"/>
          </a:p>
        </p:txBody>
      </p:sp>
      <p:sp>
        <p:nvSpPr>
          <p:cNvPr id="11" name="TextBox 10"/>
          <p:cNvSpPr txBox="1"/>
          <p:nvPr/>
        </p:nvSpPr>
        <p:spPr>
          <a:xfrm>
            <a:off x="642910" y="500042"/>
            <a:ext cx="7958190" cy="523220"/>
          </a:xfrm>
          <a:prstGeom prst="rect">
            <a:avLst/>
          </a:prstGeom>
          <a:noFill/>
        </p:spPr>
        <p:txBody>
          <a:bodyPr wrap="square" rtlCol="0">
            <a:spAutoFit/>
          </a:bodyPr>
          <a:lstStyle/>
          <a:p>
            <a:r>
              <a:rPr lang="en-IN" sz="2800" dirty="0"/>
              <a:t>CLEANOBOT</a:t>
            </a:r>
            <a:endParaRPr lang="en-US" sz="2800" dirty="0"/>
          </a:p>
        </p:txBody>
      </p:sp>
      <p:sp>
        <p:nvSpPr>
          <p:cNvPr id="12" name="TextBox 11"/>
          <p:cNvSpPr txBox="1"/>
          <p:nvPr/>
        </p:nvSpPr>
        <p:spPr>
          <a:xfrm>
            <a:off x="444765" y="659470"/>
            <a:ext cx="8110590" cy="830997"/>
          </a:xfrm>
          <a:prstGeom prst="rect">
            <a:avLst/>
          </a:prstGeom>
          <a:noFill/>
        </p:spPr>
        <p:txBody>
          <a:bodyPr wrap="square" rtlCol="0">
            <a:spAutoFit/>
          </a:bodyPr>
          <a:lstStyle/>
          <a:p>
            <a:pPr algn="ctr"/>
            <a:r>
              <a:rPr lang="en-US" sz="4800" b="1" u="sng" dirty="0">
                <a:solidFill>
                  <a:schemeClr val="bg1"/>
                </a:solidFill>
                <a:cs typeface="Arial" pitchFamily="34" charset="0"/>
              </a:rPr>
              <a:t>SOFTWARE REQUIRED</a:t>
            </a:r>
          </a:p>
        </p:txBody>
      </p:sp>
      <p:sp>
        <p:nvSpPr>
          <p:cNvPr id="13" name="TextBox 12"/>
          <p:cNvSpPr txBox="1"/>
          <p:nvPr/>
        </p:nvSpPr>
        <p:spPr>
          <a:xfrm>
            <a:off x="1000124" y="1875535"/>
            <a:ext cx="4543257" cy="464871"/>
          </a:xfrm>
          <a:prstGeom prst="rect">
            <a:avLst/>
          </a:prstGeom>
          <a:noFill/>
          <a:ln>
            <a:solidFill>
              <a:schemeClr val="tx1"/>
            </a:solidFill>
          </a:ln>
        </p:spPr>
        <p:txBody>
          <a:bodyPr wrap="square" rtlCol="0">
            <a:spAutoFit/>
          </a:bodyPr>
          <a:lstStyle/>
          <a:p>
            <a:pPr algn="just">
              <a:lnSpc>
                <a:spcPct val="150000"/>
              </a:lnSpc>
              <a:buFont typeface="Arial" pitchFamily="34" charset="0"/>
              <a:buChar char="•"/>
            </a:pPr>
            <a:r>
              <a:rPr lang="en-US" dirty="0">
                <a:solidFill>
                  <a:schemeClr val="bg1"/>
                </a:solidFill>
              </a:rPr>
              <a:t> C  Language is required</a:t>
            </a:r>
          </a:p>
        </p:txBody>
      </p:sp>
      <p:sp>
        <p:nvSpPr>
          <p:cNvPr id="14" name="TextBox 13"/>
          <p:cNvSpPr txBox="1"/>
          <p:nvPr/>
        </p:nvSpPr>
        <p:spPr>
          <a:xfrm>
            <a:off x="5643570" y="2071678"/>
            <a:ext cx="2357454" cy="369332"/>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BF67184E-268F-26C8-666C-DAE5E3CE3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2725475"/>
            <a:ext cx="7143750" cy="3502028"/>
          </a:xfrm>
          <a:prstGeom prst="rect">
            <a:avLst/>
          </a:prstGeom>
        </p:spPr>
      </p:pic>
    </p:spTree>
    <p:extLst>
      <p:ext uri="{BB962C8B-B14F-4D97-AF65-F5344CB8AC3E}">
        <p14:creationId xmlns:p14="http://schemas.microsoft.com/office/powerpoint/2010/main" val="77818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7158" y="428604"/>
            <a:ext cx="8429684" cy="60007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57290" y="500042"/>
            <a:ext cx="6500858" cy="830997"/>
          </a:xfrm>
          <a:prstGeom prst="rect">
            <a:avLst/>
          </a:prstGeom>
        </p:spPr>
        <p:txBody>
          <a:bodyPr wrap="square">
            <a:spAutoFit/>
          </a:bodyPr>
          <a:lstStyle/>
          <a:p>
            <a:pPr algn="ctr"/>
            <a:r>
              <a:rPr lang="en-US" sz="4800" b="1" u="sng" dirty="0">
                <a:solidFill>
                  <a:schemeClr val="bg1"/>
                </a:solidFill>
                <a:cs typeface="Arial" pitchFamily="34" charset="0"/>
              </a:rPr>
              <a:t>ARCHITECHTURE</a:t>
            </a:r>
          </a:p>
        </p:txBody>
      </p:sp>
      <p:pic>
        <p:nvPicPr>
          <p:cNvPr id="3" name="Picture 2">
            <a:extLst>
              <a:ext uri="{FF2B5EF4-FFF2-40B4-BE49-F238E27FC236}">
                <a16:creationId xmlns:a16="http://schemas.microsoft.com/office/drawing/2014/main" id="{5E5293A6-7F55-872A-EED4-A2569A1DB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375" y="1402476"/>
            <a:ext cx="6191250" cy="49554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7158" y="428604"/>
            <a:ext cx="8429684" cy="60007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14348" y="714356"/>
            <a:ext cx="7429552" cy="369332"/>
          </a:xfrm>
          <a:prstGeom prst="rect">
            <a:avLst/>
          </a:prstGeom>
          <a:noFill/>
        </p:spPr>
        <p:txBody>
          <a:bodyPr wrap="square" rtlCol="0">
            <a:spAutoFit/>
          </a:bodyPr>
          <a:lstStyle/>
          <a:p>
            <a:endParaRPr lang="en-US" dirty="0"/>
          </a:p>
        </p:txBody>
      </p:sp>
      <p:sp>
        <p:nvSpPr>
          <p:cNvPr id="9" name="TextBox 8"/>
          <p:cNvSpPr txBox="1"/>
          <p:nvPr/>
        </p:nvSpPr>
        <p:spPr>
          <a:xfrm>
            <a:off x="866748" y="866756"/>
            <a:ext cx="7429552" cy="369332"/>
          </a:xfrm>
          <a:prstGeom prst="rect">
            <a:avLst/>
          </a:prstGeom>
          <a:noFill/>
        </p:spPr>
        <p:txBody>
          <a:bodyPr wrap="square" rtlCol="0">
            <a:spAutoFit/>
          </a:bodyPr>
          <a:lstStyle/>
          <a:p>
            <a:endParaRPr lang="en-US" dirty="0"/>
          </a:p>
        </p:txBody>
      </p:sp>
      <p:sp>
        <p:nvSpPr>
          <p:cNvPr id="10" name="TextBox 9"/>
          <p:cNvSpPr txBox="1"/>
          <p:nvPr/>
        </p:nvSpPr>
        <p:spPr>
          <a:xfrm>
            <a:off x="1019148" y="1019156"/>
            <a:ext cx="7429552" cy="369332"/>
          </a:xfrm>
          <a:prstGeom prst="rect">
            <a:avLst/>
          </a:prstGeom>
          <a:noFill/>
        </p:spPr>
        <p:txBody>
          <a:bodyPr wrap="square" rtlCol="0">
            <a:spAutoFit/>
          </a:bodyPr>
          <a:lstStyle/>
          <a:p>
            <a:endParaRPr lang="en-US" dirty="0"/>
          </a:p>
        </p:txBody>
      </p:sp>
      <p:sp>
        <p:nvSpPr>
          <p:cNvPr id="11" name="TextBox 10"/>
          <p:cNvSpPr txBox="1"/>
          <p:nvPr/>
        </p:nvSpPr>
        <p:spPr>
          <a:xfrm>
            <a:off x="642910" y="500042"/>
            <a:ext cx="7958190" cy="523220"/>
          </a:xfrm>
          <a:prstGeom prst="rect">
            <a:avLst/>
          </a:prstGeom>
          <a:noFill/>
        </p:spPr>
        <p:txBody>
          <a:bodyPr wrap="square" rtlCol="0">
            <a:spAutoFit/>
          </a:bodyPr>
          <a:lstStyle/>
          <a:p>
            <a:r>
              <a:rPr lang="en-IN" sz="2800" dirty="0"/>
              <a:t>CLEANOBOT</a:t>
            </a:r>
            <a:endParaRPr lang="en-US" sz="2800" dirty="0"/>
          </a:p>
        </p:txBody>
      </p:sp>
      <p:sp>
        <p:nvSpPr>
          <p:cNvPr id="12" name="TextBox 11"/>
          <p:cNvSpPr txBox="1"/>
          <p:nvPr/>
        </p:nvSpPr>
        <p:spPr>
          <a:xfrm>
            <a:off x="642910" y="1142984"/>
            <a:ext cx="8110590" cy="830997"/>
          </a:xfrm>
          <a:prstGeom prst="rect">
            <a:avLst/>
          </a:prstGeom>
          <a:noFill/>
        </p:spPr>
        <p:txBody>
          <a:bodyPr wrap="square" rtlCol="0">
            <a:spAutoFit/>
          </a:bodyPr>
          <a:lstStyle/>
          <a:p>
            <a:pPr algn="ctr"/>
            <a:r>
              <a:rPr lang="en-IN" sz="4800" b="1" u="sng" dirty="0">
                <a:solidFill>
                  <a:schemeClr val="bg1"/>
                </a:solidFill>
                <a:cs typeface="Arial" pitchFamily="34" charset="0"/>
              </a:rPr>
              <a:t>EXPECTED RESULT</a:t>
            </a:r>
            <a:endParaRPr lang="en-US" sz="4800" b="1" u="sng" dirty="0">
              <a:solidFill>
                <a:schemeClr val="bg1"/>
              </a:solidFill>
              <a:cs typeface="Arial" pitchFamily="34" charset="0"/>
            </a:endParaRPr>
          </a:p>
        </p:txBody>
      </p:sp>
      <p:sp>
        <p:nvSpPr>
          <p:cNvPr id="13" name="TextBox 12"/>
          <p:cNvSpPr txBox="1"/>
          <p:nvPr/>
        </p:nvSpPr>
        <p:spPr>
          <a:xfrm>
            <a:off x="642910" y="2571744"/>
            <a:ext cx="8072494" cy="2814617"/>
          </a:xfrm>
          <a:prstGeom prst="rect">
            <a:avLst/>
          </a:prstGeom>
          <a:noFill/>
          <a:ln>
            <a:solidFill>
              <a:schemeClr val="tx1"/>
            </a:solidFill>
          </a:ln>
        </p:spPr>
        <p:txBody>
          <a:bodyPr wrap="square" rtlCol="0">
            <a:spAutoFit/>
          </a:bodyPr>
          <a:lstStyle/>
          <a:p>
            <a:pPr algn="just">
              <a:lnSpc>
                <a:spcPct val="150000"/>
              </a:lnSpc>
              <a:buFont typeface="Arial" pitchFamily="34" charset="0"/>
              <a:buChar char="•"/>
            </a:pPr>
            <a:r>
              <a:rPr lang="en-US" sz="2000" dirty="0">
                <a:solidFill>
                  <a:schemeClr val="bg1"/>
                </a:solidFill>
              </a:rPr>
              <a:t> A vacuum cleaner robot has been designed, fabricated and tested. It has a disk-shape, sucks dirt with a retractable dustbin on top of which a fan is mounted.</a:t>
            </a:r>
          </a:p>
          <a:p>
            <a:pPr algn="just">
              <a:lnSpc>
                <a:spcPct val="150000"/>
              </a:lnSpc>
              <a:buFont typeface="Arial" pitchFamily="34" charset="0"/>
              <a:buChar char="•"/>
            </a:pPr>
            <a:r>
              <a:rPr lang="en-US" sz="2000" dirty="0">
                <a:solidFill>
                  <a:schemeClr val="bg1"/>
                </a:solidFill>
              </a:rPr>
              <a:t> The suction fan helps create air pressure that attracts dirt to the dustbin.</a:t>
            </a:r>
          </a:p>
          <a:p>
            <a:pPr algn="just">
              <a:lnSpc>
                <a:spcPct val="150000"/>
              </a:lnSpc>
              <a:buFont typeface="Arial" pitchFamily="34" charset="0"/>
              <a:buChar char="•"/>
            </a:pPr>
            <a:r>
              <a:rPr lang="en-US" sz="2000" dirty="0">
                <a:solidFill>
                  <a:schemeClr val="bg1"/>
                </a:solidFill>
              </a:rPr>
              <a:t> The robot navigates with a front caster wheel and two rear wheels, and detects obstacles using the ultrasonic sensors.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7158" y="428604"/>
            <a:ext cx="8429684" cy="60007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14348" y="714356"/>
            <a:ext cx="7429552" cy="369332"/>
          </a:xfrm>
          <a:prstGeom prst="rect">
            <a:avLst/>
          </a:prstGeom>
          <a:noFill/>
        </p:spPr>
        <p:txBody>
          <a:bodyPr wrap="square" rtlCol="0">
            <a:spAutoFit/>
          </a:bodyPr>
          <a:lstStyle/>
          <a:p>
            <a:endParaRPr lang="en-US" dirty="0"/>
          </a:p>
        </p:txBody>
      </p:sp>
      <p:sp>
        <p:nvSpPr>
          <p:cNvPr id="9" name="TextBox 8"/>
          <p:cNvSpPr txBox="1"/>
          <p:nvPr/>
        </p:nvSpPr>
        <p:spPr>
          <a:xfrm>
            <a:off x="866748" y="866756"/>
            <a:ext cx="7429552" cy="369332"/>
          </a:xfrm>
          <a:prstGeom prst="rect">
            <a:avLst/>
          </a:prstGeom>
          <a:noFill/>
        </p:spPr>
        <p:txBody>
          <a:bodyPr wrap="square" rtlCol="0">
            <a:spAutoFit/>
          </a:bodyPr>
          <a:lstStyle/>
          <a:p>
            <a:endParaRPr lang="en-US" dirty="0"/>
          </a:p>
        </p:txBody>
      </p:sp>
      <p:sp>
        <p:nvSpPr>
          <p:cNvPr id="10" name="TextBox 9"/>
          <p:cNvSpPr txBox="1"/>
          <p:nvPr/>
        </p:nvSpPr>
        <p:spPr>
          <a:xfrm>
            <a:off x="1019148" y="1019156"/>
            <a:ext cx="7429552" cy="369332"/>
          </a:xfrm>
          <a:prstGeom prst="rect">
            <a:avLst/>
          </a:prstGeom>
          <a:noFill/>
        </p:spPr>
        <p:txBody>
          <a:bodyPr wrap="square" rtlCol="0">
            <a:spAutoFit/>
          </a:bodyPr>
          <a:lstStyle/>
          <a:p>
            <a:endParaRPr lang="en-US" dirty="0"/>
          </a:p>
        </p:txBody>
      </p:sp>
      <p:sp>
        <p:nvSpPr>
          <p:cNvPr id="11" name="TextBox 10"/>
          <p:cNvSpPr txBox="1"/>
          <p:nvPr/>
        </p:nvSpPr>
        <p:spPr>
          <a:xfrm>
            <a:off x="642910" y="500042"/>
            <a:ext cx="7958190" cy="523220"/>
          </a:xfrm>
          <a:prstGeom prst="rect">
            <a:avLst/>
          </a:prstGeom>
          <a:noFill/>
        </p:spPr>
        <p:txBody>
          <a:bodyPr wrap="square" rtlCol="0">
            <a:spAutoFit/>
          </a:bodyPr>
          <a:lstStyle/>
          <a:p>
            <a:r>
              <a:rPr lang="en-IN" sz="2800" dirty="0"/>
              <a:t>CLEANOBOT</a:t>
            </a:r>
            <a:endParaRPr lang="en-US" sz="2800" dirty="0"/>
          </a:p>
        </p:txBody>
      </p:sp>
      <p:sp>
        <p:nvSpPr>
          <p:cNvPr id="13" name="TextBox 12"/>
          <p:cNvSpPr txBox="1"/>
          <p:nvPr/>
        </p:nvSpPr>
        <p:spPr>
          <a:xfrm>
            <a:off x="642910" y="2214554"/>
            <a:ext cx="8072494" cy="3046988"/>
          </a:xfrm>
          <a:prstGeom prst="rect">
            <a:avLst/>
          </a:prstGeom>
          <a:noFill/>
          <a:ln>
            <a:solidFill>
              <a:schemeClr val="tx1"/>
            </a:solidFill>
          </a:ln>
        </p:spPr>
        <p:txBody>
          <a:bodyPr wrap="square" rtlCol="0">
            <a:spAutoFit/>
          </a:bodyPr>
          <a:lstStyle/>
          <a:p>
            <a:pPr algn="ctr">
              <a:lnSpc>
                <a:spcPct val="150000"/>
              </a:lnSpc>
            </a:pPr>
            <a:r>
              <a:rPr lang="en-IN" sz="6000" b="1" u="sng" dirty="0">
                <a:solidFill>
                  <a:schemeClr val="bg1"/>
                </a:solidFill>
              </a:rPr>
              <a:t>THANK YOU</a:t>
            </a:r>
          </a:p>
          <a:p>
            <a:pPr algn="ctr">
              <a:lnSpc>
                <a:spcPct val="150000"/>
              </a:lnSpc>
            </a:pPr>
            <a:r>
              <a:rPr lang="en-IN" sz="2000" b="1" u="sng" dirty="0">
                <a:solidFill>
                  <a:schemeClr val="bg1"/>
                </a:solidFill>
              </a:rPr>
              <a:t>    </a:t>
            </a:r>
          </a:p>
          <a:p>
            <a:pPr algn="ctr">
              <a:lnSpc>
                <a:spcPct val="150000"/>
              </a:lnSpc>
            </a:pPr>
            <a:r>
              <a:rPr lang="en-IN" sz="2000" b="1" dirty="0">
                <a:solidFill>
                  <a:schemeClr val="bg1"/>
                </a:solidFill>
              </a:rPr>
              <a:t>                                                                 </a:t>
            </a:r>
            <a:r>
              <a:rPr lang="en-IN" sz="2400" b="1" dirty="0">
                <a:solidFill>
                  <a:schemeClr val="bg1"/>
                </a:solidFill>
              </a:rPr>
              <a:t>BY,</a:t>
            </a:r>
          </a:p>
          <a:p>
            <a:pPr algn="ctr">
              <a:lnSpc>
                <a:spcPct val="150000"/>
              </a:lnSpc>
            </a:pPr>
            <a:r>
              <a:rPr lang="en-IN" sz="2400" b="1" dirty="0">
                <a:solidFill>
                  <a:schemeClr val="bg1"/>
                </a:solidFill>
              </a:rPr>
              <a:t>                                                                           TEAM - 8</a:t>
            </a:r>
            <a:endParaRPr lang="en-US" sz="2400" b="1"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161</TotalTime>
  <Words>362</Words>
  <Application>Microsoft Office PowerPoint</Application>
  <PresentationFormat>On-screen Show (4:3)</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Verdana</vt:lpstr>
      <vt:lpstr>Wingdings 2</vt:lpstr>
      <vt:lpstr>Aspect</vt:lpstr>
      <vt:lpstr>CLEANOBOT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jeevalusha@gmailk.com</cp:lastModifiedBy>
  <cp:revision>25</cp:revision>
  <dcterms:created xsi:type="dcterms:W3CDTF">2023-01-19T12:48:46Z</dcterms:created>
  <dcterms:modified xsi:type="dcterms:W3CDTF">2024-10-09T03:28:26Z</dcterms:modified>
</cp:coreProperties>
</file>