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7.jpg" ContentType="image/png"/>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0"/>
  </p:notesMasterIdLst>
  <p:sldIdLst>
    <p:sldId id="319" r:id="rId2"/>
    <p:sldId id="258" r:id="rId3"/>
    <p:sldId id="331" r:id="rId4"/>
    <p:sldId id="328" r:id="rId5"/>
    <p:sldId id="259" r:id="rId6"/>
    <p:sldId id="264" r:id="rId7"/>
    <p:sldId id="265" r:id="rId8"/>
    <p:sldId id="315" r:id="rId9"/>
    <p:sldId id="325" r:id="rId10"/>
    <p:sldId id="275" r:id="rId11"/>
    <p:sldId id="274" r:id="rId12"/>
    <p:sldId id="329" r:id="rId13"/>
    <p:sldId id="276" r:id="rId14"/>
    <p:sldId id="321" r:id="rId15"/>
    <p:sldId id="285" r:id="rId16"/>
    <p:sldId id="287" r:id="rId17"/>
    <p:sldId id="286" r:id="rId18"/>
    <p:sldId id="318" r:id="rId19"/>
    <p:sldId id="324" r:id="rId20"/>
    <p:sldId id="322" r:id="rId21"/>
    <p:sldId id="326" r:id="rId22"/>
    <p:sldId id="317" r:id="rId23"/>
    <p:sldId id="288" r:id="rId24"/>
    <p:sldId id="289" r:id="rId25"/>
    <p:sldId id="330" r:id="rId26"/>
    <p:sldId id="327" r:id="rId27"/>
    <p:sldId id="323"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4618" autoAdjust="0"/>
  </p:normalViewPr>
  <p:slideViewPr>
    <p:cSldViewPr snapToGrid="0">
      <p:cViewPr varScale="1">
        <p:scale>
          <a:sx n="69" d="100"/>
          <a:sy n="69"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0FC83-9C74-4FA5-9B4F-90D8F1B47B68}"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C900D-5E57-4E5B-9170-95BF7CF64F8C}" type="slidenum">
              <a:rPr lang="en-IN" smtClean="0"/>
              <a:t>‹#›</a:t>
            </a:fld>
            <a:endParaRPr lang="en-IN"/>
          </a:p>
        </p:txBody>
      </p:sp>
    </p:spTree>
    <p:extLst>
      <p:ext uri="{BB962C8B-B14F-4D97-AF65-F5344CB8AC3E}">
        <p14:creationId xmlns:p14="http://schemas.microsoft.com/office/powerpoint/2010/main" val="3537447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70C900D-5E57-4E5B-9170-95BF7CF64F8C}" type="slidenum">
              <a:rPr lang="en-IN" smtClean="0"/>
              <a:t>1</a:t>
            </a:fld>
            <a:endParaRPr lang="en-IN"/>
          </a:p>
        </p:txBody>
      </p:sp>
    </p:spTree>
    <p:extLst>
      <p:ext uri="{BB962C8B-B14F-4D97-AF65-F5344CB8AC3E}">
        <p14:creationId xmlns:p14="http://schemas.microsoft.com/office/powerpoint/2010/main" val="291972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70C900D-5E57-4E5B-9170-95BF7CF64F8C}" type="slidenum">
              <a:rPr lang="en-IN" smtClean="0"/>
              <a:t>2</a:t>
            </a:fld>
            <a:endParaRPr lang="en-IN"/>
          </a:p>
        </p:txBody>
      </p:sp>
    </p:spTree>
    <p:extLst>
      <p:ext uri="{BB962C8B-B14F-4D97-AF65-F5344CB8AC3E}">
        <p14:creationId xmlns:p14="http://schemas.microsoft.com/office/powerpoint/2010/main" val="424632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70C900D-5E57-4E5B-9170-95BF7CF64F8C}" type="slidenum">
              <a:rPr lang="en-IN" smtClean="0"/>
              <a:t>6</a:t>
            </a:fld>
            <a:endParaRPr lang="en-IN"/>
          </a:p>
        </p:txBody>
      </p:sp>
    </p:spTree>
    <p:extLst>
      <p:ext uri="{BB962C8B-B14F-4D97-AF65-F5344CB8AC3E}">
        <p14:creationId xmlns:p14="http://schemas.microsoft.com/office/powerpoint/2010/main" val="1800124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8C6751-77C3-4D6E-A1BD-C219EE039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6D06677-A2BB-4BCE-A97D-BA45653D9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927737D-CB9D-495F-B950-43BBBF722A85}"/>
              </a:ext>
            </a:extLst>
          </p:cNvPr>
          <p:cNvSpPr>
            <a:spLocks noGrp="1"/>
          </p:cNvSpPr>
          <p:nvPr>
            <p:ph type="dt" sz="half" idx="10"/>
          </p:nvPr>
        </p:nvSpPr>
        <p:spPr/>
        <p:txBody>
          <a:bodyPr/>
          <a:lstStyle/>
          <a:p>
            <a:fld id="{9982E359-8525-4202-BB33-3FD0DB313798}" type="datetime5">
              <a:rPr lang="en-US" smtClean="0"/>
              <a:t>10-May-24</a:t>
            </a:fld>
            <a:endParaRPr lang="en-US"/>
          </a:p>
        </p:txBody>
      </p:sp>
      <p:sp>
        <p:nvSpPr>
          <p:cNvPr id="5" name="Footer Placeholder 4">
            <a:extLst>
              <a:ext uri="{FF2B5EF4-FFF2-40B4-BE49-F238E27FC236}">
                <a16:creationId xmlns="" xmlns:a16="http://schemas.microsoft.com/office/drawing/2014/main" id="{83454879-6B0B-4A53-ACBF-47B0E08F2B8E}"/>
              </a:ext>
            </a:extLst>
          </p:cNvPr>
          <p:cNvSpPr>
            <a:spLocks noGrp="1"/>
          </p:cNvSpPr>
          <p:nvPr>
            <p:ph type="ftr" sz="quarter" idx="11"/>
          </p:nvPr>
        </p:nvSpPr>
        <p:spPr/>
        <p:txBody>
          <a:bodyPr/>
          <a:lstStyle/>
          <a:p>
            <a:r>
              <a:rPr lang="en-US" smtClean="0"/>
              <a:t>VS-UVM</a:t>
            </a:r>
            <a:endParaRPr lang="en-US"/>
          </a:p>
        </p:txBody>
      </p:sp>
      <p:sp>
        <p:nvSpPr>
          <p:cNvPr id="6" name="Slide Number Placeholder 5">
            <a:extLst>
              <a:ext uri="{FF2B5EF4-FFF2-40B4-BE49-F238E27FC236}">
                <a16:creationId xmlns="" xmlns:a16="http://schemas.microsoft.com/office/drawing/2014/main" id="{5A492712-EDC7-43C9-8A46-950CF84688DE}"/>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251567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B1D802-4FA1-4D81-8B11-EF3FD5946F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F41C6AA-1228-4C32-A659-C0B504C72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955551-9705-4904-B17D-B843C9BFBB48}"/>
              </a:ext>
            </a:extLst>
          </p:cNvPr>
          <p:cNvSpPr>
            <a:spLocks noGrp="1"/>
          </p:cNvSpPr>
          <p:nvPr>
            <p:ph type="dt" sz="half" idx="10"/>
          </p:nvPr>
        </p:nvSpPr>
        <p:spPr/>
        <p:txBody>
          <a:bodyPr/>
          <a:lstStyle/>
          <a:p>
            <a:fld id="{70A3476A-D866-479C-BBB5-AEAE0F1B96DC}" type="datetime5">
              <a:rPr lang="en-US" smtClean="0"/>
              <a:t>10-May-24</a:t>
            </a:fld>
            <a:endParaRPr lang="en-US"/>
          </a:p>
        </p:txBody>
      </p:sp>
      <p:sp>
        <p:nvSpPr>
          <p:cNvPr id="5" name="Footer Placeholder 4">
            <a:extLst>
              <a:ext uri="{FF2B5EF4-FFF2-40B4-BE49-F238E27FC236}">
                <a16:creationId xmlns="" xmlns:a16="http://schemas.microsoft.com/office/drawing/2014/main" id="{F79B6674-5DB2-4B1F-8105-239F5A17FE38}"/>
              </a:ext>
            </a:extLst>
          </p:cNvPr>
          <p:cNvSpPr>
            <a:spLocks noGrp="1"/>
          </p:cNvSpPr>
          <p:nvPr>
            <p:ph type="ftr" sz="quarter" idx="11"/>
          </p:nvPr>
        </p:nvSpPr>
        <p:spPr/>
        <p:txBody>
          <a:bodyPr/>
          <a:lstStyle/>
          <a:p>
            <a:r>
              <a:rPr lang="en-US" smtClean="0"/>
              <a:t>VS-UVM</a:t>
            </a:r>
            <a:endParaRPr lang="en-US"/>
          </a:p>
        </p:txBody>
      </p:sp>
      <p:sp>
        <p:nvSpPr>
          <p:cNvPr id="6" name="Slide Number Placeholder 5">
            <a:extLst>
              <a:ext uri="{FF2B5EF4-FFF2-40B4-BE49-F238E27FC236}">
                <a16:creationId xmlns="" xmlns:a16="http://schemas.microsoft.com/office/drawing/2014/main" id="{2BDC8E6C-D340-4FF3-A8AC-5BF7D9CC66F4}"/>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284307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763AFEA-A9AE-4E47-A067-6267E4E64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0D51AA9-E7B3-4521-A70B-0C1643AA29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4A7BECA-9952-41FA-85EE-45AE2FD35FFE}"/>
              </a:ext>
            </a:extLst>
          </p:cNvPr>
          <p:cNvSpPr>
            <a:spLocks noGrp="1"/>
          </p:cNvSpPr>
          <p:nvPr>
            <p:ph type="dt" sz="half" idx="10"/>
          </p:nvPr>
        </p:nvSpPr>
        <p:spPr/>
        <p:txBody>
          <a:bodyPr/>
          <a:lstStyle/>
          <a:p>
            <a:fld id="{19A49B60-7FBE-45C8-9F28-8E67BF913F1A}" type="datetime5">
              <a:rPr lang="en-US" smtClean="0"/>
              <a:t>10-May-24</a:t>
            </a:fld>
            <a:endParaRPr lang="en-US"/>
          </a:p>
        </p:txBody>
      </p:sp>
      <p:sp>
        <p:nvSpPr>
          <p:cNvPr id="5" name="Footer Placeholder 4">
            <a:extLst>
              <a:ext uri="{FF2B5EF4-FFF2-40B4-BE49-F238E27FC236}">
                <a16:creationId xmlns="" xmlns:a16="http://schemas.microsoft.com/office/drawing/2014/main" id="{2F8856D8-29E6-48A5-A461-6C80A5930EFD}"/>
              </a:ext>
            </a:extLst>
          </p:cNvPr>
          <p:cNvSpPr>
            <a:spLocks noGrp="1"/>
          </p:cNvSpPr>
          <p:nvPr>
            <p:ph type="ftr" sz="quarter" idx="11"/>
          </p:nvPr>
        </p:nvSpPr>
        <p:spPr/>
        <p:txBody>
          <a:bodyPr/>
          <a:lstStyle/>
          <a:p>
            <a:r>
              <a:rPr lang="en-US" smtClean="0"/>
              <a:t>VS-UVM</a:t>
            </a:r>
            <a:endParaRPr lang="en-US"/>
          </a:p>
        </p:txBody>
      </p:sp>
      <p:sp>
        <p:nvSpPr>
          <p:cNvPr id="6" name="Slide Number Placeholder 5">
            <a:extLst>
              <a:ext uri="{FF2B5EF4-FFF2-40B4-BE49-F238E27FC236}">
                <a16:creationId xmlns="" xmlns:a16="http://schemas.microsoft.com/office/drawing/2014/main" id="{08D2ED34-DBBF-48C5-92F9-8DE45C98C0FD}"/>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391625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0A7159-EFAF-434C-A20E-675B748AF3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554DDE3-6A4A-4D7B-A53F-19C0AE71B1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ED1300-1838-40B4-B0BD-530C6CB8D7A3}"/>
              </a:ext>
            </a:extLst>
          </p:cNvPr>
          <p:cNvSpPr>
            <a:spLocks noGrp="1"/>
          </p:cNvSpPr>
          <p:nvPr>
            <p:ph type="dt" sz="half" idx="10"/>
          </p:nvPr>
        </p:nvSpPr>
        <p:spPr/>
        <p:txBody>
          <a:bodyPr/>
          <a:lstStyle/>
          <a:p>
            <a:fld id="{2D8D2137-6240-4454-8C98-A8A6407DA7C4}" type="datetime5">
              <a:rPr lang="en-US" smtClean="0"/>
              <a:t>10-May-24</a:t>
            </a:fld>
            <a:endParaRPr lang="en-US"/>
          </a:p>
        </p:txBody>
      </p:sp>
      <p:sp>
        <p:nvSpPr>
          <p:cNvPr id="5" name="Footer Placeholder 4">
            <a:extLst>
              <a:ext uri="{FF2B5EF4-FFF2-40B4-BE49-F238E27FC236}">
                <a16:creationId xmlns="" xmlns:a16="http://schemas.microsoft.com/office/drawing/2014/main" id="{8CDF2DC0-AE9C-4D09-91DE-31969FCF3ED4}"/>
              </a:ext>
            </a:extLst>
          </p:cNvPr>
          <p:cNvSpPr>
            <a:spLocks noGrp="1"/>
          </p:cNvSpPr>
          <p:nvPr>
            <p:ph type="ftr" sz="quarter" idx="11"/>
          </p:nvPr>
        </p:nvSpPr>
        <p:spPr/>
        <p:txBody>
          <a:bodyPr/>
          <a:lstStyle/>
          <a:p>
            <a:r>
              <a:rPr lang="en-US" smtClean="0"/>
              <a:t>VS-UVM</a:t>
            </a:r>
            <a:endParaRPr lang="en-US"/>
          </a:p>
        </p:txBody>
      </p:sp>
      <p:sp>
        <p:nvSpPr>
          <p:cNvPr id="6" name="Slide Number Placeholder 5">
            <a:extLst>
              <a:ext uri="{FF2B5EF4-FFF2-40B4-BE49-F238E27FC236}">
                <a16:creationId xmlns="" xmlns:a16="http://schemas.microsoft.com/office/drawing/2014/main" id="{DE84B348-28FF-4620-B0C1-18EE4D72637D}"/>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417102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1220EF-3505-4022-A152-19FD51BE2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CFCF738-3A0D-46DC-97BA-7236AEE8F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5023009-A91F-45BF-AAE6-A109D03E6FFC}"/>
              </a:ext>
            </a:extLst>
          </p:cNvPr>
          <p:cNvSpPr>
            <a:spLocks noGrp="1"/>
          </p:cNvSpPr>
          <p:nvPr>
            <p:ph type="dt" sz="half" idx="10"/>
          </p:nvPr>
        </p:nvSpPr>
        <p:spPr/>
        <p:txBody>
          <a:bodyPr/>
          <a:lstStyle/>
          <a:p>
            <a:fld id="{455330EC-D76E-4AD2-922F-E756CE6349A4}" type="datetime5">
              <a:rPr lang="en-US" smtClean="0"/>
              <a:t>10-May-24</a:t>
            </a:fld>
            <a:endParaRPr lang="en-US"/>
          </a:p>
        </p:txBody>
      </p:sp>
      <p:sp>
        <p:nvSpPr>
          <p:cNvPr id="5" name="Footer Placeholder 4">
            <a:extLst>
              <a:ext uri="{FF2B5EF4-FFF2-40B4-BE49-F238E27FC236}">
                <a16:creationId xmlns="" xmlns:a16="http://schemas.microsoft.com/office/drawing/2014/main" id="{914DF0FA-3929-4C77-AF3B-7A246A05EA88}"/>
              </a:ext>
            </a:extLst>
          </p:cNvPr>
          <p:cNvSpPr>
            <a:spLocks noGrp="1"/>
          </p:cNvSpPr>
          <p:nvPr>
            <p:ph type="ftr" sz="quarter" idx="11"/>
          </p:nvPr>
        </p:nvSpPr>
        <p:spPr/>
        <p:txBody>
          <a:bodyPr/>
          <a:lstStyle/>
          <a:p>
            <a:r>
              <a:rPr lang="en-US" smtClean="0"/>
              <a:t>VS-UVM</a:t>
            </a:r>
            <a:endParaRPr lang="en-US"/>
          </a:p>
        </p:txBody>
      </p:sp>
      <p:sp>
        <p:nvSpPr>
          <p:cNvPr id="6" name="Slide Number Placeholder 5">
            <a:extLst>
              <a:ext uri="{FF2B5EF4-FFF2-40B4-BE49-F238E27FC236}">
                <a16:creationId xmlns="" xmlns:a16="http://schemas.microsoft.com/office/drawing/2014/main" id="{D5DE7496-EE60-452C-A2FE-D45A2E2F8131}"/>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218751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F4BBA5-9AEC-4198-A642-FD29D5A3B4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FF2F0EE-A094-4AD1-93CB-E02199F0D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7FBCB53-1D82-4972-ACAD-FBC2C9398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E327468-8360-4DCE-B448-9B6A4DA67C10}"/>
              </a:ext>
            </a:extLst>
          </p:cNvPr>
          <p:cNvSpPr>
            <a:spLocks noGrp="1"/>
          </p:cNvSpPr>
          <p:nvPr>
            <p:ph type="dt" sz="half" idx="10"/>
          </p:nvPr>
        </p:nvSpPr>
        <p:spPr/>
        <p:txBody>
          <a:bodyPr/>
          <a:lstStyle/>
          <a:p>
            <a:fld id="{50B276EA-1701-4A24-B934-1B3E4128BEA2}" type="datetime5">
              <a:rPr lang="en-US" smtClean="0"/>
              <a:t>10-May-24</a:t>
            </a:fld>
            <a:endParaRPr lang="en-US"/>
          </a:p>
        </p:txBody>
      </p:sp>
      <p:sp>
        <p:nvSpPr>
          <p:cNvPr id="6" name="Footer Placeholder 5">
            <a:extLst>
              <a:ext uri="{FF2B5EF4-FFF2-40B4-BE49-F238E27FC236}">
                <a16:creationId xmlns="" xmlns:a16="http://schemas.microsoft.com/office/drawing/2014/main" id="{D498D20A-118F-437E-9ADB-4E987C0CAEF9}"/>
              </a:ext>
            </a:extLst>
          </p:cNvPr>
          <p:cNvSpPr>
            <a:spLocks noGrp="1"/>
          </p:cNvSpPr>
          <p:nvPr>
            <p:ph type="ftr" sz="quarter" idx="11"/>
          </p:nvPr>
        </p:nvSpPr>
        <p:spPr/>
        <p:txBody>
          <a:bodyPr/>
          <a:lstStyle/>
          <a:p>
            <a:r>
              <a:rPr lang="en-US" smtClean="0"/>
              <a:t>VS-UVM</a:t>
            </a:r>
            <a:endParaRPr lang="en-US"/>
          </a:p>
        </p:txBody>
      </p:sp>
      <p:sp>
        <p:nvSpPr>
          <p:cNvPr id="7" name="Slide Number Placeholder 6">
            <a:extLst>
              <a:ext uri="{FF2B5EF4-FFF2-40B4-BE49-F238E27FC236}">
                <a16:creationId xmlns="" xmlns:a16="http://schemas.microsoft.com/office/drawing/2014/main" id="{C7BDC1B4-CDE4-4DA3-AE31-EAF08E7E9DFE}"/>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312253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4BFBFA-6641-46A5-9751-3969C09538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47EEAE54-78C0-4217-9EED-8EA8C95F6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98886E0-F2D5-4245-95D9-66AE3993AD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FA9584A-1DE0-4759-80EB-5F917B63D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13063E0-522F-4E55-9076-84A86EC680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D8A2815-02A5-49D1-943B-2E3CA552F599}"/>
              </a:ext>
            </a:extLst>
          </p:cNvPr>
          <p:cNvSpPr>
            <a:spLocks noGrp="1"/>
          </p:cNvSpPr>
          <p:nvPr>
            <p:ph type="dt" sz="half" idx="10"/>
          </p:nvPr>
        </p:nvSpPr>
        <p:spPr/>
        <p:txBody>
          <a:bodyPr/>
          <a:lstStyle/>
          <a:p>
            <a:fld id="{838FA700-7BD9-4AF1-B4F0-6575748656DE}" type="datetime5">
              <a:rPr lang="en-US" smtClean="0"/>
              <a:t>10-May-24</a:t>
            </a:fld>
            <a:endParaRPr lang="en-US"/>
          </a:p>
        </p:txBody>
      </p:sp>
      <p:sp>
        <p:nvSpPr>
          <p:cNvPr id="8" name="Footer Placeholder 7">
            <a:extLst>
              <a:ext uri="{FF2B5EF4-FFF2-40B4-BE49-F238E27FC236}">
                <a16:creationId xmlns="" xmlns:a16="http://schemas.microsoft.com/office/drawing/2014/main" id="{0D7F134A-4568-4C26-A005-87CE620D171C}"/>
              </a:ext>
            </a:extLst>
          </p:cNvPr>
          <p:cNvSpPr>
            <a:spLocks noGrp="1"/>
          </p:cNvSpPr>
          <p:nvPr>
            <p:ph type="ftr" sz="quarter" idx="11"/>
          </p:nvPr>
        </p:nvSpPr>
        <p:spPr/>
        <p:txBody>
          <a:bodyPr/>
          <a:lstStyle/>
          <a:p>
            <a:r>
              <a:rPr lang="en-US" smtClean="0"/>
              <a:t>VS-UVM</a:t>
            </a:r>
            <a:endParaRPr lang="en-US"/>
          </a:p>
        </p:txBody>
      </p:sp>
      <p:sp>
        <p:nvSpPr>
          <p:cNvPr id="9" name="Slide Number Placeholder 8">
            <a:extLst>
              <a:ext uri="{FF2B5EF4-FFF2-40B4-BE49-F238E27FC236}">
                <a16:creationId xmlns="" xmlns:a16="http://schemas.microsoft.com/office/drawing/2014/main" id="{C5F97225-5985-4747-8F4F-0060483797E1}"/>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258891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717973-96B4-44C2-B65A-0B589BAA2C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73DB6BA-A96A-44C0-88A9-E416A63C3797}"/>
              </a:ext>
            </a:extLst>
          </p:cNvPr>
          <p:cNvSpPr>
            <a:spLocks noGrp="1"/>
          </p:cNvSpPr>
          <p:nvPr>
            <p:ph type="dt" sz="half" idx="10"/>
          </p:nvPr>
        </p:nvSpPr>
        <p:spPr/>
        <p:txBody>
          <a:bodyPr/>
          <a:lstStyle/>
          <a:p>
            <a:fld id="{3E16F610-26F0-45AF-A8FB-5642773DB420}" type="datetime5">
              <a:rPr lang="en-US" smtClean="0"/>
              <a:t>10-May-24</a:t>
            </a:fld>
            <a:endParaRPr lang="en-US"/>
          </a:p>
        </p:txBody>
      </p:sp>
      <p:sp>
        <p:nvSpPr>
          <p:cNvPr id="4" name="Footer Placeholder 3">
            <a:extLst>
              <a:ext uri="{FF2B5EF4-FFF2-40B4-BE49-F238E27FC236}">
                <a16:creationId xmlns="" xmlns:a16="http://schemas.microsoft.com/office/drawing/2014/main" id="{B9021EBC-9575-4470-B390-2AA643433E63}"/>
              </a:ext>
            </a:extLst>
          </p:cNvPr>
          <p:cNvSpPr>
            <a:spLocks noGrp="1"/>
          </p:cNvSpPr>
          <p:nvPr>
            <p:ph type="ftr" sz="quarter" idx="11"/>
          </p:nvPr>
        </p:nvSpPr>
        <p:spPr/>
        <p:txBody>
          <a:bodyPr/>
          <a:lstStyle/>
          <a:p>
            <a:r>
              <a:rPr lang="en-US" smtClean="0"/>
              <a:t>VS-UVM</a:t>
            </a:r>
            <a:endParaRPr lang="en-US"/>
          </a:p>
        </p:txBody>
      </p:sp>
      <p:sp>
        <p:nvSpPr>
          <p:cNvPr id="5" name="Slide Number Placeholder 4">
            <a:extLst>
              <a:ext uri="{FF2B5EF4-FFF2-40B4-BE49-F238E27FC236}">
                <a16:creationId xmlns="" xmlns:a16="http://schemas.microsoft.com/office/drawing/2014/main" id="{7A5E71B5-A1C2-48C7-B711-E65693BE490A}"/>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396051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46798DB-6866-4B92-897A-52CB96FF0CC6}"/>
              </a:ext>
            </a:extLst>
          </p:cNvPr>
          <p:cNvSpPr>
            <a:spLocks noGrp="1"/>
          </p:cNvSpPr>
          <p:nvPr>
            <p:ph type="dt" sz="half" idx="10"/>
          </p:nvPr>
        </p:nvSpPr>
        <p:spPr/>
        <p:txBody>
          <a:bodyPr/>
          <a:lstStyle/>
          <a:p>
            <a:fld id="{B6AA7CF1-0797-465C-AF1D-DB5D723F80F9}" type="datetime5">
              <a:rPr lang="en-US" smtClean="0"/>
              <a:t>10-May-24</a:t>
            </a:fld>
            <a:endParaRPr lang="en-US"/>
          </a:p>
        </p:txBody>
      </p:sp>
      <p:sp>
        <p:nvSpPr>
          <p:cNvPr id="3" name="Footer Placeholder 2">
            <a:extLst>
              <a:ext uri="{FF2B5EF4-FFF2-40B4-BE49-F238E27FC236}">
                <a16:creationId xmlns="" xmlns:a16="http://schemas.microsoft.com/office/drawing/2014/main" id="{B628BC4A-BE9E-4ACF-ADB3-12F0CA587E72}"/>
              </a:ext>
            </a:extLst>
          </p:cNvPr>
          <p:cNvSpPr>
            <a:spLocks noGrp="1"/>
          </p:cNvSpPr>
          <p:nvPr>
            <p:ph type="ftr" sz="quarter" idx="11"/>
          </p:nvPr>
        </p:nvSpPr>
        <p:spPr/>
        <p:txBody>
          <a:bodyPr/>
          <a:lstStyle/>
          <a:p>
            <a:r>
              <a:rPr lang="en-US" smtClean="0"/>
              <a:t>VS-UVM</a:t>
            </a:r>
            <a:endParaRPr lang="en-US"/>
          </a:p>
        </p:txBody>
      </p:sp>
      <p:sp>
        <p:nvSpPr>
          <p:cNvPr id="4" name="Slide Number Placeholder 3">
            <a:extLst>
              <a:ext uri="{FF2B5EF4-FFF2-40B4-BE49-F238E27FC236}">
                <a16:creationId xmlns="" xmlns:a16="http://schemas.microsoft.com/office/drawing/2014/main" id="{341F3171-07F0-4C3C-8AAB-A78CEC727724}"/>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56047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706DF0-E166-4ABD-A7AC-9A92FDC83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C6D55B1-1E49-4099-9681-00A48E1A6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7F55338-9F8C-418C-9CCB-F695E7C5F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173EE03-F75C-4835-9F4F-074A96A7160E}"/>
              </a:ext>
            </a:extLst>
          </p:cNvPr>
          <p:cNvSpPr>
            <a:spLocks noGrp="1"/>
          </p:cNvSpPr>
          <p:nvPr>
            <p:ph type="dt" sz="half" idx="10"/>
          </p:nvPr>
        </p:nvSpPr>
        <p:spPr/>
        <p:txBody>
          <a:bodyPr/>
          <a:lstStyle/>
          <a:p>
            <a:fld id="{8C00FC23-E05E-4CE2-9F84-04B9948AB274}" type="datetime5">
              <a:rPr lang="en-US" smtClean="0"/>
              <a:t>10-May-24</a:t>
            </a:fld>
            <a:endParaRPr lang="en-US"/>
          </a:p>
        </p:txBody>
      </p:sp>
      <p:sp>
        <p:nvSpPr>
          <p:cNvPr id="6" name="Footer Placeholder 5">
            <a:extLst>
              <a:ext uri="{FF2B5EF4-FFF2-40B4-BE49-F238E27FC236}">
                <a16:creationId xmlns="" xmlns:a16="http://schemas.microsoft.com/office/drawing/2014/main" id="{0E3D89B8-1E5A-4D34-B266-5E6CF658B451}"/>
              </a:ext>
            </a:extLst>
          </p:cNvPr>
          <p:cNvSpPr>
            <a:spLocks noGrp="1"/>
          </p:cNvSpPr>
          <p:nvPr>
            <p:ph type="ftr" sz="quarter" idx="11"/>
          </p:nvPr>
        </p:nvSpPr>
        <p:spPr/>
        <p:txBody>
          <a:bodyPr/>
          <a:lstStyle/>
          <a:p>
            <a:r>
              <a:rPr lang="en-US" smtClean="0"/>
              <a:t>VS-UVM</a:t>
            </a:r>
            <a:endParaRPr lang="en-US"/>
          </a:p>
        </p:txBody>
      </p:sp>
      <p:sp>
        <p:nvSpPr>
          <p:cNvPr id="7" name="Slide Number Placeholder 6">
            <a:extLst>
              <a:ext uri="{FF2B5EF4-FFF2-40B4-BE49-F238E27FC236}">
                <a16:creationId xmlns="" xmlns:a16="http://schemas.microsoft.com/office/drawing/2014/main" id="{B34FE3C6-70DB-4A70-A9E8-5E7F041A1174}"/>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12017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D56F4F-86E5-4B8F-A451-58BD18B0A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C3D4337-8A1D-4596-B4E7-F40127AFD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FC3A255-D1F2-4952-9282-2CF480278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261DEDE-C64D-48F7-B57E-28BDD64F9AEC}"/>
              </a:ext>
            </a:extLst>
          </p:cNvPr>
          <p:cNvSpPr>
            <a:spLocks noGrp="1"/>
          </p:cNvSpPr>
          <p:nvPr>
            <p:ph type="dt" sz="half" idx="10"/>
          </p:nvPr>
        </p:nvSpPr>
        <p:spPr/>
        <p:txBody>
          <a:bodyPr/>
          <a:lstStyle/>
          <a:p>
            <a:fld id="{780BCC69-AF62-4FE1-8C62-A0DFC9E3BD8C}" type="datetime5">
              <a:rPr lang="en-US" smtClean="0"/>
              <a:t>10-May-24</a:t>
            </a:fld>
            <a:endParaRPr lang="en-US"/>
          </a:p>
        </p:txBody>
      </p:sp>
      <p:sp>
        <p:nvSpPr>
          <p:cNvPr id="6" name="Footer Placeholder 5">
            <a:extLst>
              <a:ext uri="{FF2B5EF4-FFF2-40B4-BE49-F238E27FC236}">
                <a16:creationId xmlns="" xmlns:a16="http://schemas.microsoft.com/office/drawing/2014/main" id="{D1A37632-4EBC-4875-9016-64B45D976A64}"/>
              </a:ext>
            </a:extLst>
          </p:cNvPr>
          <p:cNvSpPr>
            <a:spLocks noGrp="1"/>
          </p:cNvSpPr>
          <p:nvPr>
            <p:ph type="ftr" sz="quarter" idx="11"/>
          </p:nvPr>
        </p:nvSpPr>
        <p:spPr/>
        <p:txBody>
          <a:bodyPr/>
          <a:lstStyle/>
          <a:p>
            <a:r>
              <a:rPr lang="en-US" smtClean="0"/>
              <a:t>VS-UVM</a:t>
            </a:r>
            <a:endParaRPr lang="en-US"/>
          </a:p>
        </p:txBody>
      </p:sp>
      <p:sp>
        <p:nvSpPr>
          <p:cNvPr id="7" name="Slide Number Placeholder 6">
            <a:extLst>
              <a:ext uri="{FF2B5EF4-FFF2-40B4-BE49-F238E27FC236}">
                <a16:creationId xmlns="" xmlns:a16="http://schemas.microsoft.com/office/drawing/2014/main" id="{E6BC6290-E551-4411-9193-969D74D175A0}"/>
              </a:ext>
            </a:extLst>
          </p:cNvPr>
          <p:cNvSpPr>
            <a:spLocks noGrp="1"/>
          </p:cNvSpPr>
          <p:nvPr>
            <p:ph type="sldNum" sz="quarter" idx="12"/>
          </p:nvPr>
        </p:nvSpPr>
        <p:spPr/>
        <p:txBody>
          <a:bodyPr/>
          <a:lstStyle/>
          <a:p>
            <a:fld id="{3E4DECD8-2DC6-4952-BBDC-4A13C15E9655}" type="slidenum">
              <a:rPr lang="en-US" smtClean="0"/>
              <a:t>‹#›</a:t>
            </a:fld>
            <a:endParaRPr lang="en-US"/>
          </a:p>
        </p:txBody>
      </p:sp>
    </p:spTree>
    <p:extLst>
      <p:ext uri="{BB962C8B-B14F-4D97-AF65-F5344CB8AC3E}">
        <p14:creationId xmlns:p14="http://schemas.microsoft.com/office/powerpoint/2010/main" val="128037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F236A32-4D56-480C-B6E7-D9861E9B9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73CF444-D171-4837-889C-4DE1978F92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F11614A-093C-4162-877F-49A68F6D3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BE12-0827-4623-9033-EF8DFCE5A5AB}" type="datetime5">
              <a:rPr lang="en-US" smtClean="0"/>
              <a:t>10-May-24</a:t>
            </a:fld>
            <a:endParaRPr lang="en-US"/>
          </a:p>
        </p:txBody>
      </p:sp>
      <p:sp>
        <p:nvSpPr>
          <p:cNvPr id="5" name="Footer Placeholder 4">
            <a:extLst>
              <a:ext uri="{FF2B5EF4-FFF2-40B4-BE49-F238E27FC236}">
                <a16:creationId xmlns="" xmlns:a16="http://schemas.microsoft.com/office/drawing/2014/main" id="{B5672687-0363-4B03-848F-C44411A86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VS-UVM</a:t>
            </a:r>
            <a:endParaRPr lang="en-US"/>
          </a:p>
        </p:txBody>
      </p:sp>
      <p:sp>
        <p:nvSpPr>
          <p:cNvPr id="6" name="Slide Number Placeholder 5">
            <a:extLst>
              <a:ext uri="{FF2B5EF4-FFF2-40B4-BE49-F238E27FC236}">
                <a16:creationId xmlns="" xmlns:a16="http://schemas.microsoft.com/office/drawing/2014/main" id="{05F6150B-BAE8-42F7-902A-0EF5A21B9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DECD8-2DC6-4952-BBDC-4A13C15E9655}" type="slidenum">
              <a:rPr lang="en-US" smtClean="0"/>
              <a:t>‹#›</a:t>
            </a:fld>
            <a:endParaRPr lang="en-US"/>
          </a:p>
        </p:txBody>
      </p:sp>
    </p:spTree>
    <p:extLst>
      <p:ext uri="{BB962C8B-B14F-4D97-AF65-F5344CB8AC3E}">
        <p14:creationId xmlns:p14="http://schemas.microsoft.com/office/powerpoint/2010/main" val="3527905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970"/>
            <a:ext cx="10515600" cy="1633855"/>
          </a:xfrm>
        </p:spPr>
        <p:txBody>
          <a:bodyPr>
            <a:normAutofit fontScale="90000"/>
          </a:bodyPr>
          <a:lstStyle/>
          <a:p>
            <a:pPr algn="ctr"/>
            <a:r>
              <a:rPr lang="en-IN" altLang="en-US" sz="3555" b="1" dirty="0">
                <a:solidFill>
                  <a:srgbClr val="C00000"/>
                </a:solidFill>
                <a:latin typeface="Times New Roman" panose="02020603050405020304" pitchFamily="18" charset="0"/>
                <a:cs typeface="Times New Roman" panose="02020603050405020304" pitchFamily="18" charset="0"/>
                <a:sym typeface="+mn-ea"/>
              </a:rPr>
              <a:t>    ADHI COLLEGE OF ENGINEERING </a:t>
            </a:r>
            <a:br>
              <a:rPr lang="en-IN" altLang="en-US" sz="3555" b="1" dirty="0">
                <a:solidFill>
                  <a:srgbClr val="C00000"/>
                </a:solidFill>
                <a:latin typeface="Times New Roman" panose="02020603050405020304" pitchFamily="18" charset="0"/>
                <a:cs typeface="Times New Roman" panose="02020603050405020304" pitchFamily="18" charset="0"/>
                <a:sym typeface="+mn-ea"/>
              </a:rPr>
            </a:br>
            <a:r>
              <a:rPr lang="en-IN" altLang="en-US" sz="3555" b="1" dirty="0">
                <a:solidFill>
                  <a:srgbClr val="C00000"/>
                </a:solidFill>
                <a:latin typeface="Times New Roman" panose="02020603050405020304" pitchFamily="18" charset="0"/>
                <a:cs typeface="Times New Roman" panose="02020603050405020304" pitchFamily="18" charset="0"/>
                <a:sym typeface="+mn-ea"/>
              </a:rPr>
              <a:t>AND TECHNOLOGY</a:t>
            </a:r>
            <a:r>
              <a:rPr lang="en-IN" altLang="en-US" b="1" dirty="0">
                <a:solidFill>
                  <a:srgbClr val="C00000"/>
                </a:solidFill>
                <a:latin typeface="Times New Roman" panose="02020603050405020304" pitchFamily="18" charset="0"/>
                <a:cs typeface="Times New Roman" panose="02020603050405020304" pitchFamily="18" charset="0"/>
              </a:rPr>
              <a:t/>
            </a:r>
            <a:br>
              <a:rPr lang="en-IN" altLang="en-US" b="1" dirty="0">
                <a:solidFill>
                  <a:srgbClr val="C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52055" y="2102716"/>
            <a:ext cx="10515600" cy="4351338"/>
          </a:xfrm>
        </p:spPr>
        <p:txBody>
          <a:bodyPr>
            <a:normAutofit/>
          </a:bodyPr>
          <a:lstStyle/>
          <a:p>
            <a:pPr marL="0" indent="0" algn="ctr">
              <a:lnSpc>
                <a:spcPct val="100000"/>
              </a:lnSpc>
              <a:buNone/>
            </a:pPr>
            <a:endParaRPr lang="en-US" sz="3200" b="1" dirty="0">
              <a:solidFill>
                <a:schemeClr val="tx1"/>
              </a:solidFill>
              <a:latin typeface="Times New Roman" panose="02020603050405020304" pitchFamily="18" charset="0"/>
              <a:cs typeface="Times New Roman" panose="02020603050405020304" pitchFamily="18" charset="0"/>
              <a:sym typeface="+mn-ea"/>
            </a:endParaRPr>
          </a:p>
          <a:p>
            <a:pPr marL="0" indent="0" algn="ctr">
              <a:lnSpc>
                <a:spcPct val="100000"/>
              </a:lnSpc>
              <a:buNone/>
            </a:pPr>
            <a:r>
              <a:rPr lang="en-US" sz="3200" b="1" dirty="0">
                <a:solidFill>
                  <a:schemeClr val="tx1"/>
                </a:solidFill>
                <a:latin typeface="Times New Roman" panose="02020603050405020304" pitchFamily="18" charset="0"/>
                <a:cs typeface="Times New Roman" panose="02020603050405020304" pitchFamily="18" charset="0"/>
                <a:sym typeface="+mn-ea"/>
              </a:rPr>
              <a:t>Department of Electronics and </a:t>
            </a:r>
          </a:p>
          <a:p>
            <a:pPr marL="0" indent="0" algn="ctr">
              <a:lnSpc>
                <a:spcPct val="100000"/>
              </a:lnSpc>
              <a:buNone/>
            </a:pPr>
            <a:r>
              <a:rPr lang="en-US" sz="3200" b="1" dirty="0">
                <a:solidFill>
                  <a:schemeClr val="tx1"/>
                </a:solidFill>
                <a:latin typeface="Times New Roman" panose="02020603050405020304" pitchFamily="18" charset="0"/>
                <a:cs typeface="Times New Roman" panose="02020603050405020304" pitchFamily="18" charset="0"/>
                <a:sym typeface="+mn-ea"/>
              </a:rPr>
              <a:t>Communication Engineering </a:t>
            </a:r>
          </a:p>
          <a:p>
            <a:pPr marL="0" indent="0" algn="ctr">
              <a:lnSpc>
                <a:spcPct val="100000"/>
              </a:lnSpc>
              <a:buNone/>
            </a:pPr>
            <a:endParaRPr lang="en-US" sz="3200" b="1" dirty="0">
              <a:solidFill>
                <a:schemeClr val="tx1"/>
              </a:solidFill>
              <a:latin typeface="Times New Roman" panose="02020603050405020304" pitchFamily="18" charset="0"/>
              <a:cs typeface="Times New Roman" panose="02020603050405020304" pitchFamily="18" charset="0"/>
              <a:sym typeface="+mn-ea"/>
            </a:endParaRPr>
          </a:p>
          <a:p>
            <a:pPr marL="0" indent="0" algn="ctr">
              <a:lnSpc>
                <a:spcPct val="100000"/>
              </a:lnSpc>
              <a:buNone/>
            </a:pPr>
            <a:r>
              <a:rPr lang="en-US" altLang="en-US" sz="3200" b="1" dirty="0" smtClean="0">
                <a:latin typeface="Times New Roman" panose="02020603050405020304" pitchFamily="18" charset="0"/>
                <a:cs typeface="Times New Roman" panose="02020603050405020304" pitchFamily="18" charset="0"/>
                <a:sym typeface="+mn-ea"/>
              </a:rPr>
              <a:t>Final Review</a:t>
            </a:r>
            <a:endParaRPr lang="en-IN" altLang="en-US" sz="3200" b="1" dirty="0">
              <a:solidFill>
                <a:schemeClr val="tx1"/>
              </a:solidFill>
              <a:latin typeface="Times New Roman" panose="02020603050405020304" pitchFamily="18" charset="0"/>
              <a:cs typeface="Times New Roman" panose="02020603050405020304" pitchFamily="18" charset="0"/>
              <a:sym typeface="+mn-ea"/>
            </a:endParaRPr>
          </a:p>
          <a:p>
            <a:pPr marL="0" indent="0" algn="ctr">
              <a:lnSpc>
                <a:spcPct val="100000"/>
              </a:lnSpc>
              <a:buNone/>
            </a:pPr>
            <a:r>
              <a:rPr lang="en-IN" altLang="en-US" sz="3200" b="1" dirty="0" smtClean="0">
                <a:solidFill>
                  <a:schemeClr val="tx1"/>
                </a:solidFill>
                <a:latin typeface="Times New Roman" panose="02020603050405020304" pitchFamily="18" charset="0"/>
                <a:cs typeface="Times New Roman" panose="02020603050405020304" pitchFamily="18" charset="0"/>
                <a:sym typeface="+mn-ea"/>
              </a:rPr>
              <a:t>DATE:10.05.2024</a:t>
            </a:r>
            <a:endParaRPr lang="en-US" sz="3200" b="1"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25550" y="364490"/>
            <a:ext cx="1490345" cy="1326515"/>
          </a:xfrm>
          <a:prstGeom prst="rect">
            <a:avLst/>
          </a:prstGeom>
        </p:spPr>
      </p:pic>
      <p:pic>
        <p:nvPicPr>
          <p:cNvPr id="8" name="image2.jpeg"/>
          <p:cNvPicPr>
            <a:picLocks noChangeAspect="1"/>
          </p:cNvPicPr>
          <p:nvPr/>
        </p:nvPicPr>
        <p:blipFill>
          <a:blip r:embed="rId4" cstate="print"/>
          <a:stretch>
            <a:fillRect/>
          </a:stretch>
        </p:blipFill>
        <p:spPr>
          <a:xfrm>
            <a:off x="9867265" y="427990"/>
            <a:ext cx="1183640" cy="11461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773B6-2760-439D-ADE9-B9606A2F4941}"/>
              </a:ext>
            </a:extLst>
          </p:cNvPr>
          <p:cNvSpPr>
            <a:spLocks noGrp="1"/>
          </p:cNvSpPr>
          <p:nvPr>
            <p:ph type="title"/>
          </p:nvPr>
        </p:nvSpPr>
        <p:spPr>
          <a:xfrm>
            <a:off x="163642" y="170253"/>
            <a:ext cx="4873053" cy="714167"/>
          </a:xfrm>
        </p:spPr>
        <p:txBody>
          <a:bodyPr>
            <a:normAutofit/>
          </a:bodyPr>
          <a:lstStyle/>
          <a:p>
            <a:r>
              <a:rPr lang="en-US" sz="32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 xmlns:a16="http://schemas.microsoft.com/office/drawing/2014/main" id="{FB399254-54A9-4970-987F-49769B7FD729}"/>
              </a:ext>
            </a:extLst>
          </p:cNvPr>
          <p:cNvSpPr>
            <a:spLocks noGrp="1"/>
          </p:cNvSpPr>
          <p:nvPr>
            <p:ph idx="1"/>
          </p:nvPr>
        </p:nvSpPr>
        <p:spPr>
          <a:xfrm>
            <a:off x="470263" y="926215"/>
            <a:ext cx="11142617" cy="5594506"/>
          </a:xfrm>
        </p:spPr>
        <p:txBody>
          <a:bodyPr>
            <a:normAutofit/>
          </a:bodyPr>
          <a:lstStyle/>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existing system utilizes the UVM framework for FIFO memory module verification. </a:t>
            </a:r>
          </a:p>
          <a:p>
            <a:pPr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Verification is conducted using regular sequences, which are predefined sequences of events or transactions. </a:t>
            </a:r>
          </a:p>
          <a:p>
            <a:pPr algn="just">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Regular </a:t>
            </a:r>
            <a:r>
              <a:rPr lang="en-US" sz="2200" dirty="0">
                <a:latin typeface="Times New Roman" panose="02020603050405020304" pitchFamily="18" charset="0"/>
                <a:cs typeface="Times New Roman" panose="02020603050405020304" pitchFamily="18" charset="0"/>
              </a:rPr>
              <a:t>sequences offer limited flexibility in modeling higher-level scenarios based on constraints and specifications. </a:t>
            </a:r>
          </a:p>
          <a:p>
            <a:pPr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Engineers manually define regular sequences, which can be time consuming and less adaptable to changes in the design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F00939D-9285-42BB-B4B3-08CF7E8232E5}"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10</a:t>
            </a:fld>
            <a:endParaRPr lang="en-US"/>
          </a:p>
        </p:txBody>
      </p:sp>
    </p:spTree>
    <p:extLst>
      <p:ext uri="{BB962C8B-B14F-4D97-AF65-F5344CB8AC3E}">
        <p14:creationId xmlns:p14="http://schemas.microsoft.com/office/powerpoint/2010/main" val="302428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63A361-3413-44FE-B569-619E9EC070B4}"/>
              </a:ext>
            </a:extLst>
          </p:cNvPr>
          <p:cNvSpPr>
            <a:spLocks noGrp="1"/>
          </p:cNvSpPr>
          <p:nvPr>
            <p:ph type="title"/>
          </p:nvPr>
        </p:nvSpPr>
        <p:spPr>
          <a:xfrm>
            <a:off x="260186" y="0"/>
            <a:ext cx="5006716" cy="1063286"/>
          </a:xfrm>
        </p:spPr>
        <p:txBody>
          <a:bodyPr>
            <a:normAutofit/>
          </a:bodyPr>
          <a:lstStyle/>
          <a:p>
            <a:pPr algn="just"/>
            <a:r>
              <a:rPr lang="en-US"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 xmlns:a16="http://schemas.microsoft.com/office/drawing/2014/main" id="{D4CEDAAA-F35F-4036-952C-D86FD03BECBF}"/>
              </a:ext>
            </a:extLst>
          </p:cNvPr>
          <p:cNvSpPr>
            <a:spLocks noGrp="1"/>
          </p:cNvSpPr>
          <p:nvPr>
            <p:ph idx="1"/>
          </p:nvPr>
        </p:nvSpPr>
        <p:spPr>
          <a:xfrm>
            <a:off x="547057" y="797092"/>
            <a:ext cx="11299371" cy="5617562"/>
          </a:xfrm>
        </p:spPr>
        <p:txBody>
          <a:bodyPr>
            <a:noAutofit/>
          </a:bodyPr>
          <a:lstStyle/>
          <a:p>
            <a:pPr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proposed system integrates virtual sequences and a master-slave concept into the UVM verification environment for FIFO memory module verification. </a:t>
            </a:r>
          </a:p>
          <a:p>
            <a:pPr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Virtual sequences offer dynamic generation capabilities and flexibility in modeling higher-level scenarios based on constraints and specifications.</a:t>
            </a:r>
          </a:p>
          <a:p>
            <a:pPr algn="just">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Virtual </a:t>
            </a:r>
            <a:r>
              <a:rPr lang="en-US" sz="2200" dirty="0">
                <a:latin typeface="Times New Roman" panose="02020603050405020304" pitchFamily="18" charset="0"/>
                <a:cs typeface="Times New Roman" panose="02020603050405020304" pitchFamily="18" charset="0"/>
              </a:rPr>
              <a:t>sequences and the master-slave architecture automate scenario generation, reducing manual effort and increasing efficiency.</a:t>
            </a:r>
          </a:p>
          <a:p>
            <a:pPr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proposed system provides enhanced flexibility in adapting to changes or updates in the design. </a:t>
            </a:r>
          </a:p>
        </p:txBody>
      </p:sp>
      <p:sp>
        <p:nvSpPr>
          <p:cNvPr id="4" name="Date Placeholder 3"/>
          <p:cNvSpPr>
            <a:spLocks noGrp="1"/>
          </p:cNvSpPr>
          <p:nvPr>
            <p:ph type="dt" sz="half" idx="10"/>
          </p:nvPr>
        </p:nvSpPr>
        <p:spPr/>
        <p:txBody>
          <a:bodyPr/>
          <a:lstStyle/>
          <a:p>
            <a:fld id="{04FD5A88-C01C-4A3D-A91B-E6EEFBAD2E46}" type="datetime5">
              <a:rPr lang="en-US" smtClean="0"/>
              <a:t>10-May-24</a:t>
            </a:fld>
            <a:endParaRPr lang="en-US" dirty="0"/>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11</a:t>
            </a:fld>
            <a:endParaRPr lang="en-US"/>
          </a:p>
        </p:txBody>
      </p:sp>
    </p:spTree>
    <p:extLst>
      <p:ext uri="{BB962C8B-B14F-4D97-AF65-F5344CB8AC3E}">
        <p14:creationId xmlns:p14="http://schemas.microsoft.com/office/powerpoint/2010/main" val="365135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FIFO DIAGRAM</a:t>
            </a:r>
            <a:endParaRPr lang="en-IN" sz="3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8D2137-6240-4454-8C98-A8A6407DA7C4}"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12</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38946" y="1662544"/>
            <a:ext cx="5264726" cy="4100946"/>
          </a:xfrm>
          <a:prstGeom prst="rect">
            <a:avLst/>
          </a:prstGeom>
        </p:spPr>
      </p:pic>
    </p:spTree>
    <p:extLst>
      <p:ext uri="{BB962C8B-B14F-4D97-AF65-F5344CB8AC3E}">
        <p14:creationId xmlns:p14="http://schemas.microsoft.com/office/powerpoint/2010/main" val="64596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0912A-30C6-4A9D-BA0C-36115BC534F2}"/>
              </a:ext>
            </a:extLst>
          </p:cNvPr>
          <p:cNvSpPr>
            <a:spLocks noGrp="1"/>
          </p:cNvSpPr>
          <p:nvPr>
            <p:ph type="title"/>
          </p:nvPr>
        </p:nvSpPr>
        <p:spPr>
          <a:xfrm>
            <a:off x="279135" y="0"/>
            <a:ext cx="4347148" cy="869428"/>
          </a:xfrm>
        </p:spPr>
        <p:txBody>
          <a:bodyPr>
            <a:normAutofit/>
          </a:bodyPr>
          <a:lstStyle/>
          <a:p>
            <a:r>
              <a:rPr lang="en-US" sz="3200" b="1" dirty="0">
                <a:latin typeface="Times New Roman" panose="02020603050405020304" pitchFamily="18" charset="0"/>
                <a:cs typeface="Times New Roman" panose="02020603050405020304" pitchFamily="18" charset="0"/>
              </a:rPr>
              <a:t>ARCITECTURE</a:t>
            </a:r>
          </a:p>
        </p:txBody>
      </p:sp>
      <p:pic>
        <p:nvPicPr>
          <p:cNvPr id="5" name="Content Placeholder 4">
            <a:extLst>
              <a:ext uri="{FF2B5EF4-FFF2-40B4-BE49-F238E27FC236}">
                <a16:creationId xmlns="" xmlns:a16="http://schemas.microsoft.com/office/drawing/2014/main" id="{293B1B20-51CB-44A3-BD22-8914D43736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814" t="29740" r="32291" b="6743"/>
          <a:stretch/>
        </p:blipFill>
        <p:spPr>
          <a:xfrm>
            <a:off x="1357745" y="709240"/>
            <a:ext cx="9638805" cy="5686816"/>
          </a:xfrm>
        </p:spPr>
      </p:pic>
      <p:sp>
        <p:nvSpPr>
          <p:cNvPr id="3" name="Date Placeholder 2"/>
          <p:cNvSpPr>
            <a:spLocks noGrp="1"/>
          </p:cNvSpPr>
          <p:nvPr>
            <p:ph type="dt" sz="half" idx="10"/>
          </p:nvPr>
        </p:nvSpPr>
        <p:spPr/>
        <p:txBody>
          <a:bodyPr/>
          <a:lstStyle/>
          <a:p>
            <a:fld id="{6E36A668-7360-4236-BC96-C75C6DBEB896}" type="datetime5">
              <a:rPr lang="en-US" smtClean="0"/>
              <a:t>10-May-24</a:t>
            </a:fld>
            <a:endParaRPr lang="en-US"/>
          </a:p>
        </p:txBody>
      </p:sp>
      <p:sp>
        <p:nvSpPr>
          <p:cNvPr id="4" name="Footer Placeholder 3"/>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13</a:t>
            </a:fld>
            <a:endParaRPr lang="en-US"/>
          </a:p>
        </p:txBody>
      </p:sp>
    </p:spTree>
    <p:extLst>
      <p:ext uri="{BB962C8B-B14F-4D97-AF65-F5344CB8AC3E}">
        <p14:creationId xmlns:p14="http://schemas.microsoft.com/office/powerpoint/2010/main" val="325611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Execution Of UVM Phases</a:t>
            </a:r>
            <a:endParaRPr lang="en-IN" sz="3200" dirty="0"/>
          </a:p>
        </p:txBody>
      </p:sp>
      <p:sp>
        <p:nvSpPr>
          <p:cNvPr id="3" name="Date Placeholder 2"/>
          <p:cNvSpPr>
            <a:spLocks noGrp="1"/>
          </p:cNvSpPr>
          <p:nvPr>
            <p:ph type="dt" sz="half" idx="10"/>
          </p:nvPr>
        </p:nvSpPr>
        <p:spPr/>
        <p:txBody>
          <a:bodyPr/>
          <a:lstStyle/>
          <a:p>
            <a:fld id="{B8170050-5646-47DA-B192-6BD6C68C5EB6}"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14</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182" y="1437698"/>
            <a:ext cx="8653436" cy="4351338"/>
          </a:xfrm>
        </p:spPr>
      </p:pic>
    </p:spTree>
    <p:extLst>
      <p:ext uri="{BB962C8B-B14F-4D97-AF65-F5344CB8AC3E}">
        <p14:creationId xmlns:p14="http://schemas.microsoft.com/office/powerpoint/2010/main" val="393029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589F98-2293-4DE3-8ABD-082AE7B30405}"/>
              </a:ext>
            </a:extLst>
          </p:cNvPr>
          <p:cNvSpPr>
            <a:spLocks noGrp="1"/>
          </p:cNvSpPr>
          <p:nvPr>
            <p:ph type="title"/>
          </p:nvPr>
        </p:nvSpPr>
        <p:spPr>
          <a:xfrm>
            <a:off x="459984" y="230207"/>
            <a:ext cx="5426439" cy="884419"/>
          </a:xfrm>
        </p:spPr>
        <p:txBody>
          <a:bodyPr>
            <a:noAutofit/>
          </a:bodyPr>
          <a:lstStyle/>
          <a:p>
            <a:r>
              <a:rPr lang="en-US" sz="2800" b="1" dirty="0">
                <a:latin typeface="Times New Roman" panose="02020603050405020304" pitchFamily="18" charset="0"/>
                <a:cs typeface="Times New Roman" panose="02020603050405020304" pitchFamily="18" charset="0"/>
              </a:rPr>
              <a:t>SOFTWARE COMPONENTS</a:t>
            </a:r>
          </a:p>
        </p:txBody>
      </p:sp>
      <p:sp>
        <p:nvSpPr>
          <p:cNvPr id="3" name="Content Placeholder 2">
            <a:extLst>
              <a:ext uri="{FF2B5EF4-FFF2-40B4-BE49-F238E27FC236}">
                <a16:creationId xmlns="" xmlns:a16="http://schemas.microsoft.com/office/drawing/2014/main" id="{6FD4DCD6-6331-40A9-94A1-013FBE99B642}"/>
              </a:ext>
            </a:extLst>
          </p:cNvPr>
          <p:cNvSpPr>
            <a:spLocks noGrp="1"/>
          </p:cNvSpPr>
          <p:nvPr>
            <p:ph idx="1"/>
          </p:nvPr>
        </p:nvSpPr>
        <p:spPr>
          <a:xfrm>
            <a:off x="718279" y="1061126"/>
            <a:ext cx="10704226" cy="5114822"/>
          </a:xfrm>
        </p:spPr>
        <p:txBody>
          <a:bodyPr>
            <a:normAutofit/>
          </a:bodyPr>
          <a:lstStyle/>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EDA Playground</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Synopsis  VCS </a:t>
            </a:r>
            <a:r>
              <a:rPr lang="en-US" sz="2200" dirty="0" smtClean="0">
                <a:latin typeface="Times New Roman" panose="02020603050405020304" pitchFamily="18" charset="0"/>
                <a:cs typeface="Times New Roman" panose="02020603050405020304" pitchFamily="18" charset="0"/>
              </a:rPr>
              <a:t>2020.09 Simulator</a:t>
            </a:r>
          </a:p>
          <a:p>
            <a:pPr>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Waveform Viewer</a:t>
            </a: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3A520F-D75F-4C10-9166-6B352626C5FB}"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15</a:t>
            </a:fld>
            <a:endParaRPr lang="en-US"/>
          </a:p>
        </p:txBody>
      </p:sp>
      <p:pic>
        <p:nvPicPr>
          <p:cNvPr id="7" name="Picture 6"/>
          <p:cNvPicPr/>
          <p:nvPr/>
        </p:nvPicPr>
        <p:blipFill rotWithShape="1">
          <a:blip r:embed="rId2">
            <a:extLst>
              <a:ext uri="{28A0092B-C50C-407E-A947-70E740481C1C}">
                <a14:useLocalDpi xmlns:a14="http://schemas.microsoft.com/office/drawing/2010/main" val="0"/>
              </a:ext>
            </a:extLst>
          </a:blip>
          <a:srcRect b="7282"/>
          <a:stretch/>
        </p:blipFill>
        <p:spPr bwMode="auto">
          <a:xfrm>
            <a:off x="7766339" y="1106200"/>
            <a:ext cx="2838450" cy="24405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846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33C5E1-54FE-4861-A11A-6242650A8001}"/>
              </a:ext>
            </a:extLst>
          </p:cNvPr>
          <p:cNvSpPr>
            <a:spLocks noGrp="1"/>
          </p:cNvSpPr>
          <p:nvPr>
            <p:ph type="title"/>
          </p:nvPr>
        </p:nvSpPr>
        <p:spPr>
          <a:xfrm>
            <a:off x="122582" y="166342"/>
            <a:ext cx="4502427" cy="787815"/>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 xmlns:a16="http://schemas.microsoft.com/office/drawing/2014/main" id="{D45B869B-B6E0-452F-9098-E12AEBF1D6D8}"/>
              </a:ext>
            </a:extLst>
          </p:cNvPr>
          <p:cNvSpPr>
            <a:spLocks noGrp="1"/>
          </p:cNvSpPr>
          <p:nvPr>
            <p:ph idx="1"/>
          </p:nvPr>
        </p:nvSpPr>
        <p:spPr>
          <a:xfrm>
            <a:off x="927652" y="1086678"/>
            <a:ext cx="10098157" cy="5090285"/>
          </a:xfrm>
        </p:spPr>
        <p:txBody>
          <a:bodyPr>
            <a:normAutofit/>
          </a:bodyPr>
          <a:lstStyle/>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Enhanced Flexibility</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Automation</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Scalability</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Comprehensive Verification</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Improved </a:t>
            </a:r>
            <a:r>
              <a:rPr lang="en-US" sz="2200" dirty="0" smtClean="0">
                <a:latin typeface="Times New Roman" panose="02020603050405020304" pitchFamily="18" charset="0"/>
                <a:cs typeface="Times New Roman" panose="02020603050405020304" pitchFamily="18" charset="0"/>
              </a:rPr>
              <a:t>Coverage</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F87A4B8-6AE7-4972-87A1-E7E12A105528}"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16</a:t>
            </a:fld>
            <a:endParaRPr lang="en-US"/>
          </a:p>
        </p:txBody>
      </p:sp>
    </p:spTree>
    <p:extLst>
      <p:ext uri="{BB962C8B-B14F-4D97-AF65-F5344CB8AC3E}">
        <p14:creationId xmlns:p14="http://schemas.microsoft.com/office/powerpoint/2010/main" val="317308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FA1C5-0A3A-45DB-B26A-9BD5CD1EA9DD}"/>
              </a:ext>
            </a:extLst>
          </p:cNvPr>
          <p:cNvSpPr>
            <a:spLocks noGrp="1"/>
          </p:cNvSpPr>
          <p:nvPr>
            <p:ph type="title"/>
          </p:nvPr>
        </p:nvSpPr>
        <p:spPr>
          <a:xfrm>
            <a:off x="299803" y="449705"/>
            <a:ext cx="6325850" cy="914400"/>
          </a:xfrm>
        </p:spPr>
        <p:txBody>
          <a:bodyPr>
            <a:normAutofit fontScale="90000"/>
          </a:bodyPr>
          <a:lstStyle/>
          <a:p>
            <a:r>
              <a:rPr lang="en-US" sz="3600" b="1" dirty="0">
                <a:latin typeface="Times New Roman" panose="02020603050405020304" pitchFamily="18" charset="0"/>
                <a:cs typeface="Times New Roman" panose="02020603050405020304" pitchFamily="18" charset="0"/>
              </a:rPr>
              <a:t>APPLICATIONS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ADD8794-F15A-4DF4-94A3-DE519C16D303}"/>
              </a:ext>
            </a:extLst>
          </p:cNvPr>
          <p:cNvSpPr>
            <a:spLocks noGrp="1"/>
          </p:cNvSpPr>
          <p:nvPr>
            <p:ph idx="1"/>
          </p:nvPr>
        </p:nvSpPr>
        <p:spPr>
          <a:xfrm>
            <a:off x="749729" y="1128578"/>
            <a:ext cx="10032275" cy="4751882"/>
          </a:xfrm>
        </p:spPr>
        <p:txBody>
          <a:bodyPr>
            <a:normAutofit/>
          </a:bodyPr>
          <a:lstStyle/>
          <a:p>
            <a:pPr marL="0" indent="0">
              <a:lnSpc>
                <a:spcPct val="150000"/>
              </a:lnSpc>
              <a:buNone/>
            </a:pPr>
            <a:r>
              <a:rPr lang="en-US" sz="2200" dirty="0" smtClean="0">
                <a:latin typeface="Times New Roman" panose="02020603050405020304" pitchFamily="18" charset="0"/>
                <a:ea typeface="Tahoma" panose="020B0604030504040204" pitchFamily="34" charset="0"/>
                <a:cs typeface="Times New Roman" panose="02020603050405020304" pitchFamily="18" charset="0"/>
              </a:rPr>
              <a:t>The proposed system with virtual sequences is applicable to various digital design verification. </a:t>
            </a:r>
            <a:endParaRPr lang="en-US" sz="2200" dirty="0" smtClean="0"/>
          </a:p>
          <a:p>
            <a:pPr>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Verification </a:t>
            </a:r>
            <a:r>
              <a:rPr lang="en-US" sz="2200" dirty="0">
                <a:latin typeface="Times New Roman" panose="02020603050405020304" pitchFamily="18" charset="0"/>
                <a:cs typeface="Times New Roman" panose="02020603050405020304" pitchFamily="18" charset="0"/>
              </a:rPr>
              <a:t>of FIFO memory modules.</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System-on-chip (SoC) designs verification.</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FPGA designs verification.</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Digital Communication System.</a:t>
            </a:r>
          </a:p>
        </p:txBody>
      </p:sp>
      <p:sp>
        <p:nvSpPr>
          <p:cNvPr id="4" name="Date Placeholder 3"/>
          <p:cNvSpPr>
            <a:spLocks noGrp="1"/>
          </p:cNvSpPr>
          <p:nvPr>
            <p:ph type="dt" sz="half" idx="10"/>
          </p:nvPr>
        </p:nvSpPr>
        <p:spPr/>
        <p:txBody>
          <a:bodyPr/>
          <a:lstStyle/>
          <a:p>
            <a:fld id="{26AA60CE-B338-4CF4-98FB-DBC71273B77E}"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17</a:t>
            </a:fld>
            <a:endParaRPr lang="en-US"/>
          </a:p>
        </p:txBody>
      </p:sp>
    </p:spTree>
    <p:extLst>
      <p:ext uri="{BB962C8B-B14F-4D97-AF65-F5344CB8AC3E}">
        <p14:creationId xmlns:p14="http://schemas.microsoft.com/office/powerpoint/2010/main" val="207445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2B696E-AB70-4AB8-ABEE-859D7219E5A9}"/>
              </a:ext>
            </a:extLst>
          </p:cNvPr>
          <p:cNvSpPr>
            <a:spLocks noGrp="1"/>
          </p:cNvSpPr>
          <p:nvPr>
            <p:ph type="title"/>
          </p:nvPr>
        </p:nvSpPr>
        <p:spPr>
          <a:xfrm>
            <a:off x="208613" y="200234"/>
            <a:ext cx="4408357" cy="834088"/>
          </a:xfrm>
        </p:spPr>
        <p:txBody>
          <a:bodyPr>
            <a:normAutofit/>
          </a:bodyPr>
          <a:lstStyle/>
          <a:p>
            <a:pPr algn="just"/>
            <a:r>
              <a:rPr lang="en-US" sz="3200" b="1" dirty="0" smtClean="0">
                <a:latin typeface="Times New Roman" panose="02020603050405020304" pitchFamily="18" charset="0"/>
                <a:cs typeface="Times New Roman" panose="02020603050405020304" pitchFamily="18" charset="0"/>
              </a:rPr>
              <a:t>Simulation Result</a:t>
            </a:r>
            <a:endParaRPr lang="en-US" sz="32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BD57B66-C02D-46B6-BB5B-203B003D2BC0}" type="datetime5">
              <a:rPr lang="en-US" smtClean="0"/>
              <a:t>10-May-24</a:t>
            </a:fld>
            <a:endParaRPr lang="en-US"/>
          </a:p>
        </p:txBody>
      </p:sp>
      <p:sp>
        <p:nvSpPr>
          <p:cNvPr id="4" name="Footer Placeholder 3"/>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18</a:t>
            </a:fld>
            <a:endParaRPr lang="en-US"/>
          </a:p>
        </p:txBody>
      </p:sp>
      <p:pic>
        <p:nvPicPr>
          <p:cNvPr id="7" name="Picture 6"/>
          <p:cNvPicPr/>
          <p:nvPr/>
        </p:nvPicPr>
        <p:blipFill rotWithShape="1">
          <a:blip r:embed="rId2">
            <a:extLst>
              <a:ext uri="{28A0092B-C50C-407E-A947-70E740481C1C}">
                <a14:useLocalDpi xmlns:a14="http://schemas.microsoft.com/office/drawing/2010/main" val="0"/>
              </a:ext>
            </a:extLst>
          </a:blip>
          <a:srcRect l="14606" t="18964"/>
          <a:stretch/>
        </p:blipFill>
        <p:spPr bwMode="auto">
          <a:xfrm>
            <a:off x="1939635" y="1233055"/>
            <a:ext cx="8340437" cy="4682836"/>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1981200" y="2008909"/>
            <a:ext cx="2341418" cy="35606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675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6295" y="101888"/>
            <a:ext cx="10515600" cy="967287"/>
          </a:xfrm>
        </p:spPr>
        <p:txBody>
          <a:bodyPr/>
          <a:lstStyle/>
          <a:p>
            <a:r>
              <a:rPr lang="en-US" sz="3200" b="1" dirty="0" smtClean="0">
                <a:latin typeface="Times New Roman" panose="02020603050405020304" pitchFamily="18" charset="0"/>
                <a:cs typeface="Times New Roman" panose="02020603050405020304" pitchFamily="18" charset="0"/>
              </a:rPr>
              <a:t>Log Report and Summary</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4294967295"/>
          </p:nvPr>
        </p:nvPicPr>
        <p:blipFill rotWithShape="1">
          <a:blip r:embed="rId2">
            <a:extLst>
              <a:ext uri="{28A0092B-C50C-407E-A947-70E740481C1C}">
                <a14:useLocalDpi xmlns:a14="http://schemas.microsoft.com/office/drawing/2010/main" val="0"/>
              </a:ext>
            </a:extLst>
          </a:blip>
          <a:srcRect l="15628" t="30915" r="47712" b="3099"/>
          <a:stretch/>
        </p:blipFill>
        <p:spPr bwMode="auto">
          <a:xfrm>
            <a:off x="1440873" y="897766"/>
            <a:ext cx="4806950" cy="5319713"/>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5482" t="38188" r="62317" b="31416"/>
          <a:stretch/>
        </p:blipFill>
        <p:spPr bwMode="auto">
          <a:xfrm>
            <a:off x="7072497" y="983214"/>
            <a:ext cx="4000500" cy="5320603"/>
          </a:xfrm>
          <a:prstGeom prst="rect">
            <a:avLst/>
          </a:prstGeom>
          <a:ln>
            <a:noFill/>
          </a:ln>
          <a:extLst>
            <a:ext uri="{53640926-AAD7-44D8-BBD7-CCE9431645EC}">
              <a14:shadowObscured xmlns:a14="http://schemas.microsoft.com/office/drawing/2010/main"/>
            </a:ext>
          </a:extLst>
        </p:spPr>
      </p:pic>
      <p:sp>
        <p:nvSpPr>
          <p:cNvPr id="2" name="Date Placeholder 1"/>
          <p:cNvSpPr>
            <a:spLocks noGrp="1"/>
          </p:cNvSpPr>
          <p:nvPr>
            <p:ph type="dt" sz="half" idx="10"/>
          </p:nvPr>
        </p:nvSpPr>
        <p:spPr/>
        <p:txBody>
          <a:bodyPr/>
          <a:lstStyle/>
          <a:p>
            <a:fld id="{F73907A5-AA52-4E49-B2CA-99D058FF05F3}" type="datetime5">
              <a:rPr lang="en-US" smtClean="0"/>
              <a:t>10-May-24</a:t>
            </a:fld>
            <a:endParaRPr lang="en-US"/>
          </a:p>
        </p:txBody>
      </p:sp>
      <p:sp>
        <p:nvSpPr>
          <p:cNvPr id="3" name="Footer Placeholder 2"/>
          <p:cNvSpPr>
            <a:spLocks noGrp="1"/>
          </p:cNvSpPr>
          <p:nvPr>
            <p:ph type="ftr" sz="quarter" idx="11"/>
          </p:nvPr>
        </p:nvSpPr>
        <p:spPr/>
        <p:txBody>
          <a:bodyPr/>
          <a:lstStyle/>
          <a:p>
            <a:r>
              <a:rPr lang="en-US" smtClean="0"/>
              <a:t>VS-UVM</a:t>
            </a:r>
            <a:endParaRPr lang="en-US"/>
          </a:p>
        </p:txBody>
      </p:sp>
      <p:sp>
        <p:nvSpPr>
          <p:cNvPr id="7" name="Slide Number Placeholder 6"/>
          <p:cNvSpPr>
            <a:spLocks noGrp="1"/>
          </p:cNvSpPr>
          <p:nvPr>
            <p:ph type="sldNum" sz="quarter" idx="12"/>
          </p:nvPr>
        </p:nvSpPr>
        <p:spPr/>
        <p:txBody>
          <a:bodyPr/>
          <a:lstStyle/>
          <a:p>
            <a:fld id="{3E4DECD8-2DC6-4952-BBDC-4A13C15E9655}" type="slidenum">
              <a:rPr lang="en-US" smtClean="0"/>
              <a:t>19</a:t>
            </a:fld>
            <a:endParaRPr lang="en-US"/>
          </a:p>
        </p:txBody>
      </p:sp>
    </p:spTree>
    <p:extLst>
      <p:ext uri="{BB962C8B-B14F-4D97-AF65-F5344CB8AC3E}">
        <p14:creationId xmlns:p14="http://schemas.microsoft.com/office/powerpoint/2010/main" val="420294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F319B-E490-4732-ACF6-E64E7406BDE5}"/>
              </a:ext>
            </a:extLst>
          </p:cNvPr>
          <p:cNvSpPr>
            <a:spLocks noGrp="1"/>
          </p:cNvSpPr>
          <p:nvPr>
            <p:ph type="ctrTitle"/>
          </p:nvPr>
        </p:nvSpPr>
        <p:spPr>
          <a:xfrm>
            <a:off x="1139687" y="587315"/>
            <a:ext cx="9528313" cy="1878794"/>
          </a:xfrm>
        </p:spPr>
        <p:txBody>
          <a:bodyPr>
            <a:noAutofit/>
          </a:bodyPr>
          <a:lstStyle/>
          <a:p>
            <a:pPr>
              <a:lnSpc>
                <a:spcPct val="150000"/>
              </a:lnSpc>
            </a:pPr>
            <a:r>
              <a:rPr lang="en-US" sz="3200" b="1" dirty="0">
                <a:latin typeface="Times New Roman" panose="02020603050405020304" pitchFamily="18" charset="0"/>
                <a:cs typeface="Times New Roman" panose="02020603050405020304" pitchFamily="18" charset="0"/>
              </a:rPr>
              <a:t>IMPROVING VERIFICATION EFFICIENCY</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WITH VIRTUAL SEQUENCE USING</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UNIVERSAL VERIFICATION METHODOLOGY</a:t>
            </a:r>
          </a:p>
        </p:txBody>
      </p:sp>
      <p:sp>
        <p:nvSpPr>
          <p:cNvPr id="3" name="Subtitle 2">
            <a:extLst>
              <a:ext uri="{FF2B5EF4-FFF2-40B4-BE49-F238E27FC236}">
                <a16:creationId xmlns="" xmlns:a16="http://schemas.microsoft.com/office/drawing/2014/main" id="{A41C6675-0782-422A-8456-2ACB8BCDB43A}"/>
              </a:ext>
            </a:extLst>
          </p:cNvPr>
          <p:cNvSpPr>
            <a:spLocks noGrp="1"/>
          </p:cNvSpPr>
          <p:nvPr>
            <p:ph type="subTitle" idx="1"/>
          </p:nvPr>
        </p:nvSpPr>
        <p:spPr>
          <a:xfrm flipH="1">
            <a:off x="697279" y="3172698"/>
            <a:ext cx="11145079" cy="2424545"/>
          </a:xfrm>
        </p:spPr>
        <p:txBody>
          <a:bodyPr>
            <a:normAutofit/>
          </a:bodyPr>
          <a:lstStyle/>
          <a:p>
            <a:pPr algn="l"/>
            <a:r>
              <a:rPr lang="en-US" b="1" dirty="0" smtClean="0">
                <a:latin typeface="Times New Roman" panose="02020603050405020304" pitchFamily="18" charset="0"/>
                <a:cs typeface="Times New Roman" panose="02020603050405020304" pitchFamily="18" charset="0"/>
              </a:rPr>
              <a:t>             Team Members                                                          Name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Supervisor</a:t>
            </a:r>
            <a:endParaRPr lang="en-US" b="1" dirty="0">
              <a:latin typeface="Times New Roman" panose="02020603050405020304" pitchFamily="18" charset="0"/>
              <a:cs typeface="Times New Roman" panose="02020603050405020304" pitchFamily="18" charset="0"/>
            </a:endParaRPr>
          </a:p>
          <a:p>
            <a:pPr marL="457200" indent="-457200" algn="l">
              <a:buAutoNum type="arabicPeriod"/>
            </a:pPr>
            <a:r>
              <a:rPr lang="en-US" b="1" dirty="0">
                <a:latin typeface="Times New Roman" panose="02020603050405020304" pitchFamily="18" charset="0"/>
                <a:cs typeface="Times New Roman" panose="02020603050405020304" pitchFamily="18" charset="0"/>
              </a:rPr>
              <a:t>BALAJI S            </a:t>
            </a:r>
            <a:r>
              <a:rPr lang="en-US" b="1" dirty="0" smtClean="0">
                <a:latin typeface="Times New Roman" panose="02020603050405020304" pitchFamily="18" charset="0"/>
                <a:cs typeface="Times New Roman" panose="02020603050405020304" pitchFamily="18" charset="0"/>
              </a:rPr>
              <a:t> (410120106014</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Mrs. RUPADEVI N</a:t>
            </a:r>
            <a:endParaRPr lang="en-US" b="1" dirty="0">
              <a:latin typeface="Times New Roman" panose="02020603050405020304" pitchFamily="18" charset="0"/>
              <a:cs typeface="Times New Roman" panose="02020603050405020304" pitchFamily="18" charset="0"/>
            </a:endParaRPr>
          </a:p>
          <a:p>
            <a:pPr marL="457200" indent="-457200" algn="l">
              <a:buAutoNum type="arabicPeriod"/>
            </a:pPr>
            <a:r>
              <a:rPr lang="en-US" b="1" dirty="0">
                <a:latin typeface="Times New Roman" panose="02020603050405020304" pitchFamily="18" charset="0"/>
                <a:cs typeface="Times New Roman" panose="02020603050405020304" pitchFamily="18" charset="0"/>
              </a:rPr>
              <a:t>GOMATHI P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410120106024</a:t>
            </a:r>
            <a:r>
              <a:rPr lang="en-US" b="1" dirty="0" smtClean="0">
                <a:latin typeface="Times New Roman" panose="02020603050405020304" pitchFamily="18" charset="0"/>
                <a:cs typeface="Times New Roman" panose="02020603050405020304" pitchFamily="18" charset="0"/>
              </a:rPr>
              <a:t>) 				 AP/ECE</a:t>
            </a:r>
            <a:endParaRPr lang="en-US" b="1" dirty="0">
              <a:latin typeface="Times New Roman" panose="02020603050405020304" pitchFamily="18" charset="0"/>
              <a:cs typeface="Times New Roman" panose="02020603050405020304" pitchFamily="18" charset="0"/>
            </a:endParaRPr>
          </a:p>
          <a:p>
            <a:pPr marL="457200" indent="-457200" algn="l">
              <a:buAutoNum type="arabicPeriod"/>
            </a:pPr>
            <a:r>
              <a:rPr lang="en-US" b="1" dirty="0">
                <a:latin typeface="Times New Roman" panose="02020603050405020304" pitchFamily="18" charset="0"/>
                <a:cs typeface="Times New Roman" panose="02020603050405020304" pitchFamily="18" charset="0"/>
              </a:rPr>
              <a:t>JEEVA V              </a:t>
            </a:r>
            <a:r>
              <a:rPr lang="en-US" b="1" dirty="0" smtClean="0">
                <a:latin typeface="Times New Roman" panose="02020603050405020304" pitchFamily="18" charset="0"/>
                <a:cs typeface="Times New Roman" panose="02020603050405020304" pitchFamily="18" charset="0"/>
              </a:rPr>
              <a:t> (410120106029</a:t>
            </a:r>
            <a:r>
              <a:rPr lang="en-US" b="1" dirty="0">
                <a:latin typeface="Times New Roman" panose="02020603050405020304" pitchFamily="18" charset="0"/>
                <a:cs typeface="Times New Roman" panose="02020603050405020304" pitchFamily="18" charset="0"/>
              </a:rPr>
              <a:t>)</a:t>
            </a:r>
          </a:p>
          <a:p>
            <a:pPr marL="457200" indent="-457200" algn="l">
              <a:buAutoNum type="arabicPeriod"/>
            </a:pPr>
            <a:r>
              <a:rPr lang="en-US" b="1" dirty="0">
                <a:latin typeface="Times New Roman" panose="02020603050405020304" pitchFamily="18" charset="0"/>
                <a:cs typeface="Times New Roman" panose="02020603050405020304" pitchFamily="18" charset="0"/>
              </a:rPr>
              <a:t>SANGEETHA R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410120106063)</a:t>
            </a:r>
          </a:p>
        </p:txBody>
      </p:sp>
    </p:spTree>
    <p:extLst>
      <p:ext uri="{BB962C8B-B14F-4D97-AF65-F5344CB8AC3E}">
        <p14:creationId xmlns:p14="http://schemas.microsoft.com/office/powerpoint/2010/main" val="3214017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Waveform Output</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idx="1"/>
          </p:nvPr>
        </p:nvPicPr>
        <p:blipFill rotWithShape="1">
          <a:blip r:embed="rId2">
            <a:extLst>
              <a:ext uri="{28A0092B-C50C-407E-A947-70E740481C1C}">
                <a14:useLocalDpi xmlns:a14="http://schemas.microsoft.com/office/drawing/2010/main" val="0"/>
              </a:ext>
            </a:extLst>
          </a:blip>
          <a:srcRect l="-146" t="23538" r="146" b="32463"/>
          <a:stretch/>
        </p:blipFill>
        <p:spPr bwMode="auto">
          <a:xfrm>
            <a:off x="813064" y="1399309"/>
            <a:ext cx="10726783" cy="3963192"/>
          </a:xfrm>
          <a:prstGeom prst="rect">
            <a:avLst/>
          </a:prstGeom>
          <a:ln>
            <a:noFill/>
          </a:ln>
          <a:extLst>
            <a:ext uri="{53640926-AAD7-44D8-BBD7-CCE9431645EC}">
              <a14:shadowObscured xmlns:a14="http://schemas.microsoft.com/office/drawing/2010/main"/>
            </a:ext>
          </a:extLst>
        </p:spPr>
      </p:pic>
      <p:sp>
        <p:nvSpPr>
          <p:cNvPr id="2" name="Date Placeholder 1"/>
          <p:cNvSpPr>
            <a:spLocks noGrp="1"/>
          </p:cNvSpPr>
          <p:nvPr>
            <p:ph type="dt" sz="half" idx="10"/>
          </p:nvPr>
        </p:nvSpPr>
        <p:spPr/>
        <p:txBody>
          <a:bodyPr/>
          <a:lstStyle/>
          <a:p>
            <a:fld id="{0311A0DC-4F02-4589-9315-12A42C5115D7}" type="datetime5">
              <a:rPr lang="en-US" smtClean="0"/>
              <a:t>10-May-24</a:t>
            </a:fld>
            <a:endParaRPr lang="en-US"/>
          </a:p>
        </p:txBody>
      </p:sp>
      <p:sp>
        <p:nvSpPr>
          <p:cNvPr id="4" name="Footer Placeholder 3"/>
          <p:cNvSpPr>
            <a:spLocks noGrp="1"/>
          </p:cNvSpPr>
          <p:nvPr>
            <p:ph type="ftr" sz="quarter" idx="11"/>
          </p:nvPr>
        </p:nvSpPr>
        <p:spPr/>
        <p:txBody>
          <a:bodyPr/>
          <a:lstStyle/>
          <a:p>
            <a:r>
              <a:rPr lang="en-US" smtClean="0"/>
              <a:t>VS-UVM</a:t>
            </a:r>
            <a:endParaRPr lang="en-US"/>
          </a:p>
        </p:txBody>
      </p:sp>
      <p:sp>
        <p:nvSpPr>
          <p:cNvPr id="5" name="Slide Number Placeholder 4"/>
          <p:cNvSpPr>
            <a:spLocks noGrp="1"/>
          </p:cNvSpPr>
          <p:nvPr>
            <p:ph type="sldNum" sz="quarter" idx="12"/>
          </p:nvPr>
        </p:nvSpPr>
        <p:spPr/>
        <p:txBody>
          <a:bodyPr/>
          <a:lstStyle/>
          <a:p>
            <a:fld id="{3E4DECD8-2DC6-4952-BBDC-4A13C15E9655}" type="slidenum">
              <a:rPr lang="en-US" smtClean="0"/>
              <a:t>20</a:t>
            </a:fld>
            <a:endParaRPr lang="en-US"/>
          </a:p>
        </p:txBody>
      </p:sp>
      <p:sp>
        <p:nvSpPr>
          <p:cNvPr id="6" name="TextBox 5"/>
          <p:cNvSpPr txBox="1"/>
          <p:nvPr/>
        </p:nvSpPr>
        <p:spPr>
          <a:xfrm>
            <a:off x="3920836" y="5486400"/>
            <a:ext cx="4932218"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Empty and Full condition Waveform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7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8D2137-6240-4454-8C98-A8A6407DA7C4}"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21</a:t>
            </a:fld>
            <a:endParaRPr lang="en-US"/>
          </a:p>
        </p:txBody>
      </p:sp>
      <p:pic>
        <p:nvPicPr>
          <p:cNvPr id="7" name="Content Placeholder 6"/>
          <p:cNvPicPr>
            <a:picLocks noGrp="1"/>
          </p:cNvPicPr>
          <p:nvPr>
            <p:ph idx="1"/>
          </p:nvPr>
        </p:nvPicPr>
        <p:blipFill rotWithShape="1">
          <a:blip r:embed="rId2">
            <a:extLst>
              <a:ext uri="{28A0092B-C50C-407E-A947-70E740481C1C}">
                <a14:useLocalDpi xmlns:a14="http://schemas.microsoft.com/office/drawing/2010/main" val="0"/>
              </a:ext>
            </a:extLst>
          </a:blip>
          <a:srcRect t="24115" b="43298"/>
          <a:stretch/>
        </p:blipFill>
        <p:spPr bwMode="auto">
          <a:xfrm>
            <a:off x="810492" y="197818"/>
            <a:ext cx="10515600" cy="2725491"/>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4530436" y="3020291"/>
            <a:ext cx="4197927"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Write Operation Waveform</a:t>
            </a:r>
            <a:endParaRPr lang="en-IN" b="1" dirty="0">
              <a:latin typeface="Times New Roman" panose="02020603050405020304" pitchFamily="18" charset="0"/>
              <a:cs typeface="Times New Roman" panose="02020603050405020304" pitchFamily="18" charset="0"/>
            </a:endParaRPr>
          </a:p>
        </p:txBody>
      </p:sp>
      <p:pic>
        <p:nvPicPr>
          <p:cNvPr id="9" name="Picture 8"/>
          <p:cNvPicPr/>
          <p:nvPr/>
        </p:nvPicPr>
        <p:blipFill rotWithShape="1">
          <a:blip r:embed="rId3">
            <a:extLst>
              <a:ext uri="{28A0092B-C50C-407E-A947-70E740481C1C}">
                <a14:useLocalDpi xmlns:a14="http://schemas.microsoft.com/office/drawing/2010/main" val="0"/>
              </a:ext>
            </a:extLst>
          </a:blip>
          <a:srcRect t="23998" b="43294"/>
          <a:stretch/>
        </p:blipFill>
        <p:spPr bwMode="auto">
          <a:xfrm>
            <a:off x="762779" y="3448888"/>
            <a:ext cx="10459403" cy="2425440"/>
          </a:xfrm>
          <a:prstGeom prst="rect">
            <a:avLst/>
          </a:prstGeom>
          <a:ln>
            <a:noFill/>
          </a:ln>
          <a:extLst>
            <a:ext uri="{53640926-AAD7-44D8-BBD7-CCE9431645EC}">
              <a14:shadowObscured xmlns:a14="http://schemas.microsoft.com/office/drawing/2010/main"/>
            </a:ext>
          </a:extLst>
        </p:spPr>
      </p:pic>
      <p:sp>
        <p:nvSpPr>
          <p:cNvPr id="10" name="TextBox 9"/>
          <p:cNvSpPr txBox="1"/>
          <p:nvPr/>
        </p:nvSpPr>
        <p:spPr>
          <a:xfrm>
            <a:off x="4682835" y="5902037"/>
            <a:ext cx="4724400"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Read Operation Waveform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808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EF0B8D-C79A-45AC-AE0F-960825F933D5}"/>
              </a:ext>
            </a:extLst>
          </p:cNvPr>
          <p:cNvSpPr>
            <a:spLocks noGrp="1"/>
          </p:cNvSpPr>
          <p:nvPr>
            <p:ph type="title"/>
          </p:nvPr>
        </p:nvSpPr>
        <p:spPr>
          <a:xfrm>
            <a:off x="488286" y="241350"/>
            <a:ext cx="5502640" cy="1013969"/>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3314BD28-866D-486E-9365-759824DFCE4B}"/>
              </a:ext>
            </a:extLst>
          </p:cNvPr>
          <p:cNvSpPr>
            <a:spLocks noGrp="1"/>
          </p:cNvSpPr>
          <p:nvPr>
            <p:ph idx="1"/>
          </p:nvPr>
        </p:nvSpPr>
        <p:spPr>
          <a:xfrm>
            <a:off x="884420" y="1316351"/>
            <a:ext cx="10418164" cy="5126636"/>
          </a:xfrm>
        </p:spPr>
        <p:txBody>
          <a:bodyPr>
            <a:norm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project successfully implemented and verified a FIFO memory module using advanced verification methodologies within the Universal Verification Methodology (UVM) framework, integrating a master-slave concept to partition responsibilities between agents. By leveraging techniques such as virtual sequences and assertion-based verification, combined with the master-slave architecture, the project showcased robust functionality and correctness of the FIFO module in a multi-agent environment. </a:t>
            </a:r>
          </a:p>
        </p:txBody>
      </p:sp>
      <p:sp>
        <p:nvSpPr>
          <p:cNvPr id="4" name="Date Placeholder 3"/>
          <p:cNvSpPr>
            <a:spLocks noGrp="1"/>
          </p:cNvSpPr>
          <p:nvPr>
            <p:ph type="dt" sz="half" idx="10"/>
          </p:nvPr>
        </p:nvSpPr>
        <p:spPr/>
        <p:txBody>
          <a:bodyPr/>
          <a:lstStyle/>
          <a:p>
            <a:fld id="{22925A09-504D-4767-AFCF-1B1AA0FE8F46}"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22</a:t>
            </a:fld>
            <a:endParaRPr lang="en-US"/>
          </a:p>
        </p:txBody>
      </p:sp>
    </p:spTree>
    <p:extLst>
      <p:ext uri="{BB962C8B-B14F-4D97-AF65-F5344CB8AC3E}">
        <p14:creationId xmlns:p14="http://schemas.microsoft.com/office/powerpoint/2010/main" val="712097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B03F62-B7F3-4029-BBA6-D4C281EB194A}"/>
              </a:ext>
            </a:extLst>
          </p:cNvPr>
          <p:cNvSpPr>
            <a:spLocks noGrp="1"/>
          </p:cNvSpPr>
          <p:nvPr>
            <p:ph type="title"/>
          </p:nvPr>
        </p:nvSpPr>
        <p:spPr>
          <a:xfrm>
            <a:off x="255104" y="166344"/>
            <a:ext cx="3760305" cy="681796"/>
          </a:xfrm>
        </p:spPr>
        <p:txBody>
          <a:bodyPr>
            <a:norm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 xmlns:a16="http://schemas.microsoft.com/office/drawing/2014/main" id="{2DE26EA9-207E-4257-843A-3776DEEEEAEF}"/>
              </a:ext>
            </a:extLst>
          </p:cNvPr>
          <p:cNvSpPr>
            <a:spLocks noGrp="1"/>
          </p:cNvSpPr>
          <p:nvPr>
            <p:ph idx="1"/>
          </p:nvPr>
        </p:nvSpPr>
        <p:spPr>
          <a:xfrm>
            <a:off x="547848" y="837297"/>
            <a:ext cx="11181806" cy="5327374"/>
          </a:xfrm>
        </p:spPr>
        <p:txBody>
          <a:bodyPr>
            <a:noAutofit/>
          </a:bodyPr>
          <a:lstStyle/>
          <a:p>
            <a:pPr marL="0" lvl="0" indent="0" algn="just">
              <a:lnSpc>
                <a:spcPct val="150000"/>
              </a:lnSpc>
              <a:buNone/>
            </a:pPr>
            <a:r>
              <a:rPr lang="en-IN" sz="2400" dirty="0" smtClean="0">
                <a:latin typeface="Times New Roman" panose="02020603050405020304" pitchFamily="18" charset="0"/>
                <a:cs typeface="Times New Roman" panose="02020603050405020304" pitchFamily="18" charset="0"/>
              </a:rPr>
              <a:t>[1] </a:t>
            </a:r>
            <a:r>
              <a:rPr lang="en-US" sz="2200" dirty="0" err="1">
                <a:latin typeface="Times New Roman" panose="02020603050405020304" pitchFamily="18" charset="0"/>
                <a:cs typeface="Times New Roman" panose="02020603050405020304" pitchFamily="18" charset="0"/>
              </a:rPr>
              <a:t>Apoorva</a:t>
            </a:r>
            <a:r>
              <a:rPr lang="en-US" sz="2200" dirty="0">
                <a:latin typeface="Times New Roman" panose="02020603050405020304" pitchFamily="18" charset="0"/>
                <a:cs typeface="Times New Roman" panose="02020603050405020304" pitchFamily="18" charset="0"/>
              </a:rPr>
              <a:t> H M and Dr. </a:t>
            </a:r>
            <a:r>
              <a:rPr lang="en-US" sz="2200" dirty="0" err="1">
                <a:latin typeface="Times New Roman" panose="02020603050405020304" pitchFamily="18" charset="0"/>
                <a:cs typeface="Times New Roman" panose="02020603050405020304" pitchFamily="18" charset="0"/>
              </a:rPr>
              <a:t>Kiran</a:t>
            </a:r>
            <a:r>
              <a:rPr lang="en-US" sz="2200" dirty="0">
                <a:latin typeface="Times New Roman" panose="02020603050405020304" pitchFamily="18" charset="0"/>
                <a:cs typeface="Times New Roman" panose="02020603050405020304" pitchFamily="18" charset="0"/>
              </a:rPr>
              <a:t> Bailey, “UVM based Design Verification of FIFO”, </a:t>
            </a:r>
            <a:r>
              <a:rPr lang="en-US" sz="2200" i="1" dirty="0">
                <a:latin typeface="Times New Roman" panose="02020603050405020304" pitchFamily="18" charset="0"/>
                <a:cs typeface="Times New Roman" panose="02020603050405020304" pitchFamily="18" charset="0"/>
              </a:rPr>
              <a:t>International Journal of Engineering Research &amp; Technology (IJERT),</a:t>
            </a:r>
            <a:r>
              <a:rPr lang="en-US" sz="2200" dirty="0">
                <a:latin typeface="Times New Roman" panose="02020603050405020304" pitchFamily="18" charset="0"/>
                <a:cs typeface="Times New Roman" panose="02020603050405020304" pitchFamily="18" charset="0"/>
              </a:rPr>
              <a:t> Vol. 9, </a:t>
            </a:r>
            <a:r>
              <a:rPr lang="en-US" sz="2200" dirty="0" err="1">
                <a:latin typeface="Times New Roman" panose="02020603050405020304" pitchFamily="18" charset="0"/>
                <a:cs typeface="Times New Roman" panose="02020603050405020304" pitchFamily="18" charset="0"/>
              </a:rPr>
              <a:t>pp</a:t>
            </a:r>
            <a:r>
              <a:rPr lang="en-US" sz="2200" dirty="0">
                <a:latin typeface="Times New Roman" panose="02020603050405020304" pitchFamily="18" charset="0"/>
                <a:cs typeface="Times New Roman" panose="02020603050405020304" pitchFamily="18" charset="0"/>
              </a:rPr>
              <a:t> 774-776, 2020</a:t>
            </a:r>
            <a:r>
              <a:rPr lang="en-US" sz="2200" dirty="0" smtClean="0">
                <a:latin typeface="Times New Roman" panose="02020603050405020304" pitchFamily="18" charset="0"/>
                <a:cs typeface="Times New Roman" panose="02020603050405020304" pitchFamily="18" charset="0"/>
              </a:rPr>
              <a:t>.</a:t>
            </a:r>
          </a:p>
          <a:p>
            <a:pPr marL="0" lvl="0" indent="0" algn="just">
              <a:lnSpc>
                <a:spcPct val="150000"/>
              </a:lnSpc>
              <a:buNone/>
            </a:pPr>
            <a:r>
              <a:rPr lang="en-US" sz="2200" dirty="0" smtClean="0">
                <a:latin typeface="Times New Roman" panose="02020603050405020304" pitchFamily="18" charset="0"/>
                <a:cs typeface="Times New Roman" panose="02020603050405020304" pitchFamily="18" charset="0"/>
              </a:rPr>
              <a:t>[2]</a:t>
            </a:r>
            <a:r>
              <a:rPr lang="en-IN"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Agrawal, </a:t>
            </a:r>
            <a:r>
              <a:rPr lang="en-US" sz="2200" dirty="0" err="1">
                <a:latin typeface="Times New Roman" panose="02020603050405020304" pitchFamily="18" charset="0"/>
                <a:cs typeface="Times New Roman" panose="02020603050405020304" pitchFamily="18" charset="0"/>
              </a:rPr>
              <a:t>Navaid</a:t>
            </a:r>
            <a:r>
              <a:rPr lang="en-US" sz="2200" dirty="0">
                <a:latin typeface="Times New Roman" panose="02020603050405020304" pitchFamily="18" charset="0"/>
                <a:cs typeface="Times New Roman" panose="02020603050405020304" pitchFamily="18" charset="0"/>
              </a:rPr>
              <a:t> Z, </a:t>
            </a:r>
            <a:r>
              <a:rPr lang="en-US" sz="2200" dirty="0" err="1">
                <a:latin typeface="Times New Roman" panose="02020603050405020304" pitchFamily="18" charset="0"/>
                <a:cs typeface="Times New Roman" panose="02020603050405020304" pitchFamily="18" charset="0"/>
              </a:rPr>
              <a:t>Niraj</a:t>
            </a:r>
            <a:r>
              <a:rPr lang="en-US" sz="2200" dirty="0">
                <a:latin typeface="Times New Roman" panose="02020603050405020304" pitchFamily="18" charset="0"/>
                <a:cs typeface="Times New Roman" panose="02020603050405020304" pitchFamily="18" charset="0"/>
              </a:rPr>
              <a:t>, Rizvi , </a:t>
            </a:r>
            <a:r>
              <a:rPr lang="en-US" sz="2200" dirty="0" err="1">
                <a:latin typeface="Times New Roman" panose="02020603050405020304" pitchFamily="18" charset="0"/>
                <a:cs typeface="Times New Roman" panose="02020603050405020304" pitchFamily="18" charset="0"/>
              </a:rPr>
              <a:t>Rajat</a:t>
            </a:r>
            <a:r>
              <a:rPr lang="en-US" sz="2200" dirty="0">
                <a:latin typeface="Times New Roman" panose="02020603050405020304" pitchFamily="18" charset="0"/>
                <a:cs typeface="Times New Roman" panose="02020603050405020304" pitchFamily="18" charset="0"/>
              </a:rPr>
              <a:t> Arora, “Implementation and Verification of Synchronous FIFO using System Verilog Verification Methodology”</a:t>
            </a:r>
            <a:r>
              <a:rPr lang="en-US" sz="2200" b="1"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Journal of Communications Technology, </a:t>
            </a:r>
            <a:r>
              <a:rPr lang="en-US" sz="2200" dirty="0" err="1">
                <a:latin typeface="Times New Roman" panose="02020603050405020304" pitchFamily="18" charset="0"/>
                <a:cs typeface="Times New Roman" panose="02020603050405020304" pitchFamily="18" charset="0"/>
              </a:rPr>
              <a:t>Vol</a:t>
            </a:r>
            <a:r>
              <a:rPr lang="en-US" sz="2200" dirty="0">
                <a:latin typeface="Times New Roman" panose="02020603050405020304" pitchFamily="18" charset="0"/>
                <a:cs typeface="Times New Roman" panose="02020603050405020304" pitchFamily="18" charset="0"/>
              </a:rPr>
              <a:t> 8, </a:t>
            </a:r>
            <a:r>
              <a:rPr lang="en-US" sz="2200" dirty="0" err="1">
                <a:latin typeface="Times New Roman" panose="02020603050405020304" pitchFamily="18" charset="0"/>
                <a:cs typeface="Times New Roman" panose="02020603050405020304" pitchFamily="18" charset="0"/>
              </a:rPr>
              <a:t>pp</a:t>
            </a:r>
            <a:r>
              <a:rPr lang="en-US" sz="2200" dirty="0">
                <a:latin typeface="Times New Roman" panose="02020603050405020304" pitchFamily="18" charset="0"/>
                <a:cs typeface="Times New Roman" panose="02020603050405020304" pitchFamily="18" charset="0"/>
              </a:rPr>
              <a:t> 18-23,  ISSN 2457-905X, 2015.</a:t>
            </a:r>
            <a:endParaRPr lang="en-IN" sz="22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2200" dirty="0" smtClean="0">
                <a:latin typeface="Times New Roman" panose="02020603050405020304" pitchFamily="18" charset="0"/>
                <a:cs typeface="Times New Roman" panose="02020603050405020304" pitchFamily="18" charset="0"/>
              </a:rPr>
              <a:t>[3]</a:t>
            </a:r>
            <a:r>
              <a:rPr lang="en-IN"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Abhishek</a:t>
            </a:r>
            <a:r>
              <a:rPr lang="en-US" sz="2200" dirty="0">
                <a:latin typeface="Times New Roman" panose="02020603050405020304" pitchFamily="18" charset="0"/>
                <a:cs typeface="Times New Roman" panose="02020603050405020304" pitchFamily="18" charset="0"/>
              </a:rPr>
              <a:t> Jain and </a:t>
            </a:r>
            <a:r>
              <a:rPr lang="en-US" sz="2200" dirty="0" err="1">
                <a:latin typeface="Times New Roman" panose="02020603050405020304" pitchFamily="18" charset="0"/>
                <a:cs typeface="Times New Roman" panose="02020603050405020304" pitchFamily="18" charset="0"/>
              </a:rPr>
              <a:t>Richa</a:t>
            </a:r>
            <a:r>
              <a:rPr lang="en-US" sz="2200" dirty="0">
                <a:latin typeface="Times New Roman" panose="02020603050405020304" pitchFamily="18" charset="0"/>
                <a:cs typeface="Times New Roman" panose="02020603050405020304" pitchFamily="18" charset="0"/>
              </a:rPr>
              <a:t> Gupta “Expanding the UVM Register Model towards Automation and Simplicity of Use”, </a:t>
            </a:r>
            <a:r>
              <a:rPr lang="en-US" sz="2200" i="1" dirty="0">
                <a:latin typeface="Times New Roman" panose="02020603050405020304" pitchFamily="18" charset="0"/>
                <a:cs typeface="Times New Roman" panose="02020603050405020304" pitchFamily="18" charset="0"/>
              </a:rPr>
              <a:t>International Journal of Advanced Research in Computer Science</a:t>
            </a:r>
            <a:r>
              <a:rPr lang="en-US" sz="2200" dirty="0">
                <a:latin typeface="Times New Roman" panose="02020603050405020304" pitchFamily="18" charset="0"/>
                <a:cs typeface="Times New Roman" panose="02020603050405020304" pitchFamily="18" charset="0"/>
              </a:rPr>
              <a:t>, Volume 8, No. 3, </a:t>
            </a:r>
            <a:r>
              <a:rPr lang="en-US" sz="2200" dirty="0" err="1">
                <a:latin typeface="Times New Roman" panose="02020603050405020304" pitchFamily="18" charset="0"/>
                <a:cs typeface="Times New Roman" panose="02020603050405020304" pitchFamily="18" charset="0"/>
              </a:rPr>
              <a:t>pp</a:t>
            </a:r>
            <a:r>
              <a:rPr lang="en-US" sz="2200" dirty="0">
                <a:latin typeface="Times New Roman" panose="02020603050405020304" pitchFamily="18" charset="0"/>
                <a:cs typeface="Times New Roman" panose="02020603050405020304" pitchFamily="18" charset="0"/>
              </a:rPr>
              <a:t> 471-480 2017.</a:t>
            </a:r>
            <a:endParaRPr lang="en-IN" sz="22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2200" dirty="0" smtClean="0">
                <a:latin typeface="Times New Roman" panose="02020603050405020304" pitchFamily="18" charset="0"/>
                <a:cs typeface="Times New Roman" panose="02020603050405020304" pitchFamily="18" charset="0"/>
              </a:rPr>
              <a:t>[4] </a:t>
            </a:r>
            <a:r>
              <a:rPr lang="en-US" sz="2200" dirty="0">
                <a:latin typeface="Times New Roman" panose="02020603050405020304" pitchFamily="18" charset="0"/>
                <a:cs typeface="Times New Roman" panose="02020603050405020304" pitchFamily="18" charset="0"/>
              </a:rPr>
              <a:t>Clifford E. Cummings and </a:t>
            </a:r>
            <a:r>
              <a:rPr lang="en-US" sz="2200" dirty="0" err="1">
                <a:latin typeface="Times New Roman" panose="02020603050405020304" pitchFamily="18" charset="0"/>
                <a:cs typeface="Times New Roman" panose="02020603050405020304" pitchFamily="18" charset="0"/>
              </a:rPr>
              <a:t>Janick</a:t>
            </a:r>
            <a:r>
              <a:rPr lang="en-US" sz="2200" dirty="0">
                <a:latin typeface="Times New Roman" panose="02020603050405020304" pitchFamily="18" charset="0"/>
                <a:cs typeface="Times New Roman" panose="02020603050405020304" pitchFamily="18" charset="0"/>
              </a:rPr>
              <a:t> Bergeron “Using UVM Virtual Sequencers &amp; Virtual Sequences” </a:t>
            </a:r>
            <a:r>
              <a:rPr lang="en-US" sz="2200" i="1" dirty="0">
                <a:latin typeface="Times New Roman" panose="02020603050405020304" pitchFamily="18" charset="0"/>
                <a:cs typeface="Times New Roman" panose="02020603050405020304" pitchFamily="18" charset="0"/>
              </a:rPr>
              <a:t>World Class System Verilog &amp; UVM Training, </a:t>
            </a:r>
            <a:r>
              <a:rPr lang="en-US" sz="2200" dirty="0" err="1">
                <a:latin typeface="Times New Roman" panose="02020603050405020304" pitchFamily="18" charset="0"/>
                <a:cs typeface="Times New Roman" panose="02020603050405020304" pitchFamily="18" charset="0"/>
              </a:rPr>
              <a:t>DVCon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Vol</a:t>
            </a:r>
            <a:r>
              <a:rPr lang="en-US" sz="2200" dirty="0">
                <a:latin typeface="Times New Roman" panose="02020603050405020304" pitchFamily="18" charset="0"/>
                <a:cs typeface="Times New Roman" panose="02020603050405020304" pitchFamily="18" charset="0"/>
              </a:rPr>
              <a:t> 8, </a:t>
            </a:r>
            <a:r>
              <a:rPr lang="en-US" sz="2200" dirty="0" err="1">
                <a:latin typeface="Times New Roman" panose="02020603050405020304" pitchFamily="18" charset="0"/>
                <a:cs typeface="Times New Roman" panose="02020603050405020304" pitchFamily="18" charset="0"/>
              </a:rPr>
              <a:t>pp</a:t>
            </a:r>
            <a:r>
              <a:rPr lang="en-US" sz="2200" dirty="0">
                <a:latin typeface="Times New Roman" panose="02020603050405020304" pitchFamily="18" charset="0"/>
                <a:cs typeface="Times New Roman" panose="02020603050405020304" pitchFamily="18" charset="0"/>
              </a:rPr>
              <a:t> 1-26, </a:t>
            </a:r>
            <a:r>
              <a:rPr lang="en-US" sz="2200" dirty="0" smtClean="0">
                <a:latin typeface="Times New Roman" panose="02020603050405020304" pitchFamily="18" charset="0"/>
                <a:cs typeface="Times New Roman" panose="02020603050405020304" pitchFamily="18" charset="0"/>
              </a:rPr>
              <a:t>2016</a:t>
            </a: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D916E-4DBB-4242-9D21-29792E6D0E41}"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23</a:t>
            </a:fld>
            <a:endParaRPr lang="en-US"/>
          </a:p>
        </p:txBody>
      </p:sp>
    </p:spTree>
    <p:extLst>
      <p:ext uri="{BB962C8B-B14F-4D97-AF65-F5344CB8AC3E}">
        <p14:creationId xmlns:p14="http://schemas.microsoft.com/office/powerpoint/2010/main" val="2542623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7AC306C-7505-44F4-80C0-64575E9FE657}"/>
              </a:ext>
            </a:extLst>
          </p:cNvPr>
          <p:cNvSpPr>
            <a:spLocks noGrp="1"/>
          </p:cNvSpPr>
          <p:nvPr>
            <p:ph idx="1"/>
          </p:nvPr>
        </p:nvSpPr>
        <p:spPr>
          <a:xfrm>
            <a:off x="413228" y="206012"/>
            <a:ext cx="10975209" cy="6333334"/>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[5] </a:t>
            </a:r>
            <a:r>
              <a:rPr lang="en-US" sz="2200" dirty="0" err="1">
                <a:latin typeface="Times New Roman" panose="02020603050405020304" pitchFamily="18" charset="0"/>
                <a:cs typeface="Times New Roman" panose="02020603050405020304" pitchFamily="18" charset="0"/>
              </a:rPr>
              <a:t>Josep</a:t>
            </a:r>
            <a:r>
              <a:rPr lang="en-US" sz="2200" dirty="0">
                <a:latin typeface="Times New Roman" panose="02020603050405020304" pitchFamily="18" charset="0"/>
                <a:cs typeface="Times New Roman" panose="02020603050405020304" pitchFamily="18" charset="0"/>
              </a:rPr>
              <a:t> Sans I </a:t>
            </a:r>
            <a:r>
              <a:rPr lang="en-US" sz="2200" dirty="0" err="1">
                <a:latin typeface="Times New Roman" panose="02020603050405020304" pitchFamily="18" charset="0"/>
                <a:cs typeface="Times New Roman" panose="02020603050405020304" pitchFamily="18" charset="0"/>
              </a:rPr>
              <a:t>Prats</a:t>
            </a:r>
            <a:r>
              <a:rPr lang="en-US" sz="2200" dirty="0">
                <a:latin typeface="Times New Roman" panose="02020603050405020304" pitchFamily="18" charset="0"/>
                <a:cs typeface="Times New Roman" panose="02020603050405020304" pitchFamily="18" charset="0"/>
              </a:rPr>
              <a:t>, “Verification of a microprocessor’s memory pipeline with UVM” </a:t>
            </a:r>
            <a:r>
              <a:rPr lang="en-US" sz="2200" i="1" dirty="0">
                <a:latin typeface="Times New Roman" panose="02020603050405020304" pitchFamily="18" charset="0"/>
                <a:cs typeface="Times New Roman" panose="02020603050405020304" pitchFamily="18" charset="0"/>
              </a:rPr>
              <a:t>Final Master Thesis Master in Innovation and Research in </a:t>
            </a:r>
            <a:r>
              <a:rPr lang="en-US" sz="2200" i="1" dirty="0" err="1">
                <a:latin typeface="Times New Roman" panose="02020603050405020304" pitchFamily="18" charset="0"/>
                <a:cs typeface="Times New Roman" panose="02020603050405020304" pitchFamily="18" charset="0"/>
              </a:rPr>
              <a:t>Informatics,</a:t>
            </a:r>
            <a:r>
              <a:rPr lang="en-US" sz="2200" dirty="0" err="1">
                <a:latin typeface="Times New Roman" panose="02020603050405020304" pitchFamily="18" charset="0"/>
                <a:cs typeface="Times New Roman" panose="02020603050405020304" pitchFamily="18" charset="0"/>
              </a:rPr>
              <a:t>Vol</a:t>
            </a:r>
            <a:r>
              <a:rPr lang="en-US" sz="2200" dirty="0">
                <a:latin typeface="Times New Roman" panose="02020603050405020304" pitchFamily="18" charset="0"/>
                <a:cs typeface="Times New Roman" panose="02020603050405020304" pitchFamily="18" charset="0"/>
              </a:rPr>
              <a:t> 9, </a:t>
            </a:r>
            <a:r>
              <a:rPr lang="en-US" sz="2200" dirty="0" err="1">
                <a:latin typeface="Times New Roman" panose="02020603050405020304" pitchFamily="18" charset="0"/>
                <a:cs typeface="Times New Roman" panose="02020603050405020304" pitchFamily="18" charset="0"/>
              </a:rPr>
              <a:t>pp</a:t>
            </a:r>
            <a:r>
              <a:rPr lang="en-US" sz="2200" dirty="0">
                <a:latin typeface="Times New Roman" panose="02020603050405020304" pitchFamily="18" charset="0"/>
                <a:cs typeface="Times New Roman" panose="02020603050405020304" pitchFamily="18" charset="0"/>
              </a:rPr>
              <a:t> 1-34, </a:t>
            </a:r>
            <a:r>
              <a:rPr lang="en-US" sz="2200" dirty="0" smtClean="0">
                <a:latin typeface="Times New Roman" panose="02020603050405020304" pitchFamily="18" charset="0"/>
                <a:cs typeface="Times New Roman" panose="02020603050405020304" pitchFamily="18" charset="0"/>
              </a:rPr>
              <a:t>2022</a:t>
            </a:r>
          </a:p>
          <a:p>
            <a:pPr marL="0" indent="0" algn="just">
              <a:lnSpc>
                <a:spcPct val="150000"/>
              </a:lnSpc>
              <a:buNone/>
            </a:pPr>
            <a:r>
              <a:rPr lang="en-US" sz="2200" dirty="0" smtClean="0">
                <a:latin typeface="Times New Roman" panose="02020603050405020304" pitchFamily="18" charset="0"/>
                <a:cs typeface="Times New Roman" panose="02020603050405020304" pitchFamily="18" charset="0"/>
              </a:rPr>
              <a:t>[6] </a:t>
            </a:r>
            <a:r>
              <a:rPr lang="en-US" sz="2200" dirty="0" err="1" smtClean="0">
                <a:latin typeface="Times New Roman" panose="02020603050405020304" pitchFamily="18" charset="0"/>
                <a:cs typeface="Times New Roman" panose="02020603050405020304" pitchFamily="18" charset="0"/>
              </a:rPr>
              <a:t>Bidisha</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Kashyap</a:t>
            </a:r>
            <a:r>
              <a:rPr lang="en-US" sz="2200" dirty="0">
                <a:latin typeface="Times New Roman" panose="02020603050405020304" pitchFamily="18" charset="0"/>
                <a:cs typeface="Times New Roman" panose="02020603050405020304" pitchFamily="18" charset="0"/>
              </a:rPr>
              <a:t> and  Ravi V “Universal Verification Methodology Based Verification of UART Protocol” </a:t>
            </a:r>
            <a:r>
              <a:rPr lang="en-US" sz="2200" i="1" dirty="0">
                <a:latin typeface="Times New Roman" panose="02020603050405020304" pitchFamily="18" charset="0"/>
                <a:cs typeface="Times New Roman" panose="02020603050405020304" pitchFamily="18" charset="0"/>
              </a:rPr>
              <a:t>National Science, Engineering and Technology Conference (NCSET)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pp</a:t>
            </a:r>
            <a:r>
              <a:rPr lang="en-US" sz="2200" dirty="0">
                <a:latin typeface="Times New Roman" panose="02020603050405020304" pitchFamily="18" charset="0"/>
                <a:cs typeface="Times New Roman" panose="02020603050405020304" pitchFamily="18" charset="0"/>
              </a:rPr>
              <a:t> 1-6, </a:t>
            </a:r>
            <a:r>
              <a:rPr lang="en-US" sz="2200" dirty="0" smtClean="0">
                <a:latin typeface="Times New Roman" panose="02020603050405020304" pitchFamily="18" charset="0"/>
                <a:cs typeface="Times New Roman" panose="02020603050405020304" pitchFamily="18" charset="0"/>
              </a:rPr>
              <a:t>2020</a:t>
            </a:r>
          </a:p>
          <a:p>
            <a:pPr marL="0" indent="0" algn="just">
              <a:lnSpc>
                <a:spcPct val="150000"/>
              </a:lnSpc>
              <a:buNone/>
            </a:pPr>
            <a:r>
              <a:rPr lang="en-US" sz="2200" dirty="0" smtClean="0">
                <a:latin typeface="Times New Roman" panose="02020603050405020304" pitchFamily="18" charset="0"/>
                <a:cs typeface="Times New Roman" panose="02020603050405020304" pitchFamily="18" charset="0"/>
              </a:rPr>
              <a:t>[7] </a:t>
            </a:r>
            <a:r>
              <a:rPr lang="en-US" sz="2200" dirty="0">
                <a:latin typeface="Times New Roman" panose="02020603050405020304" pitchFamily="18" charset="0"/>
                <a:cs typeface="Times New Roman" panose="02020603050405020304" pitchFamily="18" charset="0"/>
              </a:rPr>
              <a:t>Khaled </a:t>
            </a:r>
            <a:r>
              <a:rPr lang="en-US" sz="2200" dirty="0" err="1">
                <a:latin typeface="Times New Roman" panose="02020603050405020304" pitchFamily="18" charset="0"/>
                <a:cs typeface="Times New Roman" panose="02020603050405020304" pitchFamily="18" charset="0"/>
              </a:rPr>
              <a:t>Fathy</a:t>
            </a:r>
            <a:r>
              <a:rPr lang="en-US" sz="2200" dirty="0">
                <a:latin typeface="Times New Roman" panose="02020603050405020304" pitchFamily="18" charset="0"/>
                <a:cs typeface="Times New Roman" panose="02020603050405020304" pitchFamily="18" charset="0"/>
              </a:rPr>
              <a:t> and Khaled Salah “An Efficient Scenario Based Testing Methodology Using UVM”, </a:t>
            </a:r>
            <a:r>
              <a:rPr lang="en-US" sz="2200" i="1" dirty="0">
                <a:latin typeface="Times New Roman" panose="02020603050405020304" pitchFamily="18" charset="0"/>
                <a:cs typeface="Times New Roman" panose="02020603050405020304" pitchFamily="18" charset="0"/>
              </a:rPr>
              <a:t>17th International Workshop on Microprocessor and SOC Test and Verification, </a:t>
            </a:r>
            <a:r>
              <a:rPr lang="en-US" sz="2200" dirty="0" err="1">
                <a:latin typeface="Times New Roman" panose="02020603050405020304" pitchFamily="18" charset="0"/>
                <a:cs typeface="Times New Roman" panose="02020603050405020304" pitchFamily="18" charset="0"/>
              </a:rPr>
              <a:t>Vol</a:t>
            </a:r>
            <a:r>
              <a:rPr lang="en-US" sz="2200" dirty="0">
                <a:latin typeface="Times New Roman" panose="02020603050405020304" pitchFamily="18" charset="0"/>
                <a:cs typeface="Times New Roman" panose="02020603050405020304" pitchFamily="18" charset="0"/>
              </a:rPr>
              <a:t> 1, </a:t>
            </a:r>
            <a:r>
              <a:rPr lang="en-US" sz="2200" dirty="0" err="1">
                <a:latin typeface="Times New Roman" panose="02020603050405020304" pitchFamily="18" charset="0"/>
                <a:cs typeface="Times New Roman" panose="02020603050405020304" pitchFamily="18" charset="0"/>
              </a:rPr>
              <a:t>pp</a:t>
            </a:r>
            <a:r>
              <a:rPr lang="en-US" sz="2200" dirty="0">
                <a:latin typeface="Times New Roman" panose="02020603050405020304" pitchFamily="18" charset="0"/>
                <a:cs typeface="Times New Roman" panose="02020603050405020304" pitchFamily="18" charset="0"/>
              </a:rPr>
              <a:t> 57-60, </a:t>
            </a:r>
            <a:r>
              <a:rPr lang="en-US" sz="2200" i="1" dirty="0">
                <a:latin typeface="Times New Roman" panose="02020603050405020304" pitchFamily="18" charset="0"/>
                <a:cs typeface="Times New Roman" panose="02020603050405020304" pitchFamily="18" charset="0"/>
              </a:rPr>
              <a:t>2016</a:t>
            </a:r>
            <a:r>
              <a:rPr lang="en-US" sz="2200" i="1" dirty="0" smtClean="0">
                <a:latin typeface="Times New Roman" panose="02020603050405020304" pitchFamily="18" charset="0"/>
                <a:cs typeface="Times New Roman" panose="02020603050405020304" pitchFamily="18" charset="0"/>
              </a:rPr>
              <a:t>.</a:t>
            </a:r>
          </a:p>
          <a:p>
            <a:pPr marL="0" lvl="0" indent="0" algn="just">
              <a:lnSpc>
                <a:spcPct val="150000"/>
              </a:lnSpc>
              <a:buNone/>
            </a:pPr>
            <a:r>
              <a:rPr lang="en-US" sz="2200" dirty="0" smtClean="0">
                <a:latin typeface="Times New Roman" panose="02020603050405020304" pitchFamily="18" charset="0"/>
                <a:cs typeface="Times New Roman" panose="02020603050405020304" pitchFamily="18" charset="0"/>
              </a:rPr>
              <a:t>[8] </a:t>
            </a:r>
            <a:r>
              <a:rPr lang="en-US" sz="2200" dirty="0">
                <a:latin typeface="Times New Roman" panose="02020603050405020304" pitchFamily="18" charset="0"/>
                <a:cs typeface="Times New Roman" panose="02020603050405020304" pitchFamily="18" charset="0"/>
              </a:rPr>
              <a:t>Agustin Rodriguez, Juan </a:t>
            </a:r>
            <a:r>
              <a:rPr lang="en-US" sz="2200" dirty="0" err="1">
                <a:latin typeface="Times New Roman" panose="02020603050405020304" pitchFamily="18" charset="0"/>
                <a:cs typeface="Times New Roman" panose="02020603050405020304" pitchFamily="18" charset="0"/>
              </a:rPr>
              <a:t>Francesconi</a:t>
            </a:r>
            <a:r>
              <a:rPr lang="en-US" sz="2200" dirty="0">
                <a:latin typeface="Times New Roman" panose="02020603050405020304" pitchFamily="18" charset="0"/>
                <a:cs typeface="Times New Roman" panose="02020603050405020304" pitchFamily="18" charset="0"/>
              </a:rPr>
              <a:t> J., Pedro M. Julian “UVM Based </a:t>
            </a:r>
            <a:r>
              <a:rPr lang="en-US" sz="2200" dirty="0" err="1">
                <a:latin typeface="Times New Roman" panose="02020603050405020304" pitchFamily="18" charset="0"/>
                <a:cs typeface="Times New Roman" panose="02020603050405020304" pitchFamily="18" charset="0"/>
              </a:rPr>
              <a:t>Testbench</a:t>
            </a:r>
            <a:r>
              <a:rPr lang="en-US" sz="2200" dirty="0">
                <a:latin typeface="Times New Roman" panose="02020603050405020304" pitchFamily="18" charset="0"/>
                <a:cs typeface="Times New Roman" panose="02020603050405020304" pitchFamily="18" charset="0"/>
              </a:rPr>
              <a:t> Architecture for Unit Verification” </a:t>
            </a:r>
            <a:r>
              <a:rPr lang="en-US" sz="2200" i="1" dirty="0">
                <a:latin typeface="Times New Roman" panose="02020603050405020304" pitchFamily="18" charset="0"/>
                <a:cs typeface="Times New Roman" panose="02020603050405020304" pitchFamily="18" charset="0"/>
              </a:rPr>
              <a:t>Argentine School of Micro-</a:t>
            </a:r>
            <a:r>
              <a:rPr lang="en-US" sz="2200" i="1" dirty="0" err="1">
                <a:latin typeface="Times New Roman" panose="02020603050405020304" pitchFamily="18" charset="0"/>
                <a:cs typeface="Times New Roman" panose="02020603050405020304" pitchFamily="18" charset="0"/>
              </a:rPr>
              <a:t>Nanoelectronics</a:t>
            </a:r>
            <a:r>
              <a:rPr lang="en-US" sz="2200" i="1" dirty="0">
                <a:latin typeface="Times New Roman" panose="02020603050405020304" pitchFamily="18" charset="0"/>
                <a:cs typeface="Times New Roman" panose="02020603050405020304" pitchFamily="18" charset="0"/>
              </a:rPr>
              <a:t>, Technology and Applications, </a:t>
            </a:r>
            <a:r>
              <a:rPr lang="en-US" sz="2200" dirty="0" err="1">
                <a:latin typeface="Times New Roman" panose="02020603050405020304" pitchFamily="18" charset="0"/>
                <a:cs typeface="Times New Roman" panose="02020603050405020304" pitchFamily="18" charset="0"/>
              </a:rPr>
              <a:t>Vol</a:t>
            </a:r>
            <a:r>
              <a:rPr lang="en-US" sz="2200" dirty="0">
                <a:latin typeface="Times New Roman" panose="02020603050405020304" pitchFamily="18" charset="0"/>
                <a:cs typeface="Times New Roman" panose="02020603050405020304" pitchFamily="18" charset="0"/>
              </a:rPr>
              <a:t> 9, </a:t>
            </a:r>
            <a:r>
              <a:rPr lang="en-US" sz="2200" dirty="0" err="1">
                <a:latin typeface="Times New Roman" panose="02020603050405020304" pitchFamily="18" charset="0"/>
                <a:cs typeface="Times New Roman" panose="02020603050405020304" pitchFamily="18" charset="0"/>
              </a:rPr>
              <a:t>pp</a:t>
            </a:r>
            <a:r>
              <a:rPr lang="en-US" sz="2200" dirty="0">
                <a:latin typeface="Times New Roman" panose="02020603050405020304" pitchFamily="18" charset="0"/>
                <a:cs typeface="Times New Roman" panose="02020603050405020304" pitchFamily="18" charset="0"/>
              </a:rPr>
              <a:t> 89-94,</a:t>
            </a:r>
            <a:r>
              <a:rPr lang="en-US" sz="2200" i="1" dirty="0">
                <a:latin typeface="Times New Roman" panose="02020603050405020304" pitchFamily="18" charset="0"/>
                <a:cs typeface="Times New Roman" panose="02020603050405020304" pitchFamily="18" charset="0"/>
              </a:rPr>
              <a:t> 2014</a:t>
            </a:r>
            <a:r>
              <a:rPr lang="en-US" sz="2200" i="1"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00566C3-FA21-41B3-B288-0A0335770C8E}" type="datetime5">
              <a:rPr lang="en-US" smtClean="0"/>
              <a:t>10-May-24</a:t>
            </a:fld>
            <a:endParaRPr lang="en-US"/>
          </a:p>
        </p:txBody>
      </p:sp>
      <p:sp>
        <p:nvSpPr>
          <p:cNvPr id="4" name="Footer Placeholder 3"/>
          <p:cNvSpPr>
            <a:spLocks noGrp="1"/>
          </p:cNvSpPr>
          <p:nvPr>
            <p:ph type="ftr" sz="quarter" idx="11"/>
          </p:nvPr>
        </p:nvSpPr>
        <p:spPr/>
        <p:txBody>
          <a:bodyPr/>
          <a:lstStyle/>
          <a:p>
            <a:r>
              <a:rPr lang="en-US" smtClean="0"/>
              <a:t>VS-UVM</a:t>
            </a:r>
            <a:endParaRPr lang="en-US"/>
          </a:p>
        </p:txBody>
      </p:sp>
      <p:sp>
        <p:nvSpPr>
          <p:cNvPr id="5" name="Slide Number Placeholder 4"/>
          <p:cNvSpPr>
            <a:spLocks noGrp="1"/>
          </p:cNvSpPr>
          <p:nvPr>
            <p:ph type="sldNum" sz="quarter" idx="12"/>
          </p:nvPr>
        </p:nvSpPr>
        <p:spPr/>
        <p:txBody>
          <a:bodyPr/>
          <a:lstStyle/>
          <a:p>
            <a:fld id="{3E4DECD8-2DC6-4952-BBDC-4A13C15E9655}" type="slidenum">
              <a:rPr lang="en-US" smtClean="0"/>
              <a:t>24</a:t>
            </a:fld>
            <a:endParaRPr lang="en-US"/>
          </a:p>
        </p:txBody>
      </p:sp>
    </p:spTree>
    <p:extLst>
      <p:ext uri="{BB962C8B-B14F-4D97-AF65-F5344CB8AC3E}">
        <p14:creationId xmlns:p14="http://schemas.microsoft.com/office/powerpoint/2010/main" val="187988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218" y="911225"/>
            <a:ext cx="10515600" cy="4351338"/>
          </a:xfrm>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[9] </a:t>
            </a:r>
            <a:r>
              <a:rPr lang="en-US" sz="2200" dirty="0" err="1">
                <a:latin typeface="Times New Roman" panose="02020603050405020304" pitchFamily="18" charset="0"/>
                <a:cs typeface="Times New Roman" panose="02020603050405020304" pitchFamily="18" charset="0"/>
              </a:rPr>
              <a:t>Deepika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Jayanthi</a:t>
            </a:r>
            <a:r>
              <a:rPr lang="en-US" sz="2200" dirty="0">
                <a:latin typeface="Times New Roman" panose="02020603050405020304" pitchFamily="18" charset="0"/>
                <a:cs typeface="Times New Roman" panose="02020603050405020304" pitchFamily="18" charset="0"/>
              </a:rPr>
              <a:t> K Murthy, ”Interrupt Enabled Priority Based Master      Slave Communication using SPI Protocol”, </a:t>
            </a:r>
            <a:r>
              <a:rPr lang="en-US" sz="2200" i="1" dirty="0">
                <a:latin typeface="Times New Roman" panose="02020603050405020304" pitchFamily="18" charset="0"/>
                <a:cs typeface="Times New Roman" panose="02020603050405020304" pitchFamily="18" charset="0"/>
              </a:rPr>
              <a:t>International Journal of  Innovative Technology and Exploring Engineering (IJITEE),</a:t>
            </a:r>
            <a:r>
              <a:rPr lang="en-US" sz="2200" dirty="0">
                <a:latin typeface="Times New Roman" panose="02020603050405020304" pitchFamily="18" charset="0"/>
                <a:cs typeface="Times New Roman" panose="02020603050405020304" pitchFamily="18" charset="0"/>
              </a:rPr>
              <a:t> ISSN: 2278-3075 (Online), Volume-9 pp-9-13, July 2020.</a:t>
            </a:r>
          </a:p>
          <a:p>
            <a:pPr marL="0" lvl="0" indent="0" algn="just">
              <a:lnSpc>
                <a:spcPct val="150000"/>
              </a:lnSpc>
              <a:buNone/>
            </a:pPr>
            <a:r>
              <a:rPr lang="en-US" sz="2200" dirty="0">
                <a:latin typeface="Times New Roman" panose="02020603050405020304" pitchFamily="18" charset="0"/>
                <a:cs typeface="Times New Roman" panose="02020603050405020304" pitchFamily="18" charset="0"/>
              </a:rPr>
              <a:t>[10] CHETAN N, R KRISHNA, “Verification of SPI protocol Single Master Multiple Slaves using </a:t>
            </a:r>
            <a:r>
              <a:rPr lang="en-US" sz="2200" dirty="0" err="1">
                <a:latin typeface="Times New Roman" panose="02020603050405020304" pitchFamily="18" charset="0"/>
                <a:cs typeface="Times New Roman" panose="02020603050405020304" pitchFamily="18" charset="0"/>
              </a:rPr>
              <a:t>Systemverilog</a:t>
            </a:r>
            <a:r>
              <a:rPr lang="en-US" sz="2200" dirty="0">
                <a:latin typeface="Times New Roman" panose="02020603050405020304" pitchFamily="18" charset="0"/>
                <a:cs typeface="Times New Roman" panose="02020603050405020304" pitchFamily="18" charset="0"/>
              </a:rPr>
              <a:t> and Universal Verification Methodology (UVM)” , </a:t>
            </a:r>
            <a:r>
              <a:rPr lang="en-US" sz="2200" i="1" dirty="0">
                <a:latin typeface="Times New Roman" panose="02020603050405020304" pitchFamily="18" charset="0"/>
                <a:cs typeface="Times New Roman" panose="02020603050405020304" pitchFamily="18" charset="0"/>
              </a:rPr>
              <a:t>International Journal of Engineering Research and Applications(IJERA),</a:t>
            </a:r>
            <a:r>
              <a:rPr lang="en-US" sz="2200" dirty="0">
                <a:latin typeface="Times New Roman" panose="02020603050405020304" pitchFamily="18" charset="0"/>
                <a:cs typeface="Times New Roman" panose="02020603050405020304" pitchFamily="18" charset="0"/>
              </a:rPr>
              <a:t> Vol. 11, Issue 7, (Series-VI), pp. 01-08, July 2021.</a:t>
            </a: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8D2137-6240-4454-8C98-A8A6407DA7C4}"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25</a:t>
            </a:fld>
            <a:endParaRPr lang="en-US"/>
          </a:p>
        </p:txBody>
      </p:sp>
    </p:spTree>
    <p:extLst>
      <p:ext uri="{BB962C8B-B14F-4D97-AF65-F5344CB8AC3E}">
        <p14:creationId xmlns:p14="http://schemas.microsoft.com/office/powerpoint/2010/main" val="78722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7623" t="21087" r="29056" b="3771"/>
          <a:stretch/>
        </p:blipFill>
        <p:spPr>
          <a:xfrm>
            <a:off x="1302327" y="332509"/>
            <a:ext cx="9490364" cy="5791199"/>
          </a:xfrm>
        </p:spPr>
      </p:pic>
      <p:sp>
        <p:nvSpPr>
          <p:cNvPr id="4" name="Date Placeholder 3"/>
          <p:cNvSpPr>
            <a:spLocks noGrp="1"/>
          </p:cNvSpPr>
          <p:nvPr>
            <p:ph type="dt" sz="half" idx="10"/>
          </p:nvPr>
        </p:nvSpPr>
        <p:spPr/>
        <p:txBody>
          <a:bodyPr/>
          <a:lstStyle/>
          <a:p>
            <a:fld id="{2D8D2137-6240-4454-8C98-A8A6407DA7C4}"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26</a:t>
            </a:fld>
            <a:endParaRPr lang="en-US"/>
          </a:p>
        </p:txBody>
      </p:sp>
    </p:spTree>
    <p:extLst>
      <p:ext uri="{BB962C8B-B14F-4D97-AF65-F5344CB8AC3E}">
        <p14:creationId xmlns:p14="http://schemas.microsoft.com/office/powerpoint/2010/main" val="625684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781" y="1479658"/>
            <a:ext cx="10515600" cy="4351338"/>
          </a:xfrm>
        </p:spPr>
        <p:txBody>
          <a:bodyPr/>
          <a:lstStyle/>
          <a:p>
            <a:pPr marL="0" indent="0" algn="ctr">
              <a:buNone/>
            </a:pPr>
            <a:r>
              <a:rPr lang="en-US" sz="4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ANY QUERIES?</a:t>
            </a:r>
            <a:endParaRPr lang="en-IN"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D087BC9-3BF6-4875-889F-A954FED061B8}" type="datetime5">
              <a:rPr lang="en-US" smtClean="0"/>
              <a:t>10-May-24</a:t>
            </a:fld>
            <a:endParaRPr lang="en-US"/>
          </a:p>
        </p:txBody>
      </p:sp>
      <p:sp>
        <p:nvSpPr>
          <p:cNvPr id="4" name="Footer Placeholder 3"/>
          <p:cNvSpPr>
            <a:spLocks noGrp="1"/>
          </p:cNvSpPr>
          <p:nvPr>
            <p:ph type="ftr" sz="quarter" idx="11"/>
          </p:nvPr>
        </p:nvSpPr>
        <p:spPr/>
        <p:txBody>
          <a:bodyPr/>
          <a:lstStyle/>
          <a:p>
            <a:r>
              <a:rPr lang="en-US" smtClean="0"/>
              <a:t>VS-UVM</a:t>
            </a:r>
            <a:endParaRPr lang="en-US"/>
          </a:p>
        </p:txBody>
      </p:sp>
      <p:sp>
        <p:nvSpPr>
          <p:cNvPr id="5" name="Slide Number Placeholder 4"/>
          <p:cNvSpPr>
            <a:spLocks noGrp="1"/>
          </p:cNvSpPr>
          <p:nvPr>
            <p:ph type="sldNum" sz="quarter" idx="12"/>
          </p:nvPr>
        </p:nvSpPr>
        <p:spPr/>
        <p:txBody>
          <a:bodyPr/>
          <a:lstStyle/>
          <a:p>
            <a:fld id="{3E4DECD8-2DC6-4952-BBDC-4A13C15E9655}" type="slidenum">
              <a:rPr lang="en-US" smtClean="0"/>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782" y="2493818"/>
            <a:ext cx="3671454" cy="2897741"/>
          </a:xfrm>
          <a:prstGeom prst="rect">
            <a:avLst/>
          </a:prstGeom>
        </p:spPr>
      </p:pic>
    </p:spTree>
    <p:extLst>
      <p:ext uri="{BB962C8B-B14F-4D97-AF65-F5344CB8AC3E}">
        <p14:creationId xmlns:p14="http://schemas.microsoft.com/office/powerpoint/2010/main" val="2117144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37D1099-1FAC-4A52-B9D9-11B5C6F3D8AE}"/>
              </a:ext>
            </a:extLst>
          </p:cNvPr>
          <p:cNvSpPr>
            <a:spLocks noGrp="1"/>
          </p:cNvSpPr>
          <p:nvPr>
            <p:ph idx="1"/>
          </p:nvPr>
        </p:nvSpPr>
        <p:spPr>
          <a:xfrm>
            <a:off x="3762530" y="2368446"/>
            <a:ext cx="5411449" cy="1768839"/>
          </a:xfrm>
        </p:spPr>
        <p:txBody>
          <a:bodyPr>
            <a:noAutofit/>
          </a:bodyPr>
          <a:lstStyle/>
          <a:p>
            <a:pPr marL="0" indent="0" algn="ctr">
              <a:buNone/>
            </a:pPr>
            <a:r>
              <a:rPr lang="en-US" sz="6600" b="1" dirty="0">
                <a:latin typeface="Times New Roman" panose="02020603050405020304" pitchFamily="18" charset="0"/>
                <a:cs typeface="Times New Roman" panose="02020603050405020304" pitchFamily="18" charset="0"/>
              </a:rPr>
              <a:t>THANK YOU</a:t>
            </a:r>
          </a:p>
        </p:txBody>
      </p:sp>
      <p:sp>
        <p:nvSpPr>
          <p:cNvPr id="2" name="Date Placeholder 1"/>
          <p:cNvSpPr>
            <a:spLocks noGrp="1"/>
          </p:cNvSpPr>
          <p:nvPr>
            <p:ph type="dt" sz="half" idx="10"/>
          </p:nvPr>
        </p:nvSpPr>
        <p:spPr/>
        <p:txBody>
          <a:bodyPr/>
          <a:lstStyle/>
          <a:p>
            <a:fld id="{2F39C0AD-87EB-45DA-9E89-01571BF8E651}" type="datetime5">
              <a:rPr lang="en-US" smtClean="0"/>
              <a:t>10-May-24</a:t>
            </a:fld>
            <a:endParaRPr lang="en-US"/>
          </a:p>
        </p:txBody>
      </p:sp>
      <p:sp>
        <p:nvSpPr>
          <p:cNvPr id="4" name="Footer Placeholder 3"/>
          <p:cNvSpPr>
            <a:spLocks noGrp="1"/>
          </p:cNvSpPr>
          <p:nvPr>
            <p:ph type="ftr" sz="quarter" idx="11"/>
          </p:nvPr>
        </p:nvSpPr>
        <p:spPr/>
        <p:txBody>
          <a:bodyPr/>
          <a:lstStyle/>
          <a:p>
            <a:r>
              <a:rPr lang="en-US" smtClean="0"/>
              <a:t>VS-UVM</a:t>
            </a:r>
            <a:endParaRPr lang="en-US"/>
          </a:p>
        </p:txBody>
      </p:sp>
      <p:sp>
        <p:nvSpPr>
          <p:cNvPr id="5" name="Slide Number Placeholder 4"/>
          <p:cNvSpPr>
            <a:spLocks noGrp="1"/>
          </p:cNvSpPr>
          <p:nvPr>
            <p:ph type="sldNum" sz="quarter" idx="12"/>
          </p:nvPr>
        </p:nvSpPr>
        <p:spPr/>
        <p:txBody>
          <a:bodyPr/>
          <a:lstStyle/>
          <a:p>
            <a:fld id="{3E4DECD8-2DC6-4952-BBDC-4A13C15E9655}" type="slidenum">
              <a:rPr lang="en-US" smtClean="0"/>
              <a:t>28</a:t>
            </a:fld>
            <a:endParaRPr lang="en-US"/>
          </a:p>
        </p:txBody>
      </p:sp>
    </p:spTree>
    <p:extLst>
      <p:ext uri="{BB962C8B-B14F-4D97-AF65-F5344CB8AC3E}">
        <p14:creationId xmlns:p14="http://schemas.microsoft.com/office/powerpoint/2010/main" val="265997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5" y="0"/>
            <a:ext cx="10515600" cy="1325563"/>
          </a:xfrm>
        </p:spPr>
        <p:txBody>
          <a:bodyPr/>
          <a:lstStyle/>
          <a:p>
            <a:r>
              <a:rPr lang="en-US" sz="3200" b="1" dirty="0" smtClean="0">
                <a:latin typeface="Times New Roman" panose="02020603050405020304" pitchFamily="18" charset="0"/>
                <a:cs typeface="Times New Roman" panose="02020603050405020304" pitchFamily="18" charset="0"/>
              </a:rPr>
              <a:t>TESSOLVE INTERNSHIP CERTIFICATE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t="2302"/>
          <a:stretch/>
        </p:blipFill>
        <p:spPr>
          <a:xfrm>
            <a:off x="853411" y="1039090"/>
            <a:ext cx="5214880" cy="2701636"/>
          </a:xfrm>
        </p:spPr>
      </p:pic>
      <p:sp>
        <p:nvSpPr>
          <p:cNvPr id="4" name="Date Placeholder 3"/>
          <p:cNvSpPr>
            <a:spLocks noGrp="1"/>
          </p:cNvSpPr>
          <p:nvPr>
            <p:ph type="dt" sz="half" idx="10"/>
          </p:nvPr>
        </p:nvSpPr>
        <p:spPr/>
        <p:txBody>
          <a:bodyPr/>
          <a:lstStyle/>
          <a:p>
            <a:fld id="{2D8D2137-6240-4454-8C98-A8A6407DA7C4}"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3</a:t>
            </a:fld>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2606"/>
          <a:stretch/>
        </p:blipFill>
        <p:spPr>
          <a:xfrm>
            <a:off x="6123709" y="872836"/>
            <a:ext cx="5548746" cy="28540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619" y="3688773"/>
            <a:ext cx="5119255" cy="2656609"/>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t="-1" b="2037"/>
          <a:stretch/>
        </p:blipFill>
        <p:spPr>
          <a:xfrm>
            <a:off x="6158346" y="3685309"/>
            <a:ext cx="5534890" cy="2618509"/>
          </a:xfrm>
          <a:prstGeom prst="rect">
            <a:avLst/>
          </a:prstGeom>
        </p:spPr>
      </p:pic>
    </p:spTree>
    <p:extLst>
      <p:ext uri="{BB962C8B-B14F-4D97-AF65-F5344CB8AC3E}">
        <p14:creationId xmlns:p14="http://schemas.microsoft.com/office/powerpoint/2010/main" val="348656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AGENDA</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93618" y="1603951"/>
            <a:ext cx="5181600" cy="4519757"/>
          </a:xfrm>
        </p:spPr>
        <p:txBody>
          <a:bodyPr>
            <a:normAutofit fontScale="85000" lnSpcReduction="10000"/>
          </a:bodyPr>
          <a:lstStyle/>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Abstract</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Introduction</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Literature Survey</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Problem Statement</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Existing System</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Proposed System</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FIFO Diagram</a:t>
            </a:r>
          </a:p>
          <a:p>
            <a:pPr marL="514350" indent="-51435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Architecture</a:t>
            </a:r>
          </a:p>
          <a:p>
            <a:pPr marL="514350" indent="-514350">
              <a:buFont typeface="+mj-lt"/>
              <a:buAutoNum type="arabicPeriod"/>
            </a:pPr>
            <a:endParaRPr lang="en-US" dirty="0" smtClean="0"/>
          </a:p>
          <a:p>
            <a:pPr marL="514350" indent="-514350">
              <a:buFont typeface="+mj-lt"/>
              <a:buAutoNum type="arabicPeriod"/>
            </a:pPr>
            <a:endParaRPr lang="en-IN" dirty="0"/>
          </a:p>
        </p:txBody>
      </p:sp>
      <p:sp>
        <p:nvSpPr>
          <p:cNvPr id="7" name="Content Placeholder 6"/>
          <p:cNvSpPr>
            <a:spLocks noGrp="1"/>
          </p:cNvSpPr>
          <p:nvPr>
            <p:ph sz="half" idx="2"/>
          </p:nvPr>
        </p:nvSpPr>
        <p:spPr>
          <a:xfrm>
            <a:off x="6172200" y="1634836"/>
            <a:ext cx="5181600" cy="4459000"/>
          </a:xfrm>
        </p:spPr>
        <p:txBody>
          <a:bodyPr>
            <a:normAutofit fontScale="85000" lnSpcReduction="10000"/>
          </a:bodyPr>
          <a:lstStyle/>
          <a:p>
            <a:pPr marL="0" indent="0">
              <a:lnSpc>
                <a:spcPct val="170000"/>
              </a:lnSpc>
              <a:buNone/>
            </a:pPr>
            <a:r>
              <a:rPr lang="en-US" dirty="0" smtClean="0"/>
              <a:t>9.  </a:t>
            </a:r>
            <a:r>
              <a:rPr lang="en-US" sz="2400" dirty="0" smtClean="0">
                <a:latin typeface="Times New Roman" panose="02020603050405020304" pitchFamily="18" charset="0"/>
                <a:cs typeface="Times New Roman" panose="02020603050405020304" pitchFamily="18" charset="0"/>
              </a:rPr>
              <a:t>Execution of UVM Phases</a:t>
            </a:r>
          </a:p>
          <a:p>
            <a:pPr marL="0" indent="0">
              <a:lnSpc>
                <a:spcPct val="170000"/>
              </a:lnSpc>
              <a:buNone/>
            </a:pPr>
            <a:r>
              <a:rPr lang="en-US" sz="2400" dirty="0" smtClean="0">
                <a:latin typeface="Times New Roman" panose="02020603050405020304" pitchFamily="18" charset="0"/>
                <a:cs typeface="Times New Roman" panose="02020603050405020304" pitchFamily="18" charset="0"/>
              </a:rPr>
              <a:t>10. Software Components</a:t>
            </a:r>
          </a:p>
          <a:p>
            <a:pPr marL="0" indent="0">
              <a:lnSpc>
                <a:spcPct val="170000"/>
              </a:lnSpc>
              <a:buNone/>
            </a:pPr>
            <a:r>
              <a:rPr lang="en-US" sz="2400" dirty="0" smtClean="0">
                <a:latin typeface="Times New Roman" panose="02020603050405020304" pitchFamily="18" charset="0"/>
                <a:cs typeface="Times New Roman" panose="02020603050405020304" pitchFamily="18" charset="0"/>
              </a:rPr>
              <a:t>11. Advantages</a:t>
            </a:r>
          </a:p>
          <a:p>
            <a:pPr marL="0" indent="0">
              <a:lnSpc>
                <a:spcPct val="170000"/>
              </a:lnSpc>
              <a:buNone/>
            </a:pPr>
            <a:r>
              <a:rPr lang="en-US" sz="2400" dirty="0" smtClean="0">
                <a:latin typeface="Times New Roman" panose="02020603050405020304" pitchFamily="18" charset="0"/>
                <a:cs typeface="Times New Roman" panose="02020603050405020304" pitchFamily="18" charset="0"/>
              </a:rPr>
              <a:t>12. Applications</a:t>
            </a:r>
          </a:p>
          <a:p>
            <a:pPr marL="514350" indent="-514350">
              <a:lnSpc>
                <a:spcPct val="170000"/>
              </a:lnSpc>
              <a:buAutoNum type="arabicPeriod" startAt="13"/>
            </a:pPr>
            <a:r>
              <a:rPr lang="en-US" sz="2400" dirty="0" err="1" smtClean="0">
                <a:latin typeface="Times New Roman" panose="02020603050405020304" pitchFamily="18" charset="0"/>
                <a:cs typeface="Times New Roman" panose="02020603050405020304" pitchFamily="18" charset="0"/>
              </a:rPr>
              <a:t>Ouput</a:t>
            </a:r>
            <a:r>
              <a:rPr lang="en-US" sz="2400" dirty="0" smtClean="0">
                <a:latin typeface="Times New Roman" panose="02020603050405020304" pitchFamily="18" charset="0"/>
                <a:cs typeface="Times New Roman" panose="02020603050405020304" pitchFamily="18" charset="0"/>
              </a:rPr>
              <a:t> Waveform</a:t>
            </a:r>
          </a:p>
          <a:p>
            <a:pPr marL="514350" indent="-514350">
              <a:lnSpc>
                <a:spcPct val="170000"/>
              </a:lnSpc>
              <a:buAutoNum type="arabicPeriod" startAt="13"/>
            </a:pPr>
            <a:r>
              <a:rPr lang="en-US" sz="2400" dirty="0" smtClean="0">
                <a:latin typeface="Times New Roman" panose="02020603050405020304" pitchFamily="18" charset="0"/>
                <a:cs typeface="Times New Roman" panose="02020603050405020304" pitchFamily="18" charset="0"/>
              </a:rPr>
              <a:t>Conclusion</a:t>
            </a:r>
          </a:p>
          <a:p>
            <a:pPr marL="514350" indent="-514350">
              <a:lnSpc>
                <a:spcPct val="170000"/>
              </a:lnSpc>
              <a:buAutoNum type="arabicPeriod" startAt="13"/>
            </a:pPr>
            <a:r>
              <a:rPr lang="en-US" sz="2400" dirty="0" smtClean="0">
                <a:latin typeface="Times New Roman" panose="02020603050405020304" pitchFamily="18" charset="0"/>
                <a:cs typeface="Times New Roman" panose="02020603050405020304" pitchFamily="18" charset="0"/>
              </a:rPr>
              <a:t>References</a:t>
            </a:r>
          </a:p>
          <a:p>
            <a:pPr marL="514350" indent="-514350">
              <a:buAutoNum type="arabicPeriod" startAt="13"/>
            </a:pPr>
            <a:endParaRPr lang="en-IN" dirty="0" smtClean="0"/>
          </a:p>
        </p:txBody>
      </p:sp>
      <p:sp>
        <p:nvSpPr>
          <p:cNvPr id="4" name="Date Placeholder 3"/>
          <p:cNvSpPr>
            <a:spLocks noGrp="1"/>
          </p:cNvSpPr>
          <p:nvPr>
            <p:ph type="dt" sz="half" idx="10"/>
          </p:nvPr>
        </p:nvSpPr>
        <p:spPr/>
        <p:txBody>
          <a:bodyPr/>
          <a:lstStyle/>
          <a:p>
            <a:fld id="{2D8D2137-6240-4454-8C98-A8A6407DA7C4}"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4</a:t>
            </a:fld>
            <a:endParaRPr lang="en-US"/>
          </a:p>
        </p:txBody>
      </p:sp>
    </p:spTree>
    <p:extLst>
      <p:ext uri="{BB962C8B-B14F-4D97-AF65-F5344CB8AC3E}">
        <p14:creationId xmlns:p14="http://schemas.microsoft.com/office/powerpoint/2010/main" val="87106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ECA14-7F64-482C-9A15-D01EED54571B}"/>
              </a:ext>
            </a:extLst>
          </p:cNvPr>
          <p:cNvSpPr>
            <a:spLocks noGrp="1"/>
          </p:cNvSpPr>
          <p:nvPr>
            <p:ph type="ctrTitle"/>
          </p:nvPr>
        </p:nvSpPr>
        <p:spPr>
          <a:xfrm>
            <a:off x="0" y="377688"/>
            <a:ext cx="4558749" cy="530087"/>
          </a:xfrm>
        </p:spPr>
        <p:txBody>
          <a:bodyPr>
            <a:normAutofit fontScale="90000"/>
          </a:bodyPr>
          <a:lstStyle/>
          <a:p>
            <a:pPr algn="l"/>
            <a:r>
              <a:rPr lang="en-US" sz="3600" b="1" dirty="0" smtClean="0">
                <a:latin typeface="Times New Roman" panose="02020603050405020304" pitchFamily="18" charset="0"/>
                <a:cs typeface="Times New Roman" panose="02020603050405020304" pitchFamily="18" charset="0"/>
              </a:rPr>
              <a:t>   ABSTRACT </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D791EC12-2E15-4B13-A826-513FDA66AC74}"/>
              </a:ext>
            </a:extLst>
          </p:cNvPr>
          <p:cNvSpPr>
            <a:spLocks noGrp="1"/>
          </p:cNvSpPr>
          <p:nvPr>
            <p:ph type="subTitle" idx="1"/>
          </p:nvPr>
        </p:nvSpPr>
        <p:spPr>
          <a:xfrm>
            <a:off x="576468" y="1077514"/>
            <a:ext cx="10860157" cy="5252450"/>
          </a:xfrm>
        </p:spPr>
        <p:txBody>
          <a:bodyPr>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The verification of complex digital designs is further compounded when dealing with specific components like FIFO(First-In-First-out) memory modules. These modules are integral to data processing and communication systems. Within the Universal Verification Methodology(UVM) framework, virtual sequences play a vital role in addressing these challenges. By explores the master-slave concept using virtual sequences for FIFO module verification. Virtual sequences for FIFO module verification ,we enable the creation of intricate test scenarios specifically to emulate the read and write operations of FIFO memory modules automating the verification process to enhance productivity, accuracy, and reduce time-to-market. Thus , while UVM provides a robust frame work for system-level verification, the application of virtual sequences to FIFO modules is crucial for ensuring the reliability and functionality of digital designs.</a:t>
            </a:r>
          </a:p>
        </p:txBody>
      </p:sp>
      <p:sp>
        <p:nvSpPr>
          <p:cNvPr id="4" name="Date Placeholder 3"/>
          <p:cNvSpPr>
            <a:spLocks noGrp="1"/>
          </p:cNvSpPr>
          <p:nvPr>
            <p:ph type="dt" sz="half" idx="10"/>
          </p:nvPr>
        </p:nvSpPr>
        <p:spPr/>
        <p:txBody>
          <a:bodyPr/>
          <a:lstStyle/>
          <a:p>
            <a:fld id="{71DB2853-D1DE-4805-B5C8-51A2A8D915A5}"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5</a:t>
            </a:fld>
            <a:endParaRPr lang="en-US"/>
          </a:p>
        </p:txBody>
      </p:sp>
    </p:spTree>
    <p:extLst>
      <p:ext uri="{BB962C8B-B14F-4D97-AF65-F5344CB8AC3E}">
        <p14:creationId xmlns:p14="http://schemas.microsoft.com/office/powerpoint/2010/main" val="2290299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3103D8-06E2-4092-847B-635F87BF06E2}"/>
              </a:ext>
            </a:extLst>
          </p:cNvPr>
          <p:cNvSpPr>
            <a:spLocks noGrp="1"/>
          </p:cNvSpPr>
          <p:nvPr>
            <p:ph type="title"/>
          </p:nvPr>
        </p:nvSpPr>
        <p:spPr>
          <a:xfrm>
            <a:off x="188843" y="259107"/>
            <a:ext cx="4038600" cy="787815"/>
          </a:xfrm>
        </p:spPr>
        <p:txBody>
          <a:bodyPr>
            <a:normAutofit/>
          </a:bodyPr>
          <a:lstStyle/>
          <a:p>
            <a:pPr algn="just"/>
            <a:r>
              <a:rPr lang="en-US" sz="3200" b="1" dirty="0" smtClean="0">
                <a:latin typeface="Times New Roman" panose="02020603050405020304" pitchFamily="18" charset="0"/>
                <a:cs typeface="Times New Roman" panose="02020603050405020304" pitchFamily="18" charset="0"/>
              </a:rPr>
              <a:t>  INTRODUCTION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D47523C-2268-4AF8-8E3B-73ED504651C7}"/>
              </a:ext>
            </a:extLst>
          </p:cNvPr>
          <p:cNvSpPr>
            <a:spLocks noGrp="1"/>
          </p:cNvSpPr>
          <p:nvPr>
            <p:ph idx="1"/>
          </p:nvPr>
        </p:nvSpPr>
        <p:spPr>
          <a:xfrm>
            <a:off x="596348" y="935711"/>
            <a:ext cx="10757452" cy="5551971"/>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development and implementation of a comprehensive verification environment utilizing the Universal Verification Methodology (UVM) </a:t>
            </a:r>
            <a:r>
              <a:rPr lang="en-US" sz="2400" dirty="0" smtClean="0">
                <a:latin typeface="Times New Roman" panose="02020603050405020304" pitchFamily="18" charset="0"/>
                <a:cs typeface="Times New Roman" panose="02020603050405020304" pitchFamily="18" charset="0"/>
              </a:rPr>
              <a:t>framework</a:t>
            </a:r>
          </a:p>
          <a:p>
            <a:pPr algn="just">
              <a:lnSpc>
                <a:spcPct val="150000"/>
              </a:lnSpc>
            </a:pPr>
            <a:r>
              <a:rPr lang="en-US" sz="2400" dirty="0">
                <a:latin typeface="Times New Roman" panose="02020603050405020304" pitchFamily="18" charset="0"/>
                <a:cs typeface="Times New Roman" panose="02020603050405020304" pitchFamily="18" charset="0"/>
              </a:rPr>
              <a:t>The primary objective is to verify complex digital designs, with a specific emphasis on the operation of FIFO (First-In-First-Out) memory modules. To address the challenges associated with intricate data storage and retrieval mechanisms inherent in FIFO memory modules, we employ a master-slave concept</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The master component is responsible for write operations, while the slave component handles read </a:t>
            </a:r>
            <a:r>
              <a:rPr lang="en-US" sz="2400" dirty="0" smtClean="0">
                <a:latin typeface="Times New Roman" panose="02020603050405020304" pitchFamily="18" charset="0"/>
                <a:cs typeface="Times New Roman" panose="02020603050405020304" pitchFamily="18" charset="0"/>
              </a:rPr>
              <a:t>operations</a:t>
            </a:r>
          </a:p>
          <a:p>
            <a:pPr algn="just">
              <a:lnSpc>
                <a:spcPct val="150000"/>
              </a:lnSpc>
            </a:pPr>
            <a:r>
              <a:rPr lang="en-IN" sz="2400" dirty="0" smtClean="0">
                <a:latin typeface="Times New Roman" panose="02020603050405020304" pitchFamily="18" charset="0"/>
                <a:cs typeface="Times New Roman" panose="02020603050405020304" pitchFamily="18" charset="0"/>
              </a:rPr>
              <a:t>Leveraging </a:t>
            </a:r>
            <a:r>
              <a:rPr lang="en-IN" sz="2400" dirty="0">
                <a:latin typeface="Times New Roman" panose="02020603050405020304" pitchFamily="18" charset="0"/>
                <a:cs typeface="Times New Roman" panose="02020603050405020304" pitchFamily="18" charset="0"/>
              </a:rPr>
              <a:t>virtual sequences within the UVM framework, to automate the verification process, enhancing </a:t>
            </a:r>
            <a:r>
              <a:rPr lang="en-IN" sz="2400" dirty="0" smtClean="0">
                <a:latin typeface="Times New Roman" panose="02020603050405020304" pitchFamily="18" charset="0"/>
                <a:cs typeface="Times New Roman" panose="02020603050405020304" pitchFamily="18" charset="0"/>
              </a:rPr>
              <a:t>productivity, </a:t>
            </a:r>
            <a:r>
              <a:rPr lang="en-IN" sz="2400" dirty="0">
                <a:latin typeface="Times New Roman" panose="02020603050405020304" pitchFamily="18" charset="0"/>
                <a:cs typeface="Times New Roman" panose="02020603050405020304" pitchFamily="18" charset="0"/>
              </a:rPr>
              <a:t>accuracy, and reducing </a:t>
            </a:r>
            <a:r>
              <a:rPr lang="en-IN" sz="2400" dirty="0" smtClean="0">
                <a:latin typeface="Times New Roman" panose="02020603050405020304" pitchFamily="18" charset="0"/>
                <a:cs typeface="Times New Roman" panose="02020603050405020304" pitchFamily="18" charset="0"/>
              </a:rPr>
              <a:t>time-to-market.</a:t>
            </a:r>
            <a:endParaRPr lang="en-US"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AED4749-544C-4E1C-9A8A-D58EE0361369}"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6</a:t>
            </a:fld>
            <a:endParaRPr lang="en-US"/>
          </a:p>
        </p:txBody>
      </p:sp>
    </p:spTree>
    <p:extLst>
      <p:ext uri="{BB962C8B-B14F-4D97-AF65-F5344CB8AC3E}">
        <p14:creationId xmlns:p14="http://schemas.microsoft.com/office/powerpoint/2010/main" val="4135247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AD41D9-94A4-4058-A819-C9CE15A8FB9F}"/>
              </a:ext>
            </a:extLst>
          </p:cNvPr>
          <p:cNvSpPr>
            <a:spLocks noGrp="1"/>
          </p:cNvSpPr>
          <p:nvPr>
            <p:ph type="title"/>
          </p:nvPr>
        </p:nvSpPr>
        <p:spPr>
          <a:xfrm>
            <a:off x="267246" y="0"/>
            <a:ext cx="3854823" cy="725037"/>
          </a:xfrm>
        </p:spPr>
        <p:txBody>
          <a:bodyPr>
            <a:normAutofit/>
          </a:bodyPr>
          <a:lstStyle/>
          <a:p>
            <a:pPr algn="just"/>
            <a:r>
              <a:rPr lang="en-US" sz="2800" b="1" dirty="0">
                <a:latin typeface="Times New Roman" panose="02020603050405020304" pitchFamily="18" charset="0"/>
                <a:cs typeface="Times New Roman" panose="02020603050405020304" pitchFamily="18" charset="0"/>
              </a:rPr>
              <a:t>LITRATURE SURVEY </a:t>
            </a:r>
          </a:p>
        </p:txBody>
      </p:sp>
      <p:graphicFrame>
        <p:nvGraphicFramePr>
          <p:cNvPr id="4" name="Table 4">
            <a:extLst>
              <a:ext uri="{FF2B5EF4-FFF2-40B4-BE49-F238E27FC236}">
                <a16:creationId xmlns="" xmlns:a16="http://schemas.microsoft.com/office/drawing/2014/main" id="{E57776D0-BA11-428C-8AC5-212A297C7812}"/>
              </a:ext>
            </a:extLst>
          </p:cNvPr>
          <p:cNvGraphicFramePr>
            <a:graphicFrameLocks noGrp="1"/>
          </p:cNvGraphicFramePr>
          <p:nvPr>
            <p:ph idx="1"/>
            <p:extLst>
              <p:ext uri="{D42A27DB-BD31-4B8C-83A1-F6EECF244321}">
                <p14:modId xmlns:p14="http://schemas.microsoft.com/office/powerpoint/2010/main" val="2775381981"/>
              </p:ext>
            </p:extLst>
          </p:nvPr>
        </p:nvGraphicFramePr>
        <p:xfrm>
          <a:off x="401783" y="558504"/>
          <a:ext cx="11435990" cy="5856151"/>
        </p:xfrm>
        <a:graphic>
          <a:graphicData uri="http://schemas.openxmlformats.org/drawingml/2006/table">
            <a:tbl>
              <a:tblPr firstRow="1" bandRow="1">
                <a:tableStyleId>{5C22544A-7EE6-4342-B048-85BDC9FD1C3A}</a:tableStyleId>
              </a:tblPr>
              <a:tblGrid>
                <a:gridCol w="915087">
                  <a:extLst>
                    <a:ext uri="{9D8B030D-6E8A-4147-A177-3AD203B41FA5}">
                      <a16:colId xmlns="" xmlns:a16="http://schemas.microsoft.com/office/drawing/2014/main" val="3613045625"/>
                    </a:ext>
                  </a:extLst>
                </a:gridCol>
                <a:gridCol w="3287135">
                  <a:extLst>
                    <a:ext uri="{9D8B030D-6E8A-4147-A177-3AD203B41FA5}">
                      <a16:colId xmlns="" xmlns:a16="http://schemas.microsoft.com/office/drawing/2014/main" val="1082904188"/>
                    </a:ext>
                  </a:extLst>
                </a:gridCol>
                <a:gridCol w="2693708">
                  <a:extLst>
                    <a:ext uri="{9D8B030D-6E8A-4147-A177-3AD203B41FA5}">
                      <a16:colId xmlns="" xmlns:a16="http://schemas.microsoft.com/office/drawing/2014/main" val="419457072"/>
                    </a:ext>
                  </a:extLst>
                </a:gridCol>
                <a:gridCol w="962359">
                  <a:extLst>
                    <a:ext uri="{9D8B030D-6E8A-4147-A177-3AD203B41FA5}">
                      <a16:colId xmlns="" xmlns:a16="http://schemas.microsoft.com/office/drawing/2014/main" val="1844204439"/>
                    </a:ext>
                  </a:extLst>
                </a:gridCol>
                <a:gridCol w="3577701">
                  <a:extLst>
                    <a:ext uri="{9D8B030D-6E8A-4147-A177-3AD203B41FA5}">
                      <a16:colId xmlns="" xmlns:a16="http://schemas.microsoft.com/office/drawing/2014/main" val="1375606630"/>
                    </a:ext>
                  </a:extLst>
                </a:gridCol>
              </a:tblGrid>
              <a:tr h="400231">
                <a:tc>
                  <a:txBody>
                    <a:bodyPr/>
                    <a:lstStyle/>
                    <a:p>
                      <a:r>
                        <a:rPr lang="en-US" sz="2000"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       AUTHOR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    DESCRIPTIONS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949658766"/>
                  </a:ext>
                </a:extLst>
              </a:tr>
              <a:tr h="1443781">
                <a:tc>
                  <a:txBody>
                    <a:bodyPr/>
                    <a:lstStyle/>
                    <a:p>
                      <a:r>
                        <a:rPr lang="en-US" sz="2000" dirty="0">
                          <a:solidFill>
                            <a:schemeClr val="tx1"/>
                          </a:solidFill>
                          <a:latin typeface="Times New Roman" panose="02020603050405020304" pitchFamily="18" charset="0"/>
                          <a:cs typeface="Times New Roman" panose="02020603050405020304" pitchFamily="18" charset="0"/>
                        </a:rPr>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err="1">
                          <a:solidFill>
                            <a:schemeClr val="tx1"/>
                          </a:solidFill>
                          <a:latin typeface="Times New Roman" panose="02020603050405020304" pitchFamily="18" charset="0"/>
                          <a:cs typeface="Times New Roman" panose="02020603050405020304" pitchFamily="18" charset="0"/>
                        </a:rPr>
                        <a:t>Apoorva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H.M</a:t>
                      </a:r>
                      <a:r>
                        <a:rPr lang="en-US" sz="2000" baseline="0" dirty="0" smtClean="0">
                          <a:solidFill>
                            <a:schemeClr val="tx1"/>
                          </a:solidFill>
                          <a:latin typeface="Times New Roman" panose="02020603050405020304" pitchFamily="18" charset="0"/>
                          <a:cs typeface="Times New Roman" panose="02020603050405020304" pitchFamily="18" charset="0"/>
                        </a:rPr>
                        <a:t> and </a:t>
                      </a:r>
                      <a:r>
                        <a:rPr lang="en-US" sz="2000" dirty="0" smtClean="0">
                          <a:solidFill>
                            <a:schemeClr val="tx1"/>
                          </a:solidFill>
                          <a:latin typeface="Times New Roman" panose="02020603050405020304" pitchFamily="18" charset="0"/>
                          <a:cs typeface="Times New Roman" panose="02020603050405020304" pitchFamily="18" charset="0"/>
                        </a:rPr>
                        <a:t>Dr. </a:t>
                      </a:r>
                      <a:r>
                        <a:rPr lang="en-US" sz="2000" dirty="0" err="1" smtClean="0">
                          <a:solidFill>
                            <a:schemeClr val="tx1"/>
                          </a:solidFill>
                          <a:latin typeface="Times New Roman" panose="02020603050405020304" pitchFamily="18" charset="0"/>
                          <a:cs typeface="Times New Roman" panose="02020603050405020304" pitchFamily="18" charset="0"/>
                        </a:rPr>
                        <a:t>Kiran</a:t>
                      </a:r>
                      <a:r>
                        <a:rPr lang="en-US" sz="2000" dirty="0" smtClean="0">
                          <a:solidFill>
                            <a:schemeClr val="tx1"/>
                          </a:solidFill>
                          <a:latin typeface="Times New Roman" panose="02020603050405020304" pitchFamily="18" charset="0"/>
                          <a:cs typeface="Times New Roman" panose="02020603050405020304" pitchFamily="18" charset="0"/>
                        </a:rPr>
                        <a:t> Bailey</a:t>
                      </a:r>
                    </a:p>
                    <a:p>
                      <a:r>
                        <a:rPr lang="en-US" sz="2000" dirty="0" smtClean="0">
                          <a:solidFill>
                            <a:schemeClr val="tx1"/>
                          </a:solidFill>
                          <a:latin typeface="Times New Roman" panose="02020603050405020304" pitchFamily="18" charset="0"/>
                          <a:cs typeface="Times New Roman" panose="02020603050405020304" pitchFamily="18" charset="0"/>
                        </a:rPr>
                        <a:t>Journal: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International Journal of Engineering Research &amp; Technology (IJERT).</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2000" dirty="0">
                          <a:solidFill>
                            <a:schemeClr val="tx1"/>
                          </a:solidFill>
                          <a:latin typeface="Times New Roman" panose="02020603050405020304" pitchFamily="18" charset="0"/>
                          <a:cs typeface="Times New Roman" panose="02020603050405020304" pitchFamily="18" charset="0"/>
                        </a:rPr>
                        <a:t>UVM based  Design Verification of FIFO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0000"/>
                        </a:lnSpc>
                      </a:pPr>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dual port RAM allows simultaneous access of read and write port synchronous FIFO </a:t>
                      </a:r>
                      <a:r>
                        <a:rPr lang="en-US" sz="2000" dirty="0" smtClean="0">
                          <a:solidFill>
                            <a:schemeClr val="tx1"/>
                          </a:solidFill>
                          <a:latin typeface="Times New Roman" panose="02020603050405020304" pitchFamily="18" charset="0"/>
                          <a:cs typeface="Times New Roman" panose="02020603050405020304" pitchFamily="18" charset="0"/>
                        </a:rPr>
                        <a:t>architecture.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922418865"/>
                  </a:ext>
                </a:extLst>
              </a:tr>
              <a:tr h="1481038">
                <a:tc>
                  <a:txBody>
                    <a:bodyPr/>
                    <a:lstStyle/>
                    <a:p>
                      <a:r>
                        <a:rPr lang="en-US" sz="2000" dirty="0">
                          <a:solidFill>
                            <a:schemeClr val="tx1"/>
                          </a:solidFill>
                          <a:latin typeface="Times New Roman" panose="02020603050405020304" pitchFamily="18" charset="0"/>
                          <a:cs typeface="Times New Roman" panose="02020603050405020304" pitchFamily="18" charset="0"/>
                        </a:rPr>
                        <a:t>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err="1">
                          <a:solidFill>
                            <a:schemeClr val="tx1"/>
                          </a:solidFill>
                          <a:latin typeface="Times New Roman" panose="02020603050405020304" pitchFamily="18" charset="0"/>
                          <a:cs typeface="Times New Roman" panose="02020603050405020304" pitchFamily="18" charset="0"/>
                        </a:rPr>
                        <a:t>Bidisha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Kashyap</a:t>
                      </a:r>
                      <a:r>
                        <a:rPr lang="en-US" sz="2000" baseline="0" dirty="0" smtClean="0">
                          <a:solidFill>
                            <a:schemeClr val="tx1"/>
                          </a:solidFill>
                          <a:latin typeface="Times New Roman" panose="02020603050405020304" pitchFamily="18" charset="0"/>
                          <a:cs typeface="Times New Roman" panose="02020603050405020304" pitchFamily="18" charset="0"/>
                        </a:rPr>
                        <a:t> and </a:t>
                      </a:r>
                      <a:r>
                        <a:rPr lang="en-US" sz="2000" dirty="0" smtClean="0">
                          <a:solidFill>
                            <a:schemeClr val="tx1"/>
                          </a:solidFill>
                          <a:latin typeface="Times New Roman" panose="02020603050405020304" pitchFamily="18" charset="0"/>
                          <a:cs typeface="Times New Roman" panose="02020603050405020304" pitchFamily="18" charset="0"/>
                        </a:rPr>
                        <a:t>V</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Ravi</a:t>
                      </a:r>
                    </a:p>
                    <a:p>
                      <a:r>
                        <a:rPr lang="en-US" sz="2000" dirty="0" smtClean="0">
                          <a:solidFill>
                            <a:schemeClr val="tx1"/>
                          </a:solidFill>
                          <a:latin typeface="Times New Roman" panose="02020603050405020304" pitchFamily="18" charset="0"/>
                          <a:cs typeface="Times New Roman" panose="02020603050405020304" pitchFamily="18" charset="0"/>
                        </a:rPr>
                        <a:t>Journal: </a:t>
                      </a:r>
                      <a:r>
                        <a:rPr lang="en-US" sz="2000" dirty="0" smtClean="0">
                          <a:latin typeface="Times New Roman" panose="02020603050405020304" pitchFamily="18" charset="0"/>
                          <a:cs typeface="Times New Roman" panose="02020603050405020304" pitchFamily="18" charset="0"/>
                        </a:rPr>
                        <a:t>National Science, Engineering and Technology Conference (NCSET)</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Universal verification Methodology based verification of UART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dirty="0" smtClean="0">
                          <a:latin typeface="Times New Roman" panose="02020603050405020304" pitchFamily="18" charset="0"/>
                          <a:cs typeface="Times New Roman" panose="02020603050405020304" pitchFamily="18" charset="0"/>
                        </a:rPr>
                        <a:t>UART- Universal Asynchronous Receiver and transmitter is a hardware device which facilitates serial transmission and reception of data</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12004127"/>
                  </a:ext>
                </a:extLst>
              </a:tr>
              <a:tr h="2028907">
                <a:tc>
                  <a:txBody>
                    <a:bodyPr/>
                    <a:lstStyle/>
                    <a:p>
                      <a:r>
                        <a:rPr lang="en-US" sz="2000" dirty="0">
                          <a:solidFill>
                            <a:schemeClr val="tx1"/>
                          </a:solidFill>
                          <a:latin typeface="Times New Roman" panose="02020603050405020304" pitchFamily="18" charset="0"/>
                          <a:cs typeface="Times New Roman" panose="02020603050405020304" pitchFamily="18" charset="0"/>
                        </a:rPr>
                        <a:t>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Hyuk Je Kwon, </a:t>
                      </a:r>
                      <a:r>
                        <a:rPr lang="en-US" sz="2000" dirty="0" err="1">
                          <a:solidFill>
                            <a:schemeClr val="tx1"/>
                          </a:solidFill>
                          <a:latin typeface="Times New Roman" panose="02020603050405020304" pitchFamily="18" charset="0"/>
                          <a:cs typeface="Times New Roman" panose="02020603050405020304" pitchFamily="18" charset="0"/>
                        </a:rPr>
                        <a:t>Myeonghoon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Oh </a:t>
                      </a:r>
                      <a:r>
                        <a:rPr lang="en-US" sz="2000" dirty="0">
                          <a:solidFill>
                            <a:schemeClr val="tx1"/>
                          </a:solidFill>
                          <a:latin typeface="Times New Roman" panose="02020603050405020304" pitchFamily="18" charset="0"/>
                          <a:cs typeface="Times New Roman" panose="02020603050405020304" pitchFamily="18" charset="0"/>
                        </a:rPr>
                        <a:t>Won-ok </a:t>
                      </a:r>
                      <a:r>
                        <a:rPr lang="en-US" sz="2000" dirty="0" smtClean="0">
                          <a:solidFill>
                            <a:schemeClr val="tx1"/>
                          </a:solidFill>
                          <a:latin typeface="Times New Roman" panose="02020603050405020304" pitchFamily="18" charset="0"/>
                          <a:cs typeface="Times New Roman" panose="02020603050405020304" pitchFamily="18" charset="0"/>
                        </a:rPr>
                        <a:t>Kwon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Journal:</a:t>
                      </a:r>
                      <a:r>
                        <a:rPr lang="en-US" sz="2000" baseline="0" dirty="0" smtClean="0">
                          <a:solidFill>
                            <a:schemeClr val="tx1"/>
                          </a:solidFill>
                          <a:latin typeface="Times New Roman" panose="02020603050405020304" pitchFamily="18" charset="0"/>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International Conference on Electronic, Information and Communication (ICEIC).</a:t>
                      </a:r>
                      <a:endParaRPr lang="en-IN" sz="2000"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dirty="0">
                          <a:solidFill>
                            <a:schemeClr val="tx1"/>
                          </a:solidFill>
                          <a:latin typeface="Times New Roman" panose="02020603050405020304" pitchFamily="18" charset="0"/>
                          <a:cs typeface="Times New Roman" panose="02020603050405020304" pitchFamily="18" charset="0"/>
                        </a:rPr>
                        <a:t>Verification </a:t>
                      </a:r>
                      <a:r>
                        <a:rPr lang="en-US" sz="2000" dirty="0" smtClean="0">
                          <a:solidFill>
                            <a:schemeClr val="tx1"/>
                          </a:solidFill>
                          <a:latin typeface="Times New Roman" panose="02020603050405020304" pitchFamily="18" charset="0"/>
                          <a:cs typeface="Times New Roman" panose="02020603050405020304" pitchFamily="18" charset="0"/>
                        </a:rPr>
                        <a:t>Of</a:t>
                      </a:r>
                      <a:r>
                        <a:rPr lang="en-US" sz="2000" baseline="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Inter-connect </a:t>
                      </a:r>
                      <a:r>
                        <a:rPr lang="en-US" sz="2000" dirty="0">
                          <a:solidFill>
                            <a:schemeClr val="tx1"/>
                          </a:solidFill>
                          <a:latin typeface="Times New Roman" panose="02020603050405020304" pitchFamily="18" charset="0"/>
                          <a:cs typeface="Times New Roman" panose="02020603050405020304" pitchFamily="18" charset="0"/>
                        </a:rPr>
                        <a:t>RTL Code For Memory-centric Computing Using UVM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0000"/>
                        </a:lnSpc>
                      </a:pPr>
                      <a:r>
                        <a:rPr lang="en-US" sz="2000" dirty="0">
                          <a:solidFill>
                            <a:schemeClr val="tx1"/>
                          </a:solidFill>
                          <a:latin typeface="Times New Roman" panose="02020603050405020304" pitchFamily="18" charset="0"/>
                          <a:cs typeface="Times New Roman" panose="02020603050405020304" pitchFamily="18" charset="0"/>
                        </a:rPr>
                        <a:t>The verification using UVM to verify RTL  code for a Gen-Z switch in a memory-centric computing </a:t>
                      </a:r>
                      <a:r>
                        <a:rPr lang="en-US" sz="2000" dirty="0" smtClean="0">
                          <a:solidFill>
                            <a:schemeClr val="tx1"/>
                          </a:solidFill>
                          <a:latin typeface="Times New Roman" panose="02020603050405020304" pitchFamily="18" charset="0"/>
                          <a:cs typeface="Times New Roman" panose="02020603050405020304" pitchFamily="18" charset="0"/>
                        </a:rPr>
                        <a:t>system.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For verifying the switch logic</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Date Placeholder 2"/>
          <p:cNvSpPr>
            <a:spLocks noGrp="1"/>
          </p:cNvSpPr>
          <p:nvPr>
            <p:ph type="dt" sz="half" idx="10"/>
          </p:nvPr>
        </p:nvSpPr>
        <p:spPr/>
        <p:txBody>
          <a:bodyPr/>
          <a:lstStyle/>
          <a:p>
            <a:fld id="{52C5F0B5-13A0-4D2E-A631-2544A3C808C1}"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7</a:t>
            </a:fld>
            <a:endParaRPr lang="en-US"/>
          </a:p>
        </p:txBody>
      </p:sp>
    </p:spTree>
    <p:extLst>
      <p:ext uri="{BB962C8B-B14F-4D97-AF65-F5344CB8AC3E}">
        <p14:creationId xmlns:p14="http://schemas.microsoft.com/office/powerpoint/2010/main" val="341121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E57776D0-BA11-428C-8AC5-212A297C7812}"/>
              </a:ext>
            </a:extLst>
          </p:cNvPr>
          <p:cNvGraphicFramePr>
            <a:graphicFrameLocks noGrp="1"/>
          </p:cNvGraphicFramePr>
          <p:nvPr>
            <p:ph idx="1"/>
            <p:extLst>
              <p:ext uri="{D42A27DB-BD31-4B8C-83A1-F6EECF244321}">
                <p14:modId xmlns:p14="http://schemas.microsoft.com/office/powerpoint/2010/main" val="3058994205"/>
              </p:ext>
            </p:extLst>
          </p:nvPr>
        </p:nvGraphicFramePr>
        <p:xfrm>
          <a:off x="134428" y="738560"/>
          <a:ext cx="11924270" cy="4348706"/>
        </p:xfrm>
        <a:graphic>
          <a:graphicData uri="http://schemas.openxmlformats.org/drawingml/2006/table">
            <a:tbl>
              <a:tblPr firstRow="1" bandRow="1">
                <a:tableStyleId>{5C22544A-7EE6-4342-B048-85BDC9FD1C3A}</a:tableStyleId>
              </a:tblPr>
              <a:tblGrid>
                <a:gridCol w="954158">
                  <a:extLst>
                    <a:ext uri="{9D8B030D-6E8A-4147-A177-3AD203B41FA5}">
                      <a16:colId xmlns="" xmlns:a16="http://schemas.microsoft.com/office/drawing/2014/main" val="3613045625"/>
                    </a:ext>
                  </a:extLst>
                </a:gridCol>
                <a:gridCol w="3358723">
                  <a:extLst>
                    <a:ext uri="{9D8B030D-6E8A-4147-A177-3AD203B41FA5}">
                      <a16:colId xmlns="" xmlns:a16="http://schemas.microsoft.com/office/drawing/2014/main" val="1082904188"/>
                    </a:ext>
                  </a:extLst>
                </a:gridCol>
                <a:gridCol w="2937164">
                  <a:extLst>
                    <a:ext uri="{9D8B030D-6E8A-4147-A177-3AD203B41FA5}">
                      <a16:colId xmlns="" xmlns:a16="http://schemas.microsoft.com/office/drawing/2014/main" val="419457072"/>
                    </a:ext>
                  </a:extLst>
                </a:gridCol>
                <a:gridCol w="943768">
                  <a:extLst>
                    <a:ext uri="{9D8B030D-6E8A-4147-A177-3AD203B41FA5}">
                      <a16:colId xmlns="" xmlns:a16="http://schemas.microsoft.com/office/drawing/2014/main" val="1844204439"/>
                    </a:ext>
                  </a:extLst>
                </a:gridCol>
                <a:gridCol w="3730457">
                  <a:extLst>
                    <a:ext uri="{9D8B030D-6E8A-4147-A177-3AD203B41FA5}">
                      <a16:colId xmlns="" xmlns:a16="http://schemas.microsoft.com/office/drawing/2014/main" val="1375606630"/>
                    </a:ext>
                  </a:extLst>
                </a:gridCol>
              </a:tblGrid>
              <a:tr h="381089">
                <a:tc>
                  <a:txBody>
                    <a:bodyPr/>
                    <a:lstStyle/>
                    <a:p>
                      <a:r>
                        <a:rPr lang="en-US" sz="2000"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       AUTHOR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    DESCRIPTIONS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949658766"/>
                  </a:ext>
                </a:extLst>
              </a:tr>
              <a:tr h="1710923">
                <a:tc>
                  <a:txBody>
                    <a:bodyPr/>
                    <a:lstStyle/>
                    <a:p>
                      <a:r>
                        <a:rPr lang="en-US" sz="2000" dirty="0">
                          <a:solidFill>
                            <a:schemeClr val="tx1"/>
                          </a:solidFill>
                          <a:latin typeface="Times New Roman" panose="02020603050405020304" pitchFamily="18" charset="0"/>
                          <a:cs typeface="Times New Roman" panose="02020603050405020304" pitchFamily="18" charset="0"/>
                        </a:rPr>
                        <a:t>  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Deepika, Jayanthi K </a:t>
                      </a:r>
                      <a:r>
                        <a:rPr lang="en-US" sz="2000" dirty="0" smtClean="0">
                          <a:solidFill>
                            <a:schemeClr val="tx1"/>
                          </a:solidFill>
                          <a:latin typeface="Times New Roman" panose="02020603050405020304" pitchFamily="18" charset="0"/>
                          <a:cs typeface="Times New Roman" panose="02020603050405020304" pitchFamily="18" charset="0"/>
                        </a:rPr>
                        <a:t>Murthy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Journal: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International Journal of Innovative Technology and Exploring Engineering (IJITEE).</a:t>
                      </a:r>
                      <a:endParaRPr lang="en-IN" sz="2000"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Interrupt Enabled Priority Based Mater Slave communication using SPI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This paper proposes the design of a priority-based master slave communication system using SPI Protocol that enables the system to operate using interrupts. </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12004127"/>
                  </a:ext>
                </a:extLst>
              </a:tr>
              <a:tr h="2032226">
                <a:tc>
                  <a:txBody>
                    <a:bodyPr/>
                    <a:lstStyle/>
                    <a:p>
                      <a:r>
                        <a:rPr lang="en-US" sz="2000" dirty="0">
                          <a:solidFill>
                            <a:schemeClr val="tx1"/>
                          </a:solidFill>
                          <a:latin typeface="Times New Roman" panose="02020603050405020304" pitchFamily="18" charset="0"/>
                          <a:cs typeface="Times New Roman" panose="02020603050405020304" pitchFamily="18" charset="0"/>
                        </a:rPr>
                        <a:t>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err="1"/>
                        <a:t>Abhishek</a:t>
                      </a:r>
                      <a:r>
                        <a:rPr lang="en-US" sz="2000" dirty="0"/>
                        <a:t> </a:t>
                      </a:r>
                      <a:r>
                        <a:rPr lang="en-US" sz="2000" dirty="0" smtClean="0"/>
                        <a:t>Jain</a:t>
                      </a:r>
                      <a:r>
                        <a:rPr lang="en-US" sz="2000" baseline="0" dirty="0" smtClean="0"/>
                        <a:t> and </a:t>
                      </a:r>
                      <a:r>
                        <a:rPr lang="en-US" sz="2000" dirty="0" err="1" smtClean="0"/>
                        <a:t>Richa</a:t>
                      </a:r>
                      <a:r>
                        <a:rPr lang="en-US" sz="2000" dirty="0" smtClean="0"/>
                        <a:t> Gupta</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Journal:</a:t>
                      </a:r>
                      <a:r>
                        <a:rPr lang="en-US" sz="2000" baseline="0" dirty="0" smtClean="0">
                          <a:solidFill>
                            <a:schemeClr val="tx1"/>
                          </a:solidFill>
                          <a:latin typeface="Times New Roman" panose="02020603050405020304" pitchFamily="18" charset="0"/>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International Journal of Advanced Research in Computer Science.</a:t>
                      </a:r>
                      <a:endParaRPr lang="en-IN" sz="2000"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dirty="0"/>
                        <a:t>Expanding the UVM Register Model towards </a:t>
                      </a:r>
                      <a:r>
                        <a:rPr lang="en-US" sz="2000" dirty="0" smtClean="0"/>
                        <a:t>Automation</a:t>
                      </a:r>
                      <a:r>
                        <a:rPr lang="en-US" sz="2000" baseline="0" dirty="0" smtClean="0"/>
                        <a:t> and Simplicity                                                </a:t>
                      </a:r>
                      <a:r>
                        <a:rPr lang="en-US" sz="2000" dirty="0" smtClean="0"/>
                        <a:t> </a:t>
                      </a:r>
                      <a:r>
                        <a:rPr lang="en-US" sz="2000" dirty="0"/>
                        <a:t>of Use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These sequences are very useful at IP level verification but at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SoC</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level verification, these sequences take very long time to run.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Date Placeholder 1"/>
          <p:cNvSpPr>
            <a:spLocks noGrp="1"/>
          </p:cNvSpPr>
          <p:nvPr>
            <p:ph type="dt" sz="half" idx="10"/>
          </p:nvPr>
        </p:nvSpPr>
        <p:spPr/>
        <p:txBody>
          <a:bodyPr/>
          <a:lstStyle/>
          <a:p>
            <a:fld id="{EB80F339-8C66-4A9A-A17E-E9C977880B3E}" type="datetime5">
              <a:rPr lang="en-US" smtClean="0"/>
              <a:t>10-May-24</a:t>
            </a:fld>
            <a:endParaRPr lang="en-US"/>
          </a:p>
        </p:txBody>
      </p:sp>
      <p:sp>
        <p:nvSpPr>
          <p:cNvPr id="3" name="Footer Placeholder 2"/>
          <p:cNvSpPr>
            <a:spLocks noGrp="1"/>
          </p:cNvSpPr>
          <p:nvPr>
            <p:ph type="ftr" sz="quarter" idx="11"/>
          </p:nvPr>
        </p:nvSpPr>
        <p:spPr/>
        <p:txBody>
          <a:bodyPr/>
          <a:lstStyle/>
          <a:p>
            <a:r>
              <a:rPr lang="en-US" smtClean="0"/>
              <a:t>VS-UVM</a:t>
            </a:r>
            <a:endParaRPr lang="en-US"/>
          </a:p>
        </p:txBody>
      </p:sp>
      <p:sp>
        <p:nvSpPr>
          <p:cNvPr id="5" name="Slide Number Placeholder 4"/>
          <p:cNvSpPr>
            <a:spLocks noGrp="1"/>
          </p:cNvSpPr>
          <p:nvPr>
            <p:ph type="sldNum" sz="quarter" idx="12"/>
          </p:nvPr>
        </p:nvSpPr>
        <p:spPr/>
        <p:txBody>
          <a:bodyPr/>
          <a:lstStyle/>
          <a:p>
            <a:fld id="{3E4DECD8-2DC6-4952-BBDC-4A13C15E9655}" type="slidenum">
              <a:rPr lang="en-US" smtClean="0"/>
              <a:t>8</a:t>
            </a:fld>
            <a:endParaRPr lang="en-US"/>
          </a:p>
        </p:txBody>
      </p:sp>
    </p:spTree>
    <p:extLst>
      <p:ext uri="{BB962C8B-B14F-4D97-AF65-F5344CB8AC3E}">
        <p14:creationId xmlns:p14="http://schemas.microsoft.com/office/powerpoint/2010/main" val="253180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5909" y="1631661"/>
            <a:ext cx="10515600" cy="4351338"/>
          </a:xfrm>
        </p:spPr>
        <p:txBody>
          <a:bodyPr>
            <a:normAutofit/>
          </a:bodyPr>
          <a:lstStyle/>
          <a:p>
            <a:pPr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verification of FIFO memory modules in modern digital designs presents a significant challenge due to their inherent complexity and critical role in data storage and retrieval</a:t>
            </a:r>
            <a:r>
              <a:rPr lang="en-US" sz="22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Manual </a:t>
            </a:r>
            <a:r>
              <a:rPr lang="en-US" sz="2200" dirty="0" err="1">
                <a:latin typeface="Times New Roman" panose="02020603050405020304" pitchFamily="18" charset="0"/>
                <a:cs typeface="Times New Roman" panose="02020603050405020304" pitchFamily="18" charset="0"/>
              </a:rPr>
              <a:t>testbench</a:t>
            </a:r>
            <a:r>
              <a:rPr lang="en-US" sz="2200" dirty="0">
                <a:latin typeface="Times New Roman" panose="02020603050405020304" pitchFamily="18" charset="0"/>
                <a:cs typeface="Times New Roman" panose="02020603050405020304" pitchFamily="18" charset="0"/>
              </a:rPr>
              <a:t> creation and scenario definition are time-consuming, error-prone, and unable to provide sufficient coverage for exhaustive testing.</a:t>
            </a: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8D2137-6240-4454-8C98-A8A6407DA7C4}" type="datetime5">
              <a:rPr lang="en-US" smtClean="0"/>
              <a:t>10-May-24</a:t>
            </a:fld>
            <a:endParaRPr lang="en-US"/>
          </a:p>
        </p:txBody>
      </p:sp>
      <p:sp>
        <p:nvSpPr>
          <p:cNvPr id="5" name="Footer Placeholder 4"/>
          <p:cNvSpPr>
            <a:spLocks noGrp="1"/>
          </p:cNvSpPr>
          <p:nvPr>
            <p:ph type="ftr" sz="quarter" idx="11"/>
          </p:nvPr>
        </p:nvSpPr>
        <p:spPr/>
        <p:txBody>
          <a:bodyPr/>
          <a:lstStyle/>
          <a:p>
            <a:r>
              <a:rPr lang="en-US" smtClean="0"/>
              <a:t>VS-UVM</a:t>
            </a:r>
            <a:endParaRPr lang="en-US"/>
          </a:p>
        </p:txBody>
      </p:sp>
      <p:sp>
        <p:nvSpPr>
          <p:cNvPr id="6" name="Slide Number Placeholder 5"/>
          <p:cNvSpPr>
            <a:spLocks noGrp="1"/>
          </p:cNvSpPr>
          <p:nvPr>
            <p:ph type="sldNum" sz="quarter" idx="12"/>
          </p:nvPr>
        </p:nvSpPr>
        <p:spPr/>
        <p:txBody>
          <a:bodyPr/>
          <a:lstStyle/>
          <a:p>
            <a:fld id="{3E4DECD8-2DC6-4952-BBDC-4A13C15E9655}" type="slidenum">
              <a:rPr lang="en-US" smtClean="0"/>
              <a:t>9</a:t>
            </a:fld>
            <a:endParaRPr lang="en-US"/>
          </a:p>
        </p:txBody>
      </p:sp>
    </p:spTree>
    <p:extLst>
      <p:ext uri="{BB962C8B-B14F-4D97-AF65-F5344CB8AC3E}">
        <p14:creationId xmlns:p14="http://schemas.microsoft.com/office/powerpoint/2010/main" val="440433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2830</TotalTime>
  <Words>1362</Words>
  <Application>Microsoft Office PowerPoint</Application>
  <PresentationFormat>Widescreen</PresentationFormat>
  <Paragraphs>212</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Tahoma</vt:lpstr>
      <vt:lpstr>Times New Roman</vt:lpstr>
      <vt:lpstr>Wingdings</vt:lpstr>
      <vt:lpstr>Office Theme</vt:lpstr>
      <vt:lpstr>    ADHI COLLEGE OF ENGINEERING  AND TECHNOLOGY </vt:lpstr>
      <vt:lpstr>IMPROVING VERIFICATION EFFICIENCY  WITH VIRTUAL SEQUENCE USING  UNIVERSAL VERIFICATION METHODOLOGY</vt:lpstr>
      <vt:lpstr>TESSOLVE INTERNSHIP CERTIFICATE</vt:lpstr>
      <vt:lpstr>AGENDA</vt:lpstr>
      <vt:lpstr>   ABSTRACT </vt:lpstr>
      <vt:lpstr>  INTRODUCTION </vt:lpstr>
      <vt:lpstr>LITRATURE SURVEY </vt:lpstr>
      <vt:lpstr>PowerPoint Presentation</vt:lpstr>
      <vt:lpstr>PROBLEM STATEMENT</vt:lpstr>
      <vt:lpstr>EXISTING SYSTEM</vt:lpstr>
      <vt:lpstr>PROPOSED SYSTEM</vt:lpstr>
      <vt:lpstr>FIFO DIAGRAM</vt:lpstr>
      <vt:lpstr>ARCITECTURE</vt:lpstr>
      <vt:lpstr>Execution Of UVM Phases</vt:lpstr>
      <vt:lpstr>SOFTWARE COMPONENTS</vt:lpstr>
      <vt:lpstr>ADVANTAGES</vt:lpstr>
      <vt:lpstr>APPLICATIONS </vt:lpstr>
      <vt:lpstr>Simulation Result</vt:lpstr>
      <vt:lpstr>Log Report and Summary</vt:lpstr>
      <vt:lpstr>Waveform Output</vt:lpstr>
      <vt:lpstr>PowerPoint Presentation</vt:lpstr>
      <vt:lpstr>CONCLUSION</vt:lpstr>
      <vt:lpstr>REFERENCES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ADHI COLLEGE OF ENGINEERING AND TECHNOLOGY</dc:title>
  <dc:creator>sangeetha</dc:creator>
  <cp:lastModifiedBy>Rock jeeva</cp:lastModifiedBy>
  <cp:revision>104</cp:revision>
  <dcterms:created xsi:type="dcterms:W3CDTF">2024-04-03T06:12:01Z</dcterms:created>
  <dcterms:modified xsi:type="dcterms:W3CDTF">2024-05-10T05:47:58Z</dcterms:modified>
</cp:coreProperties>
</file>