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01"/>
  </p:handoutMasterIdLst>
  <p:sldIdLst>
    <p:sldId id="256" r:id="rId3"/>
    <p:sldId id="265" r:id="rId4"/>
    <p:sldId id="266" r:id="rId5"/>
    <p:sldId id="268" r:id="rId6"/>
    <p:sldId id="270" r:id="rId7"/>
    <p:sldId id="260" r:id="rId9"/>
    <p:sldId id="274" r:id="rId10"/>
    <p:sldId id="275" r:id="rId11"/>
    <p:sldId id="261" r:id="rId12"/>
    <p:sldId id="262" r:id="rId13"/>
    <p:sldId id="276" r:id="rId14"/>
    <p:sldId id="271" r:id="rId15"/>
    <p:sldId id="272" r:id="rId16"/>
    <p:sldId id="273" r:id="rId17"/>
    <p:sldId id="264"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356" r:id="rId33"/>
    <p:sldId id="350" r:id="rId34"/>
    <p:sldId id="351" r:id="rId35"/>
    <p:sldId id="352" r:id="rId36"/>
    <p:sldId id="353" r:id="rId37"/>
    <p:sldId id="354" r:id="rId38"/>
    <p:sldId id="355" r:id="rId39"/>
    <p:sldId id="291" r:id="rId40"/>
    <p:sldId id="292" r:id="rId41"/>
    <p:sldId id="293" r:id="rId42"/>
    <p:sldId id="294" r:id="rId43"/>
    <p:sldId id="295" r:id="rId44"/>
    <p:sldId id="300" r:id="rId45"/>
    <p:sldId id="357" r:id="rId46"/>
    <p:sldId id="358" r:id="rId47"/>
    <p:sldId id="296" r:id="rId48"/>
    <p:sldId id="297" r:id="rId49"/>
    <p:sldId id="298" r:id="rId50"/>
    <p:sldId id="299" r:id="rId51"/>
    <p:sldId id="359" r:id="rId52"/>
    <p:sldId id="301" r:id="rId53"/>
    <p:sldId id="361" r:id="rId54"/>
    <p:sldId id="362" r:id="rId55"/>
    <p:sldId id="360" r:id="rId56"/>
    <p:sldId id="365" r:id="rId57"/>
    <p:sldId id="366" r:id="rId58"/>
    <p:sldId id="363" r:id="rId59"/>
    <p:sldId id="364" r:id="rId60"/>
    <p:sldId id="367" r:id="rId61"/>
    <p:sldId id="368" r:id="rId62"/>
    <p:sldId id="370" r:id="rId63"/>
    <p:sldId id="319" r:id="rId64"/>
    <p:sldId id="305" r:id="rId65"/>
    <p:sldId id="308" r:id="rId66"/>
    <p:sldId id="306" r:id="rId67"/>
    <p:sldId id="307" r:id="rId68"/>
    <p:sldId id="303" r:id="rId69"/>
    <p:sldId id="309" r:id="rId70"/>
    <p:sldId id="310" r:id="rId71"/>
    <p:sldId id="311" r:id="rId72"/>
    <p:sldId id="312" r:id="rId73"/>
    <p:sldId id="313" r:id="rId74"/>
    <p:sldId id="314" r:id="rId75"/>
    <p:sldId id="315" r:id="rId76"/>
    <p:sldId id="316" r:id="rId77"/>
    <p:sldId id="317" r:id="rId78"/>
    <p:sldId id="318" r:id="rId79"/>
    <p:sldId id="321" r:id="rId80"/>
    <p:sldId id="322" r:id="rId81"/>
    <p:sldId id="323" r:id="rId82"/>
    <p:sldId id="324" r:id="rId83"/>
    <p:sldId id="326" r:id="rId84"/>
    <p:sldId id="325" r:id="rId85"/>
    <p:sldId id="332" r:id="rId86"/>
    <p:sldId id="333" r:id="rId87"/>
    <p:sldId id="339" r:id="rId88"/>
    <p:sldId id="340" r:id="rId89"/>
    <p:sldId id="334" r:id="rId90"/>
    <p:sldId id="371" r:id="rId91"/>
    <p:sldId id="344" r:id="rId92"/>
    <p:sldId id="345" r:id="rId93"/>
    <p:sldId id="346" r:id="rId94"/>
    <p:sldId id="348" r:id="rId95"/>
    <p:sldId id="336" r:id="rId96"/>
    <p:sldId id="335" r:id="rId97"/>
    <p:sldId id="342" r:id="rId98"/>
    <p:sldId id="343" r:id="rId99"/>
    <p:sldId id="258"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00" autoAdjust="0"/>
    <p:restoredTop sz="92294" autoAdjust="0"/>
  </p:normalViewPr>
  <p:slideViewPr>
    <p:cSldViewPr snapToGrid="0">
      <p:cViewPr>
        <p:scale>
          <a:sx n="70" d="100"/>
          <a:sy n="70" d="100"/>
        </p:scale>
        <p:origin x="-642" y="-78"/>
      </p:cViewPr>
      <p:guideLst>
        <p:guide orient="horz" pos="2196"/>
        <p:guide pos="3839"/>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vteclipse.com/uvm-1.2_Public_API/uvm_pkg-uvm_component.html" TargetMode="External"/><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verificationacademy.com/verification-methodology-reference/uvm/docs_1.1c/html/files/base/uvm_root-svh.html"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4" Type="http://schemas.openxmlformats.org/officeDocument/2006/relationships/hyperlink" Target="https://verificationacademy.com/verification-methodology-reference/uvm/docs_1.1a/html/files/base/uvm_report_catcher-svh.html" TargetMode="External"/><Relationship Id="rId3" Type="http://schemas.openxmlformats.org/officeDocument/2006/relationships/hyperlink" Target="https://verificationacademy.com/verification-methodology-reference/uvm/docs_1.1a/html/files/base/uvm_report_object-svh.html"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verificationacademy.com/verification-methodology-reference/uvm/docs_1.1c/html/files/base/uvm_object_globals-svh.html"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5.xml.rels><?xml version="1.0" encoding="UTF-8" standalone="yes"?>
<Relationships xmlns="http://schemas.openxmlformats.org/package/2006/relationships"><Relationship Id="rId8" Type="http://schemas.openxmlformats.org/officeDocument/2006/relationships/hyperlink" Target="https://verificationacademy.com/verification-methodology-reference/uvm/docs_1.2/html/files/seq/uvm_sequencer_param_base-svh.html" TargetMode="External"/><Relationship Id="rId7" Type="http://schemas.openxmlformats.org/officeDocument/2006/relationships/hyperlink" Target="https://verificationacademy.com/verification-methodology-reference/uvm/docs_1.2/html/files/seq/uvm_sequencer_base-svh.html" TargetMode="External"/><Relationship Id="rId6" Type="http://schemas.openxmlformats.org/officeDocument/2006/relationships/hyperlink" Target="https://verificationacademy.com/verification-methodology-reference/uvm/docs_1.2/html/files/base/uvm_component-svh.html" TargetMode="External"/><Relationship Id="rId5" Type="http://schemas.openxmlformats.org/officeDocument/2006/relationships/hyperlink" Target="https://verificationacademy.com/verification-methodology-reference/uvm/docs_1.2/html/files/base/uvm_report_object-svh.html" TargetMode="External"/><Relationship Id="rId4" Type="http://schemas.openxmlformats.org/officeDocument/2006/relationships/hyperlink" Target="https://verificationacademy.com/verification-methodology-reference/uvm/docs_1.2/html/files/base/uvm_object-svh.html" TargetMode="External"/><Relationship Id="rId3" Type="http://schemas.openxmlformats.org/officeDocument/2006/relationships/hyperlink" Target="https://verificationacademy.com/verification-methodology-reference/uvm/docs_1.2/html/files/base/uvm_misc-svh.html" TargetMode="External"/><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verificationacademy.com/verification-methodology-reference/uvm/docs_1.1b/html/files/macros/uvm_sequence_defines-svh.html" TargetMode="External"/><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uvm_component_registry</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 type T =</a:t>
            </a:r>
            <a:r>
              <a:rPr lang="en-US" sz="1200" b="1" i="0" u="none" kern="120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hlinkClick r:id="rId3"/>
              </a:rPr>
              <a:t>uvm_component</a:t>
            </a:r>
            <a:r>
              <a:rPr lang="en-US" sz="1200" b="1" i="0" u="none" kern="1200" dirty="0" smtClean="0">
                <a:solidFill>
                  <a:schemeClr val="tx1"/>
                </a:solidFill>
                <a:latin typeface="+mn-lt"/>
                <a:ea typeface="+mn-ea"/>
                <a:cs typeface="+mn-cs"/>
              </a:rPr>
              <a:t> , string </a:t>
            </a:r>
            <a:r>
              <a:rPr lang="en-US" sz="1200" b="1" i="0" u="none" kern="1200" dirty="0" err="1" smtClean="0">
                <a:solidFill>
                  <a:schemeClr val="tx1"/>
                </a:solidFill>
                <a:latin typeface="+mn-lt"/>
                <a:ea typeface="+mn-ea"/>
                <a:cs typeface="+mn-cs"/>
              </a:rPr>
              <a:t>Tname</a:t>
            </a:r>
            <a:r>
              <a:rPr lang="en-US" sz="1200" b="1" i="0" u="none" kern="1200" dirty="0" smtClean="0">
                <a:solidFill>
                  <a:schemeClr val="tx1"/>
                </a:solidFill>
                <a:latin typeface="+mn-lt"/>
                <a:ea typeface="+mn-ea"/>
                <a:cs typeface="+mn-cs"/>
              </a:rPr>
              <a:t> = "" ) </a:t>
            </a:r>
            <a:r>
              <a:rPr lang="en-US" sz="1200" b="0" i="0" u="none" kern="1200" dirty="0" smtClean="0">
                <a:solidFill>
                  <a:schemeClr val="tx1"/>
                </a:solidFill>
                <a:latin typeface="+mn-lt"/>
                <a:ea typeface="+mn-ea"/>
                <a:cs typeface="+mn-cs"/>
              </a:rPr>
              <a:t>extends </a:t>
            </a:r>
            <a:r>
              <a:rPr lang="en-US" sz="1200" b="1" i="0" u="none" kern="1200" dirty="0" err="1" smtClean="0">
                <a:solidFill>
                  <a:schemeClr val="tx1"/>
                </a:solidFill>
                <a:latin typeface="+mn-lt"/>
                <a:ea typeface="+mn-ea"/>
                <a:cs typeface="+mn-cs"/>
              </a:rPr>
              <a:t>uvm_object_wrapper</a:t>
            </a:r>
            <a:endParaRPr lang="en-US" sz="1200" b="1" i="0" u="none" kern="1200" dirty="0" smtClean="0">
              <a:solidFill>
                <a:schemeClr val="tx1"/>
              </a:solidFill>
              <a:latin typeface="+mn-lt"/>
              <a:ea typeface="+mn-ea"/>
              <a:cs typeface="+mn-cs"/>
            </a:endParaRPr>
          </a:p>
          <a:p>
            <a:endParaRPr lang="en-US" sz="1200" b="1" i="0" u="non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dirty="0" err="1" smtClean="0"/>
              <a:t>uvm_field_int</a:t>
            </a:r>
            <a:r>
              <a:rPr lang="en-US" dirty="0" smtClean="0"/>
              <a:t>(field, UVM_DEC) //use decimal radix</a:t>
            </a:r>
            <a:endParaRPr lang="en-US" dirty="0" smtClean="0"/>
          </a:p>
          <a:p>
            <a:r>
              <a:rPr lang="en-US" dirty="0" smtClean="0"/>
              <a:t>UVM_HEX</a:t>
            </a:r>
            <a:r>
              <a:rPr lang="en-US" baseline="0" dirty="0" smtClean="0"/>
              <a:t> is the default radix</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362" name="Rectangle 8"/>
          <p:cNvSpPr>
            <a:spLocks noGrp="1" noChangeArrowheads="1"/>
          </p:cNvSpPr>
          <p:nvPr>
            <p:ph type="sldNum" sz="quarter"/>
          </p:nvPr>
        </p:nvSpPr>
        <p:spPr>
          <a:noFill/>
        </p:spPr>
        <p:txBody>
          <a:bodyPr/>
          <a:lstStyle/>
          <a:p>
            <a:fld id="{273CF61F-4022-4B16-957D-89C41F5D8F7D}" type="slidenum">
              <a:rPr lang="en-US" smtClean="0"/>
            </a:fld>
            <a:endParaRPr lang="en-US" smtClean="0"/>
          </a:p>
        </p:txBody>
      </p:sp>
      <p:sp>
        <p:nvSpPr>
          <p:cNvPr id="271363" name="Rectangle 1"/>
          <p:cNvSpPr>
            <a:spLocks noGrp="1" noRot="1" noChangeAspect="1" noChangeArrowheads="1" noTextEdit="1"/>
          </p:cNvSpPr>
          <p:nvPr>
            <p:ph type="sldImg"/>
          </p:nvPr>
        </p:nvSpPr>
        <p:spPr>
          <a:xfrm>
            <a:off x="382588" y="685800"/>
            <a:ext cx="6091237" cy="3427413"/>
          </a:xfrm>
        </p:spPr>
      </p:sp>
      <p:sp>
        <p:nvSpPr>
          <p:cNvPr id="271364" name="Rectangle 2"/>
          <p:cNvSpPr>
            <a:spLocks noGrp="1" noChangeArrowheads="1"/>
          </p:cNvSpPr>
          <p:nvPr>
            <p:ph type="body" idx="1"/>
          </p:nvPr>
        </p:nvSpPr>
        <p:spPr>
          <a:xfrm>
            <a:off x="685800" y="4343400"/>
            <a:ext cx="5484813" cy="4113213"/>
          </a:xfrm>
          <a:noFill/>
        </p:spPr>
        <p:txBody>
          <a:bodyPr wrap="none" anchor="ctr"/>
          <a:lstStyle/>
          <a:p>
            <a:pPr>
              <a:buFont typeface="Arial" panose="020B0604020202020204" pitchFamily="34" charset="0"/>
              <a:buChar char="•"/>
            </a:pPr>
            <a:r>
              <a:rPr lang="en-US" dirty="0" smtClean="0"/>
              <a:t>In </a:t>
            </a:r>
            <a:r>
              <a:rPr lang="en-US" dirty="0" err="1" smtClean="0"/>
              <a:t>uvm</a:t>
            </a:r>
            <a:r>
              <a:rPr lang="en-US" baseline="0" dirty="0" smtClean="0"/>
              <a:t> 1.2 version it is mandatory to specify the function new(arguments) and inside that we have to call </a:t>
            </a:r>
            <a:r>
              <a:rPr lang="en-US" baseline="0" dirty="0" err="1" smtClean="0"/>
              <a:t>super.new</a:t>
            </a:r>
            <a:r>
              <a:rPr lang="en-US" baseline="0" dirty="0" smtClean="0"/>
              <a:t>() </a:t>
            </a:r>
            <a:endParaRPr lang="en-US" baseline="0" dirty="0" smtClean="0"/>
          </a:p>
          <a:p>
            <a:pPr>
              <a:buFont typeface="Arial" panose="020B0604020202020204" pitchFamily="34" charset="0"/>
              <a:buNone/>
            </a:pPr>
            <a:r>
              <a:rPr lang="en-US" baseline="0" dirty="0" smtClean="0"/>
              <a:t>________________________________________________________________________________________________</a:t>
            </a:r>
            <a:endParaRPr lang="en-US" baseline="0" dirty="0" smtClean="0"/>
          </a:p>
          <a:p>
            <a:r>
              <a:rPr lang="en-US" dirty="0" smtClean="0"/>
              <a:t>// Function: new // </a:t>
            </a:r>
            <a:endParaRPr lang="en-US" dirty="0" smtClean="0"/>
          </a:p>
          <a:p>
            <a:r>
              <a:rPr lang="en-US" dirty="0" smtClean="0"/>
              <a:t>* Creates a new component with the given leaf instance ~name~ and handle to </a:t>
            </a:r>
            <a:r>
              <a:rPr lang="en-US" dirty="0" err="1" smtClean="0"/>
              <a:t>to</a:t>
            </a:r>
            <a:r>
              <a:rPr lang="en-US" dirty="0" smtClean="0"/>
              <a:t> its ~parent~. If the component is a top-level component (i.e. it is </a:t>
            </a:r>
            <a:endParaRPr lang="en-US" dirty="0" smtClean="0"/>
          </a:p>
          <a:p>
            <a:r>
              <a:rPr lang="en-US" baseline="0" dirty="0" smtClean="0"/>
              <a:t>  </a:t>
            </a:r>
            <a:r>
              <a:rPr lang="en-US" dirty="0" smtClean="0"/>
              <a:t> created in a static module or interface), ~parent~ should be null. </a:t>
            </a:r>
            <a:endParaRPr lang="en-US" dirty="0" smtClean="0"/>
          </a:p>
          <a:p>
            <a:r>
              <a:rPr lang="en-US" dirty="0" smtClean="0"/>
              <a:t>* The component will be inserted as a child of the ~parent~ object, if any. If ~parent~ already has a child by the given ~name~, an error is produced. </a:t>
            </a:r>
            <a:endParaRPr lang="en-US" dirty="0" smtClean="0"/>
          </a:p>
          <a:p>
            <a:r>
              <a:rPr lang="en-US" dirty="0" smtClean="0"/>
              <a:t>*</a:t>
            </a:r>
            <a:r>
              <a:rPr lang="en-US" baseline="0" dirty="0" smtClean="0"/>
              <a:t> </a:t>
            </a:r>
            <a:r>
              <a:rPr lang="en-US" dirty="0" smtClean="0"/>
              <a:t>If ~parent~ is null, then the component will become a child of the implicit top-level component, ~</a:t>
            </a:r>
            <a:r>
              <a:rPr lang="en-US" dirty="0" err="1" smtClean="0"/>
              <a:t>uvm_top</a:t>
            </a:r>
            <a:r>
              <a:rPr lang="en-US" dirty="0" smtClean="0"/>
              <a:t>~. </a:t>
            </a:r>
            <a:endParaRPr lang="en-US" dirty="0" smtClean="0"/>
          </a:p>
          <a:p>
            <a:r>
              <a:rPr lang="en-US" dirty="0" smtClean="0"/>
              <a:t>*</a:t>
            </a:r>
            <a:r>
              <a:rPr lang="en-US" baseline="0" dirty="0" smtClean="0"/>
              <a:t> </a:t>
            </a:r>
            <a:r>
              <a:rPr lang="en-US" dirty="0" smtClean="0"/>
              <a:t>All classes derived from uvm_component must call </a:t>
            </a:r>
            <a:r>
              <a:rPr lang="en-US" dirty="0" err="1" smtClean="0"/>
              <a:t>super.new</a:t>
            </a:r>
            <a:r>
              <a:rPr lang="en-US" dirty="0" smtClean="0"/>
              <a:t>(</a:t>
            </a:r>
            <a:r>
              <a:rPr lang="en-US" dirty="0" err="1" smtClean="0"/>
              <a:t>name,parent</a:t>
            </a:r>
            <a:r>
              <a:rPr lang="en-US" dirty="0" smtClean="0"/>
              <a:t>). extern function new (string name, uvm_component parent);</a:t>
            </a:r>
            <a:endParaRPr lang="en-US" dirty="0" smtClean="0"/>
          </a:p>
          <a:p>
            <a:pPr>
              <a:buFont typeface="Arial" panose="020B0604020202020204" pitchFamily="34" charset="0"/>
              <a:buNone/>
            </a:pPr>
            <a:r>
              <a:rPr lang="en-US" dirty="0" smtClean="0"/>
              <a:t>_________________________________________________________________________________________________</a:t>
            </a:r>
            <a:endParaRPr lang="en-US" dirty="0" smtClean="0"/>
          </a:p>
          <a:p>
            <a:r>
              <a:rPr lang="en-US" dirty="0" smtClean="0"/>
              <a:t>* Use of function new(): </a:t>
            </a:r>
            <a:endParaRPr lang="en-US" dirty="0" smtClean="0"/>
          </a:p>
          <a:p>
            <a:r>
              <a:rPr lang="en-US" dirty="0" smtClean="0"/>
              <a:t>    </a:t>
            </a:r>
            <a:r>
              <a:rPr lang="en-US" strike="sngStrike" dirty="0" smtClean="0"/>
              <a:t>//- When we create a monitor using create method we are passing 2 arguments (“</a:t>
            </a:r>
            <a:r>
              <a:rPr lang="en-US" strike="sngStrike" dirty="0" err="1" smtClean="0"/>
              <a:t>name”,this</a:t>
            </a:r>
            <a:r>
              <a:rPr lang="en-US" strike="sngStrike" dirty="0" smtClean="0"/>
              <a:t>)</a:t>
            </a:r>
            <a:endParaRPr lang="en-US" strike="sngStrike" dirty="0" smtClean="0"/>
          </a:p>
          <a:p>
            <a:r>
              <a:rPr lang="en-US" dirty="0" smtClean="0"/>
              <a:t>    - Automatically function new will be called, we should mention </a:t>
            </a:r>
            <a:r>
              <a:rPr lang="en-US" dirty="0" err="1" smtClean="0"/>
              <a:t>super.new</a:t>
            </a:r>
            <a:r>
              <a:rPr lang="en-US" dirty="0" smtClean="0"/>
              <a:t>(</a:t>
            </a:r>
            <a:r>
              <a:rPr lang="en-US" dirty="0" err="1" smtClean="0"/>
              <a:t>name,parent</a:t>
            </a:r>
            <a:r>
              <a:rPr lang="en-US" dirty="0" smtClean="0"/>
              <a:t>) it will call the new method available</a:t>
            </a:r>
            <a:r>
              <a:rPr lang="en-US" baseline="0" dirty="0" smtClean="0"/>
              <a:t> in </a:t>
            </a:r>
            <a:r>
              <a:rPr lang="en-US" baseline="0" dirty="0" err="1" smtClean="0"/>
              <a:t>uvm_compoment</a:t>
            </a:r>
            <a:r>
              <a:rPr lang="en-US" baseline="0" dirty="0" smtClean="0"/>
              <a:t> (There it will call it’s super new-#) So it will use to build a hierarchy structure. Incase the created component wants to be a top level we have to pass ‘null’ </a:t>
            </a:r>
            <a:r>
              <a:rPr lang="en-US" baseline="0" dirty="0" err="1" smtClean="0"/>
              <a:t>insteand</a:t>
            </a:r>
            <a:r>
              <a:rPr lang="en-US" baseline="0" dirty="0" smtClean="0"/>
              <a:t> of ‘this’</a:t>
            </a:r>
            <a:endParaRPr lang="en-US" baseline="0" dirty="0" smtClean="0"/>
          </a:p>
          <a:p>
            <a:r>
              <a:rPr lang="en-US" baseline="0" dirty="0" smtClean="0"/>
              <a:t>    - While create a component(static throughout the simulation) we have to pass both argument name and child class handle. For transient objects it is not needed because they are dynamic in nature  </a:t>
            </a:r>
            <a:endParaRPr lang="en-US" dirty="0" smtClean="0"/>
          </a:p>
          <a:p>
            <a:r>
              <a:rPr lang="en-US" baseline="0" dirty="0" smtClean="0"/>
              <a:t> #-&gt; In function new() of uvm_component and it’s parent </a:t>
            </a:r>
            <a:r>
              <a:rPr lang="en-US" baseline="0" dirty="0" err="1" smtClean="0"/>
              <a:t>uvm_report_object</a:t>
            </a:r>
            <a:r>
              <a:rPr lang="en-US" baseline="0" dirty="0" smtClean="0"/>
              <a:t> they implement some logics </a:t>
            </a:r>
            <a:endParaRPr lang="en-US" dirty="0" smtClean="0"/>
          </a:p>
          <a:p>
            <a:r>
              <a:rPr lang="en-US" dirty="0" smtClean="0"/>
              <a:t>___________________________________________________________________________________________</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Default: bit replace=1 in set_type_override</a:t>
            </a:r>
            <a:endParaRPr lang="en-US" dirty="0" smtClean="0"/>
          </a:p>
          <a:p>
            <a:r>
              <a:rPr lang="en-US" sz="1200" b="1" kern="1200" baseline="0" dirty="0" smtClean="0">
                <a:solidFill>
                  <a:schemeClr val="tx1"/>
                </a:solidFill>
                <a:latin typeface="+mn-lt"/>
                <a:ea typeface="+mn-ea"/>
                <a:cs typeface="+mn-cs"/>
              </a:rPr>
              <a:t>Using registry wrapper methods:</a:t>
            </a:r>
            <a:endParaRPr lang="en-US" sz="1200" b="1" kern="1200" baseline="0" dirty="0" smtClean="0">
              <a:solidFill>
                <a:schemeClr val="tx1"/>
              </a:solidFill>
              <a:latin typeface="+mn-lt"/>
              <a:ea typeface="+mn-ea"/>
              <a:cs typeface="+mn-cs"/>
            </a:endParaRPr>
          </a:p>
          <a:p>
            <a:r>
              <a:rPr lang="en-US" sz="1200" b="0" kern="1200" baseline="0" dirty="0" err="1" smtClean="0">
                <a:solidFill>
                  <a:schemeClr val="tx1"/>
                </a:solidFill>
                <a:latin typeface="+mn-lt"/>
                <a:ea typeface="+mn-ea"/>
                <a:cs typeface="+mn-cs"/>
              </a:rPr>
              <a:t>original_type</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type_id</a:t>
            </a:r>
            <a:r>
              <a:rPr lang="en-US" sz="1200" b="0" kern="1200" baseline="0" dirty="0" smtClean="0">
                <a:solidFill>
                  <a:schemeClr val="tx1"/>
                </a:solidFill>
                <a:latin typeface="+mn-lt"/>
                <a:ea typeface="+mn-ea"/>
                <a:cs typeface="+mn-cs"/>
              </a:rPr>
              <a:t>::set_type_override(</a:t>
            </a:r>
            <a:r>
              <a:rPr lang="en-US" sz="1200" b="0" kern="1200" baseline="0" dirty="0" err="1" smtClean="0">
                <a:solidFill>
                  <a:schemeClr val="tx1"/>
                </a:solidFill>
                <a:latin typeface="+mn-lt"/>
                <a:ea typeface="+mn-ea"/>
                <a:cs typeface="+mn-cs"/>
              </a:rPr>
              <a:t>override_type</a:t>
            </a:r>
            <a:r>
              <a:rPr lang="en-US" sz="1200" b="0" kern="1200" baseline="0" dirty="0" smtClean="0">
                <a:solidFill>
                  <a:schemeClr val="tx1"/>
                </a:solidFill>
                <a:latin typeface="+mn-lt"/>
                <a:ea typeface="+mn-ea"/>
                <a:cs typeface="+mn-cs"/>
              </a:rPr>
              <a:t>); </a:t>
            </a:r>
            <a:endParaRPr lang="en-US" sz="1200" b="0" kern="1200" baseline="0" dirty="0" smtClean="0">
              <a:solidFill>
                <a:schemeClr val="tx1"/>
              </a:solidFill>
              <a:latin typeface="+mn-lt"/>
              <a:ea typeface="+mn-ea"/>
              <a:cs typeface="+mn-cs"/>
            </a:endParaRPr>
          </a:p>
          <a:p>
            <a:r>
              <a:rPr lang="en-US" sz="1200" b="0" kern="1200" baseline="0" dirty="0" err="1" smtClean="0">
                <a:solidFill>
                  <a:schemeClr val="tx1"/>
                </a:solidFill>
                <a:latin typeface="+mn-lt"/>
                <a:ea typeface="+mn-ea"/>
                <a:cs typeface="+mn-cs"/>
              </a:rPr>
              <a:t>original_type</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type_id</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set_inst_override</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override_type</a:t>
            </a:r>
            <a:r>
              <a:rPr lang="en-US" sz="1200" b="0" kern="1200" baseline="0" dirty="0" smtClean="0">
                <a:solidFill>
                  <a:schemeClr val="tx1"/>
                </a:solidFill>
                <a:latin typeface="+mn-lt"/>
                <a:ea typeface="+mn-ea"/>
                <a:cs typeface="+mn-cs"/>
              </a:rPr>
              <a:t>,...); </a:t>
            </a:r>
            <a:endParaRPr lang="en-US" sz="1200" b="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Using component factory methods:</a:t>
            </a:r>
            <a:endParaRPr lang="en-US" sz="1200" b="1" kern="1200" baseline="0" dirty="0" smtClean="0">
              <a:solidFill>
                <a:schemeClr val="tx1"/>
              </a:solidFill>
              <a:latin typeface="+mn-lt"/>
              <a:ea typeface="+mn-ea"/>
              <a:cs typeface="+mn-cs"/>
            </a:endParaRPr>
          </a:p>
          <a:p>
            <a:r>
              <a:rPr lang="en-US" sz="1200" b="0" kern="1200" baseline="0" dirty="0" err="1" smtClean="0">
                <a:solidFill>
                  <a:schemeClr val="tx1"/>
                </a:solidFill>
                <a:latin typeface="+mn-lt"/>
                <a:ea typeface="+mn-ea"/>
                <a:cs typeface="+mn-cs"/>
              </a:rPr>
              <a:t>set_type_override_by_type</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original_type,override_type</a:t>
            </a:r>
            <a:r>
              <a:rPr lang="en-US" sz="1200" b="0" kern="1200" baseline="0" dirty="0" smtClean="0">
                <a:solidFill>
                  <a:schemeClr val="tx1"/>
                </a:solidFill>
                <a:latin typeface="+mn-lt"/>
                <a:ea typeface="+mn-ea"/>
                <a:cs typeface="+mn-cs"/>
              </a:rPr>
              <a:t>); </a:t>
            </a:r>
            <a:endParaRPr lang="en-US" sz="1200" b="0" kern="1200" baseline="0" dirty="0" smtClean="0">
              <a:solidFill>
                <a:schemeClr val="tx1"/>
              </a:solidFill>
              <a:latin typeface="+mn-lt"/>
              <a:ea typeface="+mn-ea"/>
              <a:cs typeface="+mn-cs"/>
            </a:endParaRPr>
          </a:p>
          <a:p>
            <a:r>
              <a:rPr lang="en-US" sz="1200" b="0" kern="1200" baseline="0" dirty="0" err="1" smtClean="0">
                <a:solidFill>
                  <a:schemeClr val="tx1"/>
                </a:solidFill>
                <a:latin typeface="+mn-lt"/>
                <a:ea typeface="+mn-ea"/>
                <a:cs typeface="+mn-cs"/>
              </a:rPr>
              <a:t>set_inst_override_by_type</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original_type,override_type</a:t>
            </a:r>
            <a:r>
              <a:rPr lang="en-US" sz="1200" b="0" kern="1200" baseline="0" dirty="0" smtClean="0">
                <a:solidFill>
                  <a:schemeClr val="tx1"/>
                </a:solidFill>
                <a:latin typeface="+mn-lt"/>
                <a:ea typeface="+mn-ea"/>
                <a:cs typeface="+mn-cs"/>
              </a:rPr>
              <a:t>); </a:t>
            </a:r>
            <a:endParaRPr lang="en-US" sz="1200" b="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phase argument is mainly used for objections</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z="1200" b="0" i="0" kern="1200" dirty="0" err="1" smtClean="0">
                <a:solidFill>
                  <a:schemeClr val="tx1"/>
                </a:solidFill>
                <a:latin typeface="+mn-lt"/>
                <a:ea typeface="+mn-ea"/>
                <a:cs typeface="+mn-cs"/>
              </a:rPr>
              <a:t>this.print</a:t>
            </a:r>
            <a:r>
              <a:rPr lang="en-US" sz="1200" b="0" i="0" kern="1200" dirty="0" smtClean="0">
                <a:solidFill>
                  <a:schemeClr val="tx1"/>
                </a:solidFill>
                <a:latin typeface="+mn-lt"/>
                <a:ea typeface="+mn-ea"/>
                <a:cs typeface="+mn-cs"/>
              </a:rPr>
              <a:t> display the test structure printout</a:t>
            </a:r>
            <a:br>
              <a:rPr lang="en-US" dirty="0" smtClean="0"/>
            </a:b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test.factory</a:t>
            </a:r>
            <a:r>
              <a:rPr lang="en-US" sz="1200" b="0" i="0" kern="1200" dirty="0" smtClean="0">
                <a:solidFill>
                  <a:schemeClr val="tx1"/>
                </a:solidFill>
                <a:latin typeface="+mn-lt"/>
                <a:ea typeface="+mn-ea"/>
                <a:cs typeface="+mn-cs"/>
              </a:rPr>
              <a:t> display the types registered in the factory for test</a:t>
            </a:r>
            <a:endParaRPr lang="en-US" sz="1200" b="0" i="0" kern="1200" dirty="0" smtClean="0">
              <a:solidFill>
                <a:schemeClr val="tx1"/>
              </a:solidFill>
              <a:latin typeface="+mn-lt"/>
              <a:ea typeface="+mn-ea"/>
              <a:cs typeface="+mn-cs"/>
            </a:endParaRPr>
          </a:p>
          <a:p>
            <a:pPr>
              <a:buFontTx/>
              <a:buNone/>
            </a:pPr>
            <a:r>
              <a:rPr lang="en-US" sz="1200" b="0" i="0" kern="1200" dirty="0" smtClean="0">
                <a:solidFill>
                  <a:schemeClr val="tx1"/>
                </a:solidFill>
                <a:latin typeface="+mn-lt"/>
                <a:ea typeface="+mn-ea"/>
                <a:cs typeface="+mn-cs"/>
              </a:rPr>
              <a:t>(Ex.)</a:t>
            </a:r>
            <a:endParaRPr lang="en-US" sz="1200" b="0" i="0" kern="1200" dirty="0" smtClean="0">
              <a:solidFill>
                <a:schemeClr val="tx1"/>
              </a:solidFill>
              <a:latin typeface="+mn-lt"/>
              <a:ea typeface="+mn-ea"/>
              <a:cs typeface="+mn-cs"/>
            </a:endParaRPr>
          </a:p>
          <a:p>
            <a:pPr>
              <a:buFontTx/>
              <a:buNone/>
            </a:pPr>
            <a:r>
              <a:rPr lang="en-US" sz="1200" b="0" kern="1200" dirty="0" smtClean="0">
                <a:solidFill>
                  <a:schemeClr val="tx1"/>
                </a:solidFill>
                <a:latin typeface="+mn-lt"/>
                <a:ea typeface="+mn-ea"/>
                <a:cs typeface="+mn-cs"/>
              </a:rPr>
              <a:t>class</a:t>
            </a:r>
            <a:r>
              <a:rPr lang="en-US" b="0" dirty="0" smtClean="0"/>
              <a:t> </a:t>
            </a:r>
            <a:r>
              <a:rPr lang="en-US" b="0" dirty="0" err="1" smtClean="0"/>
              <a:t>axi_test</a:t>
            </a:r>
            <a:r>
              <a:rPr lang="en-US" b="0" dirty="0" smtClean="0"/>
              <a:t> </a:t>
            </a:r>
            <a:r>
              <a:rPr lang="en-US" sz="1200" b="0" kern="1200" dirty="0" smtClean="0">
                <a:solidFill>
                  <a:schemeClr val="tx1"/>
                </a:solidFill>
                <a:latin typeface="+mn-lt"/>
                <a:ea typeface="+mn-ea"/>
                <a:cs typeface="+mn-cs"/>
              </a:rPr>
              <a:t>extends</a:t>
            </a:r>
            <a:r>
              <a:rPr lang="en-US" b="0" dirty="0" smtClean="0"/>
              <a:t> </a:t>
            </a:r>
            <a:r>
              <a:rPr lang="en-US" b="0" dirty="0" err="1" smtClean="0"/>
              <a:t>uvm_test</a:t>
            </a:r>
            <a:r>
              <a:rPr lang="en-US" sz="1200" b="0" kern="1200" dirty="0" smtClean="0">
                <a:solidFill>
                  <a:schemeClr val="tx1"/>
                </a:solidFill>
                <a:latin typeface="+mn-lt"/>
                <a:ea typeface="+mn-ea"/>
                <a:cs typeface="+mn-cs"/>
              </a:rPr>
              <a:t>;</a:t>
            </a:r>
            <a:r>
              <a:rPr lang="en-US" b="0" dirty="0" smtClean="0"/>
              <a:t>   </a:t>
            </a:r>
            <a:endParaRPr lang="en-US" b="0" dirty="0" smtClean="0"/>
          </a:p>
          <a:p>
            <a:pPr>
              <a:buFontTx/>
              <a:buNone/>
            </a:pPr>
            <a:r>
              <a:rPr lang="en-US" b="1" dirty="0" err="1" smtClean="0"/>
              <a:t>uvm_factory</a:t>
            </a:r>
            <a:r>
              <a:rPr lang="en-US" b="1" dirty="0" smtClean="0"/>
              <a:t> factory</a:t>
            </a:r>
            <a:r>
              <a:rPr lang="en-US" sz="1200" b="1" kern="1200" dirty="0" smtClean="0">
                <a:solidFill>
                  <a:schemeClr val="tx1"/>
                </a:solidFill>
                <a:latin typeface="+mn-lt"/>
                <a:ea typeface="+mn-ea"/>
                <a:cs typeface="+mn-cs"/>
              </a:rPr>
              <a:t>;</a:t>
            </a:r>
            <a:r>
              <a:rPr lang="en-US" b="1" dirty="0" smtClean="0"/>
              <a:t> </a:t>
            </a:r>
            <a:endParaRPr lang="en-US" b="1" dirty="0" smtClean="0"/>
          </a:p>
          <a:p>
            <a:pPr>
              <a:buFontTx/>
              <a:buNone/>
            </a:pPr>
            <a:r>
              <a:rPr lang="en-US" b="1" dirty="0" err="1" smtClean="0"/>
              <a:t>uvm_coreservice_t</a:t>
            </a:r>
            <a:r>
              <a:rPr lang="en-US" b="1" dirty="0" smtClean="0"/>
              <a:t> </a:t>
            </a:r>
            <a:r>
              <a:rPr lang="en-US" b="1" dirty="0" err="1" smtClean="0"/>
              <a:t>cs</a:t>
            </a:r>
            <a:r>
              <a:rPr lang="en-US" b="1" dirty="0" smtClean="0"/>
              <a:t> </a:t>
            </a:r>
            <a:r>
              <a:rPr lang="en-US" sz="1200" b="1" kern="1200" dirty="0" smtClean="0">
                <a:solidFill>
                  <a:schemeClr val="tx1"/>
                </a:solidFill>
                <a:latin typeface="+mn-lt"/>
                <a:ea typeface="+mn-ea"/>
                <a:cs typeface="+mn-cs"/>
              </a:rPr>
              <a:t>=</a:t>
            </a:r>
            <a:r>
              <a:rPr lang="en-US" b="1" dirty="0" smtClean="0"/>
              <a:t> </a:t>
            </a:r>
            <a:r>
              <a:rPr lang="en-US" b="1" dirty="0" err="1" smtClean="0"/>
              <a:t>uvm_coreservice_t</a:t>
            </a:r>
            <a:r>
              <a:rPr lang="en-US" sz="1200" b="1" kern="1200" dirty="0" smtClean="0">
                <a:solidFill>
                  <a:schemeClr val="tx1"/>
                </a:solidFill>
                <a:latin typeface="+mn-lt"/>
                <a:ea typeface="+mn-ea"/>
                <a:cs typeface="+mn-cs"/>
              </a:rPr>
              <a:t>::get();</a:t>
            </a:r>
            <a:r>
              <a:rPr lang="en-US" b="1" dirty="0" smtClean="0"/>
              <a:t> </a:t>
            </a:r>
            <a:r>
              <a:rPr lang="en-US" b="0" dirty="0" smtClean="0"/>
              <a:t>  </a:t>
            </a:r>
            <a:endParaRPr lang="en-US" b="0" dirty="0" smtClean="0"/>
          </a:p>
          <a:p>
            <a:pPr>
              <a:buFontTx/>
              <a:buNone/>
            </a:pPr>
            <a:r>
              <a:rPr lang="en-US" sz="1200" b="0" kern="1200" dirty="0" smtClean="0">
                <a:solidFill>
                  <a:schemeClr val="tx1"/>
                </a:solidFill>
                <a:latin typeface="+mn-lt"/>
                <a:ea typeface="+mn-ea"/>
                <a:cs typeface="+mn-cs"/>
              </a:rPr>
              <a:t>function</a:t>
            </a:r>
            <a:r>
              <a:rPr lang="en-US" b="0" dirty="0" smtClean="0"/>
              <a:t> </a:t>
            </a:r>
            <a:r>
              <a:rPr lang="en-US" sz="1200" b="0" kern="1200" dirty="0" smtClean="0">
                <a:solidFill>
                  <a:schemeClr val="tx1"/>
                </a:solidFill>
                <a:latin typeface="+mn-lt"/>
                <a:ea typeface="+mn-ea"/>
                <a:cs typeface="+mn-cs"/>
              </a:rPr>
              <a:t>void</a:t>
            </a:r>
            <a:r>
              <a:rPr lang="en-US" b="0" dirty="0" smtClean="0"/>
              <a:t> </a:t>
            </a:r>
            <a:r>
              <a:rPr lang="en-US" b="0" dirty="0" err="1" smtClean="0"/>
              <a:t>end_of_elaboration_phase</a:t>
            </a:r>
            <a:r>
              <a:rPr lang="en-US" sz="1200" b="0" kern="1200" dirty="0" smtClean="0">
                <a:solidFill>
                  <a:schemeClr val="tx1"/>
                </a:solidFill>
                <a:latin typeface="+mn-lt"/>
                <a:ea typeface="+mn-ea"/>
                <a:cs typeface="+mn-cs"/>
              </a:rPr>
              <a:t>(</a:t>
            </a:r>
            <a:r>
              <a:rPr lang="en-US" b="0" dirty="0" err="1" smtClean="0"/>
              <a:t>uvm_phase</a:t>
            </a:r>
            <a:r>
              <a:rPr lang="en-US" b="0" dirty="0" smtClean="0"/>
              <a:t> phase</a:t>
            </a:r>
            <a:r>
              <a:rPr lang="en-US" sz="1200" b="0" kern="1200" dirty="0" smtClean="0">
                <a:solidFill>
                  <a:schemeClr val="tx1"/>
                </a:solidFill>
                <a:latin typeface="+mn-lt"/>
                <a:ea typeface="+mn-ea"/>
                <a:cs typeface="+mn-cs"/>
              </a:rPr>
              <a:t>);</a:t>
            </a:r>
            <a:r>
              <a:rPr lang="en-US" b="0" dirty="0" smtClean="0"/>
              <a:t> </a:t>
            </a:r>
            <a:endParaRPr lang="en-US" b="0" dirty="0" smtClean="0"/>
          </a:p>
          <a:p>
            <a:pPr>
              <a:buFontTx/>
              <a:buNone/>
            </a:pPr>
            <a:r>
              <a:rPr lang="en-US" sz="1200" b="0" kern="1200" dirty="0" err="1" smtClean="0">
                <a:solidFill>
                  <a:schemeClr val="tx1"/>
                </a:solidFill>
                <a:latin typeface="+mn-lt"/>
                <a:ea typeface="+mn-ea"/>
                <a:cs typeface="+mn-cs"/>
              </a:rPr>
              <a:t>super</a:t>
            </a:r>
            <a:r>
              <a:rPr lang="en-US" b="0" dirty="0" err="1" smtClean="0"/>
              <a:t>.end_of_elaboration_phase</a:t>
            </a:r>
            <a:r>
              <a:rPr lang="en-US" sz="1200" b="0" kern="1200" dirty="0" smtClean="0">
                <a:solidFill>
                  <a:schemeClr val="tx1"/>
                </a:solidFill>
                <a:latin typeface="+mn-lt"/>
                <a:ea typeface="+mn-ea"/>
                <a:cs typeface="+mn-cs"/>
              </a:rPr>
              <a:t>(</a:t>
            </a:r>
            <a:r>
              <a:rPr lang="en-US" b="0" dirty="0" smtClean="0"/>
              <a:t>phase</a:t>
            </a:r>
            <a:r>
              <a:rPr lang="en-US" sz="1200" b="0" kern="1200" dirty="0" smtClean="0">
                <a:solidFill>
                  <a:schemeClr val="tx1"/>
                </a:solidFill>
                <a:latin typeface="+mn-lt"/>
                <a:ea typeface="+mn-ea"/>
                <a:cs typeface="+mn-cs"/>
              </a:rPr>
              <a:t>);</a:t>
            </a:r>
            <a:r>
              <a:rPr lang="en-US" b="0" dirty="0" smtClean="0"/>
              <a:t> </a:t>
            </a:r>
            <a:endParaRPr lang="en-US" b="0" dirty="0" smtClean="0"/>
          </a:p>
          <a:p>
            <a:pPr>
              <a:buFontTx/>
              <a:buNone/>
            </a:pPr>
            <a:r>
              <a:rPr lang="en-US" sz="1200" b="1" kern="1200" dirty="0" err="1" smtClean="0">
                <a:solidFill>
                  <a:schemeClr val="tx1"/>
                </a:solidFill>
                <a:latin typeface="+mn-lt"/>
                <a:ea typeface="+mn-ea"/>
                <a:cs typeface="+mn-cs"/>
              </a:rPr>
              <a:t>this</a:t>
            </a:r>
            <a:r>
              <a:rPr lang="en-US" b="1" dirty="0" err="1" smtClean="0"/>
              <a:t>.print</a:t>
            </a:r>
            <a:r>
              <a:rPr lang="en-US" sz="1200" b="1" kern="1200" dirty="0" smtClean="0">
                <a:solidFill>
                  <a:schemeClr val="tx1"/>
                </a:solidFill>
                <a:latin typeface="+mn-lt"/>
                <a:ea typeface="+mn-ea"/>
                <a:cs typeface="+mn-cs"/>
              </a:rPr>
              <a:t>();</a:t>
            </a:r>
            <a:r>
              <a:rPr lang="en-US" b="1" dirty="0" smtClean="0"/>
              <a:t>   </a:t>
            </a:r>
            <a:endParaRPr lang="en-US" b="1" dirty="0" smtClean="0"/>
          </a:p>
          <a:p>
            <a:pPr>
              <a:buFontTx/>
              <a:buNone/>
            </a:pPr>
            <a:r>
              <a:rPr lang="en-US" b="1" dirty="0" smtClean="0"/>
              <a:t>factory </a:t>
            </a:r>
            <a:r>
              <a:rPr lang="en-US" sz="1200" b="1" kern="1200" dirty="0" smtClean="0">
                <a:solidFill>
                  <a:schemeClr val="tx1"/>
                </a:solidFill>
                <a:latin typeface="+mn-lt"/>
                <a:ea typeface="+mn-ea"/>
                <a:cs typeface="+mn-cs"/>
              </a:rPr>
              <a:t>=</a:t>
            </a:r>
            <a:r>
              <a:rPr lang="en-US" b="1" dirty="0" smtClean="0"/>
              <a:t> </a:t>
            </a:r>
            <a:r>
              <a:rPr lang="en-US" b="1" dirty="0" err="1" smtClean="0"/>
              <a:t>cs.get_factory</a:t>
            </a:r>
            <a:r>
              <a:rPr lang="en-US" sz="1200" b="1" kern="1200" dirty="0" smtClean="0">
                <a:solidFill>
                  <a:schemeClr val="tx1"/>
                </a:solidFill>
                <a:latin typeface="+mn-lt"/>
                <a:ea typeface="+mn-ea"/>
                <a:cs typeface="+mn-cs"/>
              </a:rPr>
              <a:t>();</a:t>
            </a:r>
            <a:r>
              <a:rPr lang="en-US" b="1" dirty="0" smtClean="0"/>
              <a:t> </a:t>
            </a:r>
            <a:endParaRPr lang="en-US" b="1" dirty="0" smtClean="0"/>
          </a:p>
          <a:p>
            <a:pPr>
              <a:buFontTx/>
              <a:buNone/>
            </a:pPr>
            <a:r>
              <a:rPr lang="en-US" b="1" dirty="0" err="1" smtClean="0"/>
              <a:t>factory.print</a:t>
            </a:r>
            <a:r>
              <a:rPr lang="en-US" sz="1200" b="1" kern="1200" dirty="0" smtClean="0">
                <a:solidFill>
                  <a:schemeClr val="tx1"/>
                </a:solidFill>
                <a:latin typeface="+mn-lt"/>
                <a:ea typeface="+mn-ea"/>
                <a:cs typeface="+mn-cs"/>
              </a:rPr>
              <a:t>();</a:t>
            </a:r>
            <a:r>
              <a:rPr lang="en-US" b="1" dirty="0" smtClean="0"/>
              <a:t> </a:t>
            </a:r>
            <a:endParaRPr lang="en-US" b="1" dirty="0" smtClean="0"/>
          </a:p>
          <a:p>
            <a:pPr>
              <a:buFontTx/>
              <a:buNone/>
            </a:pPr>
            <a:r>
              <a:rPr lang="en-US" sz="1200" b="0" kern="1200" dirty="0" err="1" smtClean="0">
                <a:solidFill>
                  <a:schemeClr val="tx1"/>
                </a:solidFill>
                <a:latin typeface="+mn-lt"/>
                <a:ea typeface="+mn-ea"/>
                <a:cs typeface="+mn-cs"/>
              </a:rPr>
              <a:t>endfunction</a:t>
            </a:r>
            <a:endParaRPr lang="en-US" b="0"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uvm_phase</a:t>
            </a:r>
            <a:r>
              <a:rPr lang="en-US" dirty="0" smtClean="0"/>
              <a:t> =&gt; </a:t>
            </a:r>
            <a:r>
              <a:rPr lang="en-US" dirty="0" err="1" smtClean="0"/>
              <a:t>uvm_bottomup_phase</a:t>
            </a:r>
            <a:r>
              <a:rPr lang="en-US" dirty="0" smtClean="0"/>
              <a:t> =&gt; all phases except </a:t>
            </a:r>
            <a:r>
              <a:rPr lang="en-US" dirty="0" err="1" smtClean="0"/>
              <a:t>run_phase</a:t>
            </a:r>
            <a:r>
              <a:rPr lang="en-US" dirty="0" smtClean="0"/>
              <a:t> and </a:t>
            </a:r>
            <a:r>
              <a:rPr lang="en-US" dirty="0" err="1" smtClean="0"/>
              <a:t>build_phase</a:t>
            </a:r>
            <a:endParaRPr lang="en-US" dirty="0" smtClean="0"/>
          </a:p>
          <a:p>
            <a:r>
              <a:rPr lang="en-US" dirty="0" err="1" smtClean="0"/>
              <a:t>uvm_phase</a:t>
            </a:r>
            <a:r>
              <a:rPr lang="en-US" dirty="0" smtClean="0"/>
              <a:t> =&gt; </a:t>
            </a:r>
            <a:r>
              <a:rPr lang="en-US" dirty="0" err="1" smtClean="0"/>
              <a:t>uvm_topdown_phase</a:t>
            </a:r>
            <a:r>
              <a:rPr lang="en-US" dirty="0" smtClean="0"/>
              <a:t>  =&gt;</a:t>
            </a:r>
            <a:r>
              <a:rPr lang="en-US" baseline="0" dirty="0" smtClean="0"/>
              <a:t>  </a:t>
            </a:r>
            <a:r>
              <a:rPr lang="en-US" baseline="0" dirty="0" err="1" smtClean="0"/>
              <a:t>uvm_build_phase</a:t>
            </a:r>
            <a:endParaRPr lang="en-US" baseline="0" dirty="0" smtClean="0"/>
          </a:p>
          <a:p>
            <a:r>
              <a:rPr lang="en-US" baseline="0" dirty="0" err="1" smtClean="0"/>
              <a:t>uvm_phase</a:t>
            </a:r>
            <a:r>
              <a:rPr lang="en-US" baseline="0" dirty="0" smtClean="0"/>
              <a:t> =&gt; </a:t>
            </a:r>
            <a:r>
              <a:rPr lang="en-US" baseline="0" dirty="0" err="1" smtClean="0"/>
              <a:t>uvm_task_phase</a:t>
            </a:r>
            <a:r>
              <a:rPr lang="en-US" baseline="0" dirty="0" smtClean="0"/>
              <a:t>         =&gt; </a:t>
            </a:r>
            <a:r>
              <a:rPr lang="en-US" baseline="0" dirty="0" err="1" smtClean="0"/>
              <a:t>uvm_run_phase</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sz="1200" b="0" i="0" kern="1200" dirty="0" smtClean="0">
                <a:solidFill>
                  <a:schemeClr val="tx1"/>
                </a:solidFill>
                <a:latin typeface="+mn-lt"/>
                <a:ea typeface="+mn-ea"/>
                <a:cs typeface="+mn-cs"/>
              </a:rPr>
              <a:t>The </a:t>
            </a:r>
            <a:r>
              <a:rPr lang="en-US" sz="1200" b="0" i="0" kern="1200" dirty="0" smtClean="0">
                <a:solidFill>
                  <a:schemeClr val="tx1"/>
                </a:solidFill>
                <a:latin typeface="+mn-lt"/>
                <a:ea typeface="+mn-ea"/>
                <a:cs typeface="+mn-cs"/>
              </a:rPr>
              <a:t>phase ends if the timeout expires before all objections are dropped.  By default, the timeout is set to 9200 seconds.  You may override this via </a:t>
            </a:r>
            <a:r>
              <a:rPr lang="en-US" sz="1200" b="0" i="0" u="none" strike="noStrike" kern="1200" dirty="0" err="1" smtClean="0">
                <a:solidFill>
                  <a:schemeClr val="tx1"/>
                </a:solidFill>
                <a:latin typeface="+mn-lt"/>
                <a:ea typeface="+mn-ea"/>
                <a:cs typeface="+mn-cs"/>
                <a:hlinkClick r:id="rId3"/>
              </a:rPr>
              <a:t>uvm_root</a:t>
            </a:r>
            <a:r>
              <a:rPr lang="en-US" sz="1200" b="0" i="0" u="none" strike="noStrike" kern="1200" dirty="0" smtClean="0">
                <a:solidFill>
                  <a:schemeClr val="tx1"/>
                </a:solidFill>
                <a:latin typeface="+mn-lt"/>
                <a:ea typeface="+mn-ea"/>
                <a:cs typeface="+mn-cs"/>
                <a:hlinkClick r:id="rId3"/>
              </a:rPr>
              <a:t>::</a:t>
            </a:r>
            <a:r>
              <a:rPr lang="en-US" sz="1200" b="0" i="0" u="none" strike="noStrike" kern="1200" dirty="0" err="1" smtClean="0">
                <a:solidFill>
                  <a:schemeClr val="tx1"/>
                </a:solidFill>
                <a:latin typeface="+mn-lt"/>
                <a:ea typeface="+mn-ea"/>
                <a:cs typeface="+mn-cs"/>
                <a:hlinkClick r:id="rId3"/>
              </a:rPr>
              <a:t>set_timeout</a:t>
            </a:r>
            <a:r>
              <a:rPr lang="en-US" sz="1200" b="0" i="0" kern="120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a:buFont typeface="Arial" panose="020B0604020202020204" pitchFamily="34" charset="0"/>
              <a:buNone/>
            </a:pPr>
            <a:r>
              <a:rPr lang="en-US" sz="1200" b="0" i="0" kern="1200" dirty="0" smtClean="0">
                <a:solidFill>
                  <a:schemeClr val="tx1"/>
                </a:solidFill>
                <a:latin typeface="+mn-lt"/>
                <a:ea typeface="+mn-ea"/>
                <a:cs typeface="+mn-cs"/>
              </a:rPr>
              <a:t>__________________________________________________</a:t>
            </a:r>
            <a:endParaRPr lang="en-US" sz="1200" b="0" i="0" kern="1200" dirty="0" smtClean="0">
              <a:solidFill>
                <a:schemeClr val="tx1"/>
              </a:solidFill>
              <a:latin typeface="+mn-lt"/>
              <a:ea typeface="+mn-ea"/>
              <a:cs typeface="+mn-cs"/>
            </a:endParaRPr>
          </a:p>
          <a:p>
            <a:r>
              <a:rPr lang="en-US" sz="1200" dirty="0" smtClean="0"/>
              <a:t>function void </a:t>
            </a:r>
            <a:r>
              <a:rPr lang="en-US" sz="1200" dirty="0" err="1" smtClean="0"/>
              <a:t>set_timeout</a:t>
            </a:r>
            <a:r>
              <a:rPr lang="en-US" sz="1200" dirty="0" smtClean="0"/>
              <a:t>(time timeout,</a:t>
            </a:r>
            <a:r>
              <a:rPr lang="en-US" sz="1200" kern="1200" dirty="0" smtClean="0">
                <a:solidFill>
                  <a:schemeClr val="tx1"/>
                </a:solidFill>
                <a:latin typeface="+mn-lt"/>
                <a:ea typeface="+mn-ea"/>
                <a:cs typeface="+mn-cs"/>
              </a:rPr>
              <a:t>  </a:t>
            </a:r>
            <a:r>
              <a:rPr lang="en-US" sz="1200" dirty="0" smtClean="0"/>
              <a:t>bit </a:t>
            </a:r>
            <a:r>
              <a:rPr lang="en-US" sz="1200" dirty="0" err="1" smtClean="0"/>
              <a:t>overridable</a:t>
            </a:r>
            <a:r>
              <a:rPr lang="en-US" sz="1200" kern="1200" dirty="0" smtClean="0">
                <a:solidFill>
                  <a:schemeClr val="tx1"/>
                </a:solidFill>
                <a:latin typeface="+mn-lt"/>
                <a:ea typeface="+mn-ea"/>
                <a:cs typeface="+mn-cs"/>
              </a:rPr>
              <a:t> = 1</a:t>
            </a:r>
            <a:r>
              <a:rPr lang="en-US" sz="1200" dirty="0" smtClean="0"/>
              <a:t>)</a:t>
            </a:r>
            <a:endParaRPr lang="en-US" sz="1200" dirty="0" smtClean="0"/>
          </a:p>
          <a:p>
            <a:r>
              <a:rPr lang="en-US" sz="1200" dirty="0" smtClean="0"/>
              <a:t>__________________________________________________</a:t>
            </a:r>
            <a:endParaRPr lang="en-US" sz="1200" dirty="0" smtClean="0"/>
          </a:p>
          <a:p>
            <a:r>
              <a:rPr lang="en-US" sz="1200" kern="1200" dirty="0" smtClean="0">
                <a:solidFill>
                  <a:schemeClr val="tx1"/>
                </a:solidFill>
                <a:latin typeface="+mn-lt"/>
                <a:ea typeface="+mn-ea"/>
                <a:cs typeface="+mn-cs"/>
              </a:rPr>
              <a:t>function void </a:t>
            </a:r>
            <a:r>
              <a:rPr lang="en-US" sz="1200" kern="1200" dirty="0" err="1" smtClean="0">
                <a:solidFill>
                  <a:schemeClr val="tx1"/>
                </a:solidFill>
                <a:latin typeface="+mn-lt"/>
                <a:ea typeface="+mn-ea"/>
                <a:cs typeface="+mn-cs"/>
              </a:rPr>
              <a:t>start_of_simulation_phase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uvm_phase</a:t>
            </a:r>
            <a:r>
              <a:rPr lang="en-US" sz="1200" kern="1200" dirty="0" smtClean="0">
                <a:solidFill>
                  <a:schemeClr val="tx1"/>
                </a:solidFill>
                <a:latin typeface="+mn-lt"/>
                <a:ea typeface="+mn-ea"/>
                <a:cs typeface="+mn-cs"/>
              </a:rPr>
              <a:t> phase); </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super.start_of_simulation_phase</a:t>
            </a:r>
            <a:r>
              <a:rPr lang="en-US" sz="1200" kern="1200" dirty="0" smtClean="0">
                <a:solidFill>
                  <a:schemeClr val="tx1"/>
                </a:solidFill>
                <a:latin typeface="+mn-lt"/>
                <a:ea typeface="+mn-ea"/>
                <a:cs typeface="+mn-cs"/>
              </a:rPr>
              <a:t>(phase); // </a:t>
            </a:r>
            <a:r>
              <a:rPr lang="en-US" sz="1200" kern="1200" dirty="0" err="1" smtClean="0">
                <a:solidFill>
                  <a:schemeClr val="tx1"/>
                </a:solidFill>
                <a:latin typeface="+mn-lt"/>
                <a:ea typeface="+mn-ea"/>
                <a:cs typeface="+mn-cs"/>
              </a:rPr>
              <a:t>uvm_top</a:t>
            </a:r>
            <a:r>
              <a:rPr lang="en-US" sz="1200" kern="1200" dirty="0" smtClean="0">
                <a:solidFill>
                  <a:schemeClr val="tx1"/>
                </a:solidFill>
                <a:latin typeface="+mn-lt"/>
                <a:ea typeface="+mn-ea"/>
                <a:cs typeface="+mn-cs"/>
              </a:rPr>
              <a:t> is a constant handle of </a:t>
            </a:r>
            <a:r>
              <a:rPr lang="en-US" sz="1200" kern="1200" dirty="0" err="1" smtClean="0">
                <a:solidFill>
                  <a:schemeClr val="tx1"/>
                </a:solidFill>
                <a:latin typeface="+mn-lt"/>
                <a:ea typeface="+mn-ea"/>
                <a:cs typeface="+mn-cs"/>
              </a:rPr>
              <a:t>uvm_root</a:t>
            </a:r>
            <a:r>
              <a:rPr lang="en-US" sz="1200" kern="1200" dirty="0" smtClean="0">
                <a:solidFill>
                  <a:schemeClr val="tx1"/>
                </a:solidFill>
                <a:latin typeface="+mn-lt"/>
                <a:ea typeface="+mn-ea"/>
                <a:cs typeface="+mn-cs"/>
              </a:rPr>
              <a:t> declared in uvm_root.svh file </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uvm_top.set_timeout</a:t>
            </a:r>
            <a:r>
              <a:rPr lang="en-US" sz="1200" kern="1200" dirty="0" smtClean="0">
                <a:solidFill>
                  <a:schemeClr val="tx1"/>
                </a:solidFill>
                <a:latin typeface="+mn-lt"/>
                <a:ea typeface="+mn-ea"/>
                <a:cs typeface="+mn-cs"/>
              </a:rPr>
              <a:t>(100s, 1);              // Override default timeout to 100 second </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endfunction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start_of_simulation_phase</a:t>
            </a:r>
            <a:endParaRPr lang="en-US" sz="120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__________________________________________________</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cmd</a:t>
            </a:r>
            <a:r>
              <a:rPr lang="en-US" sz="1200" b="0" i="0" kern="1200" dirty="0" smtClean="0">
                <a:solidFill>
                  <a:schemeClr val="tx1"/>
                </a:solidFill>
                <a:latin typeface="+mn-lt"/>
                <a:ea typeface="+mn-ea"/>
                <a:cs typeface="+mn-cs"/>
              </a:rPr>
              <a:t> line : +UVM_TIMEOUT=&lt;value&gt;</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0" dirty="0" err="1" smtClean="0">
                <a:solidFill>
                  <a:srgbClr val="FFFFFF"/>
                </a:solidFill>
              </a:rPr>
              <a:t>uvm_void</a:t>
            </a:r>
            <a:r>
              <a:rPr lang="en-US" sz="1200" b="0" dirty="0" smtClean="0">
                <a:solidFill>
                  <a:srgbClr val="FFFFFF"/>
                </a:solidFill>
              </a:rPr>
              <a:t>=&gt; </a:t>
            </a:r>
            <a:r>
              <a:rPr lang="en-US" sz="1200" b="0" dirty="0" err="1" smtClean="0">
                <a:solidFill>
                  <a:srgbClr val="FFFFFF"/>
                </a:solidFill>
              </a:rPr>
              <a:t>uvm_object</a:t>
            </a:r>
            <a:endParaRPr lang="en-US" sz="1200" b="0" dirty="0" smtClean="0">
              <a:solidFill>
                <a:srgbClr val="FFFFFF"/>
              </a:solidFill>
            </a:endParaRPr>
          </a:p>
          <a:p>
            <a:pPr algn="l">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dirty="0" err="1" smtClean="0">
                <a:solidFill>
                  <a:srgbClr val="FFFFFF"/>
                </a:solidFill>
              </a:rPr>
              <a:t>uvm_object</a:t>
            </a:r>
            <a:r>
              <a:rPr lang="en-US" sz="1200" b="1" dirty="0" smtClean="0">
                <a:solidFill>
                  <a:srgbClr val="FFFFFF"/>
                </a:solidFill>
              </a:rPr>
              <a:t>:</a:t>
            </a:r>
            <a:endParaRPr lang="en-US" sz="1200" b="1" dirty="0" smtClean="0">
              <a:solidFill>
                <a:srgbClr val="FFFFFF"/>
              </a:solidFill>
            </a:endParaRPr>
          </a:p>
          <a:p>
            <a:pPr algn="l">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smtClean="0">
                <a:solidFill>
                  <a:srgbClr val="FFFFFF"/>
                </a:solidFill>
              </a:rPr>
              <a:t>copy(),clone(),print()...</a:t>
            </a:r>
            <a:endParaRPr lang="en-US" sz="1200" dirty="0" smtClean="0">
              <a:solidFill>
                <a:srgbClr val="FFFFFF"/>
              </a:solidFill>
            </a:endParaRPr>
          </a:p>
          <a:p>
            <a:r>
              <a:rPr lang="en-US" sz="1200" b="1" i="0" kern="1200" dirty="0" err="1" smtClean="0">
                <a:solidFill>
                  <a:schemeClr val="tx1"/>
                </a:solidFill>
                <a:latin typeface="+mn-lt"/>
                <a:ea typeface="+mn-ea"/>
                <a:cs typeface="+mn-cs"/>
              </a:rPr>
              <a:t>uvm_sequence_item</a:t>
            </a:r>
            <a:r>
              <a:rPr lang="en-US" sz="1200" b="1" i="0" kern="1200" dirty="0" smtClean="0">
                <a:solidFill>
                  <a:schemeClr val="tx1"/>
                </a:solidFill>
                <a:latin typeface="+mn-lt"/>
                <a:ea typeface="+mn-ea"/>
                <a:cs typeface="+mn-cs"/>
              </a:rPr>
              <a:t>:</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Provides the hooks for sequencer and sequence , So you can generate transaction by using sequence and sequencer, and </a:t>
            </a:r>
            <a:r>
              <a:rPr lang="en-US" sz="1200" b="1" i="0" kern="1200" dirty="0" err="1" smtClean="0">
                <a:solidFill>
                  <a:schemeClr val="tx1"/>
                </a:solidFill>
                <a:latin typeface="+mn-lt"/>
                <a:ea typeface="+mn-ea"/>
                <a:cs typeface="+mn-cs"/>
              </a:rPr>
              <a:t>uvm_transaction</a:t>
            </a:r>
            <a:r>
              <a:rPr lang="en-US" sz="1200" b="0" i="0" kern="1200" dirty="0" smtClean="0">
                <a:solidFill>
                  <a:schemeClr val="tx1"/>
                </a:solidFill>
                <a:latin typeface="+mn-lt"/>
                <a:ea typeface="+mn-ea"/>
                <a:cs typeface="+mn-cs"/>
              </a:rPr>
              <a:t> provide only basic methods like </a:t>
            </a:r>
            <a:r>
              <a:rPr lang="en-US" sz="1200" b="0" i="0" kern="1200" dirty="0" err="1" smtClean="0">
                <a:solidFill>
                  <a:schemeClr val="tx1"/>
                </a:solidFill>
                <a:latin typeface="+mn-lt"/>
                <a:ea typeface="+mn-ea"/>
                <a:cs typeface="+mn-cs"/>
              </a:rPr>
              <a:t>do_print</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rPr>
              <a:t>do_record</a:t>
            </a:r>
            <a:r>
              <a:rPr lang="en-US" sz="1200" b="0" i="0" kern="1200" dirty="0" smtClean="0">
                <a:solidFill>
                  <a:schemeClr val="tx1"/>
                </a:solidFill>
                <a:latin typeface="+mn-lt"/>
                <a:ea typeface="+mn-ea"/>
                <a:cs typeface="+mn-cs"/>
              </a:rPr>
              <a:t> etc</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90000"/>
              </a:lnSpc>
              <a:spcBef>
                <a:spcPts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dirty="0" err="1" smtClean="0">
                <a:solidFill>
                  <a:srgbClr val="000000"/>
                </a:solidFill>
              </a:rPr>
              <a:t>uvm_report_object</a:t>
            </a:r>
            <a:r>
              <a:rPr lang="en-US" sz="1200" b="1" dirty="0" smtClean="0">
                <a:solidFill>
                  <a:srgbClr val="000000"/>
                </a:solidFill>
              </a:rPr>
              <a:t>:</a:t>
            </a:r>
            <a:endParaRPr lang="en-US" sz="1200" b="1" dirty="0" smtClean="0">
              <a:solidFill>
                <a:srgbClr val="000000"/>
              </a:solidFill>
            </a:endParaRPr>
          </a:p>
          <a:p>
            <a:pPr marL="0" marR="0" indent="0" algn="l" defTabSz="914400" rtl="0" eaLnBrk="1" fontAlgn="auto" latinLnBrk="0" hangingPunct="1">
              <a:lnSpc>
                <a:spcPct val="90000"/>
              </a:lnSpc>
              <a:spcBef>
                <a:spcPts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err="1" smtClean="0">
                <a:solidFill>
                  <a:srgbClr val="000000"/>
                </a:solidFill>
              </a:rPr>
              <a:t>uvm_report</a:t>
            </a:r>
            <a:r>
              <a:rPr lang="en-US" sz="1200" dirty="0" smtClean="0">
                <a:solidFill>
                  <a:srgbClr val="000000"/>
                </a:solidFill>
              </a:rPr>
              <a:t>_*()</a:t>
            </a:r>
            <a:endParaRPr lang="en-US" sz="1200" dirty="0" smtClean="0">
              <a:solidFill>
                <a:srgbClr val="000000"/>
              </a:solidFill>
            </a:endParaRPr>
          </a:p>
          <a:p>
            <a:r>
              <a:rPr lang="en-US" sz="1200" b="1" dirty="0" smtClean="0">
                <a:solidFill>
                  <a:srgbClr val="000000"/>
                </a:solidFill>
              </a:rPr>
              <a:t>uvm_component:</a:t>
            </a:r>
            <a:endParaRPr lang="en-US" sz="1200" b="1" dirty="0" smtClean="0">
              <a:solidFill>
                <a:srgbClr val="000000"/>
              </a:solidFill>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smtClean="0">
                <a:solidFill>
                  <a:srgbClr val="000000"/>
                </a:solidFill>
              </a:rPr>
              <a:t>get/</a:t>
            </a:r>
            <a:r>
              <a:rPr lang="en-US" sz="1200" dirty="0" err="1" smtClean="0">
                <a:solidFill>
                  <a:srgbClr val="000000"/>
                </a:solidFill>
              </a:rPr>
              <a:t>set_config</a:t>
            </a:r>
            <a:r>
              <a:rPr lang="en-US" sz="1200" dirty="0" smtClean="0">
                <a:solidFill>
                  <a:srgbClr val="000000"/>
                </a:solidFill>
              </a:rPr>
              <a:t>()</a:t>
            </a:r>
            <a:br>
              <a:rPr lang="en-US" sz="1200" dirty="0" smtClean="0">
                <a:solidFill>
                  <a:srgbClr val="000000"/>
                </a:solidFill>
              </a:rPr>
            </a:br>
            <a:r>
              <a:rPr lang="en-US" sz="1200" dirty="0" smtClean="0">
                <a:solidFill>
                  <a:srgbClr val="000000"/>
                </a:solidFill>
              </a:rPr>
              <a:t>create()</a:t>
            </a:r>
            <a:br>
              <a:rPr lang="en-US" sz="1200" dirty="0" smtClean="0">
                <a:solidFill>
                  <a:srgbClr val="000000"/>
                </a:solidFill>
              </a:rPr>
            </a:br>
            <a:r>
              <a:rPr lang="en-US" sz="1200" dirty="0" err="1" smtClean="0">
                <a:solidFill>
                  <a:srgbClr val="000000"/>
                </a:solidFill>
              </a:rPr>
              <a:t>get_full_name</a:t>
            </a:r>
            <a:r>
              <a:rPr lang="en-US" sz="1200" dirty="0" smtClean="0">
                <a:solidFill>
                  <a:srgbClr val="000000"/>
                </a:solidFill>
              </a:rPr>
              <a:t>()</a:t>
            </a:r>
            <a:endParaRPr lang="en-US" sz="1200" dirty="0" smtClean="0">
              <a:solidFill>
                <a:srgbClr val="000000"/>
              </a:solidFill>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err="1" smtClean="0">
                <a:solidFill>
                  <a:srgbClr val="000000"/>
                </a:solidFill>
              </a:rPr>
              <a:t>build_phase</a:t>
            </a:r>
            <a:r>
              <a:rPr lang="en-US" sz="1200" dirty="0" smtClean="0">
                <a:solidFill>
                  <a:srgbClr val="000000"/>
                </a:solidFill>
              </a:rPr>
              <a:t>()/</a:t>
            </a:r>
            <a:r>
              <a:rPr lang="en-US" sz="1200" dirty="0" err="1" smtClean="0">
                <a:solidFill>
                  <a:srgbClr val="000000"/>
                </a:solidFill>
              </a:rPr>
              <a:t>connect_phase</a:t>
            </a:r>
            <a:r>
              <a:rPr lang="en-US" sz="1200" dirty="0" smtClean="0">
                <a:solidFill>
                  <a:srgbClr val="000000"/>
                </a:solidFill>
              </a:rPr>
              <a:t>()/</a:t>
            </a:r>
            <a:r>
              <a:rPr lang="en-US" sz="1200" dirty="0" err="1" smtClean="0">
                <a:solidFill>
                  <a:srgbClr val="000000"/>
                </a:solidFill>
              </a:rPr>
              <a:t>run_phase</a:t>
            </a:r>
            <a:r>
              <a:rPr lang="en-US" sz="1200" dirty="0" smtClean="0">
                <a:solidFill>
                  <a:srgbClr val="000000"/>
                </a:solidFill>
              </a:rPr>
              <a:t>()</a:t>
            </a:r>
            <a:endParaRPr lang="en-US" sz="1200" dirty="0" smtClean="0">
              <a:solidFill>
                <a:srgbClr val="000000"/>
              </a:solidFill>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smtClean="0">
                <a:solidFill>
                  <a:srgbClr val="000000"/>
                </a:solidFill>
              </a:rPr>
              <a:t> </a:t>
            </a:r>
            <a:endParaRPr lang="en-US" sz="1200"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time when we rise a objection the count value will be increase and every time we drop the objection</a:t>
            </a:r>
            <a:r>
              <a:rPr lang="en-US" baseline="0" dirty="0" smtClean="0"/>
              <a:t> the count value will be reduce, Once all the raised objection are dropped only it will come out from that phase</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UVM_INFO - UVM_DISPLAY </a:t>
            </a:r>
            <a:endParaRPr lang="en-US" dirty="0" smtClean="0"/>
          </a:p>
          <a:p>
            <a:r>
              <a:rPr lang="en-US" dirty="0" smtClean="0"/>
              <a:t>UVM_WARNING - UVM_DISPLAY </a:t>
            </a:r>
            <a:endParaRPr lang="en-US" dirty="0" smtClean="0"/>
          </a:p>
          <a:p>
            <a:r>
              <a:rPr lang="en-US" dirty="0" smtClean="0"/>
              <a:t>UVM_ERROR - UVM_DISPLAY | UVM_COUNT </a:t>
            </a:r>
            <a:endParaRPr lang="en-US" dirty="0" smtClean="0"/>
          </a:p>
          <a:p>
            <a:r>
              <a:rPr lang="en-US" dirty="0" smtClean="0"/>
              <a:t>UVM_FATAL - UVM_DISPLAY | UVM_EXIT</a:t>
            </a:r>
            <a:endParaRPr lang="en-US" dirty="0" smtClean="0"/>
          </a:p>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dirty="0" smtClean="0"/>
              <a:t>Id- </a:t>
            </a:r>
            <a:r>
              <a:rPr lang="en-US" sz="1200" dirty="0" smtClean="0"/>
              <a:t>a unique id for the report or report group that can be used for identification and therefore targeted filtering.  You can configure an individual report’s actions and output file(s) using this id string.</a:t>
            </a:r>
            <a:endParaRPr lang="en-US" sz="1200" dirty="0" smtClean="0"/>
          </a:p>
          <a:p>
            <a:r>
              <a:rPr lang="en-US" sz="1200" i="1" dirty="0" smtClean="0"/>
              <a:t>Message- </a:t>
            </a:r>
            <a:r>
              <a:rPr lang="en-US" sz="1200" dirty="0" smtClean="0"/>
              <a:t>the message body, preformatted if necessary to a single string.</a:t>
            </a:r>
            <a:endParaRPr lang="en-US" sz="1200" dirty="0" smtClean="0"/>
          </a:p>
          <a:p>
            <a:r>
              <a:rPr lang="en-US" sz="1200" i="1" dirty="0" smtClean="0"/>
              <a:t>Verbosity- </a:t>
            </a:r>
            <a:r>
              <a:rPr lang="en-US" sz="1200" dirty="0" smtClean="0"/>
              <a:t>the verbosity of the message, indicating its relative importance.  If this number is less than or equal to the effective verbosity level, see </a:t>
            </a:r>
            <a:r>
              <a:rPr lang="en-US" sz="1200" u="none" strike="noStrike" kern="1200" dirty="0" err="1" smtClean="0">
                <a:solidFill>
                  <a:schemeClr val="tx1"/>
                </a:solidFill>
                <a:latin typeface="+mn-lt"/>
                <a:ea typeface="+mn-ea"/>
                <a:cs typeface="+mn-cs"/>
                <a:hlinkClick r:id="rId3"/>
              </a:rPr>
              <a:t>set_report_verbosity_level</a:t>
            </a:r>
            <a:r>
              <a:rPr lang="en-US" sz="1200" dirty="0" smtClean="0"/>
              <a:t>, then the report is issued, subject to the configured action and file descriptor settings.  Verbosity is ignored for warnings, errors, and </a:t>
            </a:r>
            <a:r>
              <a:rPr lang="en-US" sz="1200" dirty="0" err="1" smtClean="0"/>
              <a:t>fatals</a:t>
            </a:r>
            <a:r>
              <a:rPr lang="en-US" sz="1200" dirty="0" smtClean="0"/>
              <a:t>.  However, if a warning, error or fatal is demoted to an info message using the </a:t>
            </a:r>
            <a:r>
              <a:rPr lang="en-US" sz="1200" u="none" strike="noStrike" kern="1200" dirty="0" err="1" smtClean="0">
                <a:solidFill>
                  <a:schemeClr val="tx1"/>
                </a:solidFill>
                <a:latin typeface="+mn-lt"/>
                <a:ea typeface="+mn-ea"/>
                <a:cs typeface="+mn-cs"/>
                <a:hlinkClick r:id="rId4"/>
              </a:rPr>
              <a:t>uvm_report_catcher</a:t>
            </a:r>
            <a:r>
              <a:rPr lang="en-US" sz="1200" dirty="0" smtClean="0"/>
              <a:t>, then the verbosity is taken into account.</a:t>
            </a:r>
            <a:endParaRPr lang="en-US" sz="1200" dirty="0" smtClean="0"/>
          </a:p>
          <a:p>
            <a:r>
              <a:rPr lang="en-US" sz="1200" i="1" dirty="0" smtClean="0"/>
              <a:t>filename/line- </a:t>
            </a:r>
            <a:r>
              <a:rPr lang="en-US" sz="1200" dirty="0" smtClean="0"/>
              <a:t>(Optional) The location from which the report was issued.  Use the predefined macros, `__FILE__ and `__LINE__.  If specified, it is displayed in the output.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set of macros provides wrappers around the </a:t>
            </a:r>
            <a:r>
              <a:rPr lang="en-US" sz="1200" b="0" i="0" kern="1200" dirty="0" err="1" smtClean="0">
                <a:solidFill>
                  <a:schemeClr val="tx1"/>
                </a:solidFill>
                <a:latin typeface="+mn-lt"/>
                <a:ea typeface="+mn-ea"/>
                <a:cs typeface="+mn-cs"/>
              </a:rPr>
              <a:t>uvm_report</a:t>
            </a:r>
            <a:r>
              <a:rPr lang="en-US" sz="1200" b="0" i="0" kern="1200" dirty="0" smtClean="0">
                <a:solidFill>
                  <a:schemeClr val="tx1"/>
                </a:solidFill>
                <a:latin typeface="+mn-lt"/>
                <a:ea typeface="+mn-ea"/>
                <a:cs typeface="+mn-cs"/>
              </a:rPr>
              <a:t>_* </a:t>
            </a:r>
            <a:r>
              <a:rPr lang="en-US" sz="1200" b="0" i="0" u="none" strike="noStrike" kern="1200" dirty="0" smtClean="0">
                <a:solidFill>
                  <a:schemeClr val="tx1"/>
                </a:solidFill>
                <a:latin typeface="+mn-lt"/>
                <a:ea typeface="+mn-ea"/>
                <a:cs typeface="+mn-cs"/>
                <a:hlinkClick r:id="rId3"/>
              </a:rPr>
              <a:t>Reporting</a:t>
            </a:r>
            <a:r>
              <a:rPr lang="en-US" sz="1200" b="0" i="0" kern="1200" dirty="0" smtClean="0">
                <a:solidFill>
                  <a:schemeClr val="tx1"/>
                </a:solidFill>
                <a:latin typeface="+mn-lt"/>
                <a:ea typeface="+mn-ea"/>
                <a:cs typeface="+mn-cs"/>
              </a:rPr>
              <a:t> functions.</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uvm_config_db</a:t>
            </a:r>
            <a:r>
              <a:rPr lang="en-US" sz="1200" b="0" i="0" kern="1200" dirty="0" smtClean="0">
                <a:solidFill>
                  <a:schemeClr val="tx1"/>
                </a:solidFill>
                <a:latin typeface="+mn-lt"/>
                <a:ea typeface="+mn-ea"/>
                <a:cs typeface="+mn-cs"/>
              </a:rPr>
              <a:t> is used when you want to set/get resource within </a:t>
            </a:r>
            <a:r>
              <a:rPr lang="en-US" sz="1200" b="0" i="0" kern="1200" dirty="0" err="1" smtClean="0">
                <a:solidFill>
                  <a:schemeClr val="tx1"/>
                </a:solidFill>
                <a:latin typeface="+mn-lt"/>
                <a:ea typeface="+mn-ea"/>
                <a:cs typeface="+mn-cs"/>
              </a:rPr>
              <a:t>uvm</a:t>
            </a:r>
            <a:r>
              <a:rPr lang="en-US" sz="1200" b="0" i="0" kern="1200" dirty="0" smtClean="0">
                <a:solidFill>
                  <a:schemeClr val="tx1"/>
                </a:solidFill>
                <a:latin typeface="+mn-lt"/>
                <a:ea typeface="+mn-ea"/>
                <a:cs typeface="+mn-cs"/>
              </a:rPr>
              <a:t> component hierarchy.</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uvm_resource_db</a:t>
            </a:r>
            <a:r>
              <a:rPr lang="en-US" sz="1200" b="0" i="0" kern="1200" dirty="0" smtClean="0">
                <a:solidFill>
                  <a:schemeClr val="tx1"/>
                </a:solidFill>
                <a:latin typeface="+mn-lt"/>
                <a:ea typeface="+mn-ea"/>
                <a:cs typeface="+mn-cs"/>
              </a:rPr>
              <a:t> is used when you want to set/get resource except </a:t>
            </a:r>
            <a:r>
              <a:rPr lang="en-US" sz="1200" b="0" i="0" kern="1200" dirty="0" err="1" smtClean="0">
                <a:solidFill>
                  <a:schemeClr val="tx1"/>
                </a:solidFill>
                <a:latin typeface="+mn-lt"/>
                <a:ea typeface="+mn-ea"/>
                <a:cs typeface="+mn-cs"/>
              </a:rPr>
              <a:t>uvm</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componet</a:t>
            </a:r>
            <a:r>
              <a:rPr lang="en-US" sz="1200" b="0" i="0" kern="1200" dirty="0" smtClean="0">
                <a:solidFill>
                  <a:schemeClr val="tx1"/>
                </a:solidFill>
                <a:latin typeface="+mn-lt"/>
                <a:ea typeface="+mn-ea"/>
                <a:cs typeface="+mn-cs"/>
              </a:rPr>
              <a:t> hierarchy.</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Default</a:t>
            </a:r>
            <a:r>
              <a:rPr lang="en-US" baseline="0" dirty="0" smtClean="0"/>
              <a:t> type of T is </a:t>
            </a:r>
            <a:r>
              <a:rPr lang="en-US" baseline="0" dirty="0" err="1" smtClean="0"/>
              <a:t>int</a:t>
            </a:r>
            <a:endParaRPr lang="en-US" baseline="0" dirty="0" smtClean="0"/>
          </a:p>
          <a:p>
            <a:r>
              <a:rPr lang="en-US" baseline="0" dirty="0" smtClean="0"/>
              <a:t>If </a:t>
            </a:r>
            <a:r>
              <a:rPr lang="en-US" baseline="0" dirty="0" err="1" smtClean="0"/>
              <a:t>cntxt</a:t>
            </a:r>
            <a:r>
              <a:rPr lang="en-US" baseline="0" dirty="0" smtClean="0"/>
              <a:t>=null means that we are setting at the top of all</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Default</a:t>
            </a:r>
            <a:r>
              <a:rPr lang="en-US" baseline="0" dirty="0" smtClean="0"/>
              <a:t> type of T is </a:t>
            </a:r>
            <a:r>
              <a:rPr lang="en-US" baseline="0" dirty="0" err="1" smtClean="0"/>
              <a:t>int</a:t>
            </a:r>
            <a:endParaRPr lang="en-US" baseline="0" dirty="0" smtClean="0"/>
          </a:p>
          <a:p>
            <a:r>
              <a:rPr lang="en-US" sz="1200" kern="1200" baseline="0" dirty="0" smtClean="0">
                <a:solidFill>
                  <a:schemeClr val="tx1"/>
                </a:solidFill>
                <a:latin typeface="+mn-lt"/>
                <a:ea typeface="+mn-ea"/>
                <a:cs typeface="+mn-cs"/>
              </a:rPr>
              <a:t>…::get(this,”  “, ”field”, value);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-&gt; actually access anything // use this always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t>
            </a:r>
            <a:r>
              <a:rPr lang="en-US" sz="1200" baseline="0" dirty="0" smtClean="0"/>
              <a:t>est1.env.agent2 </a:t>
            </a:r>
            <a:r>
              <a:rPr lang="en-US" sz="1200" kern="1200" baseline="0" dirty="0" smtClean="0">
                <a:solidFill>
                  <a:schemeClr val="tx1"/>
                </a:solidFill>
                <a:latin typeface="+mn-lt"/>
                <a:ea typeface="+mn-ea"/>
                <a:cs typeface="+mn-cs"/>
              </a:rPr>
              <a:t>”=&gt; Not advisable unless components are tightly coupled </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Default</a:t>
            </a:r>
            <a:r>
              <a:rPr lang="en-US" baseline="0" dirty="0" smtClean="0"/>
              <a:t> type of T is </a:t>
            </a:r>
            <a:r>
              <a:rPr lang="en-US" baseline="0" smtClean="0"/>
              <a:t>int</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8"/>
          <p:cNvSpPr>
            <a:spLocks noGrp="1" noChangeArrowheads="1"/>
          </p:cNvSpPr>
          <p:nvPr>
            <p:ph type="sldNum" sz="quarter"/>
          </p:nvPr>
        </p:nvSpPr>
        <p:spPr>
          <a:noFill/>
        </p:spPr>
        <p:txBody>
          <a:bodyPr/>
          <a:lstStyle/>
          <a:p>
            <a:fld id="{5297FA96-5458-4D5B-B9CB-386ED09ACA32}" type="slidenum">
              <a:rPr lang="en-US" smtClean="0"/>
            </a:fld>
            <a:endParaRPr lang="en-US" smtClean="0"/>
          </a:p>
        </p:txBody>
      </p:sp>
      <p:sp>
        <p:nvSpPr>
          <p:cNvPr id="348163" name="Rectangle 1"/>
          <p:cNvSpPr>
            <a:spLocks noChangeArrowheads="1" noTextEdit="1"/>
          </p:cNvSpPr>
          <p:nvPr>
            <p:ph type="sldImg"/>
          </p:nvPr>
        </p:nvSpPr>
        <p:spPr>
          <a:xfrm>
            <a:off x="382588" y="685800"/>
            <a:ext cx="6091237" cy="3427413"/>
          </a:xfrm>
        </p:spPr>
      </p:sp>
      <p:sp>
        <p:nvSpPr>
          <p:cNvPr id="348164" name="Rectangle 2"/>
          <p:cNvSpPr>
            <a:spLocks noChangeArrowheads="1"/>
          </p:cNvSpPr>
          <p:nvPr>
            <p:ph type="body" idx="1"/>
          </p:nvPr>
        </p:nvSpPr>
        <p:spPr>
          <a:xfrm>
            <a:off x="685800" y="4343400"/>
            <a:ext cx="5484813" cy="4113213"/>
          </a:xfrm>
          <a:noFill/>
        </p:spPr>
        <p:txBody>
          <a:bodyPr wrap="none" anchor="ct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9186" name="Rectangle 8"/>
          <p:cNvSpPr>
            <a:spLocks noGrp="1" noChangeArrowheads="1"/>
          </p:cNvSpPr>
          <p:nvPr>
            <p:ph type="sldNum" sz="quarter"/>
          </p:nvPr>
        </p:nvSpPr>
        <p:spPr>
          <a:noFill/>
        </p:spPr>
        <p:txBody>
          <a:bodyPr/>
          <a:lstStyle/>
          <a:p>
            <a:fld id="{52332004-D992-4762-8DFA-6A1163C43223}" type="slidenum">
              <a:rPr lang="en-US" smtClean="0"/>
            </a:fld>
            <a:endParaRPr lang="en-US" smtClean="0"/>
          </a:p>
        </p:txBody>
      </p:sp>
      <p:sp>
        <p:nvSpPr>
          <p:cNvPr id="349187" name="Rectangle 1"/>
          <p:cNvSpPr>
            <a:spLocks noChangeArrowheads="1" noTextEdit="1"/>
          </p:cNvSpPr>
          <p:nvPr>
            <p:ph type="sldImg"/>
          </p:nvPr>
        </p:nvSpPr>
        <p:spPr>
          <a:xfrm>
            <a:off x="382588" y="685800"/>
            <a:ext cx="6091237" cy="3427413"/>
          </a:xfrm>
        </p:spPr>
      </p:sp>
      <p:sp>
        <p:nvSpPr>
          <p:cNvPr id="349188" name="Rectangle 2"/>
          <p:cNvSpPr>
            <a:spLocks noChangeArrowheads="1"/>
          </p:cNvSpPr>
          <p:nvPr>
            <p:ph type="body" idx="1"/>
          </p:nvPr>
        </p:nvSpPr>
        <p:spPr>
          <a:xfrm>
            <a:off x="685800" y="4343400"/>
            <a:ext cx="5484813" cy="4113213"/>
          </a:xfrm>
          <a:noFill/>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(Application Programming Interface) </a:t>
            </a:r>
            <a:r>
              <a:rPr lang="en-US" sz="1200" b="1" i="0" kern="1200" dirty="0" smtClean="0">
                <a:solidFill>
                  <a:schemeClr val="tx1"/>
                </a:solidFill>
                <a:latin typeface="+mn-lt"/>
                <a:ea typeface="+mn-ea"/>
                <a:cs typeface="+mn-cs"/>
              </a:rPr>
              <a:t>API</a:t>
            </a:r>
            <a:r>
              <a:rPr lang="en-US" sz="1200" b="0" i="0" kern="1200" dirty="0" smtClean="0">
                <a:solidFill>
                  <a:schemeClr val="tx1"/>
                </a:solidFill>
                <a:latin typeface="+mn-lt"/>
                <a:ea typeface="+mn-ea"/>
                <a:cs typeface="+mn-cs"/>
              </a:rPr>
              <a:t> is the acronym for Application Programming Interface, which is a software intermediary that allows two applications to talk to each other.</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8"/>
          <p:cNvSpPr>
            <a:spLocks noGrp="1" noChangeArrowheads="1"/>
          </p:cNvSpPr>
          <p:nvPr>
            <p:ph type="sldNum" sz="quarter"/>
          </p:nvPr>
        </p:nvSpPr>
        <p:spPr>
          <a:noFill/>
        </p:spPr>
        <p:txBody>
          <a:bodyPr/>
          <a:lstStyle/>
          <a:p>
            <a:fld id="{63ABBF82-0BB5-44E9-8E49-D51B6B27B0A5}" type="slidenum">
              <a:rPr lang="en-US" smtClean="0"/>
            </a:fld>
            <a:endParaRPr lang="en-US" smtClean="0"/>
          </a:p>
        </p:txBody>
      </p:sp>
      <p:sp>
        <p:nvSpPr>
          <p:cNvPr id="346115" name="Rectangle 1"/>
          <p:cNvSpPr>
            <a:spLocks noChangeArrowheads="1" noTextEdit="1"/>
          </p:cNvSpPr>
          <p:nvPr>
            <p:ph type="sldImg"/>
          </p:nvPr>
        </p:nvSpPr>
        <p:spPr>
          <a:xfrm>
            <a:off x="382588" y="685800"/>
            <a:ext cx="6091237" cy="3427413"/>
          </a:xfrm>
        </p:spPr>
      </p:sp>
      <p:sp>
        <p:nvSpPr>
          <p:cNvPr id="346116" name="Rectangle 2"/>
          <p:cNvSpPr>
            <a:spLocks noChangeArrowheads="1"/>
          </p:cNvSpPr>
          <p:nvPr>
            <p:ph type="body" idx="1"/>
          </p:nvPr>
        </p:nvSpPr>
        <p:spPr>
          <a:xfrm>
            <a:off x="685800" y="4343400"/>
            <a:ext cx="5484813" cy="4113213"/>
          </a:xfrm>
          <a:noFill/>
        </p:spPr>
        <p:txBody>
          <a:bodyPr wrap="none" anchor="ct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7138" name="Rectangle 8"/>
          <p:cNvSpPr>
            <a:spLocks noGrp="1" noChangeArrowheads="1"/>
          </p:cNvSpPr>
          <p:nvPr>
            <p:ph type="sldNum" sz="quarter"/>
          </p:nvPr>
        </p:nvSpPr>
        <p:spPr>
          <a:noFill/>
        </p:spPr>
        <p:txBody>
          <a:bodyPr/>
          <a:lstStyle/>
          <a:p>
            <a:fld id="{F8A00C11-1897-46C8-B8FF-38D9BD319D9E}" type="slidenum">
              <a:rPr lang="en-US" smtClean="0"/>
            </a:fld>
            <a:endParaRPr lang="en-US" smtClean="0"/>
          </a:p>
        </p:txBody>
      </p:sp>
      <p:sp>
        <p:nvSpPr>
          <p:cNvPr id="347139" name="Rectangle 1"/>
          <p:cNvSpPr>
            <a:spLocks noChangeArrowheads="1" noTextEdit="1"/>
          </p:cNvSpPr>
          <p:nvPr>
            <p:ph type="sldImg"/>
          </p:nvPr>
        </p:nvSpPr>
        <p:spPr>
          <a:xfrm>
            <a:off x="382588" y="685800"/>
            <a:ext cx="6091237" cy="3427413"/>
          </a:xfrm>
        </p:spPr>
      </p:sp>
      <p:sp>
        <p:nvSpPr>
          <p:cNvPr id="347140" name="Rectangle 2"/>
          <p:cNvSpPr>
            <a:spLocks noChangeArrowheads="1"/>
          </p:cNvSpPr>
          <p:nvPr>
            <p:ph type="body" idx="1"/>
          </p:nvPr>
        </p:nvSpPr>
        <p:spPr>
          <a:xfrm>
            <a:off x="685800" y="4343400"/>
            <a:ext cx="5484813" cy="4113213"/>
          </a:xfrm>
          <a:noFill/>
        </p:spPr>
        <p:txBody>
          <a:bodyPr wrap="none" anchor="ct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8"/>
          <p:cNvSpPr>
            <a:spLocks noGrp="1" noChangeArrowheads="1"/>
          </p:cNvSpPr>
          <p:nvPr>
            <p:ph type="sldNum" sz="quarter"/>
          </p:nvPr>
        </p:nvSpPr>
        <p:spPr>
          <a:noFill/>
        </p:spPr>
        <p:txBody>
          <a:bodyPr/>
          <a:lstStyle/>
          <a:p>
            <a:fld id="{3E8FC498-425D-4C33-80AE-F4FDD93DE116}" type="slidenum">
              <a:rPr lang="en-US" smtClean="0"/>
            </a:fld>
            <a:endParaRPr lang="en-US" smtClean="0"/>
          </a:p>
        </p:txBody>
      </p:sp>
      <p:sp>
        <p:nvSpPr>
          <p:cNvPr id="350211" name="Rectangle 1"/>
          <p:cNvSpPr>
            <a:spLocks noChangeArrowheads="1" noTextEdit="1"/>
          </p:cNvSpPr>
          <p:nvPr>
            <p:ph type="sldImg"/>
          </p:nvPr>
        </p:nvSpPr>
        <p:spPr>
          <a:xfrm>
            <a:off x="382588" y="685800"/>
            <a:ext cx="6091237" cy="3427413"/>
          </a:xfrm>
        </p:spPr>
      </p:sp>
      <p:sp>
        <p:nvSpPr>
          <p:cNvPr id="350212" name="Rectangle 2"/>
          <p:cNvSpPr>
            <a:spLocks noChangeArrowheads="1"/>
          </p:cNvSpPr>
          <p:nvPr>
            <p:ph type="body" idx="1"/>
          </p:nvPr>
        </p:nvSpPr>
        <p:spPr>
          <a:xfrm>
            <a:off x="685800" y="4343400"/>
            <a:ext cx="5484813" cy="4113213"/>
          </a:xfrm>
          <a:noFill/>
        </p:spPr>
        <p:txBody>
          <a:bodyPr wrap="none" anchor="ct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1234" name="Rectangle 8"/>
          <p:cNvSpPr>
            <a:spLocks noGrp="1" noChangeArrowheads="1"/>
          </p:cNvSpPr>
          <p:nvPr>
            <p:ph type="sldNum" sz="quarter"/>
          </p:nvPr>
        </p:nvSpPr>
        <p:spPr>
          <a:noFill/>
        </p:spPr>
        <p:txBody>
          <a:bodyPr/>
          <a:lstStyle/>
          <a:p>
            <a:fld id="{F1B21268-244C-4644-884D-2EC47BB57C89}" type="slidenum">
              <a:rPr lang="en-US" smtClean="0"/>
            </a:fld>
            <a:endParaRPr lang="en-US" smtClean="0"/>
          </a:p>
        </p:txBody>
      </p:sp>
      <p:sp>
        <p:nvSpPr>
          <p:cNvPr id="351235" name="Rectangle 1"/>
          <p:cNvSpPr>
            <a:spLocks noChangeArrowheads="1" noTextEdit="1"/>
          </p:cNvSpPr>
          <p:nvPr>
            <p:ph type="sldImg"/>
          </p:nvPr>
        </p:nvSpPr>
        <p:spPr>
          <a:xfrm>
            <a:off x="382588" y="685800"/>
            <a:ext cx="6091237" cy="3427413"/>
          </a:xfrm>
        </p:spPr>
      </p:sp>
      <p:sp>
        <p:nvSpPr>
          <p:cNvPr id="351236" name="Rectangle 2"/>
          <p:cNvSpPr>
            <a:spLocks noChangeArrowheads="1"/>
          </p:cNvSpPr>
          <p:nvPr>
            <p:ph type="body" idx="1"/>
          </p:nvPr>
        </p:nvSpPr>
        <p:spPr>
          <a:xfrm>
            <a:off x="685800" y="4343400"/>
            <a:ext cx="5484813" cy="4113213"/>
          </a:xfrm>
          <a:noFill/>
        </p:spPr>
        <p:txBody>
          <a:bodyPr wrap="none" anchor="ct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3282" name="Rectangle 8"/>
          <p:cNvSpPr>
            <a:spLocks noGrp="1" noChangeArrowheads="1"/>
          </p:cNvSpPr>
          <p:nvPr>
            <p:ph type="sldNum" sz="quarter"/>
          </p:nvPr>
        </p:nvSpPr>
        <p:spPr>
          <a:noFill/>
        </p:spPr>
        <p:txBody>
          <a:bodyPr/>
          <a:lstStyle/>
          <a:p>
            <a:fld id="{48DC2BC6-69F5-4F40-B544-7F144209AECE}" type="slidenum">
              <a:rPr lang="en-US" smtClean="0"/>
            </a:fld>
            <a:endParaRPr lang="en-US" smtClean="0"/>
          </a:p>
        </p:txBody>
      </p:sp>
      <p:sp>
        <p:nvSpPr>
          <p:cNvPr id="353283" name="Rectangle 1"/>
          <p:cNvSpPr>
            <a:spLocks noChangeArrowheads="1" noTextEdit="1"/>
          </p:cNvSpPr>
          <p:nvPr>
            <p:ph type="sldImg"/>
          </p:nvPr>
        </p:nvSpPr>
        <p:spPr>
          <a:xfrm>
            <a:off x="382588" y="685800"/>
            <a:ext cx="6091237" cy="3427413"/>
          </a:xfrm>
        </p:spPr>
      </p:sp>
      <p:sp>
        <p:nvSpPr>
          <p:cNvPr id="353284" name="Rectangle 2"/>
          <p:cNvSpPr>
            <a:spLocks noChangeArrowheads="1"/>
          </p:cNvSpPr>
          <p:nvPr>
            <p:ph type="body" idx="1"/>
          </p:nvPr>
        </p:nvSpPr>
        <p:spPr>
          <a:xfrm>
            <a:off x="685800" y="4343400"/>
            <a:ext cx="5484813" cy="4113213"/>
          </a:xfrm>
          <a:noFill/>
        </p:spPr>
        <p:txBody>
          <a:bodyPr wrap="none" anchor="ct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t"/>
            <a:r>
              <a:rPr lang="en-US" sz="1200" u="none" strike="noStrike" kern="1200" dirty="0" err="1" smtClean="0">
                <a:solidFill>
                  <a:schemeClr val="tx1"/>
                </a:solidFill>
                <a:latin typeface="+mn-lt"/>
                <a:ea typeface="+mn-ea"/>
                <a:cs typeface="+mn-cs"/>
                <a:hlinkClick r:id="rId3"/>
              </a:rPr>
              <a:t>uvm_void</a:t>
            </a:r>
            <a:r>
              <a:rPr lang="en-US" sz="1200" u="none" strike="noStrike" kern="1200" dirty="0" smtClean="0">
                <a:solidFill>
                  <a:schemeClr val="tx1"/>
                </a:solidFill>
                <a:latin typeface="+mn-lt"/>
                <a:ea typeface="+mn-ea"/>
                <a:cs typeface="+mn-cs"/>
              </a:rPr>
              <a:t>=&gt; </a:t>
            </a:r>
            <a:r>
              <a:rPr lang="en-US" sz="1200" u="none" strike="noStrike" kern="1200" dirty="0" err="1" smtClean="0">
                <a:solidFill>
                  <a:schemeClr val="tx1"/>
                </a:solidFill>
                <a:latin typeface="+mn-lt"/>
                <a:ea typeface="+mn-ea"/>
                <a:cs typeface="+mn-cs"/>
                <a:hlinkClick r:id="rId4"/>
              </a:rPr>
              <a:t>uvm_object</a:t>
            </a:r>
            <a:r>
              <a:rPr lang="en-US" sz="1200" u="none" strike="noStrike" kern="1200" dirty="0" smtClean="0">
                <a:solidFill>
                  <a:schemeClr val="tx1"/>
                </a:solidFill>
                <a:latin typeface="+mn-lt"/>
                <a:ea typeface="+mn-ea"/>
                <a:cs typeface="+mn-cs"/>
              </a:rPr>
              <a:t>=&gt; </a:t>
            </a:r>
            <a:r>
              <a:rPr lang="en-US" sz="1200" u="none" strike="noStrike" kern="1200" dirty="0" err="1" smtClean="0">
                <a:solidFill>
                  <a:schemeClr val="tx1"/>
                </a:solidFill>
                <a:latin typeface="+mn-lt"/>
                <a:ea typeface="+mn-ea"/>
                <a:cs typeface="+mn-cs"/>
                <a:hlinkClick r:id="rId5"/>
              </a:rPr>
              <a:t>uvm_report_object</a:t>
            </a:r>
            <a:r>
              <a:rPr lang="en-US" sz="1200" u="none" strike="noStrike" kern="1200" dirty="0" smtClean="0">
                <a:solidFill>
                  <a:schemeClr val="tx1"/>
                </a:solidFill>
                <a:latin typeface="+mn-lt"/>
                <a:ea typeface="+mn-ea"/>
                <a:cs typeface="+mn-cs"/>
              </a:rPr>
              <a:t>=&gt;</a:t>
            </a:r>
            <a:r>
              <a:rPr lang="en-US" sz="1200" u="none" strike="noStrike" kern="1200" dirty="0" err="1" smtClean="0">
                <a:solidFill>
                  <a:schemeClr val="tx1"/>
                </a:solidFill>
                <a:latin typeface="+mn-lt"/>
                <a:ea typeface="+mn-ea"/>
                <a:cs typeface="+mn-cs"/>
                <a:hlinkClick r:id="rId6"/>
              </a:rPr>
              <a:t>uvm_component</a:t>
            </a:r>
            <a:r>
              <a:rPr lang="en-US" sz="1200" u="none" strike="noStrike" kern="1200" dirty="0" smtClean="0">
                <a:solidFill>
                  <a:schemeClr val="tx1"/>
                </a:solidFill>
                <a:latin typeface="+mn-lt"/>
                <a:ea typeface="+mn-ea"/>
                <a:cs typeface="+mn-cs"/>
              </a:rPr>
              <a:t>=&gt;</a:t>
            </a:r>
            <a:r>
              <a:rPr lang="en-US" sz="1200" u="none" strike="noStrike" kern="1200" dirty="0" err="1" smtClean="0">
                <a:solidFill>
                  <a:schemeClr val="tx1"/>
                </a:solidFill>
                <a:latin typeface="+mn-lt"/>
                <a:ea typeface="+mn-ea"/>
                <a:cs typeface="+mn-cs"/>
                <a:hlinkClick r:id="rId7"/>
              </a:rPr>
              <a:t>uvm_sequencer_base</a:t>
            </a:r>
            <a:endParaRPr lang="en-US" sz="1200" u="none" strike="noStrike" kern="1200" dirty="0" smtClean="0">
              <a:solidFill>
                <a:schemeClr val="tx1"/>
              </a:solidFill>
              <a:latin typeface="+mn-lt"/>
              <a:ea typeface="+mn-ea"/>
              <a:cs typeface="+mn-cs"/>
            </a:endParaRPr>
          </a:p>
          <a:p>
            <a:pPr fontAlgn="t"/>
            <a:r>
              <a:rPr lang="en-US" sz="1200" u="none" strike="noStrike" kern="1200" dirty="0" smtClean="0">
                <a:solidFill>
                  <a:schemeClr val="tx1"/>
                </a:solidFill>
                <a:latin typeface="+mn-lt"/>
                <a:ea typeface="+mn-ea"/>
                <a:cs typeface="+mn-cs"/>
              </a:rPr>
              <a:t>=&gt;</a:t>
            </a:r>
            <a:r>
              <a:rPr lang="en-US" sz="1200" u="none" strike="noStrike" kern="1200" dirty="0" err="1" smtClean="0">
                <a:solidFill>
                  <a:schemeClr val="tx1"/>
                </a:solidFill>
                <a:latin typeface="+mn-lt"/>
                <a:ea typeface="+mn-ea"/>
                <a:cs typeface="+mn-cs"/>
                <a:hlinkClick r:id="rId8"/>
              </a:rPr>
              <a:t>uvm_sequencer_param_base</a:t>
            </a:r>
            <a:r>
              <a:rPr lang="en-US" sz="1200" u="none" strike="noStrike" kern="1200" dirty="0" smtClean="0">
                <a:solidFill>
                  <a:schemeClr val="tx1"/>
                </a:solidFill>
                <a:latin typeface="+mn-lt"/>
                <a:ea typeface="+mn-ea"/>
                <a:cs typeface="+mn-cs"/>
                <a:hlinkClick r:id="rId8"/>
              </a:rPr>
              <a:t>#(REQ,RSP)</a:t>
            </a:r>
            <a:r>
              <a:rPr lang="en-US" sz="1200" u="none" strike="noStrike" kern="1200" dirty="0" smtClean="0">
                <a:solidFill>
                  <a:schemeClr val="tx1"/>
                </a:solidFill>
                <a:latin typeface="+mn-lt"/>
                <a:ea typeface="+mn-ea"/>
                <a:cs typeface="+mn-cs"/>
              </a:rPr>
              <a:t>=&gt;</a:t>
            </a:r>
            <a:r>
              <a:rPr lang="en-US" sz="1200" b="1" kern="1200" dirty="0" err="1" smtClean="0">
                <a:solidFill>
                  <a:schemeClr val="tx1"/>
                </a:solidFill>
                <a:latin typeface="+mn-lt"/>
                <a:ea typeface="+mn-ea"/>
                <a:cs typeface="+mn-cs"/>
              </a:rPr>
              <a:t>uvm_sequencer</a:t>
            </a:r>
            <a:r>
              <a:rPr lang="en-US" sz="1200" b="1" kern="1200" dirty="0" smtClean="0">
                <a:solidFill>
                  <a:schemeClr val="tx1"/>
                </a:solidFill>
                <a:latin typeface="+mn-lt"/>
                <a:ea typeface="+mn-ea"/>
                <a:cs typeface="+mn-cs"/>
              </a:rPr>
              <a:t>#(REQ,RSP)</a:t>
            </a:r>
            <a:endParaRPr lang="en-US" sz="1200" b="1" kern="1200" dirty="0" smtClean="0">
              <a:solidFill>
                <a:schemeClr val="tx1"/>
              </a:solidFill>
              <a:latin typeface="+mn-lt"/>
              <a:ea typeface="+mn-ea"/>
              <a:cs typeface="+mn-cs"/>
            </a:endParaRPr>
          </a:p>
          <a:p>
            <a:pPr fontAlgn="t"/>
            <a:r>
              <a:rPr lang="en-US" sz="1200" dirty="0" smtClean="0"/>
              <a:t>class </a:t>
            </a:r>
            <a:r>
              <a:rPr lang="en-US" sz="1200" dirty="0" err="1" smtClean="0"/>
              <a:t>uvm_sequencer</a:t>
            </a:r>
            <a:r>
              <a:rPr lang="en-US" sz="1200" dirty="0" smtClean="0"/>
              <a:t> #( </a:t>
            </a:r>
            <a:endParaRPr lang="en-US" sz="1200" dirty="0" smtClean="0"/>
          </a:p>
          <a:p>
            <a:pPr fontAlgn="t"/>
            <a:r>
              <a:rPr lang="en-US" sz="1200" dirty="0" smtClean="0"/>
              <a:t>       type REQ</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uvm_sequence_item</a:t>
            </a:r>
            <a:r>
              <a:rPr lang="en-US" sz="1200" kern="1200" dirty="0" smtClean="0">
                <a:solidFill>
                  <a:schemeClr val="tx1"/>
                </a:solidFill>
                <a:latin typeface="+mn-lt"/>
                <a:ea typeface="+mn-ea"/>
                <a:cs typeface="+mn-cs"/>
              </a:rPr>
              <a:t>,</a:t>
            </a:r>
            <a:r>
              <a:rPr lang="en-US" sz="1200" dirty="0" smtClean="0"/>
              <a:t> </a:t>
            </a:r>
            <a:endParaRPr lang="en-US" sz="1200" dirty="0" smtClean="0"/>
          </a:p>
          <a:p>
            <a:pPr fontAlgn="t"/>
            <a:r>
              <a:rPr lang="en-US" sz="1200" dirty="0" smtClean="0"/>
              <a:t>              RSP</a:t>
            </a:r>
            <a:r>
              <a:rPr lang="en-US" sz="1200" kern="1200" dirty="0" smtClean="0">
                <a:solidFill>
                  <a:schemeClr val="tx1"/>
                </a:solidFill>
                <a:latin typeface="+mn-lt"/>
                <a:ea typeface="+mn-ea"/>
                <a:cs typeface="+mn-cs"/>
              </a:rPr>
              <a:t> = REQ</a:t>
            </a:r>
            <a:endParaRPr lang="en-US" sz="1200" kern="1200" dirty="0" smtClean="0">
              <a:solidFill>
                <a:schemeClr val="tx1"/>
              </a:solidFill>
              <a:latin typeface="+mn-lt"/>
              <a:ea typeface="+mn-ea"/>
              <a:cs typeface="+mn-cs"/>
            </a:endParaRPr>
          </a:p>
          <a:p>
            <a:pPr fontAlgn="t"/>
            <a:r>
              <a:rPr lang="en-US" sz="1200" dirty="0" smtClean="0"/>
              <a:t>) extends </a:t>
            </a:r>
            <a:r>
              <a:rPr lang="en-US" sz="1200" dirty="0" err="1" smtClean="0"/>
              <a:t>uvm_sequencer_param_base</a:t>
            </a:r>
            <a:r>
              <a:rPr lang="en-US" sz="1200" dirty="0" smtClean="0"/>
              <a:t> #(REQ, RSP)</a:t>
            </a:r>
            <a:endParaRPr lang="en-US" sz="1200" b="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uvm_object</a:t>
            </a:r>
            <a:r>
              <a:rPr lang="en-US" dirty="0" smtClean="0"/>
              <a:t>=&gt;</a:t>
            </a:r>
            <a:r>
              <a:rPr lang="en-US" dirty="0" err="1" smtClean="0"/>
              <a:t>uvm_transaction</a:t>
            </a:r>
            <a:r>
              <a:rPr lang="en-US" dirty="0" smtClean="0"/>
              <a:t>=&gt; </a:t>
            </a:r>
            <a:r>
              <a:rPr lang="en-US" dirty="0" err="1" smtClean="0"/>
              <a:t>uvm_sequence_item</a:t>
            </a:r>
            <a:r>
              <a:rPr lang="en-US" dirty="0" smtClean="0"/>
              <a:t> =&gt; </a:t>
            </a:r>
            <a:r>
              <a:rPr lang="en-US" dirty="0" err="1" smtClean="0"/>
              <a:t>uvm_sequence</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Calling one </a:t>
            </a:r>
            <a:r>
              <a:rPr lang="en-US" dirty="0" err="1" smtClean="0"/>
              <a:t>seq</a:t>
            </a:r>
            <a:r>
              <a:rPr lang="en-US" dirty="0" smtClean="0"/>
              <a:t> in another</a:t>
            </a:r>
            <a:r>
              <a:rPr lang="en-US" baseline="0" dirty="0" smtClean="0"/>
              <a:t> seq.: </a:t>
            </a:r>
            <a:r>
              <a:rPr lang="en-US" baseline="0" dirty="0" err="1" smtClean="0"/>
              <a:t>apb_compare_seq.start</a:t>
            </a:r>
            <a:r>
              <a:rPr lang="en-US" baseline="0" dirty="0" smtClean="0"/>
              <a:t>(</a:t>
            </a:r>
            <a:r>
              <a:rPr lang="en-US" baseline="0" dirty="0" err="1" smtClean="0"/>
              <a:t>m_sequencer</a:t>
            </a:r>
            <a:r>
              <a:rPr lang="en-US" baseline="0" dirty="0" smtClean="0"/>
              <a:t>);//this-optional</a:t>
            </a:r>
            <a:endParaRPr lang="en-US" dirty="0" smtClean="0"/>
          </a:p>
          <a:p>
            <a:r>
              <a:rPr lang="en-US" dirty="0" smtClean="0"/>
              <a:t>In test: seque.start(null)</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body method</a:t>
            </a:r>
            <a:r>
              <a:rPr lang="en-US" baseline="0" dirty="0" smtClean="0"/>
              <a:t> we have to do the above</a:t>
            </a:r>
            <a:endParaRPr lang="en-US" dirty="0" smtClean="0"/>
          </a:p>
          <a:p>
            <a:r>
              <a:rPr lang="en-US" dirty="0" err="1" smtClean="0"/>
              <a:t>Start_item</a:t>
            </a:r>
            <a:r>
              <a:rPr lang="en-US" dirty="0" smtClean="0"/>
              <a:t> and </a:t>
            </a:r>
            <a:r>
              <a:rPr lang="en-US" dirty="0" err="1" smtClean="0"/>
              <a:t>finish_item</a:t>
            </a:r>
            <a:r>
              <a:rPr lang="en-US" dirty="0" smtClean="0"/>
              <a:t> are the methods of &lt;</a:t>
            </a:r>
            <a:r>
              <a:rPr lang="en-US" b="1" dirty="0" err="1" smtClean="0"/>
              <a:t>uvm_sequence_base</a:t>
            </a:r>
            <a:r>
              <a:rPr lang="en-US" dirty="0" smtClean="0"/>
              <a:t>::</a:t>
            </a:r>
            <a:r>
              <a:rPr lang="en-US" dirty="0" err="1" smtClean="0"/>
              <a:t>start_item</a:t>
            </a:r>
            <a:r>
              <a:rPr lang="en-US" dirty="0" smtClean="0"/>
              <a:t>()&gt;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API (get or put) based on the requirement. (Ex.) If I want to transfer data from Producer to Consumer using put method means “From where I have to put the transaction?- from Producer”. The port must have the API and Export must have the Implementation of the method.</a:t>
            </a:r>
            <a:endParaRPr lang="en-US" baseline="0" dirty="0" smtClean="0"/>
          </a:p>
          <a:p>
            <a:pPr>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a:t>
            </a:r>
            <a:r>
              <a:rPr lang="en-US" sz="2000" dirty="0" err="1" smtClean="0">
                <a:solidFill>
                  <a:srgbClr val="000000"/>
                </a:solidFill>
              </a:rPr>
              <a:t>Try_get</a:t>
            </a:r>
            <a:r>
              <a:rPr lang="en-US" sz="2000" dirty="0" smtClean="0">
                <a:solidFill>
                  <a:srgbClr val="000000"/>
                </a:solidFill>
              </a:rPr>
              <a:t>() =&gt; if(</a:t>
            </a:r>
            <a:r>
              <a:rPr lang="en-US" sz="2000" dirty="0" err="1" smtClean="0">
                <a:solidFill>
                  <a:srgbClr val="000000"/>
                </a:solidFill>
              </a:rPr>
              <a:t>try_get</a:t>
            </a:r>
            <a:r>
              <a:rPr lang="en-US" sz="2000" dirty="0" smtClean="0">
                <a:solidFill>
                  <a:srgbClr val="000000"/>
                </a:solidFill>
              </a:rPr>
              <a:t>())</a:t>
            </a:r>
            <a:endParaRPr lang="en-US" sz="2000" dirty="0" smtClean="0">
              <a:solidFill>
                <a:srgbClr val="000000"/>
              </a:solidFill>
            </a:endParaRPr>
          </a:p>
          <a:p>
            <a:pPr marL="741680" lvl="1" indent="-28448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 Function Return Value</a:t>
            </a:r>
            <a:endParaRPr lang="en-US" sz="1600" dirty="0" smtClean="0">
              <a:solidFill>
                <a:srgbClr val="000000"/>
              </a:solidFill>
            </a:endParaRPr>
          </a:p>
          <a:p>
            <a:pPr marL="741680" lvl="1" indent="-28448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 0 – Fail because Target is busy</a:t>
            </a:r>
            <a:endParaRPr lang="en-US" sz="1600" dirty="0" smtClean="0">
              <a:solidFill>
                <a:srgbClr val="000000"/>
              </a:solidFill>
            </a:endParaRPr>
          </a:p>
          <a:p>
            <a:pPr marL="741680" lvl="1" indent="-28448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rPr>
              <a:t> 1 – Successful   </a:t>
            </a:r>
            <a:endParaRPr lang="en-US" sz="1600"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req</a:t>
            </a:r>
            <a:r>
              <a:rPr lang="en-US" dirty="0" smtClean="0"/>
              <a:t>-&gt;</a:t>
            </a:r>
            <a:r>
              <a:rPr lang="en-US" baseline="0" dirty="0" smtClean="0"/>
              <a:t> default handle of the </a:t>
            </a:r>
            <a:r>
              <a:rPr lang="en-US" baseline="0" dirty="0" err="1" smtClean="0"/>
              <a:t>sequence_item</a:t>
            </a:r>
            <a:r>
              <a:rPr lang="en-US" baseline="0" dirty="0" smtClean="0"/>
              <a:t> or sequence</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u="none" kern="1200" dirty="0" smtClean="0">
                <a:solidFill>
                  <a:schemeClr val="tx1"/>
                </a:solidFill>
                <a:latin typeface="+mn-lt"/>
                <a:ea typeface="+mn-ea"/>
                <a:cs typeface="+mn-cs"/>
                <a:hlinkClick r:id="rId3"/>
              </a:rPr>
              <a:t>`uvm_create_on</a:t>
            </a:r>
            <a:r>
              <a:rPr lang="en-US" sz="1200" u="none" kern="1200" dirty="0" smtClean="0">
                <a:solidFill>
                  <a:schemeClr val="tx1"/>
                </a:solidFill>
                <a:latin typeface="+mn-lt"/>
                <a:ea typeface="+mn-ea"/>
                <a:cs typeface="+mn-cs"/>
              </a:rPr>
              <a:t>, </a:t>
            </a:r>
            <a:r>
              <a:rPr lang="en-US" sz="1200" u="none" strike="noStrike" kern="1200" dirty="0" smtClean="0">
                <a:solidFill>
                  <a:schemeClr val="tx1"/>
                </a:solidFill>
                <a:latin typeface="+mn-lt"/>
                <a:ea typeface="+mn-ea"/>
                <a:cs typeface="+mn-cs"/>
                <a:hlinkClick r:id="rId3"/>
              </a:rPr>
              <a:t>`uvm_do_on</a:t>
            </a:r>
            <a:r>
              <a:rPr lang="en-US" sz="1200" u="none" strike="noStrike" kern="1200" dirty="0" smtClean="0">
                <a:solidFill>
                  <a:schemeClr val="tx1"/>
                </a:solidFill>
                <a:latin typeface="+mn-lt"/>
                <a:ea typeface="+mn-ea"/>
                <a:cs typeface="+mn-cs"/>
              </a:rPr>
              <a:t>, </a:t>
            </a:r>
            <a:r>
              <a:rPr lang="en-US" sz="1200" u="none" strike="noStrike" kern="1200" dirty="0" smtClean="0">
                <a:solidFill>
                  <a:schemeClr val="tx1"/>
                </a:solidFill>
                <a:latin typeface="+mn-lt"/>
                <a:ea typeface="+mn-ea"/>
                <a:cs typeface="+mn-cs"/>
                <a:hlinkClick r:id="rId3"/>
              </a:rPr>
              <a:t>`</a:t>
            </a:r>
            <a:r>
              <a:rPr lang="en-US" sz="1200" u="none" strike="noStrike" kern="1200" dirty="0" err="1" smtClean="0">
                <a:solidFill>
                  <a:schemeClr val="tx1"/>
                </a:solidFill>
                <a:latin typeface="+mn-lt"/>
                <a:ea typeface="+mn-ea"/>
                <a:cs typeface="+mn-cs"/>
                <a:hlinkClick r:id="rId3"/>
              </a:rPr>
              <a:t>uvm_do_on_pri</a:t>
            </a:r>
            <a:r>
              <a:rPr lang="en-US" sz="1200" u="none" strike="noStrike" kern="1200" dirty="0" smtClean="0">
                <a:solidFill>
                  <a:schemeClr val="tx1"/>
                </a:solidFill>
                <a:latin typeface="+mn-lt"/>
                <a:ea typeface="+mn-ea"/>
                <a:cs typeface="+mn-cs"/>
              </a:rPr>
              <a:t>, </a:t>
            </a:r>
            <a:r>
              <a:rPr lang="en-US" sz="1200" u="none" strike="noStrike" kern="1200" dirty="0" smtClean="0">
                <a:solidFill>
                  <a:schemeClr val="tx1"/>
                </a:solidFill>
                <a:latin typeface="+mn-lt"/>
                <a:ea typeface="+mn-ea"/>
                <a:cs typeface="+mn-cs"/>
                <a:hlinkClick r:id="rId3"/>
              </a:rPr>
              <a:t>`</a:t>
            </a:r>
            <a:r>
              <a:rPr lang="en-US" sz="1200" u="none" strike="noStrike" kern="1200" dirty="0" err="1" smtClean="0">
                <a:solidFill>
                  <a:schemeClr val="tx1"/>
                </a:solidFill>
                <a:latin typeface="+mn-lt"/>
                <a:ea typeface="+mn-ea"/>
                <a:cs typeface="+mn-cs"/>
                <a:hlinkClick r:id="rId3"/>
              </a:rPr>
              <a:t>uvm_do_on_with</a:t>
            </a:r>
            <a:r>
              <a:rPr lang="en-US" sz="1200" u="none" strike="noStrike" kern="1200" dirty="0" smtClean="0">
                <a:solidFill>
                  <a:schemeClr val="tx1"/>
                </a:solidFill>
                <a:latin typeface="+mn-lt"/>
                <a:ea typeface="+mn-ea"/>
                <a:cs typeface="+mn-cs"/>
              </a:rPr>
              <a:t>, </a:t>
            </a:r>
            <a:r>
              <a:rPr lang="en-US" sz="1200" u="none" strike="noStrike" kern="1200" dirty="0" smtClean="0">
                <a:solidFill>
                  <a:schemeClr val="tx1"/>
                </a:solidFill>
                <a:latin typeface="+mn-lt"/>
                <a:ea typeface="+mn-ea"/>
                <a:cs typeface="+mn-cs"/>
                <a:hlinkClick r:id="rId3"/>
              </a:rPr>
              <a:t>`</a:t>
            </a:r>
            <a:r>
              <a:rPr lang="en-US" sz="1200" u="none" strike="noStrike" kern="1200" dirty="0" err="1" smtClean="0">
                <a:solidFill>
                  <a:schemeClr val="tx1"/>
                </a:solidFill>
                <a:latin typeface="+mn-lt"/>
                <a:ea typeface="+mn-ea"/>
                <a:cs typeface="+mn-cs"/>
                <a:hlinkClick r:id="rId3"/>
              </a:rPr>
              <a:t>uvm_do_on_pri_with</a:t>
            </a:r>
            <a:r>
              <a:rPr lang="en-US" sz="1200" u="none" strike="noStrike" kern="1200" dirty="0" smtClean="0">
                <a:solidFill>
                  <a:schemeClr val="tx1"/>
                </a:solidFill>
                <a:latin typeface="+mn-lt"/>
                <a:ea typeface="+mn-ea"/>
                <a:cs typeface="+mn-cs"/>
              </a:rPr>
              <a:t>=&gt;</a:t>
            </a:r>
            <a:r>
              <a:rPr lang="en-US" sz="1200" b="0" i="0" kern="1200" dirty="0" smtClean="0">
                <a:solidFill>
                  <a:schemeClr val="tx1"/>
                </a:solidFill>
                <a:latin typeface="+mn-lt"/>
                <a:ea typeface="+mn-ea"/>
                <a:cs typeface="+mn-cs"/>
              </a:rPr>
              <a:t>These macros are used to start sequences and sequence items on a specific sequencer.(</a:t>
            </a:r>
            <a:r>
              <a:rPr lang="en-US" dirty="0" smtClean="0"/>
              <a:t>`uvm_create_on(SEQ_OR_ITEM, SEQR)</a:t>
            </a:r>
            <a:r>
              <a:rPr lang="en-US" sz="1200" b="0" i="0" kern="1200" dirty="0" smtClean="0">
                <a:solidFill>
                  <a:schemeClr val="tx1"/>
                </a:solidFill>
                <a:latin typeface="+mn-lt"/>
                <a:ea typeface="+mn-ea"/>
                <a:cs typeface="+mn-cs"/>
              </a:rPr>
              <a:t>)</a:t>
            </a:r>
            <a:endParaRPr lang="en-US" u="none"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5026" name="Rectangle 8"/>
          <p:cNvSpPr>
            <a:spLocks noGrp="1" noChangeArrowheads="1"/>
          </p:cNvSpPr>
          <p:nvPr>
            <p:ph type="sldNum" sz="quarter"/>
          </p:nvPr>
        </p:nvSpPr>
        <p:spPr>
          <a:noFill/>
        </p:spPr>
        <p:txBody>
          <a:bodyPr/>
          <a:lstStyle/>
          <a:p>
            <a:fld id="{B6045BB0-9FF2-4BCE-A05F-5A73A9915102}" type="slidenum">
              <a:rPr lang="en-US" smtClean="0"/>
            </a:fld>
            <a:endParaRPr lang="en-US" smtClean="0"/>
          </a:p>
        </p:txBody>
      </p:sp>
      <p:sp>
        <p:nvSpPr>
          <p:cNvPr id="385027" name="Text Box 1"/>
          <p:cNvSpPr txBox="1">
            <a:spLocks noChangeArrowheads="1"/>
          </p:cNvSpPr>
          <p:nvPr/>
        </p:nvSpPr>
        <p:spPr bwMode="auto">
          <a:xfrm>
            <a:off x="0" y="8685213"/>
            <a:ext cx="2970213" cy="455612"/>
          </a:xfrm>
          <a:prstGeom prst="rect">
            <a:avLst/>
          </a:prstGeom>
          <a:noFill/>
          <a:ln w="9525">
            <a:noFill/>
            <a:round/>
          </a:ln>
        </p:spPr>
        <p:txBody>
          <a:bodyPr lIns="90000" tIns="46800" rIns="90000" bIns="46800" anchor="b"/>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SystemVerilog Advanced Verification Using OVM v8.2</a:t>
            </a:r>
            <a:endParaRPr lang="en-US" sz="1200">
              <a:solidFill>
                <a:srgbClr val="000000"/>
              </a:solidFill>
            </a:endParaRPr>
          </a:p>
        </p:txBody>
      </p:sp>
      <p:sp>
        <p:nvSpPr>
          <p:cNvPr id="385028" name="Text Box 2"/>
          <p:cNvSpPr txBox="1">
            <a:spLocks noChangeArrowheads="1"/>
          </p:cNvSpPr>
          <p:nvPr/>
        </p:nvSpPr>
        <p:spPr bwMode="auto">
          <a:xfrm>
            <a:off x="3884613" y="8685213"/>
            <a:ext cx="2970212" cy="455612"/>
          </a:xfrm>
          <a:prstGeom prst="rect">
            <a:avLst/>
          </a:prstGeom>
          <a:noFill/>
          <a:ln w="9525">
            <a:noFill/>
            <a:rou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345BDF5-4F6E-4D13-8686-39CCF91333C4}" type="slidenum">
              <a:rPr lang="en-US" sz="1200">
                <a:solidFill>
                  <a:srgbClr val="000000"/>
                </a:solidFill>
              </a:rPr>
            </a:fld>
            <a:endParaRPr lang="en-US" sz="1200">
              <a:solidFill>
                <a:srgbClr val="000000"/>
              </a:solidFill>
            </a:endParaRPr>
          </a:p>
        </p:txBody>
      </p:sp>
      <p:sp>
        <p:nvSpPr>
          <p:cNvPr id="385029" name="Text Box 3"/>
          <p:cNvSpPr txBox="1">
            <a:spLocks noChangeArrowheads="1"/>
          </p:cNvSpPr>
          <p:nvPr/>
        </p:nvSpPr>
        <p:spPr bwMode="auto">
          <a:xfrm>
            <a:off x="379413" y="8782050"/>
            <a:ext cx="2057400" cy="322263"/>
          </a:xfrm>
          <a:prstGeom prst="rect">
            <a:avLst/>
          </a:prstGeom>
          <a:noFill/>
          <a:ln w="9525">
            <a:noFill/>
            <a:round/>
          </a:ln>
        </p:spPr>
        <p:txBody>
          <a:bodyPr wrap="none" lIns="0" tIns="0" rIns="0" bIns="0" anchor="b"/>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rPr>
              <a:t>SystemVerilog Advanced Verification Using OVM v8.2</a:t>
            </a:r>
            <a:endParaRPr lang="en-US" sz="1000">
              <a:solidFill>
                <a:srgbClr val="000000"/>
              </a:solidFill>
            </a:endParaRPr>
          </a:p>
        </p:txBody>
      </p:sp>
      <p:sp>
        <p:nvSpPr>
          <p:cNvPr id="385030" name="Text Box 4"/>
          <p:cNvSpPr txBox="1">
            <a:spLocks noChangeArrowheads="1"/>
          </p:cNvSpPr>
          <p:nvPr/>
        </p:nvSpPr>
        <p:spPr bwMode="auto">
          <a:xfrm>
            <a:off x="5376863" y="8782050"/>
            <a:ext cx="1143000" cy="322263"/>
          </a:xfrm>
          <a:prstGeom prst="rect">
            <a:avLst/>
          </a:prstGeom>
          <a:noFill/>
          <a:ln w="9525">
            <a:noFill/>
            <a:round/>
          </a:ln>
        </p:spPr>
        <p:txBody>
          <a:bodyPr wrap="none" lIns="0" tIns="0" rIns="0" bIns="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1333A0F-8878-416E-AC64-718B2532F207}" type="slidenum">
              <a:rPr lang="en-US" sz="1000">
                <a:solidFill>
                  <a:srgbClr val="000000"/>
                </a:solidFill>
              </a:rPr>
            </a:fld>
            <a:endParaRPr lang="en-US" sz="1000">
              <a:solidFill>
                <a:srgbClr val="000000"/>
              </a:solidFill>
            </a:endParaRPr>
          </a:p>
        </p:txBody>
      </p:sp>
      <p:sp>
        <p:nvSpPr>
          <p:cNvPr id="385031" name="Rectangle 5"/>
          <p:cNvSpPr>
            <a:spLocks noChangeArrowheads="1" noTextEdit="1"/>
          </p:cNvSpPr>
          <p:nvPr>
            <p:ph type="sldImg"/>
          </p:nvPr>
        </p:nvSpPr>
        <p:spPr>
          <a:xfrm>
            <a:off x="-657225" y="38100"/>
            <a:ext cx="8170863" cy="4597400"/>
          </a:xfrm>
        </p:spPr>
      </p:sp>
      <p:sp>
        <p:nvSpPr>
          <p:cNvPr id="385032" name="Text Box 6"/>
          <p:cNvSpPr>
            <a:spLocks noChangeArrowheads="1"/>
          </p:cNvSpPr>
          <p:nvPr>
            <p:ph type="body" idx="1"/>
          </p:nvPr>
        </p:nvSpPr>
        <p:spPr>
          <a:xfrm>
            <a:off x="481013" y="4686300"/>
            <a:ext cx="5895975" cy="4216400"/>
          </a:xfrm>
          <a:noFill/>
        </p:spPr>
        <p:txBody>
          <a:bodyPr/>
          <a:lstStyle/>
          <a:p>
            <a:pPr eaLnBrk="1" hangingPunct="1">
              <a:spcBef>
                <a:spcPts val="41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ea typeface="WenQuanYi Micro Hei" charset="0"/>
                <a:cs typeface="WenQuanYi Micro Hei" charset="0"/>
              </a:rPr>
              <a:t>In test: </a:t>
            </a:r>
            <a:r>
              <a:rPr lang="en-US" dirty="0" err="1" smtClean="0">
                <a:ea typeface="WenQuanYi Micro Hei" charset="0"/>
                <a:cs typeface="WenQuanYi Micro Hei" charset="0"/>
              </a:rPr>
              <a:t>run_phase</a:t>
            </a:r>
            <a:endParaRPr lang="en-US" dirty="0" smtClean="0">
              <a:ea typeface="WenQuanYi Micro Hei" charset="0"/>
              <a:cs typeface="WenQuanYi Micro Hei" charset="0"/>
            </a:endParaRPr>
          </a:p>
          <a:p>
            <a:pPr eaLnBrk="1" hangingPunct="1">
              <a:spcBef>
                <a:spcPts val="41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ea typeface="WenQuanYi Micro Hei" charset="0"/>
                <a:cs typeface="WenQuanYi Micro Hei" charset="0"/>
              </a:rPr>
              <a:t>            </a:t>
            </a:r>
            <a:r>
              <a:rPr lang="en-US" baseline="0" dirty="0" err="1" smtClean="0">
                <a:ea typeface="WenQuanYi Micro Hei" charset="0"/>
                <a:cs typeface="WenQuanYi Micro Hei" charset="0"/>
              </a:rPr>
              <a:t>ram_main_seq.start</a:t>
            </a:r>
            <a:r>
              <a:rPr lang="en-US" baseline="0" dirty="0" smtClean="0">
                <a:ea typeface="WenQuanYi Micro Hei" charset="0"/>
                <a:cs typeface="WenQuanYi Micro Hei" charset="0"/>
              </a:rPr>
              <a:t>(null);</a:t>
            </a:r>
            <a:endParaRPr lang="en-US" dirty="0" smtClean="0">
              <a:ea typeface="WenQuanYi Micro Hei" charset="0"/>
              <a:cs typeface="WenQuanYi Micro Hei"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By </a:t>
            </a:r>
            <a:r>
              <a:rPr lang="en-US" sz="1200" b="1" i="0" kern="1200" dirty="0" smtClean="0">
                <a:solidFill>
                  <a:schemeClr val="tx1"/>
                </a:solidFill>
                <a:latin typeface="+mn-lt"/>
                <a:ea typeface="+mn-ea"/>
                <a:cs typeface="+mn-cs"/>
              </a:rPr>
              <a:t>default</a:t>
            </a:r>
            <a:r>
              <a:rPr lang="en-US" sz="1200" b="0" i="0" kern="1200" dirty="0" smtClean="0">
                <a:solidFill>
                  <a:schemeClr val="tx1"/>
                </a:solidFill>
                <a:latin typeface="+mn-lt"/>
                <a:ea typeface="+mn-ea"/>
                <a:cs typeface="+mn-cs"/>
              </a:rPr>
              <a:t> , the </a:t>
            </a:r>
            <a:r>
              <a:rPr lang="en-US" sz="1200" b="1" i="0" kern="1200" dirty="0" smtClean="0">
                <a:solidFill>
                  <a:schemeClr val="tx1"/>
                </a:solidFill>
                <a:latin typeface="+mn-lt"/>
                <a:ea typeface="+mn-ea"/>
                <a:cs typeface="+mn-cs"/>
              </a:rPr>
              <a:t>arbitration</a:t>
            </a:r>
            <a:r>
              <a:rPr lang="en-US" sz="1200" b="0" i="0" kern="1200" dirty="0" smtClean="0">
                <a:solidFill>
                  <a:schemeClr val="tx1"/>
                </a:solidFill>
                <a:latin typeface="+mn-lt"/>
                <a:ea typeface="+mn-ea"/>
                <a:cs typeface="+mn-cs"/>
              </a:rPr>
              <a:t> algorithms is set to SEQ_ARB_FIFO//</a:t>
            </a:r>
            <a:r>
              <a:rPr lang="en-IN" sz="1200" dirty="0" err="1" smtClean="0"/>
              <a:t>m_sequencer.set_arbitration</a:t>
            </a:r>
            <a:r>
              <a:rPr lang="en-IN" sz="1200" dirty="0" smtClean="0"/>
              <a:t>(UVM_SEQ_ARB_FIFO);=&gt; this</a:t>
            </a:r>
            <a:r>
              <a:rPr lang="en-IN" sz="1200" baseline="0" dirty="0" smtClean="0"/>
              <a:t> is done in test or sequence</a:t>
            </a:r>
            <a:endParaRPr lang="en-US" sz="1200" b="0" i="0" kern="1200" dirty="0" smtClean="0">
              <a:solidFill>
                <a:schemeClr val="tx1"/>
              </a:solidFill>
              <a:latin typeface="+mn-lt"/>
              <a:ea typeface="+mn-ea"/>
              <a:cs typeface="+mn-cs"/>
            </a:endParaRPr>
          </a:p>
          <a:p>
            <a:r>
              <a:rPr lang="en-IN" sz="2000" b="1" dirty="0" smtClean="0"/>
              <a:t>UVM_SEQ_ARB_WEIGHTED=&gt; </a:t>
            </a:r>
            <a:r>
              <a:rPr lang="en-US" sz="1200" kern="1200" baseline="0" dirty="0" smtClean="0">
                <a:solidFill>
                  <a:schemeClr val="tx1"/>
                </a:solidFill>
                <a:latin typeface="+mn-lt"/>
                <a:ea typeface="+mn-ea"/>
                <a:cs typeface="+mn-cs"/>
              </a:rPr>
              <a:t>highest priority sequence are always picked first, If two sequences have equal priority, then the items from them are picked in a random order</a:t>
            </a:r>
            <a:endParaRPr lang="en-US"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en-IN" sz="2000" b="1" dirty="0" smtClean="0"/>
              <a:t>UVM_SEQ_ARB_STRICT_FIFO=&gt; </a:t>
            </a:r>
            <a:r>
              <a:rPr lang="en-US" sz="1200" kern="1200" baseline="0" dirty="0" smtClean="0">
                <a:solidFill>
                  <a:schemeClr val="tx1"/>
                </a:solidFill>
                <a:latin typeface="+mn-lt"/>
                <a:ea typeface="+mn-ea"/>
                <a:cs typeface="+mn-cs"/>
              </a:rPr>
              <a:t>similar to SEQ_ARB_WEIGHTED except that if two sequences have same priority, then the items from those sequences are picked in a FIFO order</a:t>
            </a:r>
            <a:endParaRPr lang="en-US"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en-IN" sz="2000" b="1" dirty="0" smtClean="0"/>
              <a:t>UVM_SEQ_ARB_STRICT_RANDOM=&gt; </a:t>
            </a:r>
            <a:r>
              <a:rPr lang="en-US" sz="1200" kern="1200" baseline="0" dirty="0" smtClean="0">
                <a:solidFill>
                  <a:schemeClr val="tx1"/>
                </a:solidFill>
                <a:latin typeface="+mn-lt"/>
                <a:ea typeface="+mn-ea"/>
                <a:cs typeface="+mn-cs"/>
              </a:rPr>
              <a:t>similar to SEQ_ARB_RANDOM except that the priorities are NOT ignored, picked randomly from sequences with highest priority first followed by next</a:t>
            </a:r>
            <a:endParaRPr lang="en-US" sz="1100" kern="1200" baseline="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virtual</a:t>
            </a:r>
            <a:r>
              <a:rPr lang="en-US" dirty="0" smtClean="0"/>
              <a:t> </a:t>
            </a:r>
            <a:r>
              <a:rPr lang="en-US" sz="1200" b="1" kern="1200" dirty="0" smtClean="0">
                <a:solidFill>
                  <a:schemeClr val="tx1"/>
                </a:solidFill>
                <a:latin typeface="+mn-lt"/>
                <a:ea typeface="+mn-ea"/>
                <a:cs typeface="+mn-cs"/>
              </a:rPr>
              <a:t>function</a:t>
            </a:r>
            <a:r>
              <a:rPr lang="en-US" dirty="0" smtClean="0"/>
              <a:t> </a:t>
            </a:r>
            <a:r>
              <a:rPr lang="en-US" sz="1200" b="1" kern="1200" dirty="0" smtClean="0">
                <a:solidFill>
                  <a:schemeClr val="tx1"/>
                </a:solidFill>
                <a:latin typeface="+mn-lt"/>
                <a:ea typeface="+mn-ea"/>
                <a:cs typeface="+mn-cs"/>
              </a:rPr>
              <a:t>integer</a:t>
            </a:r>
            <a:r>
              <a:rPr lang="en-US" dirty="0" smtClean="0"/>
              <a:t> </a:t>
            </a:r>
            <a:r>
              <a:rPr lang="en-US" dirty="0" err="1" smtClean="0"/>
              <a:t>user_priority_arbitration</a:t>
            </a:r>
            <a:r>
              <a:rPr lang="en-US" dirty="0" smtClean="0"/>
              <a:t>(</a:t>
            </a:r>
            <a:r>
              <a:rPr lang="en-US" sz="1200" b="1" kern="1200" dirty="0" smtClean="0">
                <a:solidFill>
                  <a:schemeClr val="tx1"/>
                </a:solidFill>
                <a:latin typeface="+mn-lt"/>
                <a:ea typeface="+mn-ea"/>
                <a:cs typeface="+mn-cs"/>
              </a:rPr>
              <a:t>integer</a:t>
            </a:r>
            <a:r>
              <a:rPr lang="en-US" dirty="0" smtClean="0"/>
              <a:t> </a:t>
            </a:r>
            <a:r>
              <a:rPr lang="en-US" dirty="0" err="1" smtClean="0"/>
              <a:t>avail_sequences</a:t>
            </a:r>
            <a:r>
              <a:rPr lang="en-US" dirty="0" smtClean="0"/>
              <a:t>[$]);// inside sequencer</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uvm_put_port, uvm_get_port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Driver have: </a:t>
            </a:r>
            <a:r>
              <a:rPr lang="en-US" dirty="0" err="1" smtClean="0"/>
              <a:t>seq_item_port</a:t>
            </a:r>
            <a:r>
              <a:rPr lang="en-US" dirty="0" smtClean="0"/>
              <a:t> and Sequencer have:</a:t>
            </a:r>
            <a:r>
              <a:rPr lang="en-US" baseline="0" dirty="0" smtClean="0"/>
              <a:t> </a:t>
            </a:r>
            <a:r>
              <a:rPr lang="en-US" dirty="0" err="1" smtClean="0"/>
              <a:t>seq_item_export</a:t>
            </a:r>
            <a:r>
              <a:rPr lang="en-US" baseline="0" dirty="0" smtClean="0"/>
              <a:t> by default in agent we have connect it using .connect method</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environment we have connect the port and export: agnt.mon.pport.connect(</a:t>
            </a:r>
            <a:r>
              <a:rPr lang="en-US" dirty="0" err="1" smtClean="0"/>
              <a:t>sb.eport</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Connection types: </a:t>
            </a:r>
            <a:endParaRPr lang="en-US" dirty="0" smtClean="0"/>
          </a:p>
          <a:p>
            <a:pPr>
              <a:buFontTx/>
              <a:buChar char="-"/>
            </a:pPr>
            <a:r>
              <a:rPr lang="en-US" dirty="0" smtClean="0"/>
              <a:t> Port</a:t>
            </a:r>
            <a:r>
              <a:rPr lang="en-US" baseline="0" dirty="0" smtClean="0"/>
              <a:t> to export</a:t>
            </a:r>
            <a:endParaRPr lang="en-US" baseline="0" dirty="0" smtClean="0"/>
          </a:p>
          <a:p>
            <a:pPr>
              <a:buFontTx/>
              <a:buChar char="-"/>
            </a:pPr>
            <a:r>
              <a:rPr lang="en-US" baseline="0" dirty="0" smtClean="0"/>
              <a:t> Port to port</a:t>
            </a:r>
            <a:endParaRPr lang="en-US" baseline="0" dirty="0" smtClean="0"/>
          </a:p>
          <a:p>
            <a:pPr>
              <a:buFontTx/>
              <a:buChar char="-"/>
            </a:pPr>
            <a:r>
              <a:rPr lang="en-US" baseline="0" dirty="0" smtClean="0"/>
              <a:t> Export to export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 scoreboard extends uvm_component;</a:t>
            </a:r>
            <a:endParaRPr lang="en-US" dirty="0" smtClean="0"/>
          </a:p>
          <a:p>
            <a:r>
              <a:rPr lang="en-US" dirty="0" err="1" smtClean="0"/>
              <a:t>typedef</a:t>
            </a:r>
            <a:r>
              <a:rPr lang="en-US" dirty="0" smtClean="0"/>
              <a:t> </a:t>
            </a:r>
            <a:r>
              <a:rPr lang="en-US" dirty="0" err="1" smtClean="0"/>
              <a:t>uvm_component_registry</a:t>
            </a:r>
            <a:r>
              <a:rPr lang="en-US" dirty="0" smtClean="0"/>
              <a:t> #(</a:t>
            </a:r>
            <a:r>
              <a:rPr lang="en-US" dirty="0" err="1" smtClean="0"/>
              <a:t>scoreboard,"scoreboard</a:t>
            </a:r>
            <a:r>
              <a:rPr lang="en-US" dirty="0" smtClean="0"/>
              <a:t>") </a:t>
            </a:r>
            <a:r>
              <a:rPr lang="en-US" dirty="0" err="1" smtClean="0"/>
              <a:t>type_id</a:t>
            </a:r>
            <a:r>
              <a:rPr lang="en-US" dirty="0" smtClean="0"/>
              <a:t>;</a:t>
            </a:r>
            <a:endParaRPr lang="en-US" dirty="0" smtClean="0"/>
          </a:p>
          <a:p>
            <a:endParaRPr lang="en-US" dirty="0" smtClean="0"/>
          </a:p>
          <a:p>
            <a:r>
              <a:rPr lang="en-US" dirty="0" smtClean="0"/>
              <a:t>static function </a:t>
            </a:r>
            <a:r>
              <a:rPr lang="en-US" dirty="0" err="1" smtClean="0"/>
              <a:t>type_id</a:t>
            </a:r>
            <a:r>
              <a:rPr lang="en-US" dirty="0" smtClean="0"/>
              <a:t> </a:t>
            </a:r>
            <a:r>
              <a:rPr lang="en-US" dirty="0" err="1" smtClean="0"/>
              <a:t>get_type</a:t>
            </a:r>
            <a:r>
              <a:rPr lang="en-US" dirty="0" smtClean="0"/>
              <a:t>();</a:t>
            </a:r>
            <a:endParaRPr lang="en-US" dirty="0" smtClean="0"/>
          </a:p>
          <a:p>
            <a:r>
              <a:rPr lang="en-US" dirty="0" smtClean="0"/>
              <a:t>return </a:t>
            </a:r>
            <a:r>
              <a:rPr lang="en-US" dirty="0" err="1" smtClean="0"/>
              <a:t>type_id</a:t>
            </a:r>
            <a:r>
              <a:rPr lang="en-US" dirty="0" smtClean="0"/>
              <a:t>::get();</a:t>
            </a:r>
            <a:endParaRPr lang="en-US" dirty="0" smtClean="0"/>
          </a:p>
          <a:p>
            <a:r>
              <a:rPr lang="en-US" dirty="0" err="1" smtClean="0"/>
              <a:t>endfunction</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lang="en-US"/>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4" name="Date Placeholder 3"/>
          <p:cNvSpPr>
            <a:spLocks noGrp="1"/>
          </p:cNvSpPr>
          <p:nvPr>
            <p:ph type="dt" sz="half" idx="10"/>
          </p:nvPr>
        </p:nvSpPr>
        <p:spPr/>
        <p:txBody>
          <a:bodyPr/>
          <a:lstStyle/>
          <a:p>
            <a:fld id="{87F09439-2C61-41B9-9C01-99BF8F4691F4}" type="datetime1">
              <a:rPr lang="en-US" smtClean="0"/>
            </a:fld>
            <a:endParaRPr lang="en-US" smtClean="0"/>
          </a:p>
        </p:txBody>
      </p:sp>
      <p:sp>
        <p:nvSpPr>
          <p:cNvPr id="6" name="Slide Number Placeholder 5"/>
          <p:cNvSpPr>
            <a:spLocks noGrp="1"/>
          </p:cNvSpPr>
          <p:nvPr>
            <p:ph type="sldNum" sz="quarter" idx="12"/>
          </p:nvPr>
        </p:nvSpPr>
        <p:spPr/>
        <p:txBody>
          <a:bodyPr/>
          <a:lstStyle/>
          <a:p>
            <a:fld id="{CA8D9AD5-F248-4919-864A-CFD76CC027D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4" name="Date Placeholder 3"/>
          <p:cNvSpPr>
            <a:spLocks noGrp="1"/>
          </p:cNvSpPr>
          <p:nvPr>
            <p:ph type="dt" sz="half" idx="10"/>
          </p:nvPr>
        </p:nvSpPr>
        <p:spPr/>
        <p:txBody>
          <a:bodyPr/>
          <a:lstStyle/>
          <a:p>
            <a:fld id="{06564975-87C1-4835-919F-8ACE2E3BCCCF}" type="datetime1">
              <a:rPr lang="en-US" smtClean="0"/>
            </a:fld>
            <a:endParaRPr lang="en-US" smtClean="0"/>
          </a:p>
        </p:txBody>
      </p:sp>
      <p:sp>
        <p:nvSpPr>
          <p:cNvPr id="6" name="Slide Number Placeholder 5"/>
          <p:cNvSpPr>
            <a:spLocks noGrp="1"/>
          </p:cNvSpPr>
          <p:nvPr>
            <p:ph type="sldNum" sz="quarter" idx="12"/>
          </p:nvPr>
        </p:nvSpPr>
        <p:spPr/>
        <p:txBody>
          <a:bodyPr/>
          <a:lstStyle/>
          <a:p>
            <a:fld id="{CA8D9AD5-F248-4919-864A-CFD76CC027D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4" name="Date Placeholder 3"/>
          <p:cNvSpPr>
            <a:spLocks noGrp="1"/>
          </p:cNvSpPr>
          <p:nvPr>
            <p:ph type="dt" sz="half" idx="10"/>
          </p:nvPr>
        </p:nvSpPr>
        <p:spPr/>
        <p:txBody>
          <a:bodyPr/>
          <a:lstStyle/>
          <a:p>
            <a:fld id="{FA9D223B-9706-48EA-9DCB-38A6C284DCAE}" type="datetime1">
              <a:rPr lang="en-US" smtClean="0"/>
            </a:fld>
            <a:endParaRPr lang="en-US" smtClean="0"/>
          </a:p>
        </p:txBody>
      </p:sp>
      <p:sp>
        <p:nvSpPr>
          <p:cNvPr id="6" name="Slide Number Placeholder 5"/>
          <p:cNvSpPr>
            <a:spLocks noGrp="1"/>
          </p:cNvSpPr>
          <p:nvPr>
            <p:ph type="sldNum" sz="quarter" idx="12"/>
          </p:nvPr>
        </p:nvSpPr>
        <p:spPr/>
        <p:txBody>
          <a:bodyPr/>
          <a:lstStyle/>
          <a:p>
            <a:fld id="{CA8D9AD5-F248-4919-864A-CFD76CC027D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4" name="Date Placeholder 3"/>
          <p:cNvSpPr>
            <a:spLocks noGrp="1"/>
          </p:cNvSpPr>
          <p:nvPr>
            <p:ph type="dt" sz="half" idx="10"/>
          </p:nvPr>
        </p:nvSpPr>
        <p:spPr/>
        <p:txBody>
          <a:bodyPr/>
          <a:lstStyle/>
          <a:p>
            <a:fld id="{74F0DAB2-5A3F-468F-87A8-F48BD984DC53}" type="datetime1">
              <a:rPr lang="en-US" smtClean="0"/>
            </a:fld>
            <a:endParaRPr lang="en-US" smtClean="0"/>
          </a:p>
        </p:txBody>
      </p:sp>
      <p:sp>
        <p:nvSpPr>
          <p:cNvPr id="6" name="Slide Number Placeholder 5"/>
          <p:cNvSpPr>
            <a:spLocks noGrp="1"/>
          </p:cNvSpPr>
          <p:nvPr>
            <p:ph type="sldNum" sz="quarter" idx="12"/>
          </p:nvPr>
        </p:nvSpPr>
        <p:spPr/>
        <p:txBody>
          <a:bodyPr/>
          <a:lstStyle/>
          <a:p>
            <a:fld id="{CA8D9AD5-F248-4919-864A-CFD76CC027D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p:txBody>
          <a:bodyPr/>
          <a:lstStyle/>
          <a:p>
            <a:r>
              <a:rPr lang="en-US"/>
              <a:t>Universal verification Methodology</a:t>
            </a:r>
            <a:endParaRPr lang="en-US"/>
          </a:p>
        </p:txBody>
      </p:sp>
      <p:sp>
        <p:nvSpPr>
          <p:cNvPr id="5" name="Date Placeholder 4"/>
          <p:cNvSpPr>
            <a:spLocks noGrp="1"/>
          </p:cNvSpPr>
          <p:nvPr>
            <p:ph type="dt" sz="half" idx="10"/>
          </p:nvPr>
        </p:nvSpPr>
        <p:spPr/>
        <p:txBody>
          <a:bodyPr/>
          <a:lstStyle/>
          <a:p>
            <a:fld id="{C9ADBE51-E0CB-4561-B9DF-F72F580530B6}" type="datetime1">
              <a:rPr lang="en-US" smtClean="0"/>
            </a:fld>
            <a:endParaRPr lang="en-US" smtClean="0"/>
          </a:p>
        </p:txBody>
      </p:sp>
      <p:sp>
        <p:nvSpPr>
          <p:cNvPr id="7" name="Slide Number Placeholder 6"/>
          <p:cNvSpPr>
            <a:spLocks noGrp="1"/>
          </p:cNvSpPr>
          <p:nvPr>
            <p:ph type="sldNum" sz="quarter" idx="12"/>
          </p:nvPr>
        </p:nvSpPr>
        <p:spPr/>
        <p:txBody>
          <a:bodyPr/>
          <a:lstStyle/>
          <a:p>
            <a:fld id="{0D06EF73-9DB8-4763-865F-2F88181A4732}"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p:txBody>
          <a:bodyPr/>
          <a:lstStyle/>
          <a:p>
            <a:r>
              <a:rPr lang="en-US"/>
              <a:t>Universal verification Methodology</a:t>
            </a:r>
            <a:endParaRPr lang="en-US"/>
          </a:p>
        </p:txBody>
      </p:sp>
      <p:sp>
        <p:nvSpPr>
          <p:cNvPr id="7" name="Date Placeholder 6"/>
          <p:cNvSpPr>
            <a:spLocks noGrp="1"/>
          </p:cNvSpPr>
          <p:nvPr>
            <p:ph type="dt" sz="half" idx="10"/>
          </p:nvPr>
        </p:nvSpPr>
        <p:spPr/>
        <p:txBody>
          <a:bodyPr/>
          <a:lstStyle/>
          <a:p>
            <a:fld id="{549B4BB6-8A3B-4197-A789-78DCEFD5B882}" type="datetime1">
              <a:rPr lang="en-US" smtClean="0"/>
            </a:fld>
            <a:endParaRPr lang="en-US" smtClean="0"/>
          </a:p>
        </p:txBody>
      </p:sp>
      <p:sp>
        <p:nvSpPr>
          <p:cNvPr id="9" name="Slide Number Placeholder 8"/>
          <p:cNvSpPr>
            <a:spLocks noGrp="1"/>
          </p:cNvSpPr>
          <p:nvPr>
            <p:ph type="sldNum" sz="quarter" idx="12"/>
          </p:nvPr>
        </p:nvSpPr>
        <p:spPr/>
        <p:txBody>
          <a:bodyPr/>
          <a:lstStyle/>
          <a:p>
            <a:fld id="{CA8D9AD5-F248-4919-864A-CFD76CC027D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r>
              <a:rPr lang="en-US"/>
              <a:t>Universal verification Methodology</a:t>
            </a:r>
            <a:endParaRPr lang="en-US"/>
          </a:p>
        </p:txBody>
      </p:sp>
      <p:sp>
        <p:nvSpPr>
          <p:cNvPr id="3" name="Date Placeholder 2"/>
          <p:cNvSpPr>
            <a:spLocks noGrp="1"/>
          </p:cNvSpPr>
          <p:nvPr>
            <p:ph type="dt" sz="half" idx="10"/>
          </p:nvPr>
        </p:nvSpPr>
        <p:spPr/>
        <p:txBody>
          <a:bodyPr/>
          <a:lstStyle/>
          <a:p>
            <a:fld id="{A4EF1B77-68EA-4B4E-B697-01320C1EAE3F}" type="datetime1">
              <a:rPr lang="en-US" smtClean="0"/>
            </a:fld>
            <a:endParaRPr lang="en-US" smtClean="0"/>
          </a:p>
        </p:txBody>
      </p:sp>
      <p:sp>
        <p:nvSpPr>
          <p:cNvPr id="5" name="Slide Number Placeholder 4"/>
          <p:cNvSpPr>
            <a:spLocks noGrp="1"/>
          </p:cNvSpPr>
          <p:nvPr>
            <p:ph type="sldNum" sz="quarter" idx="12"/>
          </p:nvPr>
        </p:nvSpPr>
        <p:spPr/>
        <p:txBody>
          <a:bodyPr/>
          <a:lstStyle/>
          <a:p>
            <a:fld id="{CA8D9AD5-F248-4919-864A-CFD76CC027D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p>
        </p:txBody>
      </p:sp>
      <p:sp>
        <p:nvSpPr>
          <p:cNvPr id="3" name="Footer Placeholder 2"/>
          <p:cNvSpPr>
            <a:spLocks noGrp="1"/>
          </p:cNvSpPr>
          <p:nvPr>
            <p:ph type="ftr" sz="quarter" idx="11"/>
          </p:nvPr>
        </p:nvSpPr>
        <p:spPr/>
        <p:txBody>
          <a:bodyPr/>
          <a:lstStyle/>
          <a:p>
            <a:r>
              <a:rPr lang="en-US"/>
              <a:t>Universal verification Methodology</a:t>
            </a:r>
            <a:endParaRPr lang="en-US"/>
          </a:p>
        </p:txBody>
      </p:sp>
      <p:sp>
        <p:nvSpPr>
          <p:cNvPr id="2" name="Date Placeholder 1"/>
          <p:cNvSpPr>
            <a:spLocks noGrp="1"/>
          </p:cNvSpPr>
          <p:nvPr>
            <p:ph type="dt" sz="half" idx="10"/>
          </p:nvPr>
        </p:nvSpPr>
        <p:spPr/>
        <p:txBody>
          <a:bodyPr/>
          <a:lstStyle/>
          <a:p>
            <a:fld id="{759D3A4B-732C-4559-AC7D-3E0A69CCCCC8}" type="datetime1">
              <a:rPr lang="en-US" smtClean="0"/>
            </a:fld>
            <a:endParaRPr lang="en-US" smtClean="0"/>
          </a:p>
        </p:txBody>
      </p:sp>
      <p:sp>
        <p:nvSpPr>
          <p:cNvPr id="4" name="Slide Number Placeholder 3"/>
          <p:cNvSpPr>
            <a:spLocks noGrp="1"/>
          </p:cNvSpPr>
          <p:nvPr>
            <p:ph type="sldNum" sz="quarter" idx="12"/>
          </p:nvPr>
        </p:nvSpPr>
        <p:spPr/>
        <p:txBody>
          <a:bodyPr/>
          <a:lstStyle/>
          <a:p>
            <a:fld id="{CA8D9AD5-F248-4919-864A-CFD76CC027D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lang="en-US"/>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6" name="Footer Placeholder 5"/>
          <p:cNvSpPr>
            <a:spLocks noGrp="1"/>
          </p:cNvSpPr>
          <p:nvPr>
            <p:ph type="ftr" sz="quarter" idx="11"/>
          </p:nvPr>
        </p:nvSpPr>
        <p:spPr/>
        <p:txBody>
          <a:bodyPr/>
          <a:lstStyle/>
          <a:p>
            <a:r>
              <a:rPr lang="en-US"/>
              <a:t>Universal verification Methodology</a:t>
            </a:r>
            <a:endParaRPr lang="en-US"/>
          </a:p>
        </p:txBody>
      </p:sp>
      <p:sp>
        <p:nvSpPr>
          <p:cNvPr id="5" name="Date Placeholder 4"/>
          <p:cNvSpPr>
            <a:spLocks noGrp="1"/>
          </p:cNvSpPr>
          <p:nvPr>
            <p:ph type="dt" sz="half" idx="10"/>
          </p:nvPr>
        </p:nvSpPr>
        <p:spPr/>
        <p:txBody>
          <a:bodyPr/>
          <a:lstStyle/>
          <a:p>
            <a:fld id="{A8FDC996-F52D-4B06-8042-3F014CC63000}" type="datetime1">
              <a:rPr lang="en-US" smtClean="0"/>
            </a:fld>
            <a:endParaRPr lang="en-US" smtClean="0"/>
          </a:p>
        </p:txBody>
      </p:sp>
      <p:sp>
        <p:nvSpPr>
          <p:cNvPr id="7" name="Slide Number Placeholder 6"/>
          <p:cNvSpPr>
            <a:spLocks noGrp="1"/>
          </p:cNvSpPr>
          <p:nvPr>
            <p:ph type="sldNum" sz="quarter" idx="12"/>
          </p:nvPr>
        </p:nvSpPr>
        <p:spPr/>
        <p:txBody>
          <a:bodyPr/>
          <a:lstStyle/>
          <a:p>
            <a:fld id="{CA8D9AD5-F248-4919-864A-CFD76CC027D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6" name="Footer Placeholder 5"/>
          <p:cNvSpPr>
            <a:spLocks noGrp="1"/>
          </p:cNvSpPr>
          <p:nvPr>
            <p:ph type="ftr" sz="quarter" idx="11"/>
          </p:nvPr>
        </p:nvSpPr>
        <p:spPr/>
        <p:txBody>
          <a:bodyPr/>
          <a:lstStyle/>
          <a:p>
            <a:r>
              <a:rPr lang="en-US"/>
              <a:t>Universal verification Methodology</a:t>
            </a:r>
            <a:endParaRPr lang="en-US"/>
          </a:p>
        </p:txBody>
      </p:sp>
      <p:sp>
        <p:nvSpPr>
          <p:cNvPr id="5" name="Date Placeholder 4"/>
          <p:cNvSpPr>
            <a:spLocks noGrp="1"/>
          </p:cNvSpPr>
          <p:nvPr>
            <p:ph type="dt" sz="half" idx="10"/>
          </p:nvPr>
        </p:nvSpPr>
        <p:spPr/>
        <p:txBody>
          <a:bodyPr/>
          <a:lstStyle/>
          <a:p>
            <a:fld id="{301875DE-4768-47E2-83F3-8CFD6D5B8B56}" type="datetime1">
              <a:rPr lang="en-US" smtClean="0"/>
            </a:fld>
            <a:endParaRPr lang="en-US" smtClean="0"/>
          </a:p>
        </p:txBody>
      </p:sp>
      <p:sp>
        <p:nvSpPr>
          <p:cNvPr id="7" name="Slide Number Placeholder 6"/>
          <p:cNvSpPr>
            <a:spLocks noGrp="1"/>
          </p:cNvSpPr>
          <p:nvPr>
            <p:ph type="sldNum" sz="quarter" idx="12"/>
          </p:nvPr>
        </p:nvSpPr>
        <p:spPr/>
        <p:txBody>
          <a:bodyPr/>
          <a:lstStyle/>
          <a:p>
            <a:fld id="{CA8D9AD5-F248-4919-864A-CFD76CC027D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Universal verification Methodology</a:t>
            </a:r>
            <a:endParaRPr lang="en-US"/>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93D73937-2A78-4249-AAA9-83927113CFE0}" type="datetime1">
              <a:rPr lang="en-US" smtClean="0"/>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marL="0" indent="0" algn="l" defTabSz="914400" rtl="0" eaLnBrk="1" latinLnBrk="0" hangingPunct="1">
        <a:lnSpc>
          <a:spcPct val="90000"/>
        </a:lnSpc>
        <a:spcBef>
          <a:spcPct val="0"/>
        </a:spcBef>
        <a:buFont typeface="Arial" panose="020B0604020202020204"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anose="020B0604020202020204"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anose="020B0604020202020204"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anose="020B0604020202020204"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anose="020B0604020202020204"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anose="020B0604020202020204"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0.png"/><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8.xml"/><Relationship Id="rId2" Type="http://schemas.openxmlformats.org/officeDocument/2006/relationships/image" Target="../media/image16.png"/><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8.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4.png"/><Relationship Id="rId1"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56.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image" Target="../media/image48.png"/><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8" Type="http://schemas.openxmlformats.org/officeDocument/2006/relationships/notesSlide" Target="../notesSlides/notesSlide30.xml"/><Relationship Id="rId17" Type="http://schemas.openxmlformats.org/officeDocument/2006/relationships/slideLayout" Target="../slideLayouts/slideLayout7.xml"/><Relationship Id="rId16" Type="http://schemas.openxmlformats.org/officeDocument/2006/relationships/image" Target="../media/image56.png"/><Relationship Id="rId15" Type="http://schemas.openxmlformats.org/officeDocument/2006/relationships/image" Target="../media/image55.png"/><Relationship Id="rId14" Type="http://schemas.openxmlformats.org/officeDocument/2006/relationships/image" Target="../media/image54.png"/><Relationship Id="rId13" Type="http://schemas.openxmlformats.org/officeDocument/2006/relationships/image" Target="../media/image53.png"/><Relationship Id="rId12" Type="http://schemas.openxmlformats.org/officeDocument/2006/relationships/image" Target="../media/image52.png"/><Relationship Id="rId11" Type="http://schemas.openxmlformats.org/officeDocument/2006/relationships/image" Target="../media/image51.png"/><Relationship Id="rId10" Type="http://schemas.openxmlformats.org/officeDocument/2006/relationships/image" Target="../media/image50.png"/><Relationship Id="rId1" Type="http://schemas.openxmlformats.org/officeDocument/2006/relationships/image" Target="../media/image41.png"/></Relationships>
</file>

<file path=ppt/slides/_rels/slide57.xml.rels><?xml version="1.0" encoding="UTF-8" standalone="yes"?>
<Relationships xmlns="http://schemas.openxmlformats.org/package/2006/relationships"><Relationship Id="rId9" Type="http://schemas.openxmlformats.org/officeDocument/2006/relationships/image" Target="../media/image65.png"/><Relationship Id="rId8" Type="http://schemas.openxmlformats.org/officeDocument/2006/relationships/image" Target="../media/image64.png"/><Relationship Id="rId7" Type="http://schemas.openxmlformats.org/officeDocument/2006/relationships/image" Target="../media/image63.png"/><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3" Type="http://schemas.openxmlformats.org/officeDocument/2006/relationships/notesSlide" Target="../notesSlides/notesSlide31.xml"/><Relationship Id="rId12" Type="http://schemas.openxmlformats.org/officeDocument/2006/relationships/slideLayout" Target="../slideLayouts/slideLayout7.xml"/><Relationship Id="rId11" Type="http://schemas.openxmlformats.org/officeDocument/2006/relationships/image" Target="../media/image56.png"/><Relationship Id="rId10" Type="http://schemas.openxmlformats.org/officeDocument/2006/relationships/image" Target="../media/image66.png"/><Relationship Id="rId1" Type="http://schemas.openxmlformats.org/officeDocument/2006/relationships/image" Target="../media/image57.png"/></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7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7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https://www.edaplayground.com/x/3kMC" TargetMode="Externa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hyperlink" Target="https://www.edaplayground.com/x/3kMC"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7.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https://www.edaplayground.com/x/694_"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hyperlink" Target="https://www.edaplayground.com/x/28Um" TargetMode="External"/><Relationship Id="rId2" Type="http://schemas.openxmlformats.org/officeDocument/2006/relationships/image" Target="../media/image79.png"/><Relationship Id="rId1" Type="http://schemas.openxmlformats.org/officeDocument/2006/relationships/image" Target="../media/image78.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https://www.edaplayground.com/x/5Ae7" TargetMode="Externa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https://www.edaplayground.com/x/65An" TargetMode="Externa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image" Target="../media/image8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1.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8.xml"/><Relationship Id="rId2" Type="http://schemas.openxmlformats.org/officeDocument/2006/relationships/image" Target="../media/image84.png"/><Relationship Id="rId1" Type="http://schemas.openxmlformats.org/officeDocument/2006/relationships/image" Target="../media/image83.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image" Target="../media/image85.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6.png"/></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8.xml"/><Relationship Id="rId3" Type="http://schemas.openxmlformats.org/officeDocument/2006/relationships/hyperlink" Target="https://edaplayground.com/x/yw4" TargetMode="External"/><Relationship Id="rId2" Type="http://schemas.openxmlformats.org/officeDocument/2006/relationships/image" Target="../media/image88.png"/><Relationship Id="rId1" Type="http://schemas.openxmlformats.org/officeDocument/2006/relationships/image" Target="../media/image87.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7.xml"/><Relationship Id="rId2" Type="http://schemas.openxmlformats.org/officeDocument/2006/relationships/image" Target="../media/image90.png"/><Relationship Id="rId1" Type="http://schemas.openxmlformats.org/officeDocument/2006/relationships/image" Target="../media/image89.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1.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https://www.edaplayground.com/x/5Ae7" TargetMode="Externa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https://edaplayground.com/x/3w59"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UNIVERSAL VERIFICATION METHODOLOGY(UVM)</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825C4-2A3C-427D-9B64-FFB0DCB85169}" type="datetime1">
              <a:rPr lang="en-US" smtClean="0"/>
            </a:fld>
            <a:endParaRPr lang="en-US"/>
          </a:p>
        </p:txBody>
      </p:sp>
      <p:sp>
        <p:nvSpPr>
          <p:cNvPr id="3" name="Footer Placeholder 2"/>
          <p:cNvSpPr>
            <a:spLocks noGrp="1"/>
          </p:cNvSpPr>
          <p:nvPr>
            <p:ph type="ftr" sz="quarter" idx="11"/>
          </p:nvPr>
        </p:nvSpPr>
        <p:spPr/>
        <p:txBody>
          <a:bodyPr/>
          <a:lstStyle/>
          <a:p>
            <a:r>
              <a:rPr lang="en-US"/>
              <a:t>Universal verification Methodology</a:t>
            </a:r>
            <a:endParaRPr lang="en-US"/>
          </a:p>
        </p:txBody>
      </p:sp>
      <p:sp>
        <p:nvSpPr>
          <p:cNvPr id="4" name="Slide Number Placeholder 3"/>
          <p:cNvSpPr>
            <a:spLocks noGrp="1"/>
          </p:cNvSpPr>
          <p:nvPr>
            <p:ph type="sldNum" sz="quarter" idx="12"/>
          </p:nvPr>
        </p:nvSpPr>
        <p:spPr/>
        <p:txBody>
          <a:bodyPr/>
          <a:lstStyle/>
          <a:p>
            <a:fld id="{CA8D9AD5-F248-4919-864A-CFD76CC027D6}" type="slidenum">
              <a:rPr lang="en-IN" smtClean="0"/>
            </a:fld>
            <a:endParaRPr lang="en-IN"/>
          </a:p>
        </p:txBody>
      </p:sp>
      <p:sp>
        <p:nvSpPr>
          <p:cNvPr id="5" name="TextBox 4"/>
          <p:cNvSpPr txBox="1"/>
          <p:nvPr/>
        </p:nvSpPr>
        <p:spPr>
          <a:xfrm>
            <a:off x="3080553" y="1096361"/>
            <a:ext cx="7031114" cy="523220"/>
          </a:xfrm>
          <a:prstGeom prst="rect">
            <a:avLst/>
          </a:prstGeom>
          <a:noFill/>
        </p:spPr>
        <p:txBody>
          <a:bodyPr wrap="square" rtlCol="0">
            <a:spAutoFit/>
          </a:bodyPr>
          <a:lstStyle/>
          <a:p>
            <a:r>
              <a:rPr lang="en-IN" sz="2800" dirty="0"/>
              <a:t>Simplified UVM Inheritance Diagram</a:t>
            </a:r>
            <a:endParaRPr lang="en-IN" sz="2800" dirty="0"/>
          </a:p>
        </p:txBody>
      </p:sp>
      <p:pic>
        <p:nvPicPr>
          <p:cNvPr id="6" name="Picture 5"/>
          <p:cNvPicPr>
            <a:picLocks noChangeAspect="1"/>
          </p:cNvPicPr>
          <p:nvPr/>
        </p:nvPicPr>
        <p:blipFill>
          <a:blip r:embed="rId1"/>
          <a:stretch>
            <a:fillRect/>
          </a:stretch>
        </p:blipFill>
        <p:spPr>
          <a:xfrm>
            <a:off x="3236769" y="1775470"/>
            <a:ext cx="5185801" cy="3802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Universal verification Methodology</a:t>
            </a:r>
            <a:endParaRPr lang="en-US"/>
          </a:p>
        </p:txBody>
      </p:sp>
      <p:sp>
        <p:nvSpPr>
          <p:cNvPr id="3" name="Date Placeholder 2"/>
          <p:cNvSpPr>
            <a:spLocks noGrp="1"/>
          </p:cNvSpPr>
          <p:nvPr>
            <p:ph type="dt" sz="half" idx="10"/>
          </p:nvPr>
        </p:nvSpPr>
        <p:spPr/>
        <p:txBody>
          <a:bodyPr/>
          <a:lstStyle/>
          <a:p>
            <a:fld id="{759D3A4B-732C-4559-AC7D-3E0A69CCCCC8}" type="datetime1">
              <a:rPr lang="en-US" smtClean="0"/>
            </a:fld>
            <a:endParaRPr lang="en-US"/>
          </a:p>
        </p:txBody>
      </p:sp>
      <p:sp>
        <p:nvSpPr>
          <p:cNvPr id="4" name="Slide Number Placeholder 3"/>
          <p:cNvSpPr>
            <a:spLocks noGrp="1"/>
          </p:cNvSpPr>
          <p:nvPr>
            <p:ph type="sldNum" sz="quarter" idx="12"/>
          </p:nvPr>
        </p:nvSpPr>
        <p:spPr/>
        <p:txBody>
          <a:bodyPr/>
          <a:lstStyle/>
          <a:p>
            <a:fld id="{CA8D9AD5-F248-4919-864A-CFD76CC027D6}" type="slidenum">
              <a:rPr lang="en-IN" smtClean="0"/>
            </a:fld>
            <a:endParaRPr lang="en-IN"/>
          </a:p>
        </p:txBody>
      </p:sp>
      <p:pic>
        <p:nvPicPr>
          <p:cNvPr id="5" name="Picture 4"/>
          <p:cNvPicPr>
            <a:picLocks noChangeAspect="1"/>
          </p:cNvPicPr>
          <p:nvPr/>
        </p:nvPicPr>
        <p:blipFill>
          <a:blip r:embed="rId1"/>
          <a:stretch>
            <a:fillRect/>
          </a:stretch>
        </p:blipFill>
        <p:spPr>
          <a:xfrm>
            <a:off x="3738562" y="457200"/>
            <a:ext cx="4714875" cy="5943600"/>
          </a:xfrm>
          <a:prstGeom prst="rect">
            <a:avLst/>
          </a:prstGeom>
        </p:spPr>
      </p:pic>
      <p:pic>
        <p:nvPicPr>
          <p:cNvPr id="1026" name="Picture 2"/>
          <p:cNvPicPr>
            <a:picLocks noChangeAspect="1" noChangeArrowheads="1"/>
          </p:cNvPicPr>
          <p:nvPr/>
        </p:nvPicPr>
        <p:blipFill>
          <a:blip r:embed="rId2"/>
          <a:srcRect/>
          <a:stretch>
            <a:fillRect/>
          </a:stretch>
        </p:blipFill>
        <p:spPr bwMode="auto">
          <a:xfrm>
            <a:off x="2606722" y="447674"/>
            <a:ext cx="5856241" cy="607595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758951"/>
            <a:ext cx="5135732" cy="5340007"/>
          </a:xfrm>
          <a:ln>
            <a:solidFill>
              <a:schemeClr val="tx1">
                <a:lumMod val="95000"/>
              </a:schemeClr>
            </a:solidFill>
          </a:ln>
        </p:spPr>
        <p:txBody>
          <a:bodyPr/>
          <a:lstStyle/>
          <a:p>
            <a:pPr marL="45720" indent="0">
              <a:buNone/>
            </a:pPr>
            <a:r>
              <a:rPr lang="en-US" sz="2800" dirty="0"/>
              <a:t>Available UVM Components </a:t>
            </a:r>
            <a:r>
              <a:rPr lang="en-US" dirty="0"/>
              <a:t>(all are extended from base class uvm_component)</a:t>
            </a:r>
            <a:endParaRPr lang="en-US" dirty="0"/>
          </a:p>
          <a:p>
            <a:r>
              <a:rPr lang="en-US" sz="2400" dirty="0" err="1"/>
              <a:t>uvm_driver</a:t>
            </a:r>
            <a:endParaRPr lang="en-US" sz="2400" dirty="0"/>
          </a:p>
          <a:p>
            <a:r>
              <a:rPr lang="en-US" sz="2400" dirty="0" err="1"/>
              <a:t>uvm_sequencer</a:t>
            </a:r>
            <a:endParaRPr lang="en-US" sz="2400" dirty="0"/>
          </a:p>
          <a:p>
            <a:r>
              <a:rPr lang="en-US" sz="2400" dirty="0" err="1"/>
              <a:t>uvm_subscriber</a:t>
            </a:r>
            <a:endParaRPr lang="en-US" sz="2400" dirty="0"/>
          </a:p>
          <a:p>
            <a:r>
              <a:rPr lang="en-US" sz="2400" dirty="0" err="1"/>
              <a:t>uvm_env</a:t>
            </a:r>
            <a:endParaRPr lang="en-US" sz="2400" dirty="0"/>
          </a:p>
          <a:p>
            <a:r>
              <a:rPr lang="en-US" sz="2400" dirty="0" err="1"/>
              <a:t>uvm_test</a:t>
            </a:r>
            <a:endParaRPr lang="en-US" sz="2400" dirty="0"/>
          </a:p>
          <a:p>
            <a:r>
              <a:rPr lang="en-US" sz="2400" dirty="0" err="1"/>
              <a:t>uvm_monitor</a:t>
            </a:r>
            <a:endParaRPr lang="en-US" sz="2400" dirty="0"/>
          </a:p>
          <a:p>
            <a:r>
              <a:rPr lang="en-US" sz="2400" dirty="0" err="1"/>
              <a:t>uvm_scoreboard</a:t>
            </a:r>
            <a:endParaRPr lang="en-US" sz="2400" dirty="0"/>
          </a:p>
          <a:p>
            <a:r>
              <a:rPr lang="en-US" sz="2400" dirty="0" err="1"/>
              <a:t>uvm_agent</a:t>
            </a:r>
            <a:endParaRPr lang="en-US" sz="2400" dirty="0"/>
          </a:p>
        </p:txBody>
      </p:sp>
      <p:sp>
        <p:nvSpPr>
          <p:cNvPr id="2" name="Date Placeholder 1"/>
          <p:cNvSpPr>
            <a:spLocks noGrp="1"/>
          </p:cNvSpPr>
          <p:nvPr>
            <p:ph type="dt" sz="half" idx="10"/>
          </p:nvPr>
        </p:nvSpPr>
        <p:spPr/>
        <p:txBody>
          <a:bodyPr/>
          <a:lstStyle/>
          <a:p>
            <a:fld id="{0179D106-4A66-4E7E-AEE5-EC19632EBACE}" type="datetime1">
              <a:rPr lang="en-US" smtClean="0"/>
            </a:fld>
            <a:endParaRPr lang="en-US"/>
          </a:p>
        </p:txBody>
      </p:sp>
      <p:sp>
        <p:nvSpPr>
          <p:cNvPr id="3" name="Footer Placeholder 2"/>
          <p:cNvSpPr>
            <a:spLocks noGrp="1"/>
          </p:cNvSpPr>
          <p:nvPr>
            <p:ph type="ftr" sz="quarter" idx="11"/>
          </p:nvPr>
        </p:nvSpPr>
        <p:spPr/>
        <p:txBody>
          <a:bodyPr/>
          <a:lstStyle/>
          <a:p>
            <a:r>
              <a:rPr lang="en-US"/>
              <a:t>Universal verification Methodology</a:t>
            </a:r>
            <a:endParaRPr lang="en-US"/>
          </a:p>
        </p:txBody>
      </p:sp>
      <p:sp>
        <p:nvSpPr>
          <p:cNvPr id="4" name="Slide Number Placeholder 3"/>
          <p:cNvSpPr>
            <a:spLocks noGrp="1"/>
          </p:cNvSpPr>
          <p:nvPr>
            <p:ph type="sldNum" sz="quarter" idx="12"/>
          </p:nvPr>
        </p:nvSpPr>
        <p:spPr/>
        <p:txBody>
          <a:bodyPr/>
          <a:lstStyle/>
          <a:p>
            <a:fld id="{CA8D9AD5-F248-4919-864A-CFD76CC027D6}" type="slidenum">
              <a:rPr lang="en-IN" smtClean="0"/>
            </a:fld>
            <a:endParaRPr lang="en-IN"/>
          </a:p>
        </p:txBody>
      </p:sp>
      <p:sp>
        <p:nvSpPr>
          <p:cNvPr id="10" name="Content Placeholder 5"/>
          <p:cNvSpPr txBox="1"/>
          <p:nvPr/>
        </p:nvSpPr>
        <p:spPr>
          <a:xfrm>
            <a:off x="6096000" y="758950"/>
            <a:ext cx="5135732" cy="5340007"/>
          </a:xfrm>
          <a:prstGeom prst="rect">
            <a:avLst/>
          </a:prstGeom>
          <a:ln>
            <a:solidFill>
              <a:schemeClr val="tx1"/>
            </a:solidFill>
          </a:ln>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Arial" panose="020B0604020202020204"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anose="020B0604020202020204"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anose="020B0604020202020204"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anose="020B0604020202020204"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anose="020B0604020202020204"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anose="020B0604020202020204"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pPr marL="45720" indent="0">
              <a:buFont typeface="Arial" panose="020B0604020202020204" pitchFamily="34" charset="0"/>
              <a:buNone/>
            </a:pPr>
            <a:r>
              <a:rPr lang="en-US" sz="2800" dirty="0"/>
              <a:t>Available UVM Classes to model sequences and transaction items</a:t>
            </a:r>
            <a:endParaRPr lang="en-US" sz="2800" dirty="0"/>
          </a:p>
          <a:p>
            <a:r>
              <a:rPr lang="en-US" sz="2400" dirty="0" err="1"/>
              <a:t>uvm_sequence</a:t>
            </a:r>
            <a:endParaRPr lang="en-US" sz="2400" dirty="0"/>
          </a:p>
          <a:p>
            <a:r>
              <a:rPr lang="en-US" sz="2400" dirty="0" err="1"/>
              <a:t>uvm_sequence_item</a:t>
            </a:r>
            <a:endParaRPr lang="en-US" sz="2400" dirty="0"/>
          </a:p>
          <a:p>
            <a:r>
              <a:rPr lang="en-US" sz="2400" dirty="0" err="1"/>
              <a:t>uvm_transaction</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362" y="840817"/>
            <a:ext cx="9013054" cy="1207363"/>
          </a:xfrm>
        </p:spPr>
        <p:txBody>
          <a:bodyPr/>
          <a:lstStyle/>
          <a:p>
            <a:pPr>
              <a:buFont typeface="Wingdings" panose="05000000000000000000" pitchFamily="2" charset="2"/>
              <a:buChar char="Ø"/>
            </a:pPr>
            <a:r>
              <a:rPr lang="en-IN" dirty="0"/>
              <a:t>Transaction – A class object that includes necessary information needed for communication b/w two components.</a:t>
            </a:r>
            <a:endParaRPr lang="en-IN" dirty="0"/>
          </a:p>
          <a:p>
            <a:pPr marL="45720" indent="0">
              <a:buNone/>
            </a:pPr>
            <a:r>
              <a:rPr lang="en-IN" dirty="0"/>
              <a:t>Writing a transaction class in UVM methodology.</a:t>
            </a:r>
            <a:endParaRPr lang="en-IN" dirty="0"/>
          </a:p>
          <a:p>
            <a:pPr marL="45720" indent="0">
              <a:buNone/>
            </a:pPr>
            <a:endParaRPr lang="en-IN"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115410" y="133165"/>
            <a:ext cx="9579006" cy="646331"/>
          </a:xfrm>
          <a:prstGeom prst="rect">
            <a:avLst/>
          </a:prstGeom>
          <a:noFill/>
        </p:spPr>
        <p:txBody>
          <a:bodyPr wrap="square" rtlCol="0">
            <a:spAutoFit/>
          </a:bodyPr>
          <a:lstStyle/>
          <a:p>
            <a:r>
              <a:rPr lang="en-IN" sz="3600" u="sng" dirty="0"/>
              <a:t>Transaction Level Modelling </a:t>
            </a:r>
            <a:endParaRPr lang="en-IN" sz="3600" u="sng" dirty="0"/>
          </a:p>
        </p:txBody>
      </p:sp>
      <p:sp>
        <p:nvSpPr>
          <p:cNvPr id="10" name="TextBox 9"/>
          <p:cNvSpPr txBox="1"/>
          <p:nvPr/>
        </p:nvSpPr>
        <p:spPr>
          <a:xfrm>
            <a:off x="825620" y="2048180"/>
            <a:ext cx="6809173" cy="1754326"/>
          </a:xfrm>
          <a:prstGeom prst="rect">
            <a:avLst/>
          </a:prstGeom>
          <a:solidFill>
            <a:schemeClr val="tx1">
              <a:lumMod val="75000"/>
            </a:schemeClr>
          </a:solidFill>
        </p:spPr>
        <p:txBody>
          <a:bodyPr wrap="square" rtlCol="0">
            <a:spAutoFit/>
          </a:bodyPr>
          <a:lstStyle/>
          <a:p>
            <a:pPr marL="45720" indent="0">
              <a:buNone/>
            </a:pPr>
            <a:r>
              <a:rPr lang="en-IN" dirty="0">
                <a:solidFill>
                  <a:schemeClr val="bg2"/>
                </a:solidFill>
              </a:rPr>
              <a:t>class </a:t>
            </a:r>
            <a:r>
              <a:rPr lang="en-IN" dirty="0" err="1">
                <a:solidFill>
                  <a:schemeClr val="bg2"/>
                </a:solidFill>
              </a:rPr>
              <a:t>simple_trans</a:t>
            </a:r>
            <a:r>
              <a:rPr lang="en-IN" dirty="0">
                <a:solidFill>
                  <a:schemeClr val="bg2"/>
                </a:solidFill>
              </a:rPr>
              <a:t> extends </a:t>
            </a:r>
            <a:r>
              <a:rPr lang="en-IN" dirty="0" err="1">
                <a:solidFill>
                  <a:schemeClr val="bg2"/>
                </a:solidFill>
              </a:rPr>
              <a:t>uvm_transaction</a:t>
            </a:r>
            <a:r>
              <a:rPr lang="en-IN" dirty="0">
                <a:solidFill>
                  <a:schemeClr val="bg2"/>
                </a:solidFill>
              </a:rPr>
              <a:t>;</a:t>
            </a:r>
            <a:endParaRPr lang="en-IN" dirty="0">
              <a:solidFill>
                <a:schemeClr val="bg2"/>
              </a:solidFill>
            </a:endParaRPr>
          </a:p>
          <a:p>
            <a:pPr marL="45720" indent="0">
              <a:buNone/>
            </a:pPr>
            <a:r>
              <a:rPr lang="en-IN" dirty="0">
                <a:solidFill>
                  <a:schemeClr val="bg2"/>
                </a:solidFill>
              </a:rPr>
              <a:t>      rand bit [31:0] data;</a:t>
            </a:r>
            <a:endParaRPr lang="en-IN" dirty="0">
              <a:solidFill>
                <a:schemeClr val="bg2"/>
              </a:solidFill>
            </a:endParaRPr>
          </a:p>
          <a:p>
            <a:pPr marL="45720" indent="0">
              <a:buNone/>
            </a:pPr>
            <a:r>
              <a:rPr lang="en-IN" dirty="0">
                <a:solidFill>
                  <a:schemeClr val="bg2"/>
                </a:solidFill>
              </a:rPr>
              <a:t>      rand bit [31:0] </a:t>
            </a:r>
            <a:r>
              <a:rPr lang="en-IN" dirty="0" err="1">
                <a:solidFill>
                  <a:schemeClr val="bg2"/>
                </a:solidFill>
              </a:rPr>
              <a:t>addr</a:t>
            </a:r>
            <a:r>
              <a:rPr lang="en-IN" dirty="0">
                <a:solidFill>
                  <a:schemeClr val="bg2"/>
                </a:solidFill>
              </a:rPr>
              <a:t>;</a:t>
            </a:r>
            <a:endParaRPr lang="en-IN" dirty="0">
              <a:solidFill>
                <a:schemeClr val="bg2"/>
              </a:solidFill>
            </a:endParaRPr>
          </a:p>
          <a:p>
            <a:pPr marL="45720" indent="0">
              <a:buNone/>
            </a:pPr>
            <a:r>
              <a:rPr lang="en-IN" dirty="0">
                <a:solidFill>
                  <a:schemeClr val="bg2"/>
                </a:solidFill>
              </a:rPr>
              <a:t>      ……</a:t>
            </a:r>
            <a:endParaRPr lang="en-IN" dirty="0">
              <a:solidFill>
                <a:schemeClr val="bg2"/>
              </a:solidFill>
            </a:endParaRPr>
          </a:p>
          <a:p>
            <a:pPr marL="45720" indent="0">
              <a:buNone/>
            </a:pPr>
            <a:r>
              <a:rPr lang="en-IN" dirty="0">
                <a:solidFill>
                  <a:schemeClr val="bg2"/>
                </a:solidFill>
              </a:rPr>
              <a:t>      …..</a:t>
            </a:r>
            <a:endParaRPr lang="en-IN" dirty="0">
              <a:solidFill>
                <a:schemeClr val="bg2"/>
              </a:solidFill>
            </a:endParaRPr>
          </a:p>
          <a:p>
            <a:pPr marL="45720" indent="0">
              <a:buNone/>
            </a:pPr>
            <a:r>
              <a:rPr lang="en-IN" dirty="0" err="1">
                <a:solidFill>
                  <a:schemeClr val="bg2"/>
                </a:solidFill>
              </a:rPr>
              <a:t>endclass</a:t>
            </a:r>
            <a:endParaRPr lang="en-IN" dirty="0">
              <a:solidFill>
                <a:schemeClr val="bg2"/>
              </a:solidFill>
            </a:endParaRPr>
          </a:p>
        </p:txBody>
      </p:sp>
      <p:sp>
        <p:nvSpPr>
          <p:cNvPr id="11" name="TextBox 10"/>
          <p:cNvSpPr txBox="1"/>
          <p:nvPr/>
        </p:nvSpPr>
        <p:spPr>
          <a:xfrm>
            <a:off x="825620" y="3928050"/>
            <a:ext cx="6960094"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But, the suggested method of writing transaction is by extending the class </a:t>
            </a:r>
            <a:r>
              <a:rPr lang="en-IN" dirty="0" err="1"/>
              <a:t>uvm_sequence_item</a:t>
            </a:r>
            <a:r>
              <a:rPr lang="en-IN" dirty="0"/>
              <a:t>.</a:t>
            </a:r>
            <a:endParaRPr lang="en-IN" dirty="0"/>
          </a:p>
          <a:p>
            <a:endParaRPr lang="en-IN" dirty="0"/>
          </a:p>
        </p:txBody>
      </p:sp>
      <p:sp>
        <p:nvSpPr>
          <p:cNvPr id="13" name="TextBox 12"/>
          <p:cNvSpPr txBox="1"/>
          <p:nvPr/>
        </p:nvSpPr>
        <p:spPr>
          <a:xfrm>
            <a:off x="825619" y="4606689"/>
            <a:ext cx="6809173" cy="1754326"/>
          </a:xfrm>
          <a:prstGeom prst="rect">
            <a:avLst/>
          </a:prstGeom>
          <a:solidFill>
            <a:schemeClr val="tx1">
              <a:lumMod val="75000"/>
            </a:schemeClr>
          </a:solidFill>
        </p:spPr>
        <p:txBody>
          <a:bodyPr wrap="square" rtlCol="0">
            <a:spAutoFit/>
          </a:bodyPr>
          <a:lstStyle/>
          <a:p>
            <a:pPr marL="45720" indent="0">
              <a:buNone/>
            </a:pPr>
            <a:r>
              <a:rPr lang="en-IN" dirty="0">
                <a:solidFill>
                  <a:schemeClr val="bg2"/>
                </a:solidFill>
              </a:rPr>
              <a:t>class </a:t>
            </a:r>
            <a:r>
              <a:rPr lang="en-IN" dirty="0" err="1">
                <a:solidFill>
                  <a:schemeClr val="bg2"/>
                </a:solidFill>
              </a:rPr>
              <a:t>simple_trans</a:t>
            </a:r>
            <a:r>
              <a:rPr lang="en-IN" dirty="0">
                <a:solidFill>
                  <a:schemeClr val="bg2"/>
                </a:solidFill>
              </a:rPr>
              <a:t> extends </a:t>
            </a:r>
            <a:r>
              <a:rPr lang="en-IN" dirty="0" err="1">
                <a:solidFill>
                  <a:schemeClr val="bg2"/>
                </a:solidFill>
              </a:rPr>
              <a:t>uvm_sequence_item</a:t>
            </a:r>
            <a:r>
              <a:rPr lang="en-IN" dirty="0">
                <a:solidFill>
                  <a:schemeClr val="bg2"/>
                </a:solidFill>
              </a:rPr>
              <a:t>;</a:t>
            </a:r>
            <a:endParaRPr lang="en-IN" dirty="0">
              <a:solidFill>
                <a:schemeClr val="bg2"/>
              </a:solidFill>
            </a:endParaRPr>
          </a:p>
          <a:p>
            <a:pPr marL="45720" indent="0">
              <a:buNone/>
            </a:pPr>
            <a:r>
              <a:rPr lang="en-IN" dirty="0">
                <a:solidFill>
                  <a:schemeClr val="bg2"/>
                </a:solidFill>
              </a:rPr>
              <a:t>      rand bit [31:0] data;</a:t>
            </a:r>
            <a:endParaRPr lang="en-IN" dirty="0">
              <a:solidFill>
                <a:schemeClr val="bg2"/>
              </a:solidFill>
            </a:endParaRPr>
          </a:p>
          <a:p>
            <a:pPr marL="45720" indent="0">
              <a:buNone/>
            </a:pPr>
            <a:r>
              <a:rPr lang="en-IN" dirty="0">
                <a:solidFill>
                  <a:schemeClr val="bg2"/>
                </a:solidFill>
              </a:rPr>
              <a:t>      rand bit [31:0] </a:t>
            </a:r>
            <a:r>
              <a:rPr lang="en-IN" dirty="0" err="1">
                <a:solidFill>
                  <a:schemeClr val="bg2"/>
                </a:solidFill>
              </a:rPr>
              <a:t>addr</a:t>
            </a:r>
            <a:r>
              <a:rPr lang="en-IN" dirty="0">
                <a:solidFill>
                  <a:schemeClr val="bg2"/>
                </a:solidFill>
              </a:rPr>
              <a:t>;</a:t>
            </a:r>
            <a:endParaRPr lang="en-IN" dirty="0">
              <a:solidFill>
                <a:schemeClr val="bg2"/>
              </a:solidFill>
            </a:endParaRPr>
          </a:p>
          <a:p>
            <a:pPr marL="45720" indent="0">
              <a:buNone/>
            </a:pPr>
            <a:r>
              <a:rPr lang="en-IN" dirty="0">
                <a:solidFill>
                  <a:schemeClr val="bg2"/>
                </a:solidFill>
              </a:rPr>
              <a:t>      ……</a:t>
            </a:r>
            <a:endParaRPr lang="en-IN" dirty="0">
              <a:solidFill>
                <a:schemeClr val="bg2"/>
              </a:solidFill>
            </a:endParaRPr>
          </a:p>
          <a:p>
            <a:pPr marL="45720" indent="0">
              <a:buNone/>
            </a:pPr>
            <a:r>
              <a:rPr lang="en-IN" dirty="0">
                <a:solidFill>
                  <a:schemeClr val="bg2"/>
                </a:solidFill>
              </a:rPr>
              <a:t>      …..</a:t>
            </a:r>
            <a:endParaRPr lang="en-IN" dirty="0">
              <a:solidFill>
                <a:schemeClr val="bg2"/>
              </a:solidFill>
            </a:endParaRPr>
          </a:p>
          <a:p>
            <a:pPr marL="45720" indent="0">
              <a:buNone/>
            </a:pPr>
            <a:r>
              <a:rPr lang="en-IN" dirty="0" err="1">
                <a:solidFill>
                  <a:schemeClr val="bg2"/>
                </a:solidFill>
              </a:rPr>
              <a:t>endclass</a:t>
            </a:r>
            <a:endParaRPr lang="en-IN" dirty="0">
              <a:solidFill>
                <a:schemeClr val="bg2"/>
              </a:solidFill>
            </a:endParaRPr>
          </a:p>
        </p:txBody>
      </p:sp>
      <p:sp>
        <p:nvSpPr>
          <p:cNvPr id="14" name="TextBox 13"/>
          <p:cNvSpPr txBox="1"/>
          <p:nvPr/>
        </p:nvSpPr>
        <p:spPr>
          <a:xfrm>
            <a:off x="8353887" y="4066549"/>
            <a:ext cx="3391270" cy="646331"/>
          </a:xfrm>
          <a:prstGeom prst="rect">
            <a:avLst/>
          </a:prstGeom>
          <a:noFill/>
          <a:ln>
            <a:solidFill>
              <a:schemeClr val="tx1"/>
            </a:solidFill>
          </a:ln>
        </p:spPr>
        <p:txBody>
          <a:bodyPr wrap="square" rtlCol="0">
            <a:spAutoFit/>
          </a:bodyPr>
          <a:lstStyle/>
          <a:p>
            <a:r>
              <a:rPr lang="en-IN" dirty="0" err="1"/>
              <a:t>Becz</a:t>
            </a:r>
            <a:r>
              <a:rPr lang="en-IN" dirty="0"/>
              <a:t>, it supports additional methods which are helpful</a:t>
            </a:r>
            <a:endParaRPr lang="en-IN" dirty="0"/>
          </a:p>
        </p:txBody>
      </p:sp>
      <p:cxnSp>
        <p:nvCxnSpPr>
          <p:cNvPr id="16" name="Straight Arrow Connector 15"/>
          <p:cNvCxnSpPr>
            <a:endCxn id="14" idx="1"/>
          </p:cNvCxnSpPr>
          <p:nvPr/>
        </p:nvCxnSpPr>
        <p:spPr>
          <a:xfrm>
            <a:off x="3746377" y="4389714"/>
            <a:ext cx="460751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668" y="252925"/>
            <a:ext cx="11270202" cy="5526438"/>
          </a:xfrm>
        </p:spPr>
        <p:txBody>
          <a:bodyPr>
            <a:normAutofit fontScale="92500" lnSpcReduction="10000"/>
          </a:bodyPr>
          <a:lstStyle/>
          <a:p>
            <a:pPr marL="45720" indent="0">
              <a:buNone/>
            </a:pPr>
            <a:r>
              <a:rPr lang="en-IN" sz="3200" u="sng" dirty="0"/>
              <a:t>Transaction Level Modelling</a:t>
            </a:r>
            <a:endParaRPr lang="en-IN" sz="3200" u="sng" dirty="0"/>
          </a:p>
          <a:p>
            <a:pPr>
              <a:buFont typeface="Wingdings" panose="05000000000000000000" pitchFamily="2" charset="2"/>
              <a:buChar char="Ø"/>
            </a:pPr>
            <a:r>
              <a:rPr lang="en-IN" sz="2400" dirty="0"/>
              <a:t>It is an approach that consist of multiple process communicating with each other by sending transactions back and forth through channels.</a:t>
            </a:r>
            <a:endParaRPr lang="en-IN" sz="2400" dirty="0"/>
          </a:p>
          <a:p>
            <a:pPr>
              <a:buFont typeface="Wingdings" panose="05000000000000000000" pitchFamily="2" charset="2"/>
              <a:buChar char="Ø"/>
            </a:pPr>
            <a:r>
              <a:rPr lang="en-IN" sz="2400" dirty="0"/>
              <a:t>It is the basis for modularity and re use in UVM</a:t>
            </a:r>
            <a:endParaRPr lang="en-IN" sz="2400" dirty="0"/>
          </a:p>
          <a:p>
            <a:pPr>
              <a:buFont typeface="Wingdings" panose="05000000000000000000" pitchFamily="2" charset="2"/>
              <a:buChar char="Ø"/>
            </a:pPr>
            <a:r>
              <a:rPr lang="en-IN" sz="2400" dirty="0"/>
              <a:t>It is all about communication through the method calls</a:t>
            </a:r>
            <a:endParaRPr lang="en-IN" sz="2400" dirty="0"/>
          </a:p>
          <a:p>
            <a:pPr lvl="1"/>
            <a:r>
              <a:rPr lang="en-IN" sz="2400" dirty="0"/>
              <a:t>TLM port specifies the API to be used</a:t>
            </a:r>
            <a:endParaRPr lang="en-IN" sz="2400" dirty="0"/>
          </a:p>
          <a:p>
            <a:pPr lvl="1"/>
            <a:r>
              <a:rPr lang="en-IN" sz="2400" dirty="0"/>
              <a:t>TLM export supplies the implementation of the methods</a:t>
            </a:r>
            <a:endParaRPr lang="en-IN" sz="2400" dirty="0"/>
          </a:p>
          <a:p>
            <a:pPr>
              <a:buFont typeface="Wingdings" panose="05000000000000000000" pitchFamily="2" charset="2"/>
              <a:buChar char="Ø"/>
            </a:pPr>
            <a:r>
              <a:rPr lang="en-IN" sz="2400" dirty="0"/>
              <a:t>Connections are between the ports and exports not the components</a:t>
            </a:r>
            <a:endParaRPr lang="en-IN" sz="2400" dirty="0"/>
          </a:p>
          <a:p>
            <a:pPr>
              <a:buFont typeface="Wingdings" panose="05000000000000000000" pitchFamily="2" charset="2"/>
              <a:buChar char="Ø"/>
            </a:pPr>
            <a:r>
              <a:rPr lang="en-IN" sz="2400" dirty="0"/>
              <a:t>Transactions are objects</a:t>
            </a:r>
            <a:endParaRPr lang="en-IN" sz="2400" dirty="0"/>
          </a:p>
          <a:p>
            <a:pPr>
              <a:buFont typeface="Wingdings" panose="05000000000000000000" pitchFamily="2" charset="2"/>
              <a:buChar char="Ø"/>
            </a:pPr>
            <a:r>
              <a:rPr lang="en-IN" sz="2400" dirty="0"/>
              <a:t>Ports and exports are parameterized by the Transaction type being communicated</a:t>
            </a:r>
            <a:endParaRPr lang="en-IN" sz="2400" dirty="0"/>
          </a:p>
          <a:p>
            <a:pPr marL="365760" lvl="1" indent="0">
              <a:buNone/>
            </a:pPr>
            <a:endParaRPr lang="en-IN" dirty="0"/>
          </a:p>
          <a:p>
            <a:pPr marL="45720" indent="0">
              <a:buNone/>
            </a:pPr>
            <a:r>
              <a:rPr lang="en-IN" dirty="0"/>
              <a:t>	 </a:t>
            </a:r>
            <a:endParaRPr lang="en-IN"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156A0-D720-4144-B77E-B9F6A9EE87DF}" type="datetime1">
              <a:rPr lang="en-US" smtClean="0"/>
            </a:fld>
            <a:endParaRPr lang="en-US"/>
          </a:p>
        </p:txBody>
      </p:sp>
      <p:sp>
        <p:nvSpPr>
          <p:cNvPr id="4" name="Footer Placeholder 3"/>
          <p:cNvSpPr>
            <a:spLocks noGrp="1"/>
          </p:cNvSpPr>
          <p:nvPr>
            <p:ph type="ftr" sz="quarter" idx="11"/>
          </p:nvPr>
        </p:nvSpPr>
        <p:spPr/>
        <p:txBody>
          <a:bodyPr/>
          <a:lstStyle/>
          <a:p>
            <a:r>
              <a:rPr lang="en-US"/>
              <a:t>Universal verification Methodology</a:t>
            </a:r>
            <a:endParaRPr lang="en-US"/>
          </a:p>
        </p:txBody>
      </p:sp>
      <p:sp>
        <p:nvSpPr>
          <p:cNvPr id="6" name="Slide Number Placeholder 5"/>
          <p:cNvSpPr>
            <a:spLocks noGrp="1"/>
          </p:cNvSpPr>
          <p:nvPr>
            <p:ph type="sldNum" sz="quarter" idx="12"/>
          </p:nvPr>
        </p:nvSpPr>
        <p:spPr/>
        <p:txBody>
          <a:bodyPr/>
          <a:lstStyle/>
          <a:p>
            <a:fld id="{CA8D9AD5-F248-4919-864A-CFD76CC027D6}" type="slidenum">
              <a:rPr lang="en-IN" smtClean="0"/>
            </a:fld>
            <a:endParaRPr lang="en-IN"/>
          </a:p>
        </p:txBody>
      </p:sp>
      <p:pic>
        <p:nvPicPr>
          <p:cNvPr id="11" name="Picture 10"/>
          <p:cNvPicPr>
            <a:picLocks noChangeAspect="1"/>
          </p:cNvPicPr>
          <p:nvPr/>
        </p:nvPicPr>
        <p:blipFill>
          <a:blip r:embed="rId1"/>
          <a:stretch>
            <a:fillRect/>
          </a:stretch>
        </p:blipFill>
        <p:spPr>
          <a:xfrm>
            <a:off x="395351" y="2128457"/>
            <a:ext cx="7288094" cy="2081780"/>
          </a:xfrm>
          <a:prstGeom prst="rect">
            <a:avLst/>
          </a:prstGeom>
        </p:spPr>
      </p:pic>
      <p:sp>
        <p:nvSpPr>
          <p:cNvPr id="14" name="Callout: Bent Line 13"/>
          <p:cNvSpPr/>
          <p:nvPr/>
        </p:nvSpPr>
        <p:spPr>
          <a:xfrm>
            <a:off x="3157549" y="4381842"/>
            <a:ext cx="881849" cy="438733"/>
          </a:xfrm>
          <a:prstGeom prst="borderCallout2">
            <a:avLst>
              <a:gd name="adj1" fmla="val 18750"/>
              <a:gd name="adj2" fmla="val -8333"/>
              <a:gd name="adj3" fmla="val 18750"/>
              <a:gd name="adj4" fmla="val -16667"/>
              <a:gd name="adj5" fmla="val -251300"/>
              <a:gd name="adj6" fmla="val -21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PORT</a:t>
            </a:r>
            <a:endParaRPr lang="en-IN" dirty="0"/>
          </a:p>
        </p:txBody>
      </p:sp>
      <p:sp>
        <p:nvSpPr>
          <p:cNvPr id="15" name="Callout: Bent Line 14"/>
          <p:cNvSpPr/>
          <p:nvPr/>
        </p:nvSpPr>
        <p:spPr>
          <a:xfrm flipH="1">
            <a:off x="3802602" y="1361508"/>
            <a:ext cx="1035728" cy="377114"/>
          </a:xfrm>
          <a:prstGeom prst="borderCallout2">
            <a:avLst>
              <a:gd name="adj1" fmla="val 18750"/>
              <a:gd name="adj2" fmla="val -8333"/>
              <a:gd name="adj3" fmla="val 18750"/>
              <a:gd name="adj4" fmla="val -16667"/>
              <a:gd name="adj5" fmla="val 392660"/>
              <a:gd name="adj6" fmla="val -98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EXPORT</a:t>
            </a:r>
            <a:endParaRPr lang="en-IN" dirty="0"/>
          </a:p>
        </p:txBody>
      </p:sp>
      <p:sp>
        <p:nvSpPr>
          <p:cNvPr id="16" name="TextBox 15"/>
          <p:cNvSpPr txBox="1"/>
          <p:nvPr/>
        </p:nvSpPr>
        <p:spPr>
          <a:xfrm>
            <a:off x="333207" y="235796"/>
            <a:ext cx="7288094" cy="954107"/>
          </a:xfrm>
          <a:prstGeom prst="rect">
            <a:avLst/>
          </a:prstGeom>
          <a:noFill/>
        </p:spPr>
        <p:txBody>
          <a:bodyPr wrap="square" rtlCol="0">
            <a:spAutoFit/>
          </a:bodyPr>
          <a:lstStyle/>
          <a:p>
            <a:r>
              <a:rPr lang="en-IN" sz="2800" u="sng" dirty="0"/>
              <a:t>Connection b/w the Producer and Consumer through TLM Port and Export</a:t>
            </a:r>
            <a:endParaRPr lang="en-IN" sz="2800" u="sng" dirty="0"/>
          </a:p>
        </p:txBody>
      </p:sp>
      <p:sp>
        <p:nvSpPr>
          <p:cNvPr id="17" name="TextBox 16"/>
          <p:cNvSpPr txBox="1"/>
          <p:nvPr/>
        </p:nvSpPr>
        <p:spPr>
          <a:xfrm>
            <a:off x="8273988" y="3031547"/>
            <a:ext cx="3709092" cy="3139321"/>
          </a:xfrm>
          <a:prstGeom prst="rect">
            <a:avLst/>
          </a:prstGeom>
          <a:noFill/>
          <a:ln>
            <a:solidFill>
              <a:schemeClr val="tx1"/>
            </a:solidFill>
          </a:ln>
        </p:spPr>
        <p:txBody>
          <a:bodyPr wrap="square" rtlCol="0">
            <a:spAutoFit/>
          </a:bodyPr>
          <a:lstStyle/>
          <a:p>
            <a:r>
              <a:rPr lang="en-IN" u="sng" dirty="0"/>
              <a:t>Methods supported by TLM interface</a:t>
            </a:r>
            <a:endParaRPr lang="en-IN" u="sng" dirty="0"/>
          </a:p>
          <a:p>
            <a:endParaRPr lang="en-IN" u="sng" dirty="0"/>
          </a:p>
          <a:p>
            <a:pPr marL="285750" indent="-285750">
              <a:buFont typeface="Wingdings" panose="05000000000000000000" pitchFamily="2" charset="2"/>
              <a:buChar char="Ø"/>
            </a:pPr>
            <a:r>
              <a:rPr lang="en-IN" dirty="0"/>
              <a:t>Blocking Methods</a:t>
            </a:r>
            <a:endParaRPr lang="en-IN" dirty="0"/>
          </a:p>
          <a:p>
            <a:pPr marL="742950" lvl="1" indent="-285750">
              <a:buFont typeface="Arial" panose="020B0604020202020204" pitchFamily="34" charset="0"/>
              <a:buChar char="•"/>
            </a:pPr>
            <a:r>
              <a:rPr lang="en-IN" dirty="0"/>
              <a:t>put</a:t>
            </a:r>
            <a:endParaRPr lang="en-IN" dirty="0"/>
          </a:p>
          <a:p>
            <a:pPr marL="742950" lvl="1" indent="-285750">
              <a:buFont typeface="Arial" panose="020B0604020202020204" pitchFamily="34" charset="0"/>
              <a:buChar char="•"/>
            </a:pPr>
            <a:r>
              <a:rPr lang="en-IN" dirty="0"/>
              <a:t>get/peek</a:t>
            </a:r>
            <a:endParaRPr lang="en-IN" dirty="0"/>
          </a:p>
          <a:p>
            <a:endParaRPr lang="en-IN" dirty="0"/>
          </a:p>
          <a:p>
            <a:pPr marL="285750" indent="-285750">
              <a:buFont typeface="Wingdings" panose="05000000000000000000" pitchFamily="2" charset="2"/>
              <a:buChar char="Ø"/>
            </a:pPr>
            <a:r>
              <a:rPr lang="en-IN" dirty="0"/>
              <a:t>Non-blocking Methods</a:t>
            </a:r>
            <a:endParaRPr lang="en-IN" dirty="0"/>
          </a:p>
          <a:p>
            <a:pPr marL="742950" lvl="1" indent="-285750">
              <a:buFont typeface="Arial" panose="020B0604020202020204" pitchFamily="34" charset="0"/>
              <a:buChar char="•"/>
            </a:pPr>
            <a:r>
              <a:rPr lang="en-IN" dirty="0" err="1"/>
              <a:t>try_put</a:t>
            </a:r>
            <a:endParaRPr lang="en-IN" dirty="0"/>
          </a:p>
          <a:p>
            <a:pPr marL="742950" lvl="1" indent="-285750">
              <a:buFont typeface="Arial" panose="020B0604020202020204" pitchFamily="34" charset="0"/>
              <a:buChar char="•"/>
            </a:pPr>
            <a:r>
              <a:rPr lang="en-IN" dirty="0" err="1"/>
              <a:t>try_get</a:t>
            </a:r>
            <a:r>
              <a:rPr lang="en-IN" dirty="0"/>
              <a:t>/</a:t>
            </a:r>
            <a:r>
              <a:rPr lang="en-IN" dirty="0" err="1"/>
              <a:t>try_peek</a:t>
            </a:r>
            <a:endParaRPr lang="en-IN" dirty="0"/>
          </a:p>
          <a:p>
            <a:pPr marL="742950" lvl="1" indent="-285750">
              <a:buFont typeface="Arial" panose="020B0604020202020204" pitchFamily="34" charset="0"/>
              <a:buChar char="•"/>
            </a:pPr>
            <a:r>
              <a:rPr lang="en-IN" dirty="0"/>
              <a:t>write</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5409" y="330314"/>
            <a:ext cx="5353235" cy="435007"/>
          </a:xfrm>
        </p:spPr>
        <p:txBody>
          <a:bodyPr>
            <a:normAutofit/>
          </a:bodyPr>
          <a:lstStyle/>
          <a:p>
            <a:r>
              <a:rPr lang="en-IN" sz="2400" u="sng" dirty="0"/>
              <a:t>Producer/Consumer example – put</a:t>
            </a:r>
            <a:endParaRPr lang="en-IN" sz="2400" u="sng" dirty="0"/>
          </a:p>
          <a:p>
            <a:endParaRPr lang="en-IN" sz="24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301875DE-4768-47E2-83F3-8CFD6D5B8B56}"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46230" y="1255434"/>
            <a:ext cx="5486399" cy="4801314"/>
          </a:xfrm>
          <a:prstGeom prst="rect">
            <a:avLst/>
          </a:prstGeom>
          <a:solidFill>
            <a:schemeClr val="tx1">
              <a:lumMod val="75000"/>
            </a:schemeClr>
          </a:solidFill>
        </p:spPr>
        <p:txBody>
          <a:bodyPr wrap="square" rtlCol="0">
            <a:spAutoFit/>
          </a:bodyPr>
          <a:lstStyle/>
          <a:p>
            <a:r>
              <a:rPr lang="en-IN" u="sng" dirty="0">
                <a:solidFill>
                  <a:schemeClr val="bg2"/>
                </a:solidFill>
              </a:rPr>
              <a:t>At Producer:</a:t>
            </a:r>
            <a:endParaRPr lang="en-IN" u="sng" dirty="0">
              <a:solidFill>
                <a:schemeClr val="bg2"/>
              </a:solidFill>
            </a:endParaRPr>
          </a:p>
          <a:p>
            <a:endParaRPr lang="en-IN" u="sng" dirty="0">
              <a:solidFill>
                <a:schemeClr val="bg2"/>
              </a:solidFill>
            </a:endParaRPr>
          </a:p>
          <a:p>
            <a:r>
              <a:rPr lang="en-IN" dirty="0">
                <a:solidFill>
                  <a:schemeClr val="bg2"/>
                </a:solidFill>
              </a:rPr>
              <a:t>class producer extends </a:t>
            </a:r>
            <a:r>
              <a:rPr lang="en-IN" dirty="0" err="1">
                <a:solidFill>
                  <a:schemeClr val="bg2"/>
                </a:solidFill>
              </a:rPr>
              <a:t>uvm_component</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uvm_blocking_put_port</a:t>
            </a:r>
            <a:r>
              <a:rPr lang="en-IN" dirty="0">
                <a:solidFill>
                  <a:schemeClr val="bg2"/>
                </a:solidFill>
              </a:rPr>
              <a:t> #(</a:t>
            </a:r>
            <a:r>
              <a:rPr lang="en-IN" dirty="0" err="1">
                <a:solidFill>
                  <a:schemeClr val="bg2"/>
                </a:solidFill>
              </a:rPr>
              <a:t>simple_trans</a:t>
            </a:r>
            <a:r>
              <a:rPr lang="en-IN" dirty="0">
                <a:solidFill>
                  <a:schemeClr val="bg2"/>
                </a:solidFill>
              </a:rPr>
              <a:t>) </a:t>
            </a:r>
            <a:r>
              <a:rPr lang="en-IN" dirty="0" err="1">
                <a:solidFill>
                  <a:schemeClr val="bg2"/>
                </a:solidFill>
              </a:rPr>
              <a:t>put_port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 function new(string name=“producer”, </a:t>
            </a:r>
            <a:r>
              <a:rPr lang="en-IN" dirty="0" err="1">
                <a:solidFill>
                  <a:schemeClr val="bg2"/>
                </a:solidFill>
              </a:rPr>
              <a:t>uvm_component</a:t>
            </a:r>
            <a:r>
              <a:rPr lang="en-IN" dirty="0">
                <a:solidFill>
                  <a:schemeClr val="bg2"/>
                </a:solidFill>
              </a:rPr>
              <a:t> parent);</a:t>
            </a:r>
            <a:endParaRPr lang="en-IN" dirty="0">
              <a:solidFill>
                <a:schemeClr val="bg2"/>
              </a:solidFill>
            </a:endParaRPr>
          </a:p>
          <a:p>
            <a:r>
              <a:rPr lang="en-IN" dirty="0">
                <a:solidFill>
                  <a:schemeClr val="bg2"/>
                </a:solidFill>
              </a:rPr>
              <a:t>       </a:t>
            </a:r>
            <a:r>
              <a:rPr lang="en-IN" dirty="0" err="1">
                <a:solidFill>
                  <a:schemeClr val="bg2"/>
                </a:solidFill>
              </a:rPr>
              <a:t>put_port</a:t>
            </a:r>
            <a:r>
              <a:rPr lang="en-IN" dirty="0">
                <a:solidFill>
                  <a:schemeClr val="bg2"/>
                </a:solidFill>
              </a:rPr>
              <a:t> = new(“</a:t>
            </a:r>
            <a:r>
              <a:rPr lang="en-IN" dirty="0" err="1">
                <a:solidFill>
                  <a:schemeClr val="bg2"/>
                </a:solidFill>
              </a:rPr>
              <a:t>put_port</a:t>
            </a:r>
            <a:r>
              <a:rPr lang="en-IN" dirty="0">
                <a:solidFill>
                  <a:schemeClr val="bg2"/>
                </a:solidFill>
              </a:rPr>
              <a:t>”, this);</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Virtual task run();</a:t>
            </a:r>
            <a:endParaRPr lang="en-IN" dirty="0">
              <a:solidFill>
                <a:schemeClr val="bg2"/>
              </a:solidFill>
            </a:endParaRPr>
          </a:p>
          <a:p>
            <a:r>
              <a:rPr lang="en-IN" dirty="0">
                <a:solidFill>
                  <a:schemeClr val="bg2"/>
                </a:solidFill>
              </a:rPr>
              <a:t>  </a:t>
            </a:r>
            <a:r>
              <a:rPr lang="en-IN" dirty="0" err="1">
                <a:solidFill>
                  <a:schemeClr val="bg2"/>
                </a:solidFill>
              </a:rPr>
              <a:t>simple_trans</a:t>
            </a:r>
            <a:r>
              <a:rPr lang="en-IN" dirty="0">
                <a:solidFill>
                  <a:schemeClr val="bg2"/>
                </a:solidFill>
              </a:rPr>
              <a:t> t;</a:t>
            </a:r>
            <a:endParaRPr lang="en-IN" dirty="0">
              <a:solidFill>
                <a:schemeClr val="bg2"/>
              </a:solidFill>
            </a:endParaRPr>
          </a:p>
          <a:p>
            <a:r>
              <a:rPr lang="en-IN" dirty="0">
                <a:solidFill>
                  <a:schemeClr val="bg2"/>
                </a:solidFill>
              </a:rPr>
              <a:t>   // generate t;</a:t>
            </a:r>
            <a:endParaRPr lang="en-IN" dirty="0">
              <a:solidFill>
                <a:schemeClr val="bg2"/>
              </a:solidFill>
            </a:endParaRPr>
          </a:p>
          <a:p>
            <a:r>
              <a:rPr lang="en-IN" dirty="0">
                <a:solidFill>
                  <a:schemeClr val="bg2"/>
                </a:solidFill>
              </a:rPr>
              <a:t>  </a:t>
            </a:r>
            <a:r>
              <a:rPr lang="en-IN" dirty="0" err="1">
                <a:solidFill>
                  <a:schemeClr val="bg2"/>
                </a:solidFill>
              </a:rPr>
              <a:t>put_port.put</a:t>
            </a:r>
            <a:r>
              <a:rPr lang="en-IN" dirty="0">
                <a:solidFill>
                  <a:schemeClr val="bg2"/>
                </a:solidFill>
              </a:rPr>
              <a:t>(t);</a:t>
            </a:r>
            <a:endParaRPr lang="en-IN" dirty="0">
              <a:solidFill>
                <a:schemeClr val="bg2"/>
              </a:solidFill>
            </a:endParaRPr>
          </a:p>
          <a:p>
            <a:r>
              <a:rPr lang="en-IN" dirty="0" err="1">
                <a:solidFill>
                  <a:schemeClr val="bg2"/>
                </a:solidFill>
              </a:rPr>
              <a:t>endtask</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sp>
        <p:nvSpPr>
          <p:cNvPr id="10" name="Rectangle 9"/>
          <p:cNvSpPr/>
          <p:nvPr/>
        </p:nvSpPr>
        <p:spPr>
          <a:xfrm>
            <a:off x="6172526" y="1255434"/>
            <a:ext cx="5761607" cy="4801314"/>
          </a:xfrm>
          <a:prstGeom prst="rect">
            <a:avLst/>
          </a:prstGeom>
          <a:solidFill>
            <a:srgbClr val="BFBFBF"/>
          </a:solidFill>
        </p:spPr>
        <p:txBody>
          <a:bodyPr wrap="square">
            <a:spAutoFit/>
          </a:bodyPr>
          <a:lstStyle/>
          <a:p>
            <a:r>
              <a:rPr lang="en-IN" u="sng" dirty="0">
                <a:solidFill>
                  <a:schemeClr val="bg2"/>
                </a:solidFill>
              </a:rPr>
              <a:t>At consumer:</a:t>
            </a:r>
            <a:endParaRPr lang="en-IN" u="sng" dirty="0">
              <a:solidFill>
                <a:schemeClr val="bg2"/>
              </a:solidFill>
            </a:endParaRPr>
          </a:p>
          <a:p>
            <a:endParaRPr lang="en-IN" u="sng" dirty="0">
              <a:solidFill>
                <a:schemeClr val="bg2"/>
              </a:solidFill>
            </a:endParaRPr>
          </a:p>
          <a:p>
            <a:r>
              <a:rPr lang="en-IN" dirty="0">
                <a:solidFill>
                  <a:schemeClr val="bg2"/>
                </a:solidFill>
              </a:rPr>
              <a:t>class consumer extends </a:t>
            </a:r>
            <a:r>
              <a:rPr lang="en-IN" dirty="0" err="1">
                <a:solidFill>
                  <a:schemeClr val="bg2"/>
                </a:solidFill>
              </a:rPr>
              <a:t>uvm_component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  </a:t>
            </a:r>
            <a:r>
              <a:rPr lang="en-IN" dirty="0" err="1">
                <a:solidFill>
                  <a:schemeClr val="bg2"/>
                </a:solidFill>
              </a:rPr>
              <a:t>uvm_blocking_put_imp</a:t>
            </a:r>
            <a:r>
              <a:rPr lang="en-IN" dirty="0">
                <a:solidFill>
                  <a:schemeClr val="bg2"/>
                </a:solidFill>
              </a:rPr>
              <a:t> #(</a:t>
            </a:r>
            <a:r>
              <a:rPr lang="en-IN" dirty="0" err="1">
                <a:solidFill>
                  <a:schemeClr val="bg2"/>
                </a:solidFill>
              </a:rPr>
              <a:t>simple_trans</a:t>
            </a:r>
            <a:r>
              <a:rPr lang="en-IN" dirty="0">
                <a:solidFill>
                  <a:schemeClr val="bg2"/>
                </a:solidFill>
              </a:rPr>
              <a:t>, consumer) </a:t>
            </a:r>
            <a:r>
              <a:rPr lang="en-IN" dirty="0" err="1">
                <a:solidFill>
                  <a:schemeClr val="bg2"/>
                </a:solidFill>
              </a:rPr>
              <a:t>put_export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 function new(string name=“consumer”, </a:t>
            </a:r>
            <a:r>
              <a:rPr lang="en-IN" dirty="0" err="1">
                <a:solidFill>
                  <a:schemeClr val="bg2"/>
                </a:solidFill>
              </a:rPr>
              <a:t>uvm_component</a:t>
            </a:r>
            <a:r>
              <a:rPr lang="en-IN" dirty="0">
                <a:solidFill>
                  <a:schemeClr val="bg2"/>
                </a:solidFill>
              </a:rPr>
              <a:t> parent);</a:t>
            </a:r>
            <a:endParaRPr lang="en-IN" dirty="0">
              <a:solidFill>
                <a:schemeClr val="bg2"/>
              </a:solidFill>
            </a:endParaRPr>
          </a:p>
          <a:p>
            <a:r>
              <a:rPr lang="en-IN" dirty="0">
                <a:solidFill>
                  <a:schemeClr val="bg2"/>
                </a:solidFill>
              </a:rPr>
              <a:t>       </a:t>
            </a:r>
            <a:r>
              <a:rPr lang="en-IN" dirty="0" err="1">
                <a:solidFill>
                  <a:schemeClr val="bg2"/>
                </a:solidFill>
              </a:rPr>
              <a:t>put_export</a:t>
            </a:r>
            <a:r>
              <a:rPr lang="en-IN" dirty="0">
                <a:solidFill>
                  <a:schemeClr val="bg2"/>
                </a:solidFill>
              </a:rPr>
              <a:t> = new(“</a:t>
            </a:r>
            <a:r>
              <a:rPr lang="en-IN" dirty="0" err="1">
                <a:solidFill>
                  <a:schemeClr val="bg2"/>
                </a:solidFill>
              </a:rPr>
              <a:t>put_export</a:t>
            </a:r>
            <a:r>
              <a:rPr lang="en-IN" dirty="0">
                <a:solidFill>
                  <a:schemeClr val="bg2"/>
                </a:solidFill>
              </a:rPr>
              <a:t>”, this);</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 task put(</a:t>
            </a:r>
            <a:r>
              <a:rPr lang="en-IN" dirty="0" err="1">
                <a:solidFill>
                  <a:schemeClr val="bg2"/>
                </a:solidFill>
              </a:rPr>
              <a:t>simple_trans</a:t>
            </a:r>
            <a:r>
              <a:rPr lang="en-IN" dirty="0">
                <a:solidFill>
                  <a:schemeClr val="bg2"/>
                </a:solidFill>
              </a:rPr>
              <a:t> t);</a:t>
            </a:r>
            <a:endParaRPr lang="en-IN" dirty="0">
              <a:solidFill>
                <a:schemeClr val="bg2"/>
              </a:solidFill>
            </a:endParaRPr>
          </a:p>
          <a:p>
            <a:r>
              <a:rPr lang="en-IN" dirty="0">
                <a:solidFill>
                  <a:schemeClr val="bg2"/>
                </a:solidFill>
              </a:rPr>
              <a:t>  // operation performed on t</a:t>
            </a:r>
            <a:endParaRPr lang="en-IN" dirty="0">
              <a:solidFill>
                <a:schemeClr val="bg2"/>
              </a:solidFill>
            </a:endParaRPr>
          </a:p>
          <a:p>
            <a:r>
              <a:rPr lang="en-IN" dirty="0">
                <a:solidFill>
                  <a:schemeClr val="bg2"/>
                </a:solidFill>
              </a:rPr>
              <a:t> </a:t>
            </a:r>
            <a:r>
              <a:rPr lang="en-IN" dirty="0" err="1">
                <a:solidFill>
                  <a:schemeClr val="bg2"/>
                </a:solidFill>
              </a:rPr>
              <a:t>endtask</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pic>
        <p:nvPicPr>
          <p:cNvPr id="11" name="Picture 10"/>
          <p:cNvPicPr>
            <a:picLocks noChangeAspect="1"/>
          </p:cNvPicPr>
          <p:nvPr/>
        </p:nvPicPr>
        <p:blipFill>
          <a:blip r:embed="rId1"/>
          <a:stretch>
            <a:fillRect/>
          </a:stretch>
        </p:blipFill>
        <p:spPr>
          <a:xfrm>
            <a:off x="5056127" y="160511"/>
            <a:ext cx="2711833" cy="774611"/>
          </a:xfrm>
          <a:prstGeom prst="rect">
            <a:avLst/>
          </a:prstGeom>
        </p:spPr>
      </p:pic>
      <p:cxnSp>
        <p:nvCxnSpPr>
          <p:cNvPr id="18" name="Straight Arrow Connector 17"/>
          <p:cNvCxnSpPr/>
          <p:nvPr/>
        </p:nvCxnSpPr>
        <p:spPr>
          <a:xfrm flipH="1">
            <a:off x="4394448" y="639192"/>
            <a:ext cx="722182" cy="616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501631" y="765321"/>
            <a:ext cx="355107" cy="49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097457" y="547816"/>
            <a:ext cx="986291" cy="16094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303423" y="547816"/>
            <a:ext cx="392872" cy="22318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301875DE-4768-47E2-83F3-8CFD6D5B8B56}"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 Placeholder 3"/>
          <p:cNvSpPr>
            <a:spLocks noGrp="1"/>
          </p:cNvSpPr>
          <p:nvPr>
            <p:ph type="body" sz="half" idx="2"/>
          </p:nvPr>
        </p:nvSpPr>
        <p:spPr>
          <a:xfrm>
            <a:off x="115409" y="330314"/>
            <a:ext cx="5353235" cy="435007"/>
          </a:xfrm>
        </p:spPr>
        <p:txBody>
          <a:bodyPr>
            <a:normAutofit/>
          </a:bodyPr>
          <a:lstStyle/>
          <a:p>
            <a:r>
              <a:rPr lang="en-IN" sz="2400" u="sng" dirty="0"/>
              <a:t>Producer/Consumer example – get</a:t>
            </a:r>
            <a:endParaRPr lang="en-IN" sz="2400" u="sng" dirty="0"/>
          </a:p>
          <a:p>
            <a:endParaRPr lang="en-IN" sz="2400" u="sng" dirty="0"/>
          </a:p>
        </p:txBody>
      </p:sp>
      <p:sp>
        <p:nvSpPr>
          <p:cNvPr id="9" name="Footer Placeholder 4"/>
          <p:cNvSpPr txBox="1"/>
          <p:nvPr/>
        </p:nvSpPr>
        <p:spPr>
          <a:xfrm>
            <a:off x="1341120" y="6601968"/>
            <a:ext cx="7159752" cy="237744"/>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baseline="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Universal verification Methodology</a:t>
            </a:r>
            <a:endParaRPr lang="en-US"/>
          </a:p>
        </p:txBody>
      </p:sp>
      <p:sp>
        <p:nvSpPr>
          <p:cNvPr id="10" name="Date Placeholder 5"/>
          <p:cNvSpPr txBox="1"/>
          <p:nvPr/>
        </p:nvSpPr>
        <p:spPr>
          <a:xfrm>
            <a:off x="8875776" y="6601968"/>
            <a:ext cx="960120" cy="237744"/>
          </a:xfrm>
          <a:prstGeom prst="rect">
            <a:avLst/>
          </a:prstGeom>
        </p:spPr>
        <p:txBody>
          <a:bodyPr vert="horz" lIns="91440" tIns="45720" rIns="91440" bIns="45720" rtlCol="0" anchor="ctr"/>
          <a:lstStyle>
            <a:defPPr>
              <a:defRPr lang="en-US"/>
            </a:defPPr>
            <a:lvl1pPr marL="0" algn="r" defTabSz="914400" rtl="0" eaLnBrk="1" latinLnBrk="0" hangingPunct="1">
              <a:defRPr sz="1100" kern="1200" baseline="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1875DE-4768-47E2-83F3-8CFD6D5B8B56}" type="datetime1">
              <a:rPr lang="en-US" smtClean="0"/>
            </a:fld>
            <a:endParaRPr lang="en-US"/>
          </a:p>
        </p:txBody>
      </p:sp>
      <p:sp>
        <p:nvSpPr>
          <p:cNvPr id="11" name="Slide Number Placeholder 6"/>
          <p:cNvSpPr txBox="1"/>
          <p:nvPr/>
        </p:nvSpPr>
        <p:spPr>
          <a:xfrm>
            <a:off x="10210800" y="6601968"/>
            <a:ext cx="640080" cy="237744"/>
          </a:xfrm>
          <a:prstGeom prst="rect">
            <a:avLst/>
          </a:prstGeom>
        </p:spPr>
        <p:txBody>
          <a:bodyPr vert="horz" lIns="91440" tIns="45720" rIns="91440" bIns="45720" rtlCol="0" anchor="ctr"/>
          <a:lstStyle>
            <a:defPPr>
              <a:defRPr lang="en-US"/>
            </a:defPPr>
            <a:lvl1pPr marL="0" algn="r" defTabSz="914400" rtl="0" eaLnBrk="1" latinLnBrk="0" hangingPunct="1">
              <a:defRPr sz="1100" kern="1200" baseline="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8D9AD5-F248-4919-864A-CFD76CC027D6}" type="slidenum">
              <a:rPr lang="en-IN" smtClean="0"/>
            </a:fld>
            <a:endParaRPr lang="en-IN"/>
          </a:p>
        </p:txBody>
      </p:sp>
      <p:sp>
        <p:nvSpPr>
          <p:cNvPr id="12" name="TextBox 11"/>
          <p:cNvSpPr txBox="1"/>
          <p:nvPr/>
        </p:nvSpPr>
        <p:spPr>
          <a:xfrm>
            <a:off x="346230" y="1255434"/>
            <a:ext cx="5486399" cy="5078313"/>
          </a:xfrm>
          <a:prstGeom prst="rect">
            <a:avLst/>
          </a:prstGeom>
          <a:solidFill>
            <a:schemeClr val="tx1">
              <a:lumMod val="75000"/>
            </a:schemeClr>
          </a:solidFill>
        </p:spPr>
        <p:txBody>
          <a:bodyPr wrap="square" rtlCol="0">
            <a:spAutoFit/>
          </a:bodyPr>
          <a:lstStyle/>
          <a:p>
            <a:r>
              <a:rPr lang="en-IN" u="sng" dirty="0">
                <a:solidFill>
                  <a:schemeClr val="bg2"/>
                </a:solidFill>
              </a:rPr>
              <a:t>At Producer:</a:t>
            </a:r>
            <a:endParaRPr lang="en-IN" u="sng" dirty="0">
              <a:solidFill>
                <a:schemeClr val="bg2"/>
              </a:solidFill>
            </a:endParaRPr>
          </a:p>
          <a:p>
            <a:endParaRPr lang="en-IN" u="sng" dirty="0">
              <a:solidFill>
                <a:schemeClr val="bg2"/>
              </a:solidFill>
            </a:endParaRPr>
          </a:p>
          <a:p>
            <a:r>
              <a:rPr lang="en-IN" dirty="0">
                <a:solidFill>
                  <a:schemeClr val="bg2"/>
                </a:solidFill>
              </a:rPr>
              <a:t>class producer extends </a:t>
            </a:r>
            <a:r>
              <a:rPr lang="en-IN" dirty="0" err="1">
                <a:solidFill>
                  <a:schemeClr val="bg2"/>
                </a:solidFill>
              </a:rPr>
              <a:t>uvm_component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 </a:t>
            </a:r>
            <a:r>
              <a:rPr lang="en-IN" dirty="0" err="1" smtClean="0">
                <a:solidFill>
                  <a:schemeClr val="bg2"/>
                </a:solidFill>
              </a:rPr>
              <a:t>uvm_blocking_get_imp</a:t>
            </a:r>
            <a:r>
              <a:rPr lang="en-IN" dirty="0" smtClean="0">
                <a:solidFill>
                  <a:schemeClr val="bg2"/>
                </a:solidFill>
              </a:rPr>
              <a:t> </a:t>
            </a:r>
            <a:r>
              <a:rPr lang="en-IN" dirty="0">
                <a:solidFill>
                  <a:schemeClr val="bg2"/>
                </a:solidFill>
              </a:rPr>
              <a:t>#(</a:t>
            </a:r>
            <a:r>
              <a:rPr lang="en-IN" dirty="0" err="1" smtClean="0">
                <a:solidFill>
                  <a:schemeClr val="bg2"/>
                </a:solidFill>
              </a:rPr>
              <a:t>simple_trans,producer</a:t>
            </a:r>
            <a:r>
              <a:rPr lang="en-IN" dirty="0" smtClean="0">
                <a:solidFill>
                  <a:schemeClr val="bg2"/>
                </a:solidFill>
              </a:rPr>
              <a:t>) </a:t>
            </a:r>
            <a:r>
              <a:rPr lang="en-IN" dirty="0" err="1">
                <a:solidFill>
                  <a:schemeClr val="bg2"/>
                </a:solidFill>
              </a:rPr>
              <a:t>get_export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 function new(string name=“producer”, </a:t>
            </a:r>
            <a:r>
              <a:rPr lang="en-IN" dirty="0" err="1">
                <a:solidFill>
                  <a:schemeClr val="bg2"/>
                </a:solidFill>
              </a:rPr>
              <a:t>uvm_component</a:t>
            </a:r>
            <a:r>
              <a:rPr lang="en-IN" dirty="0">
                <a:solidFill>
                  <a:schemeClr val="bg2"/>
                </a:solidFill>
              </a:rPr>
              <a:t> parent);</a:t>
            </a:r>
            <a:endParaRPr lang="en-IN" dirty="0">
              <a:solidFill>
                <a:schemeClr val="bg2"/>
              </a:solidFill>
            </a:endParaRPr>
          </a:p>
          <a:p>
            <a:r>
              <a:rPr lang="en-IN" dirty="0">
                <a:solidFill>
                  <a:schemeClr val="bg2"/>
                </a:solidFill>
              </a:rPr>
              <a:t>       </a:t>
            </a:r>
            <a:r>
              <a:rPr lang="en-IN" dirty="0" err="1">
                <a:solidFill>
                  <a:schemeClr val="bg2"/>
                </a:solidFill>
              </a:rPr>
              <a:t>get_export</a:t>
            </a:r>
            <a:r>
              <a:rPr lang="en-IN" dirty="0">
                <a:solidFill>
                  <a:schemeClr val="bg2"/>
                </a:solidFill>
              </a:rPr>
              <a:t> = new(“</a:t>
            </a:r>
            <a:r>
              <a:rPr lang="en-IN" dirty="0" err="1">
                <a:solidFill>
                  <a:schemeClr val="bg2"/>
                </a:solidFill>
              </a:rPr>
              <a:t>get_export</a:t>
            </a:r>
            <a:r>
              <a:rPr lang="en-IN" dirty="0">
                <a:solidFill>
                  <a:schemeClr val="bg2"/>
                </a:solidFill>
              </a:rPr>
              <a:t>”, this);</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task get(output </a:t>
            </a:r>
            <a:r>
              <a:rPr lang="en-IN" dirty="0" err="1">
                <a:solidFill>
                  <a:schemeClr val="bg2"/>
                </a:solidFill>
              </a:rPr>
              <a:t>simple_trans</a:t>
            </a:r>
            <a:r>
              <a:rPr lang="en-IN" dirty="0">
                <a:solidFill>
                  <a:schemeClr val="bg2"/>
                </a:solidFill>
              </a:rPr>
              <a:t> t);</a:t>
            </a:r>
            <a:endParaRPr lang="en-IN" dirty="0">
              <a:solidFill>
                <a:schemeClr val="bg2"/>
              </a:solidFill>
            </a:endParaRPr>
          </a:p>
          <a:p>
            <a:r>
              <a:rPr lang="en-IN" dirty="0">
                <a:solidFill>
                  <a:schemeClr val="bg2"/>
                </a:solidFill>
              </a:rPr>
              <a:t>  //</a:t>
            </a:r>
            <a:endParaRPr lang="en-IN" dirty="0">
              <a:solidFill>
                <a:schemeClr val="bg2"/>
              </a:solidFill>
            </a:endParaRPr>
          </a:p>
          <a:p>
            <a:r>
              <a:rPr lang="en-IN" dirty="0">
                <a:solidFill>
                  <a:schemeClr val="bg2"/>
                </a:solidFill>
              </a:rPr>
              <a:t> //</a:t>
            </a:r>
            <a:endParaRPr lang="en-IN" dirty="0">
              <a:solidFill>
                <a:schemeClr val="bg2"/>
              </a:solidFill>
            </a:endParaRPr>
          </a:p>
          <a:p>
            <a:r>
              <a:rPr lang="en-IN" dirty="0" err="1">
                <a:solidFill>
                  <a:schemeClr val="bg2"/>
                </a:solidFill>
              </a:rPr>
              <a:t>endtask</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sp>
        <p:nvSpPr>
          <p:cNvPr id="13" name="Rectangle 12"/>
          <p:cNvSpPr/>
          <p:nvPr/>
        </p:nvSpPr>
        <p:spPr>
          <a:xfrm>
            <a:off x="6172526" y="1255434"/>
            <a:ext cx="5761607" cy="4801314"/>
          </a:xfrm>
          <a:prstGeom prst="rect">
            <a:avLst/>
          </a:prstGeom>
          <a:solidFill>
            <a:srgbClr val="BFBFBF"/>
          </a:solidFill>
        </p:spPr>
        <p:txBody>
          <a:bodyPr wrap="square">
            <a:spAutoFit/>
          </a:bodyPr>
          <a:lstStyle/>
          <a:p>
            <a:r>
              <a:rPr lang="en-IN" u="sng" dirty="0">
                <a:solidFill>
                  <a:schemeClr val="bg2"/>
                </a:solidFill>
              </a:rPr>
              <a:t>At consumer:</a:t>
            </a:r>
            <a:endParaRPr lang="en-IN" u="sng" dirty="0">
              <a:solidFill>
                <a:schemeClr val="bg2"/>
              </a:solidFill>
            </a:endParaRPr>
          </a:p>
          <a:p>
            <a:endParaRPr lang="en-IN" u="sng" dirty="0">
              <a:solidFill>
                <a:schemeClr val="bg2"/>
              </a:solidFill>
            </a:endParaRPr>
          </a:p>
          <a:p>
            <a:r>
              <a:rPr lang="en-IN" dirty="0">
                <a:solidFill>
                  <a:schemeClr val="bg2"/>
                </a:solidFill>
              </a:rPr>
              <a:t>class consumer extends </a:t>
            </a:r>
            <a:r>
              <a:rPr lang="en-IN" dirty="0" err="1">
                <a:solidFill>
                  <a:schemeClr val="bg2"/>
                </a:solidFill>
              </a:rPr>
              <a:t>uvm_component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  </a:t>
            </a:r>
            <a:r>
              <a:rPr lang="en-IN" dirty="0" err="1">
                <a:solidFill>
                  <a:schemeClr val="bg2"/>
                </a:solidFill>
              </a:rPr>
              <a:t>uvm_blocking_get_port</a:t>
            </a:r>
            <a:r>
              <a:rPr lang="en-IN" dirty="0">
                <a:solidFill>
                  <a:schemeClr val="bg2"/>
                </a:solidFill>
              </a:rPr>
              <a:t> #(</a:t>
            </a:r>
            <a:r>
              <a:rPr lang="en-IN" dirty="0" err="1" smtClean="0">
                <a:solidFill>
                  <a:schemeClr val="bg2"/>
                </a:solidFill>
              </a:rPr>
              <a:t>simple_trans</a:t>
            </a:r>
            <a:r>
              <a:rPr lang="en-IN" dirty="0" smtClean="0">
                <a:solidFill>
                  <a:schemeClr val="bg2"/>
                </a:solidFill>
              </a:rPr>
              <a:t>) </a:t>
            </a:r>
            <a:r>
              <a:rPr lang="en-IN" dirty="0" err="1">
                <a:solidFill>
                  <a:schemeClr val="bg2"/>
                </a:solidFill>
              </a:rPr>
              <a:t>get_port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 function new(string name=“consumer”, </a:t>
            </a:r>
            <a:r>
              <a:rPr lang="en-IN" dirty="0" err="1">
                <a:solidFill>
                  <a:schemeClr val="bg2"/>
                </a:solidFill>
              </a:rPr>
              <a:t>uvm_component</a:t>
            </a:r>
            <a:r>
              <a:rPr lang="en-IN" dirty="0">
                <a:solidFill>
                  <a:schemeClr val="bg2"/>
                </a:solidFill>
              </a:rPr>
              <a:t> parent);</a:t>
            </a:r>
            <a:endParaRPr lang="en-IN" dirty="0">
              <a:solidFill>
                <a:schemeClr val="bg2"/>
              </a:solidFill>
            </a:endParaRPr>
          </a:p>
          <a:p>
            <a:r>
              <a:rPr lang="en-IN" dirty="0">
                <a:solidFill>
                  <a:schemeClr val="bg2"/>
                </a:solidFill>
              </a:rPr>
              <a:t>       </a:t>
            </a:r>
            <a:r>
              <a:rPr lang="en-IN" dirty="0" err="1">
                <a:solidFill>
                  <a:schemeClr val="bg2"/>
                </a:solidFill>
              </a:rPr>
              <a:t>get_port</a:t>
            </a:r>
            <a:r>
              <a:rPr lang="en-IN" dirty="0">
                <a:solidFill>
                  <a:schemeClr val="bg2"/>
                </a:solidFill>
              </a:rPr>
              <a:t> = new(“</a:t>
            </a:r>
            <a:r>
              <a:rPr lang="en-IN" dirty="0" err="1">
                <a:solidFill>
                  <a:schemeClr val="bg2"/>
                </a:solidFill>
              </a:rPr>
              <a:t>get_port</a:t>
            </a:r>
            <a:r>
              <a:rPr lang="en-IN" dirty="0">
                <a:solidFill>
                  <a:schemeClr val="bg2"/>
                </a:solidFill>
              </a:rPr>
              <a:t>”, this);</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 virtual task run();</a:t>
            </a:r>
            <a:endParaRPr lang="en-IN" dirty="0">
              <a:solidFill>
                <a:schemeClr val="bg2"/>
              </a:solidFill>
            </a:endParaRPr>
          </a:p>
          <a:p>
            <a:r>
              <a:rPr lang="en-IN" dirty="0">
                <a:solidFill>
                  <a:schemeClr val="bg2"/>
                </a:solidFill>
              </a:rPr>
              <a:t>     </a:t>
            </a:r>
            <a:r>
              <a:rPr lang="en-IN" dirty="0" err="1">
                <a:solidFill>
                  <a:schemeClr val="bg2"/>
                </a:solidFill>
              </a:rPr>
              <a:t>simple_trans</a:t>
            </a:r>
            <a:r>
              <a:rPr lang="en-IN" dirty="0">
                <a:solidFill>
                  <a:schemeClr val="bg2"/>
                </a:solidFill>
              </a:rPr>
              <a:t> t;</a:t>
            </a:r>
            <a:endParaRPr lang="en-IN" dirty="0">
              <a:solidFill>
                <a:schemeClr val="bg2"/>
              </a:solidFill>
            </a:endParaRPr>
          </a:p>
          <a:p>
            <a:r>
              <a:rPr lang="en-IN" dirty="0">
                <a:solidFill>
                  <a:schemeClr val="bg2"/>
                </a:solidFill>
              </a:rPr>
              <a:t>     </a:t>
            </a:r>
            <a:r>
              <a:rPr lang="en-IN" dirty="0" err="1">
                <a:solidFill>
                  <a:schemeClr val="bg2"/>
                </a:solidFill>
              </a:rPr>
              <a:t>get_port.get</a:t>
            </a:r>
            <a:r>
              <a:rPr lang="en-IN" dirty="0">
                <a:solidFill>
                  <a:schemeClr val="bg2"/>
                </a:solidFill>
              </a:rPr>
              <a:t>(t);</a:t>
            </a:r>
            <a:endParaRPr lang="en-IN" dirty="0">
              <a:solidFill>
                <a:schemeClr val="bg2"/>
              </a:solidFill>
            </a:endParaRPr>
          </a:p>
          <a:p>
            <a:r>
              <a:rPr lang="en-IN" dirty="0">
                <a:solidFill>
                  <a:schemeClr val="bg2"/>
                </a:solidFill>
              </a:rPr>
              <a:t>     …..</a:t>
            </a:r>
            <a:endParaRPr lang="en-IN" dirty="0">
              <a:solidFill>
                <a:schemeClr val="bg2"/>
              </a:solidFill>
            </a:endParaRPr>
          </a:p>
          <a:p>
            <a:r>
              <a:rPr lang="en-IN" dirty="0" err="1">
                <a:solidFill>
                  <a:schemeClr val="bg2"/>
                </a:solidFill>
              </a:rPr>
              <a:t>endtask</a:t>
            </a:r>
            <a:endParaRPr lang="en-IN" dirty="0">
              <a:solidFill>
                <a:schemeClr val="bg2"/>
              </a:solidFill>
            </a:endParaRPr>
          </a:p>
          <a:p>
            <a:r>
              <a:rPr lang="en-IN" dirty="0" err="1">
                <a:solidFill>
                  <a:schemeClr val="bg2"/>
                </a:solidFill>
              </a:rPr>
              <a:t>endclass</a:t>
            </a:r>
            <a:endParaRPr lang="en-IN" dirty="0">
              <a:solidFill>
                <a:schemeClr val="bg2"/>
              </a:solidFill>
            </a:endParaRPr>
          </a:p>
        </p:txBody>
      </p:sp>
      <p:pic>
        <p:nvPicPr>
          <p:cNvPr id="14" name="Picture 13"/>
          <p:cNvPicPr>
            <a:picLocks noChangeAspect="1"/>
          </p:cNvPicPr>
          <p:nvPr/>
        </p:nvPicPr>
        <p:blipFill>
          <a:blip r:embed="rId1"/>
          <a:stretch>
            <a:fillRect/>
          </a:stretch>
        </p:blipFill>
        <p:spPr>
          <a:xfrm>
            <a:off x="5056127" y="143136"/>
            <a:ext cx="2711833" cy="774611"/>
          </a:xfrm>
          <a:prstGeom prst="rect">
            <a:avLst/>
          </a:prstGeom>
        </p:spPr>
      </p:pic>
      <p:cxnSp>
        <p:nvCxnSpPr>
          <p:cNvPr id="15" name="Straight Arrow Connector 14"/>
          <p:cNvCxnSpPr/>
          <p:nvPr/>
        </p:nvCxnSpPr>
        <p:spPr>
          <a:xfrm flipH="1">
            <a:off x="4394448" y="639192"/>
            <a:ext cx="722182" cy="616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01631" y="765321"/>
            <a:ext cx="355107" cy="49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097457" y="547816"/>
            <a:ext cx="986291" cy="16094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303423" y="547816"/>
            <a:ext cx="392872" cy="22318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933625" y="388020"/>
            <a:ext cx="202900" cy="21750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6696295" y="388020"/>
            <a:ext cx="101909" cy="15979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275208" y="18288"/>
            <a:ext cx="6791417" cy="646331"/>
          </a:xfrm>
          <a:prstGeom prst="rect">
            <a:avLst/>
          </a:prstGeom>
          <a:noFill/>
        </p:spPr>
        <p:txBody>
          <a:bodyPr wrap="square" rtlCol="0">
            <a:spAutoFit/>
          </a:bodyPr>
          <a:lstStyle/>
          <a:p>
            <a:r>
              <a:rPr lang="en-IN" sz="3600" u="sng" dirty="0"/>
              <a:t>Connecting TLM ports</a:t>
            </a:r>
            <a:endParaRPr lang="en-IN" sz="3600" u="sng" dirty="0"/>
          </a:p>
        </p:txBody>
      </p:sp>
      <p:sp>
        <p:nvSpPr>
          <p:cNvPr id="9" name="Rectangle 8"/>
          <p:cNvSpPr/>
          <p:nvPr/>
        </p:nvSpPr>
        <p:spPr>
          <a:xfrm>
            <a:off x="8096434" y="195309"/>
            <a:ext cx="3820357" cy="22194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8282866" y="275208"/>
            <a:ext cx="3480047" cy="2031325"/>
          </a:xfrm>
          <a:prstGeom prst="rect">
            <a:avLst/>
          </a:prstGeom>
          <a:noFill/>
          <a:ln>
            <a:solidFill>
              <a:schemeClr val="bg2"/>
            </a:solidFill>
          </a:ln>
        </p:spPr>
        <p:txBody>
          <a:bodyPr wrap="square" rtlCol="0">
            <a:spAutoFit/>
          </a:bodyPr>
          <a:lstStyle/>
          <a:p>
            <a:r>
              <a:rPr lang="en-IN" dirty="0">
                <a:solidFill>
                  <a:schemeClr val="bg2"/>
                </a:solidFill>
              </a:rPr>
              <a:t>Agent</a:t>
            </a:r>
            <a:endParaRPr lang="en-IN" dirty="0">
              <a:solidFill>
                <a:schemeClr val="bg2"/>
              </a:solidFill>
            </a:endParaRPr>
          </a:p>
          <a:p>
            <a:endParaRPr lang="en-IN" dirty="0">
              <a:solidFill>
                <a:schemeClr val="bg2"/>
              </a:solidFill>
            </a:endParaRPr>
          </a:p>
          <a:p>
            <a:endParaRPr lang="en-IN" dirty="0">
              <a:solidFill>
                <a:schemeClr val="bg2"/>
              </a:solidFill>
            </a:endParaRPr>
          </a:p>
          <a:p>
            <a:endParaRPr lang="en-IN" dirty="0">
              <a:solidFill>
                <a:schemeClr val="bg2"/>
              </a:solidFill>
            </a:endParaRPr>
          </a:p>
          <a:p>
            <a:endParaRPr lang="en-IN" dirty="0">
              <a:solidFill>
                <a:schemeClr val="bg2"/>
              </a:solidFill>
            </a:endParaRPr>
          </a:p>
          <a:p>
            <a:endParaRPr lang="en-IN" dirty="0">
              <a:solidFill>
                <a:schemeClr val="bg2"/>
              </a:solidFill>
            </a:endParaRPr>
          </a:p>
          <a:p>
            <a:endParaRPr lang="en-IN" dirty="0">
              <a:solidFill>
                <a:schemeClr val="bg2"/>
              </a:solidFill>
            </a:endParaRPr>
          </a:p>
        </p:txBody>
      </p:sp>
      <p:pic>
        <p:nvPicPr>
          <p:cNvPr id="12" name="Picture 11"/>
          <p:cNvPicPr>
            <a:picLocks noChangeAspect="1"/>
          </p:cNvPicPr>
          <p:nvPr/>
        </p:nvPicPr>
        <p:blipFill>
          <a:blip r:embed="rId1"/>
          <a:stretch>
            <a:fillRect/>
          </a:stretch>
        </p:blipFill>
        <p:spPr>
          <a:xfrm>
            <a:off x="8336359" y="817490"/>
            <a:ext cx="3426554" cy="978765"/>
          </a:xfrm>
          <a:prstGeom prst="rect">
            <a:avLst/>
          </a:prstGeom>
        </p:spPr>
      </p:pic>
      <p:sp>
        <p:nvSpPr>
          <p:cNvPr id="13" name="TextBox 12"/>
          <p:cNvSpPr txBox="1"/>
          <p:nvPr/>
        </p:nvSpPr>
        <p:spPr>
          <a:xfrm>
            <a:off x="204186" y="887767"/>
            <a:ext cx="6862439" cy="5355312"/>
          </a:xfrm>
          <a:prstGeom prst="rect">
            <a:avLst/>
          </a:prstGeom>
          <a:solidFill>
            <a:schemeClr val="tx1">
              <a:lumMod val="85000"/>
            </a:schemeClr>
          </a:solidFill>
        </p:spPr>
        <p:txBody>
          <a:bodyPr wrap="square" rtlCol="0">
            <a:spAutoFit/>
          </a:bodyPr>
          <a:lstStyle/>
          <a:p>
            <a:r>
              <a:rPr lang="en-IN" dirty="0">
                <a:solidFill>
                  <a:schemeClr val="bg2"/>
                </a:solidFill>
              </a:rPr>
              <a:t>class agent extends </a:t>
            </a:r>
            <a:r>
              <a:rPr lang="en-IN" dirty="0" err="1">
                <a:solidFill>
                  <a:schemeClr val="bg2"/>
                </a:solidFill>
              </a:rPr>
              <a:t>uvm_component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 producer prod;</a:t>
            </a:r>
            <a:endParaRPr lang="en-IN" dirty="0">
              <a:solidFill>
                <a:schemeClr val="bg2"/>
              </a:solidFill>
            </a:endParaRPr>
          </a:p>
          <a:p>
            <a:r>
              <a:rPr lang="en-IN" dirty="0">
                <a:solidFill>
                  <a:schemeClr val="bg2"/>
                </a:solidFill>
              </a:rPr>
              <a:t> consumer cons;</a:t>
            </a:r>
            <a:endParaRPr lang="en-IN" dirty="0">
              <a:solidFill>
                <a:schemeClr val="bg2"/>
              </a:solidFill>
            </a:endParaRPr>
          </a:p>
          <a:p>
            <a:endParaRPr lang="en-IN" dirty="0">
              <a:solidFill>
                <a:schemeClr val="bg2"/>
              </a:solidFill>
            </a:endParaRPr>
          </a:p>
          <a:p>
            <a:r>
              <a:rPr lang="en-IN" dirty="0">
                <a:solidFill>
                  <a:schemeClr val="bg2"/>
                </a:solidFill>
              </a:rPr>
              <a:t> virtual function void build();</a:t>
            </a:r>
            <a:endParaRPr lang="en-IN" dirty="0">
              <a:solidFill>
                <a:schemeClr val="bg2"/>
              </a:solidFill>
            </a:endParaRPr>
          </a:p>
          <a:p>
            <a:r>
              <a:rPr lang="en-IN" dirty="0">
                <a:solidFill>
                  <a:schemeClr val="bg2"/>
                </a:solidFill>
              </a:rPr>
              <a:t>   //build the producer and consumer component</a:t>
            </a:r>
            <a:endParaRPr lang="en-IN" dirty="0">
              <a:solidFill>
                <a:schemeClr val="bg2"/>
              </a:solidFill>
            </a:endParaRPr>
          </a:p>
          <a:p>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virtual function void connect();</a:t>
            </a:r>
            <a:endParaRPr lang="en-IN" dirty="0">
              <a:solidFill>
                <a:schemeClr val="bg2"/>
              </a:solidFill>
            </a:endParaRPr>
          </a:p>
          <a:p>
            <a:r>
              <a:rPr lang="en-IN" dirty="0">
                <a:solidFill>
                  <a:schemeClr val="bg2"/>
                </a:solidFill>
              </a:rPr>
              <a:t> //for put </a:t>
            </a:r>
            <a:endParaRPr lang="en-IN" dirty="0">
              <a:solidFill>
                <a:schemeClr val="bg2"/>
              </a:solidFill>
            </a:endParaRPr>
          </a:p>
          <a:p>
            <a:r>
              <a:rPr lang="en-IN" dirty="0">
                <a:solidFill>
                  <a:schemeClr val="bg2"/>
                </a:solidFill>
              </a:rPr>
              <a:t>  </a:t>
            </a:r>
            <a:r>
              <a:rPr lang="en-IN" dirty="0" err="1" smtClean="0">
                <a:solidFill>
                  <a:schemeClr val="bg2"/>
                </a:solidFill>
              </a:rPr>
              <a:t>prod.put_port.connect</a:t>
            </a:r>
            <a:r>
              <a:rPr lang="en-IN" dirty="0" smtClean="0">
                <a:solidFill>
                  <a:schemeClr val="bg2"/>
                </a:solidFill>
              </a:rPr>
              <a:t>(</a:t>
            </a:r>
            <a:r>
              <a:rPr lang="en-IN" dirty="0" err="1" smtClean="0">
                <a:solidFill>
                  <a:schemeClr val="bg2"/>
                </a:solidFill>
              </a:rPr>
              <a:t>cons.put_export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//for get</a:t>
            </a:r>
            <a:endParaRPr lang="en-IN" dirty="0">
              <a:solidFill>
                <a:schemeClr val="bg2"/>
              </a:solidFill>
            </a:endParaRPr>
          </a:p>
          <a:p>
            <a:r>
              <a:rPr lang="en-IN" dirty="0">
                <a:solidFill>
                  <a:schemeClr val="bg2"/>
                </a:solidFill>
              </a:rPr>
              <a:t> </a:t>
            </a:r>
            <a:r>
              <a:rPr lang="en-IN" dirty="0" err="1" smtClean="0">
                <a:solidFill>
                  <a:schemeClr val="bg2"/>
                </a:solidFill>
              </a:rPr>
              <a:t>cons.get_port.connect</a:t>
            </a:r>
            <a:r>
              <a:rPr lang="en-IN" dirty="0" smtClean="0">
                <a:solidFill>
                  <a:schemeClr val="bg2"/>
                </a:solidFill>
              </a:rPr>
              <a:t>(</a:t>
            </a:r>
            <a:r>
              <a:rPr lang="en-IN" dirty="0" err="1" smtClean="0">
                <a:solidFill>
                  <a:schemeClr val="bg2"/>
                </a:solidFill>
              </a:rPr>
              <a:t>prod.get_export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2081" y="153671"/>
            <a:ext cx="1948560" cy="663075"/>
          </a:xfrm>
        </p:spPr>
        <p:txBody>
          <a:bodyPr>
            <a:normAutofit/>
          </a:bodyPr>
          <a:lstStyle/>
          <a:p>
            <a:r>
              <a:rPr lang="en-IN" sz="4000" u="sng" dirty="0"/>
              <a:t>TLM </a:t>
            </a:r>
            <a:r>
              <a:rPr lang="en-IN" sz="4000" u="sng" dirty="0" err="1"/>
              <a:t>fifo</a:t>
            </a:r>
            <a:endParaRPr lang="en-IN" sz="40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8" name="Picture 7"/>
          <p:cNvPicPr>
            <a:picLocks noChangeAspect="1"/>
          </p:cNvPicPr>
          <p:nvPr/>
        </p:nvPicPr>
        <p:blipFill>
          <a:blip r:embed="rId1"/>
          <a:stretch>
            <a:fillRect/>
          </a:stretch>
        </p:blipFill>
        <p:spPr>
          <a:xfrm>
            <a:off x="961312" y="2366421"/>
            <a:ext cx="9496425" cy="1295400"/>
          </a:xfrm>
          <a:prstGeom prst="rect">
            <a:avLst/>
          </a:prstGeom>
        </p:spPr>
      </p:pic>
      <p:sp>
        <p:nvSpPr>
          <p:cNvPr id="9" name="TextBox 8"/>
          <p:cNvSpPr txBox="1"/>
          <p:nvPr/>
        </p:nvSpPr>
        <p:spPr>
          <a:xfrm>
            <a:off x="568171" y="816746"/>
            <a:ext cx="10282709"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If the components need to communicate multiple transactions</a:t>
            </a:r>
            <a:endParaRPr lang="en-IN" sz="2400" dirty="0"/>
          </a:p>
          <a:p>
            <a:pPr marL="285750" indent="-285750">
              <a:buFont typeface="Wingdings" panose="05000000000000000000" pitchFamily="2" charset="2"/>
              <a:buChar char="Ø"/>
            </a:pPr>
            <a:r>
              <a:rPr lang="en-IN" sz="2400" dirty="0"/>
              <a:t>If the receiving side is still processing some transaction you wouldn’t want to block the sending set.</a:t>
            </a:r>
            <a:endParaRPr lang="en-IN" sz="2400" dirty="0"/>
          </a:p>
        </p:txBody>
      </p:sp>
      <p:sp>
        <p:nvSpPr>
          <p:cNvPr id="10" name="TextBox 9"/>
          <p:cNvSpPr txBox="1"/>
          <p:nvPr/>
        </p:nvSpPr>
        <p:spPr>
          <a:xfrm>
            <a:off x="701336" y="4176217"/>
            <a:ext cx="10282709"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The predefined class for TLM </a:t>
            </a:r>
            <a:r>
              <a:rPr lang="en-IN" sz="2400" dirty="0" err="1"/>
              <a:t>fifo</a:t>
            </a:r>
            <a:r>
              <a:rPr lang="en-IN" sz="2400" dirty="0"/>
              <a:t> is </a:t>
            </a:r>
            <a:r>
              <a:rPr lang="en-IN" sz="2400" dirty="0" err="1"/>
              <a:t>uvm_tlm_fifo</a:t>
            </a:r>
            <a:endParaRPr lang="en-IN" sz="2400" dirty="0"/>
          </a:p>
          <a:p>
            <a:pPr marL="285750" indent="-285750">
              <a:buFont typeface="Wingdings" panose="05000000000000000000" pitchFamily="2" charset="2"/>
              <a:buChar char="Ø"/>
            </a:pPr>
            <a:r>
              <a:rPr lang="en-IN" sz="2400" dirty="0"/>
              <a:t>It contains implementations all the TLM methods such as put, get, peek etc.,</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61727" y="307561"/>
            <a:ext cx="9509760" cy="1233424"/>
          </a:xfrm>
        </p:spPr>
        <p:txBody>
          <a:bodyPr/>
          <a:lstStyle/>
          <a:p>
            <a:r>
              <a:rPr lang="en-US" dirty="0"/>
              <a:t>Verification Challenges</a:t>
            </a:r>
            <a:endParaRPr lang="en-US" dirty="0"/>
          </a:p>
        </p:txBody>
      </p:sp>
      <p:sp>
        <p:nvSpPr>
          <p:cNvPr id="14" name="Content Placeholder 13"/>
          <p:cNvSpPr>
            <a:spLocks noGrp="1"/>
          </p:cNvSpPr>
          <p:nvPr>
            <p:ph idx="1"/>
          </p:nvPr>
        </p:nvSpPr>
        <p:spPr>
          <a:xfrm>
            <a:off x="1190200" y="1540985"/>
            <a:ext cx="9509760" cy="4127627"/>
          </a:xfrm>
        </p:spPr>
        <p:txBody>
          <a:bodyPr/>
          <a:lstStyle/>
          <a:p>
            <a:pPr>
              <a:buFont typeface="Wingdings" panose="05000000000000000000" pitchFamily="2" charset="2"/>
              <a:buChar char="Ø"/>
            </a:pPr>
            <a:r>
              <a:rPr lang="en-US" sz="2400" dirty="0"/>
              <a:t>Finding all bugs early and fast in design life cycle.</a:t>
            </a:r>
            <a:endParaRPr lang="en-US" sz="2400" dirty="0"/>
          </a:p>
          <a:p>
            <a:pPr>
              <a:buFont typeface="Wingdings" panose="05000000000000000000" pitchFamily="2" charset="2"/>
              <a:buChar char="Ø"/>
            </a:pPr>
            <a:r>
              <a:rPr lang="en-US" sz="2400" dirty="0"/>
              <a:t>Increasing complexity in design.</a:t>
            </a:r>
            <a:endParaRPr lang="en-US" sz="2400" dirty="0"/>
          </a:p>
          <a:p>
            <a:pPr>
              <a:buFont typeface="Wingdings" panose="05000000000000000000" pitchFamily="2" charset="2"/>
              <a:buChar char="Ø"/>
            </a:pPr>
            <a:r>
              <a:rPr lang="en-US" sz="2400" dirty="0"/>
              <a:t>Limited Time.</a:t>
            </a:r>
            <a:endParaRPr lang="en-US" sz="2400" dirty="0"/>
          </a:p>
          <a:p>
            <a:pPr>
              <a:buFont typeface="Wingdings" panose="05000000000000000000" pitchFamily="2" charset="2"/>
              <a:buChar char="Ø"/>
            </a:pPr>
            <a:r>
              <a:rPr lang="en-US" sz="2400" dirty="0"/>
              <a:t>Limited Resources.</a:t>
            </a:r>
            <a:endParaRPr lang="en-US" sz="2400" dirty="0"/>
          </a:p>
          <a:p>
            <a:pPr>
              <a:buFont typeface="Wingdings" panose="05000000000000000000" pitchFamily="2" charset="2"/>
              <a:buChar char="Ø"/>
            </a:pPr>
            <a:r>
              <a:rPr lang="en-US" sz="2400" dirty="0"/>
              <a:t>Always more possible test scenarios to test than available time and resources.</a:t>
            </a:r>
            <a:endParaRPr lang="en-US" sz="2400" dirty="0"/>
          </a:p>
          <a:p>
            <a:pPr marL="45720" indent="0">
              <a:buNone/>
            </a:pPr>
            <a:endParaRPr lang="en-US" dirty="0"/>
          </a:p>
        </p:txBody>
      </p:sp>
      <p:sp>
        <p:nvSpPr>
          <p:cNvPr id="2" name="Date Placeholder 1"/>
          <p:cNvSpPr>
            <a:spLocks noGrp="1"/>
          </p:cNvSpPr>
          <p:nvPr>
            <p:ph type="dt" sz="half" idx="10"/>
          </p:nvPr>
        </p:nvSpPr>
        <p:spPr/>
        <p:txBody>
          <a:bodyPr/>
          <a:lstStyle/>
          <a:p>
            <a:fld id="{3E2A8961-DC96-408F-A86E-4D289FDB63DE}" type="datetime1">
              <a:rPr lang="en-US" smtClean="0"/>
            </a:fld>
            <a:endParaRPr lang="en-US"/>
          </a:p>
        </p:txBody>
      </p:sp>
      <p:sp>
        <p:nvSpPr>
          <p:cNvPr id="3" name="Footer Placeholder 2"/>
          <p:cNvSpPr>
            <a:spLocks noGrp="1"/>
          </p:cNvSpPr>
          <p:nvPr>
            <p:ph type="ftr" sz="quarter" idx="11"/>
          </p:nvPr>
        </p:nvSpPr>
        <p:spPr/>
        <p:txBody>
          <a:bodyPr/>
          <a:lstStyle/>
          <a:p>
            <a:r>
              <a:rPr lang="en-US"/>
              <a:t>Universal verification Methodology</a:t>
            </a:r>
            <a:endParaRPr lang="en-US"/>
          </a:p>
        </p:txBody>
      </p:sp>
      <p:sp>
        <p:nvSpPr>
          <p:cNvPr id="4" name="Slide Number Placeholder 3"/>
          <p:cNvSpPr>
            <a:spLocks noGrp="1"/>
          </p:cNvSpPr>
          <p:nvPr>
            <p:ph type="sldNum" sz="quarter" idx="12"/>
          </p:nvPr>
        </p:nvSpPr>
        <p:spPr/>
        <p:txBody>
          <a:bodyPr/>
          <a:lstStyle/>
          <a:p>
            <a:fld id="{CA8D9AD5-F248-4919-864A-CFD76CC027D6}"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0023" y="872365"/>
            <a:ext cx="7910004" cy="5584056"/>
          </a:xfrm>
          <a:solidFill>
            <a:schemeClr val="tx1">
              <a:lumMod val="75000"/>
            </a:schemeClr>
          </a:solidFill>
          <a:ln>
            <a:solidFill>
              <a:schemeClr val="tx1"/>
            </a:solidFill>
          </a:ln>
        </p:spPr>
        <p:txBody>
          <a:bodyPr>
            <a:normAutofit lnSpcReduction="10000"/>
          </a:bodyPr>
          <a:lstStyle/>
          <a:p>
            <a:pPr marL="45720" indent="0">
              <a:spcBef>
                <a:spcPts val="600"/>
              </a:spcBef>
              <a:buNone/>
            </a:pPr>
            <a:r>
              <a:rPr lang="en-IN" dirty="0">
                <a:solidFill>
                  <a:schemeClr val="bg2"/>
                </a:solidFill>
              </a:rPr>
              <a:t>class agent extends </a:t>
            </a:r>
            <a:r>
              <a:rPr lang="en-IN" dirty="0" err="1">
                <a:solidFill>
                  <a:schemeClr val="bg2"/>
                </a:solidFill>
              </a:rPr>
              <a:t>uvm_component</a:t>
            </a:r>
            <a:r>
              <a:rPr lang="en-IN" dirty="0">
                <a:solidFill>
                  <a:schemeClr val="bg2"/>
                </a:solidFill>
              </a:rPr>
              <a:t>;</a:t>
            </a:r>
            <a:endParaRPr lang="en-IN" dirty="0">
              <a:solidFill>
                <a:schemeClr val="bg2"/>
              </a:solidFill>
            </a:endParaRPr>
          </a:p>
          <a:p>
            <a:pPr marL="45720" indent="0">
              <a:spcBef>
                <a:spcPts val="600"/>
              </a:spcBef>
              <a:buNone/>
            </a:pPr>
            <a:r>
              <a:rPr lang="en-IN" dirty="0" err="1">
                <a:solidFill>
                  <a:schemeClr val="bg2"/>
                </a:solidFill>
              </a:rPr>
              <a:t>uvm_tlm_fifo</a:t>
            </a:r>
            <a:r>
              <a:rPr lang="en-IN" dirty="0">
                <a:solidFill>
                  <a:schemeClr val="bg2"/>
                </a:solidFill>
              </a:rPr>
              <a:t> #(</a:t>
            </a:r>
            <a:r>
              <a:rPr lang="en-IN" dirty="0" err="1">
                <a:solidFill>
                  <a:schemeClr val="bg2"/>
                </a:solidFill>
              </a:rPr>
              <a:t>simple_trans</a:t>
            </a:r>
            <a:r>
              <a:rPr lang="en-IN" dirty="0">
                <a:solidFill>
                  <a:schemeClr val="bg2"/>
                </a:solidFill>
              </a:rPr>
              <a:t>) </a:t>
            </a:r>
            <a:r>
              <a:rPr lang="en-IN" dirty="0" err="1">
                <a:solidFill>
                  <a:schemeClr val="bg2"/>
                </a:solidFill>
              </a:rPr>
              <a:t>tlm_fifo</a:t>
            </a:r>
            <a:r>
              <a:rPr lang="en-IN" dirty="0">
                <a:solidFill>
                  <a:schemeClr val="bg2"/>
                </a:solidFill>
              </a:rPr>
              <a:t>;</a:t>
            </a:r>
            <a:endParaRPr lang="en-IN" dirty="0">
              <a:solidFill>
                <a:schemeClr val="bg2"/>
              </a:solidFill>
            </a:endParaRPr>
          </a:p>
          <a:p>
            <a:pPr marL="45720" indent="0">
              <a:spcBef>
                <a:spcPts val="600"/>
              </a:spcBef>
              <a:buNone/>
            </a:pPr>
            <a:r>
              <a:rPr lang="en-IN" dirty="0">
                <a:solidFill>
                  <a:schemeClr val="bg2"/>
                </a:solidFill>
              </a:rPr>
              <a:t>producer prod;</a:t>
            </a:r>
            <a:endParaRPr lang="en-IN" dirty="0">
              <a:solidFill>
                <a:schemeClr val="bg2"/>
              </a:solidFill>
            </a:endParaRPr>
          </a:p>
          <a:p>
            <a:pPr marL="45720" indent="0">
              <a:spcBef>
                <a:spcPts val="600"/>
              </a:spcBef>
              <a:buNone/>
            </a:pPr>
            <a:r>
              <a:rPr lang="en-IN" dirty="0">
                <a:solidFill>
                  <a:schemeClr val="bg2"/>
                </a:solidFill>
              </a:rPr>
              <a:t>consumer cons;</a:t>
            </a:r>
            <a:endParaRPr lang="en-IN" dirty="0">
              <a:solidFill>
                <a:schemeClr val="bg2"/>
              </a:solidFill>
            </a:endParaRPr>
          </a:p>
          <a:p>
            <a:pPr marL="45720" indent="0">
              <a:spcBef>
                <a:spcPts val="600"/>
              </a:spcBef>
              <a:buNone/>
            </a:pPr>
            <a:endParaRPr lang="en-IN" dirty="0">
              <a:solidFill>
                <a:schemeClr val="bg2"/>
              </a:solidFill>
            </a:endParaRPr>
          </a:p>
          <a:p>
            <a:pPr marL="45720" indent="0">
              <a:spcBef>
                <a:spcPts val="600"/>
              </a:spcBef>
              <a:buNone/>
            </a:pPr>
            <a:r>
              <a:rPr lang="en-IN" dirty="0">
                <a:solidFill>
                  <a:schemeClr val="bg2"/>
                </a:solidFill>
              </a:rPr>
              <a:t>virtual function void build ();</a:t>
            </a:r>
            <a:endParaRPr lang="en-IN" dirty="0">
              <a:solidFill>
                <a:schemeClr val="bg2"/>
              </a:solidFill>
            </a:endParaRPr>
          </a:p>
          <a:p>
            <a:pPr marL="45720" indent="0">
              <a:spcBef>
                <a:spcPts val="600"/>
              </a:spcBef>
              <a:buNone/>
            </a:pPr>
            <a:r>
              <a:rPr lang="en-IN" dirty="0">
                <a:solidFill>
                  <a:schemeClr val="bg2"/>
                </a:solidFill>
              </a:rPr>
              <a:t>prod = new(“</a:t>
            </a:r>
            <a:r>
              <a:rPr lang="en-IN" dirty="0" err="1">
                <a:solidFill>
                  <a:schemeClr val="bg2"/>
                </a:solidFill>
              </a:rPr>
              <a:t>prod”,this</a:t>
            </a:r>
            <a:r>
              <a:rPr lang="en-IN" dirty="0">
                <a:solidFill>
                  <a:schemeClr val="bg2"/>
                </a:solidFill>
              </a:rPr>
              <a:t>);</a:t>
            </a:r>
            <a:endParaRPr lang="en-IN" dirty="0">
              <a:solidFill>
                <a:schemeClr val="bg2"/>
              </a:solidFill>
            </a:endParaRPr>
          </a:p>
          <a:p>
            <a:pPr marL="45720" indent="0">
              <a:spcBef>
                <a:spcPts val="600"/>
              </a:spcBef>
              <a:buNone/>
            </a:pPr>
            <a:r>
              <a:rPr lang="en-IN" dirty="0">
                <a:solidFill>
                  <a:schemeClr val="bg2"/>
                </a:solidFill>
              </a:rPr>
              <a:t>cons = new(“</a:t>
            </a:r>
            <a:r>
              <a:rPr lang="en-IN" dirty="0" err="1">
                <a:solidFill>
                  <a:schemeClr val="bg2"/>
                </a:solidFill>
              </a:rPr>
              <a:t>cons”,this</a:t>
            </a:r>
            <a:r>
              <a:rPr lang="en-IN" dirty="0">
                <a:solidFill>
                  <a:schemeClr val="bg2"/>
                </a:solidFill>
              </a:rPr>
              <a:t>);</a:t>
            </a:r>
            <a:endParaRPr lang="en-IN" dirty="0">
              <a:solidFill>
                <a:schemeClr val="bg2"/>
              </a:solidFill>
            </a:endParaRPr>
          </a:p>
          <a:p>
            <a:pPr marL="45720" indent="0">
              <a:spcBef>
                <a:spcPts val="600"/>
              </a:spcBef>
              <a:buNone/>
            </a:pPr>
            <a:r>
              <a:rPr lang="en-IN" dirty="0" err="1">
                <a:solidFill>
                  <a:schemeClr val="bg2"/>
                </a:solidFill>
              </a:rPr>
              <a:t>tlm_fifo</a:t>
            </a:r>
            <a:r>
              <a:rPr lang="en-IN" dirty="0">
                <a:solidFill>
                  <a:schemeClr val="bg2"/>
                </a:solidFill>
              </a:rPr>
              <a:t> = new(“tlm_</a:t>
            </a:r>
            <a:r>
              <a:rPr lang="en-IN" dirty="0" err="1">
                <a:solidFill>
                  <a:schemeClr val="bg2"/>
                </a:solidFill>
              </a:rPr>
              <a:t>fifo</a:t>
            </a:r>
            <a:r>
              <a:rPr lang="en-IN" dirty="0">
                <a:solidFill>
                  <a:schemeClr val="bg2"/>
                </a:solidFill>
              </a:rPr>
              <a:t>”,this, 25);</a:t>
            </a:r>
            <a:endParaRPr lang="en-IN" dirty="0">
              <a:solidFill>
                <a:schemeClr val="bg2"/>
              </a:solidFill>
            </a:endParaRPr>
          </a:p>
          <a:p>
            <a:pPr marL="45720" indent="0">
              <a:spcBef>
                <a:spcPts val="600"/>
              </a:spcBef>
              <a:buNone/>
            </a:pPr>
            <a:r>
              <a:rPr lang="en-IN" dirty="0" err="1">
                <a:solidFill>
                  <a:schemeClr val="bg2"/>
                </a:solidFill>
              </a:rPr>
              <a:t>endfunction</a:t>
            </a:r>
            <a:endParaRPr lang="en-IN" dirty="0">
              <a:solidFill>
                <a:schemeClr val="bg2"/>
              </a:solidFill>
            </a:endParaRPr>
          </a:p>
          <a:p>
            <a:pPr marL="45720" indent="0">
              <a:spcBef>
                <a:spcPts val="600"/>
              </a:spcBef>
              <a:buNone/>
            </a:pPr>
            <a:endParaRPr lang="en-IN" dirty="0">
              <a:solidFill>
                <a:schemeClr val="bg2"/>
              </a:solidFill>
            </a:endParaRPr>
          </a:p>
          <a:p>
            <a:pPr marL="45720" indent="0">
              <a:spcBef>
                <a:spcPts val="600"/>
              </a:spcBef>
              <a:buNone/>
            </a:pPr>
            <a:r>
              <a:rPr lang="en-IN" dirty="0">
                <a:solidFill>
                  <a:schemeClr val="bg2"/>
                </a:solidFill>
              </a:rPr>
              <a:t>virtual function void connect();</a:t>
            </a:r>
            <a:endParaRPr lang="en-IN" dirty="0">
              <a:solidFill>
                <a:schemeClr val="bg2"/>
              </a:solidFill>
            </a:endParaRPr>
          </a:p>
          <a:p>
            <a:pPr marL="45720" indent="0">
              <a:spcBef>
                <a:spcPts val="600"/>
              </a:spcBef>
              <a:buNone/>
            </a:pPr>
            <a:r>
              <a:rPr lang="en-IN" dirty="0">
                <a:solidFill>
                  <a:schemeClr val="bg2"/>
                </a:solidFill>
              </a:rPr>
              <a:t> </a:t>
            </a:r>
            <a:r>
              <a:rPr lang="en-IN" dirty="0" err="1">
                <a:solidFill>
                  <a:schemeClr val="bg2"/>
                </a:solidFill>
              </a:rPr>
              <a:t>prod.put_port.connect</a:t>
            </a:r>
            <a:r>
              <a:rPr lang="en-IN" dirty="0">
                <a:solidFill>
                  <a:schemeClr val="bg2"/>
                </a:solidFill>
              </a:rPr>
              <a:t>(</a:t>
            </a:r>
            <a:r>
              <a:rPr lang="en-IN" dirty="0" err="1">
                <a:solidFill>
                  <a:schemeClr val="bg2"/>
                </a:solidFill>
              </a:rPr>
              <a:t>tlm_fifo.put_export</a:t>
            </a:r>
            <a:r>
              <a:rPr lang="en-IN" dirty="0">
                <a:solidFill>
                  <a:schemeClr val="bg2"/>
                </a:solidFill>
              </a:rPr>
              <a:t>);</a:t>
            </a:r>
            <a:endParaRPr lang="en-IN" dirty="0">
              <a:solidFill>
                <a:schemeClr val="bg2"/>
              </a:solidFill>
            </a:endParaRPr>
          </a:p>
          <a:p>
            <a:pPr marL="45720" indent="0">
              <a:spcBef>
                <a:spcPts val="600"/>
              </a:spcBef>
              <a:buNone/>
            </a:pPr>
            <a:r>
              <a:rPr lang="en-IN" dirty="0">
                <a:solidFill>
                  <a:schemeClr val="bg2"/>
                </a:solidFill>
              </a:rPr>
              <a:t> </a:t>
            </a:r>
            <a:r>
              <a:rPr lang="en-IN" dirty="0" err="1">
                <a:solidFill>
                  <a:schemeClr val="bg2"/>
                </a:solidFill>
              </a:rPr>
              <a:t>cons.get_port.connect</a:t>
            </a:r>
            <a:r>
              <a:rPr lang="en-IN" dirty="0">
                <a:solidFill>
                  <a:schemeClr val="bg2"/>
                </a:solidFill>
              </a:rPr>
              <a:t>(</a:t>
            </a:r>
            <a:r>
              <a:rPr lang="en-IN" dirty="0" err="1">
                <a:solidFill>
                  <a:schemeClr val="bg2"/>
                </a:solidFill>
              </a:rPr>
              <a:t>tlm_fifo.get_export</a:t>
            </a:r>
            <a:r>
              <a:rPr lang="en-IN" dirty="0">
                <a:solidFill>
                  <a:schemeClr val="bg2"/>
                </a:solidFill>
              </a:rPr>
              <a:t>);</a:t>
            </a:r>
            <a:endParaRPr lang="en-IN" dirty="0">
              <a:solidFill>
                <a:schemeClr val="bg2"/>
              </a:solidFill>
            </a:endParaRPr>
          </a:p>
          <a:p>
            <a:pPr marL="45720" indent="0">
              <a:spcBef>
                <a:spcPts val="600"/>
              </a:spcBef>
              <a:buNone/>
            </a:pPr>
            <a:r>
              <a:rPr lang="en-IN" dirty="0" err="1">
                <a:solidFill>
                  <a:schemeClr val="bg2"/>
                </a:solidFill>
              </a:rPr>
              <a:t>endfunction</a:t>
            </a:r>
            <a:endParaRPr lang="en-IN" dirty="0">
              <a:solidFill>
                <a:schemeClr val="bg2"/>
              </a:solidFill>
            </a:endParaRPr>
          </a:p>
          <a:p>
            <a:pPr marL="45720" indent="0">
              <a:spcBef>
                <a:spcPts val="600"/>
              </a:spcBef>
              <a:buNone/>
            </a:pPr>
            <a:endParaRPr lang="en-IN" dirty="0">
              <a:solidFill>
                <a:schemeClr val="bg2"/>
              </a:solidFill>
            </a:endParaRPr>
          </a:p>
          <a:p>
            <a:pPr marL="45720" indent="0">
              <a:spcBef>
                <a:spcPts val="600"/>
              </a:spcBef>
              <a:buNone/>
            </a:pPr>
            <a:r>
              <a:rPr lang="en-IN" dirty="0" err="1">
                <a:solidFill>
                  <a:schemeClr val="bg2"/>
                </a:solidFill>
              </a:rPr>
              <a:t>endclass</a:t>
            </a:r>
            <a:endParaRPr lang="en-IN" dirty="0">
              <a:solidFill>
                <a:schemeClr val="bg2"/>
              </a:solidFill>
            </a:endParaRPr>
          </a:p>
          <a:p>
            <a:pPr marL="45720" indent="0">
              <a:spcBef>
                <a:spcPts val="600"/>
              </a:spcBef>
              <a:buNone/>
            </a:pPr>
            <a:endParaRPr lang="en-IN" dirty="0">
              <a:solidFill>
                <a:schemeClr val="bg2"/>
              </a:solidFill>
            </a:endParaRPr>
          </a:p>
          <a:p>
            <a:pPr marL="45720" indent="0">
              <a:spcBef>
                <a:spcPts val="600"/>
              </a:spcBef>
              <a:buNone/>
            </a:pPr>
            <a:endParaRPr lang="en-IN" dirty="0">
              <a:solidFill>
                <a:schemeClr val="bg2"/>
              </a:solidFill>
            </a:endParaRPr>
          </a:p>
          <a:p>
            <a:pPr marL="45720" indent="0">
              <a:spcBef>
                <a:spcPts val="600"/>
              </a:spcBef>
              <a:buNone/>
            </a:pPr>
            <a:endParaRPr lang="en-IN" dirty="0">
              <a:solidFill>
                <a:schemeClr val="bg2"/>
              </a:solidFill>
            </a:endParaRPr>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28474" y="142043"/>
            <a:ext cx="8922058" cy="584775"/>
          </a:xfrm>
          <a:prstGeom prst="rect">
            <a:avLst/>
          </a:prstGeom>
          <a:noFill/>
        </p:spPr>
        <p:txBody>
          <a:bodyPr wrap="square" rtlCol="0">
            <a:spAutoFit/>
          </a:bodyPr>
          <a:lstStyle/>
          <a:p>
            <a:r>
              <a:rPr lang="en-IN" sz="3200" u="sng" dirty="0"/>
              <a:t>How to implement the TLM </a:t>
            </a:r>
            <a:r>
              <a:rPr lang="en-IN" sz="3200" u="sng" dirty="0" err="1"/>
              <a:t>fifo</a:t>
            </a:r>
            <a:r>
              <a:rPr lang="en-IN" sz="3200" u="sng" dirty="0"/>
              <a:t>?</a:t>
            </a:r>
            <a:endParaRPr lang="en-IN" sz="3200" u="sng" dirty="0"/>
          </a:p>
        </p:txBody>
      </p:sp>
      <p:sp>
        <p:nvSpPr>
          <p:cNvPr id="9" name="Speech Bubble: Oval 8"/>
          <p:cNvSpPr/>
          <p:nvPr/>
        </p:nvSpPr>
        <p:spPr>
          <a:xfrm>
            <a:off x="5930284" y="1606859"/>
            <a:ext cx="2139518" cy="1127464"/>
          </a:xfrm>
          <a:prstGeom prst="wedgeEllipseCallout">
            <a:avLst>
              <a:gd name="adj1" fmla="val -84319"/>
              <a:gd name="adj2" fmla="val 116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rPr>
              <a:t>Depth of the </a:t>
            </a:r>
            <a:r>
              <a:rPr lang="en-IN" dirty="0" err="1">
                <a:solidFill>
                  <a:schemeClr val="bg2"/>
                </a:solidFill>
              </a:rPr>
              <a:t>fifo</a:t>
            </a:r>
            <a:endParaRPr lang="en-IN" dirty="0">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8676" y="168676"/>
            <a:ext cx="11508212" cy="5921228"/>
          </a:xfrm>
        </p:spPr>
        <p:txBody>
          <a:bodyPr>
            <a:normAutofit/>
          </a:bodyPr>
          <a:lstStyle/>
          <a:p>
            <a:r>
              <a:rPr lang="en-IN" sz="3200" u="sng" dirty="0"/>
              <a:t>Analysis TLM Port &amp; Export</a:t>
            </a:r>
            <a:endParaRPr lang="en-IN" sz="3200" u="sng" dirty="0"/>
          </a:p>
          <a:p>
            <a:pPr marL="342900" indent="-342900">
              <a:buFont typeface="Wingdings" panose="05000000000000000000" pitchFamily="2" charset="2"/>
              <a:buChar char="Ø"/>
            </a:pPr>
            <a:r>
              <a:rPr lang="en-IN" sz="2400" dirty="0"/>
              <a:t>One component to many component</a:t>
            </a:r>
            <a:endParaRPr lang="en-IN" sz="2400" dirty="0"/>
          </a:p>
          <a:p>
            <a:pPr marL="342900" indent="-342900">
              <a:buFont typeface="Wingdings" panose="05000000000000000000" pitchFamily="2" charset="2"/>
              <a:buChar char="Ø"/>
            </a:pPr>
            <a:r>
              <a:rPr lang="en-IN" sz="2400" dirty="0"/>
              <a:t>It is usually used by collectors and scoreboard</a:t>
            </a:r>
            <a:endParaRPr lang="en-IN" sz="2400" dirty="0"/>
          </a:p>
          <a:p>
            <a:pPr marL="342900" indent="-342900">
              <a:buFont typeface="Wingdings" panose="05000000000000000000" pitchFamily="2" charset="2"/>
              <a:buChar char="Ø"/>
            </a:pPr>
            <a:r>
              <a:rPr lang="en-IN" sz="2400" dirty="0"/>
              <a:t>Analysis port contains list of all the analysis exports that are connected to it</a:t>
            </a:r>
            <a:endParaRPr lang="en-IN" sz="2400" dirty="0"/>
          </a:p>
          <a:p>
            <a:pPr marL="342900" indent="-342900">
              <a:buFont typeface="Wingdings" panose="05000000000000000000" pitchFamily="2" charset="2"/>
              <a:buChar char="Ø"/>
            </a:pPr>
            <a:r>
              <a:rPr lang="en-IN" sz="2400" dirty="0"/>
              <a:t>It supports the write method</a:t>
            </a:r>
            <a:endParaRPr lang="en-IN" sz="2400" dirty="0"/>
          </a:p>
          <a:p>
            <a:pPr marL="342900" indent="-342900">
              <a:buFont typeface="Wingdings" panose="05000000000000000000" pitchFamily="2" charset="2"/>
              <a:buChar char="Ø"/>
            </a:pPr>
            <a:r>
              <a:rPr lang="en-IN" sz="2400" dirty="0"/>
              <a:t>Whenever the component calls the </a:t>
            </a:r>
            <a:r>
              <a:rPr lang="en-IN" sz="2400" dirty="0" err="1"/>
              <a:t>analysis_port.write</a:t>
            </a:r>
            <a:r>
              <a:rPr lang="en-IN" sz="2400" dirty="0"/>
              <a:t>(), it cycles through all the list and calls the write method in each of the connected exports</a:t>
            </a:r>
            <a:endParaRPr lang="en-IN" sz="2400"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8" name="Picture 7"/>
          <p:cNvPicPr>
            <a:picLocks noChangeAspect="1"/>
          </p:cNvPicPr>
          <p:nvPr/>
        </p:nvPicPr>
        <p:blipFill>
          <a:blip r:embed="rId1"/>
          <a:stretch>
            <a:fillRect/>
          </a:stretch>
        </p:blipFill>
        <p:spPr>
          <a:xfrm>
            <a:off x="3459008" y="3763345"/>
            <a:ext cx="4581525" cy="2047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014" y="827932"/>
            <a:ext cx="5473083" cy="5202136"/>
          </a:xfrm>
          <a:solidFill>
            <a:schemeClr val="tx1">
              <a:lumMod val="85000"/>
            </a:schemeClr>
          </a:solidFill>
        </p:spPr>
        <p:txBody>
          <a:bodyPr>
            <a:noAutofit/>
          </a:bodyPr>
          <a:lstStyle/>
          <a:p>
            <a:pPr marL="45720" indent="0">
              <a:spcBef>
                <a:spcPts val="600"/>
              </a:spcBef>
              <a:buNone/>
            </a:pPr>
            <a:r>
              <a:rPr lang="en-IN" sz="1800" dirty="0">
                <a:solidFill>
                  <a:schemeClr val="bg2"/>
                </a:solidFill>
              </a:rPr>
              <a:t>class monitor extends </a:t>
            </a:r>
            <a:r>
              <a:rPr lang="en-IN" sz="1800" dirty="0" err="1">
                <a:solidFill>
                  <a:schemeClr val="bg2"/>
                </a:solidFill>
              </a:rPr>
              <a:t>uvm_component</a:t>
            </a:r>
            <a:r>
              <a:rPr lang="en-IN" sz="1800" dirty="0">
                <a:solidFill>
                  <a:schemeClr val="bg2"/>
                </a:solidFill>
              </a:rPr>
              <a:t>; </a:t>
            </a:r>
            <a:endParaRPr lang="en-IN" sz="1800" dirty="0">
              <a:solidFill>
                <a:schemeClr val="bg2"/>
              </a:solidFill>
            </a:endParaRPr>
          </a:p>
          <a:p>
            <a:pPr marL="45720" indent="0">
              <a:spcBef>
                <a:spcPts val="600"/>
              </a:spcBef>
              <a:buNone/>
            </a:pPr>
            <a:endParaRPr lang="fr-FR" sz="1800" dirty="0">
              <a:solidFill>
                <a:schemeClr val="bg2"/>
              </a:solidFill>
            </a:endParaRPr>
          </a:p>
          <a:p>
            <a:pPr marL="45720" indent="0">
              <a:spcBef>
                <a:spcPts val="600"/>
              </a:spcBef>
              <a:buNone/>
            </a:pPr>
            <a:r>
              <a:rPr lang="fr-FR" sz="1800" dirty="0" err="1">
                <a:solidFill>
                  <a:schemeClr val="bg2"/>
                </a:solidFill>
              </a:rPr>
              <a:t>uvm_analysis_port</a:t>
            </a:r>
            <a:r>
              <a:rPr lang="fr-FR" sz="1800" dirty="0">
                <a:solidFill>
                  <a:schemeClr val="bg2"/>
                </a:solidFill>
              </a:rPr>
              <a:t> </a:t>
            </a:r>
            <a:r>
              <a:rPr lang="fr-FR" sz="1800" dirty="0" smtClean="0">
                <a:solidFill>
                  <a:schemeClr val="bg2"/>
                </a:solidFill>
              </a:rPr>
              <a:t>#(</a:t>
            </a:r>
            <a:r>
              <a:rPr lang="fr-FR" sz="1800" dirty="0" err="1" smtClean="0">
                <a:solidFill>
                  <a:schemeClr val="bg2"/>
                </a:solidFill>
              </a:rPr>
              <a:t>packet</a:t>
            </a:r>
            <a:r>
              <a:rPr lang="fr-FR" sz="1800" dirty="0" smtClean="0">
                <a:solidFill>
                  <a:schemeClr val="bg2"/>
                </a:solidFill>
              </a:rPr>
              <a:t>) </a:t>
            </a:r>
            <a:r>
              <a:rPr lang="fr-FR" sz="1800" dirty="0" err="1" smtClean="0">
                <a:solidFill>
                  <a:schemeClr val="bg2"/>
                </a:solidFill>
              </a:rPr>
              <a:t>analysis_port</a:t>
            </a:r>
            <a:r>
              <a:rPr lang="fr-FR" sz="1800" dirty="0">
                <a:solidFill>
                  <a:schemeClr val="bg2"/>
                </a:solidFill>
              </a:rPr>
              <a:t>; </a:t>
            </a:r>
            <a:endParaRPr lang="fr-FR" sz="1800" dirty="0">
              <a:solidFill>
                <a:schemeClr val="bg2"/>
              </a:solidFill>
            </a:endParaRPr>
          </a:p>
          <a:p>
            <a:pPr marL="45720" indent="0">
              <a:spcBef>
                <a:spcPts val="600"/>
              </a:spcBef>
              <a:buNone/>
            </a:pPr>
            <a:endParaRPr lang="fr-FR" sz="1800" dirty="0">
              <a:solidFill>
                <a:schemeClr val="bg2"/>
              </a:solidFill>
            </a:endParaRPr>
          </a:p>
          <a:p>
            <a:pPr marL="45720" indent="0">
              <a:spcBef>
                <a:spcPts val="600"/>
              </a:spcBef>
              <a:buNone/>
            </a:pPr>
            <a:r>
              <a:rPr lang="en-IN" sz="1800" dirty="0">
                <a:solidFill>
                  <a:schemeClr val="bg2"/>
                </a:solidFill>
              </a:rPr>
              <a:t>function new (string name, </a:t>
            </a:r>
            <a:r>
              <a:rPr lang="en-IN" sz="1800" dirty="0" err="1">
                <a:solidFill>
                  <a:schemeClr val="bg2"/>
                </a:solidFill>
              </a:rPr>
              <a:t>uvm_component</a:t>
            </a:r>
            <a:r>
              <a:rPr lang="en-IN" sz="1800" dirty="0">
                <a:solidFill>
                  <a:schemeClr val="bg2"/>
                </a:solidFill>
              </a:rPr>
              <a:t> parent); </a:t>
            </a:r>
            <a:endParaRPr lang="en-IN" sz="1800" dirty="0">
              <a:solidFill>
                <a:schemeClr val="bg2"/>
              </a:solidFill>
            </a:endParaRPr>
          </a:p>
          <a:p>
            <a:pPr marL="45720" indent="0">
              <a:spcBef>
                <a:spcPts val="600"/>
              </a:spcBef>
              <a:buNone/>
            </a:pPr>
            <a:r>
              <a:rPr lang="en-IN" sz="1800" dirty="0" err="1">
                <a:solidFill>
                  <a:schemeClr val="bg2"/>
                </a:solidFill>
              </a:rPr>
              <a:t>super.new</a:t>
            </a:r>
            <a:r>
              <a:rPr lang="en-IN" sz="1800" dirty="0">
                <a:solidFill>
                  <a:schemeClr val="bg2"/>
                </a:solidFill>
              </a:rPr>
              <a:t>(name, parent); </a:t>
            </a:r>
            <a:endParaRPr lang="en-IN" sz="1800" dirty="0">
              <a:solidFill>
                <a:schemeClr val="bg2"/>
              </a:solidFill>
            </a:endParaRPr>
          </a:p>
          <a:p>
            <a:pPr marL="45720" indent="0">
              <a:spcBef>
                <a:spcPts val="600"/>
              </a:spcBef>
              <a:buNone/>
            </a:pPr>
            <a:r>
              <a:rPr lang="en-IN" sz="1800" dirty="0" err="1">
                <a:solidFill>
                  <a:schemeClr val="bg2"/>
                </a:solidFill>
              </a:rPr>
              <a:t>analysis_port</a:t>
            </a:r>
            <a:r>
              <a:rPr lang="en-IN" sz="1800" dirty="0">
                <a:solidFill>
                  <a:schemeClr val="bg2"/>
                </a:solidFill>
              </a:rPr>
              <a:t>=new(“</a:t>
            </a:r>
            <a:r>
              <a:rPr lang="en-IN" sz="1800" dirty="0" err="1">
                <a:solidFill>
                  <a:schemeClr val="bg2"/>
                </a:solidFill>
              </a:rPr>
              <a:t>analysis_port</a:t>
            </a:r>
            <a:r>
              <a:rPr lang="en-IN" sz="1800" dirty="0">
                <a:solidFill>
                  <a:schemeClr val="bg2"/>
                </a:solidFill>
              </a:rPr>
              <a:t>”, this); </a:t>
            </a:r>
            <a:endParaRPr lang="en-IN" sz="1800" dirty="0">
              <a:solidFill>
                <a:schemeClr val="bg2"/>
              </a:solidFill>
            </a:endParaRPr>
          </a:p>
          <a:p>
            <a:pPr marL="45720" indent="0">
              <a:spcBef>
                <a:spcPts val="600"/>
              </a:spcBef>
              <a:buNone/>
            </a:pPr>
            <a:r>
              <a:rPr lang="en-IN" sz="1800" dirty="0" err="1">
                <a:solidFill>
                  <a:schemeClr val="bg2"/>
                </a:solidFill>
              </a:rPr>
              <a:t>e</a:t>
            </a:r>
            <a:r>
              <a:rPr lang="en-IN" sz="1800" dirty="0" err="1" smtClean="0">
                <a:solidFill>
                  <a:schemeClr val="bg2"/>
                </a:solidFill>
              </a:rPr>
              <a:t>ndfunction</a:t>
            </a:r>
            <a:endParaRPr lang="en-IN" sz="1800" dirty="0">
              <a:solidFill>
                <a:schemeClr val="bg2"/>
              </a:solidFill>
            </a:endParaRPr>
          </a:p>
          <a:p>
            <a:pPr marL="45720" indent="0">
              <a:spcBef>
                <a:spcPts val="600"/>
              </a:spcBef>
              <a:buNone/>
            </a:pPr>
            <a:r>
              <a:rPr lang="en-IN" sz="1800" dirty="0">
                <a:solidFill>
                  <a:schemeClr val="bg2"/>
                </a:solidFill>
              </a:rPr>
              <a:t> </a:t>
            </a:r>
            <a:endParaRPr lang="en-IN" sz="1800" dirty="0">
              <a:solidFill>
                <a:schemeClr val="bg2"/>
              </a:solidFill>
            </a:endParaRPr>
          </a:p>
          <a:p>
            <a:pPr marL="45720" indent="0">
              <a:spcBef>
                <a:spcPts val="600"/>
              </a:spcBef>
              <a:buNone/>
            </a:pPr>
            <a:r>
              <a:rPr lang="en-IN" sz="1800" dirty="0">
                <a:solidFill>
                  <a:schemeClr val="bg2"/>
                </a:solidFill>
              </a:rPr>
              <a:t>virtual task run (); </a:t>
            </a:r>
            <a:endParaRPr lang="en-IN" sz="1800" dirty="0">
              <a:solidFill>
                <a:schemeClr val="bg2"/>
              </a:solidFill>
            </a:endParaRPr>
          </a:p>
          <a:p>
            <a:pPr marL="45720" indent="0">
              <a:spcBef>
                <a:spcPts val="600"/>
              </a:spcBef>
              <a:buNone/>
            </a:pPr>
            <a:r>
              <a:rPr lang="en-IN" sz="1800" dirty="0">
                <a:solidFill>
                  <a:schemeClr val="bg2"/>
                </a:solidFill>
              </a:rPr>
              <a:t>packet p=new; </a:t>
            </a:r>
            <a:endParaRPr lang="en-IN" sz="1800" dirty="0">
              <a:solidFill>
                <a:schemeClr val="bg2"/>
              </a:solidFill>
            </a:endParaRPr>
          </a:p>
          <a:p>
            <a:pPr marL="45720" indent="0">
              <a:spcBef>
                <a:spcPts val="600"/>
              </a:spcBef>
              <a:buNone/>
            </a:pPr>
            <a:r>
              <a:rPr lang="en-IN" sz="1800" dirty="0">
                <a:solidFill>
                  <a:schemeClr val="bg2"/>
                </a:solidFill>
              </a:rPr>
              <a:t>…….//collect packet from lower level </a:t>
            </a:r>
            <a:endParaRPr lang="en-IN" sz="1800" dirty="0">
              <a:solidFill>
                <a:schemeClr val="bg2"/>
              </a:solidFill>
            </a:endParaRPr>
          </a:p>
          <a:p>
            <a:pPr marL="45720" indent="0">
              <a:spcBef>
                <a:spcPts val="600"/>
              </a:spcBef>
              <a:buNone/>
            </a:pPr>
            <a:r>
              <a:rPr lang="en-IN" sz="1800" dirty="0" err="1">
                <a:solidFill>
                  <a:schemeClr val="bg2"/>
                </a:solidFill>
              </a:rPr>
              <a:t>analysis_port.write</a:t>
            </a:r>
            <a:r>
              <a:rPr lang="en-IN" sz="1800" dirty="0">
                <a:solidFill>
                  <a:schemeClr val="bg2"/>
                </a:solidFill>
              </a:rPr>
              <a:t>(p); //write collected transaction </a:t>
            </a:r>
            <a:endParaRPr lang="en-IN" sz="1800" dirty="0">
              <a:solidFill>
                <a:schemeClr val="bg2"/>
              </a:solidFill>
            </a:endParaRPr>
          </a:p>
          <a:p>
            <a:pPr marL="45720" indent="0">
              <a:spcBef>
                <a:spcPts val="600"/>
              </a:spcBef>
              <a:buNone/>
            </a:pPr>
            <a:r>
              <a:rPr lang="en-IN" sz="1800" dirty="0" err="1">
                <a:solidFill>
                  <a:schemeClr val="bg2"/>
                </a:solidFill>
              </a:rPr>
              <a:t>endtask</a:t>
            </a:r>
            <a:r>
              <a:rPr lang="en-IN" sz="1800" dirty="0">
                <a:solidFill>
                  <a:schemeClr val="bg2"/>
                </a:solidFill>
              </a:rPr>
              <a:t> </a:t>
            </a:r>
            <a:endParaRPr lang="en-IN" sz="1800" dirty="0">
              <a:solidFill>
                <a:schemeClr val="bg2"/>
              </a:solidFill>
            </a:endParaRPr>
          </a:p>
          <a:p>
            <a:pPr marL="45720" indent="0">
              <a:spcBef>
                <a:spcPts val="600"/>
              </a:spcBef>
              <a:buNone/>
            </a:pPr>
            <a:endParaRPr lang="en-IN" sz="1800" dirty="0">
              <a:solidFill>
                <a:schemeClr val="bg2"/>
              </a:solidFill>
            </a:endParaRPr>
          </a:p>
          <a:p>
            <a:pPr marL="45720" indent="0">
              <a:spcBef>
                <a:spcPts val="600"/>
              </a:spcBef>
              <a:buNone/>
            </a:pPr>
            <a:r>
              <a:rPr lang="en-IN" sz="1800" dirty="0" err="1">
                <a:solidFill>
                  <a:schemeClr val="bg2"/>
                </a:solidFill>
              </a:rPr>
              <a:t>endclass</a:t>
            </a:r>
            <a:r>
              <a:rPr lang="en-IN" sz="1800" dirty="0">
                <a:solidFill>
                  <a:schemeClr val="bg2"/>
                </a:solidFill>
              </a:rPr>
              <a:t> </a:t>
            </a:r>
            <a:endParaRPr lang="en-IN" sz="1800" dirty="0">
              <a:solidFill>
                <a:schemeClr val="bg2"/>
              </a:solidFill>
            </a:endParaRPr>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Rectangle 7"/>
          <p:cNvSpPr/>
          <p:nvPr/>
        </p:nvSpPr>
        <p:spPr>
          <a:xfrm>
            <a:off x="5942120" y="827932"/>
            <a:ext cx="6096000" cy="4247317"/>
          </a:xfrm>
          <a:prstGeom prst="rect">
            <a:avLst/>
          </a:prstGeom>
          <a:solidFill>
            <a:schemeClr val="tx1">
              <a:lumMod val="85000"/>
            </a:schemeClr>
          </a:solidFill>
        </p:spPr>
        <p:txBody>
          <a:bodyPr>
            <a:spAutoFit/>
          </a:bodyPr>
          <a:lstStyle/>
          <a:p>
            <a:endParaRPr lang="en-IN" dirty="0">
              <a:solidFill>
                <a:schemeClr val="bg2"/>
              </a:solidFill>
            </a:endParaRPr>
          </a:p>
          <a:p>
            <a:r>
              <a:rPr lang="en-IN" dirty="0">
                <a:solidFill>
                  <a:schemeClr val="bg2"/>
                </a:solidFill>
              </a:rPr>
              <a:t>class scoreboard extends </a:t>
            </a:r>
            <a:r>
              <a:rPr lang="en-IN" dirty="0" err="1">
                <a:solidFill>
                  <a:schemeClr val="bg2"/>
                </a:solidFill>
              </a:rPr>
              <a:t>uvm_component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 </a:t>
            </a:r>
            <a:r>
              <a:rPr lang="en-IN" dirty="0" err="1">
                <a:solidFill>
                  <a:schemeClr val="bg2"/>
                </a:solidFill>
              </a:rPr>
              <a:t>uvm_anaysis_imp</a:t>
            </a:r>
            <a:r>
              <a:rPr lang="en-IN" dirty="0">
                <a:solidFill>
                  <a:schemeClr val="bg2"/>
                </a:solidFill>
              </a:rPr>
              <a:t> #(packet, </a:t>
            </a:r>
            <a:r>
              <a:rPr lang="en-IN" dirty="0" smtClean="0">
                <a:solidFill>
                  <a:schemeClr val="bg2"/>
                </a:solidFill>
              </a:rPr>
              <a:t>scoreboard) </a:t>
            </a:r>
            <a:r>
              <a:rPr lang="en-IN" dirty="0" err="1">
                <a:solidFill>
                  <a:schemeClr val="bg2"/>
                </a:solidFill>
              </a:rPr>
              <a:t>analysis_export</a:t>
            </a:r>
            <a:r>
              <a:rPr lang="en-IN" dirty="0">
                <a:solidFill>
                  <a:schemeClr val="bg2"/>
                </a:solidFill>
              </a:rPr>
              <a:t>;</a:t>
            </a:r>
            <a:endParaRPr lang="en-IN" dirty="0">
              <a:solidFill>
                <a:schemeClr val="bg2"/>
              </a:solidFill>
            </a:endParaRPr>
          </a:p>
          <a:p>
            <a:endParaRPr lang="en-IN" dirty="0">
              <a:solidFill>
                <a:schemeClr val="bg2"/>
              </a:solidFill>
            </a:endParaRPr>
          </a:p>
          <a:p>
            <a:r>
              <a:rPr lang="en-IN" dirty="0">
                <a:solidFill>
                  <a:schemeClr val="bg2"/>
                </a:solidFill>
              </a:rPr>
              <a:t> function new (string name, </a:t>
            </a:r>
            <a:r>
              <a:rPr lang="en-IN" dirty="0" err="1">
                <a:solidFill>
                  <a:schemeClr val="bg2"/>
                </a:solidFill>
              </a:rPr>
              <a:t>uvm_component</a:t>
            </a:r>
            <a:r>
              <a:rPr lang="en-IN" dirty="0">
                <a:solidFill>
                  <a:schemeClr val="bg2"/>
                </a:solidFill>
              </a:rPr>
              <a:t> parent); </a:t>
            </a:r>
            <a:r>
              <a:rPr lang="en-IN" dirty="0" err="1">
                <a:solidFill>
                  <a:schemeClr val="bg2"/>
                </a:solidFill>
              </a:rPr>
              <a:t>super.new</a:t>
            </a:r>
            <a:r>
              <a:rPr lang="en-IN" dirty="0">
                <a:solidFill>
                  <a:schemeClr val="bg2"/>
                </a:solidFill>
              </a:rPr>
              <a:t>(name, parent); </a:t>
            </a:r>
            <a:r>
              <a:rPr lang="en-IN" dirty="0" err="1">
                <a:solidFill>
                  <a:schemeClr val="bg2"/>
                </a:solidFill>
              </a:rPr>
              <a:t>analysis_export</a:t>
            </a:r>
            <a:r>
              <a:rPr lang="en-IN" dirty="0">
                <a:solidFill>
                  <a:schemeClr val="bg2"/>
                </a:solidFill>
              </a:rPr>
              <a:t>=new(“</a:t>
            </a:r>
            <a:r>
              <a:rPr lang="en-IN" dirty="0" err="1">
                <a:solidFill>
                  <a:schemeClr val="bg2"/>
                </a:solidFill>
              </a:rPr>
              <a:t>analysis_export</a:t>
            </a:r>
            <a:r>
              <a:rPr lang="en-IN" dirty="0">
                <a:solidFill>
                  <a:schemeClr val="bg2"/>
                </a:solidFill>
              </a:rPr>
              <a:t>”, this);</a:t>
            </a:r>
            <a:endParaRPr lang="en-IN" dirty="0">
              <a:solidFill>
                <a:schemeClr val="bg2"/>
              </a:solidFill>
            </a:endParaRPr>
          </a:p>
          <a:p>
            <a:r>
              <a:rPr lang="en-IN" dirty="0" err="1">
                <a:solidFill>
                  <a:schemeClr val="bg2"/>
                </a:solidFill>
              </a:rPr>
              <a:t>endfunction</a:t>
            </a:r>
            <a:r>
              <a:rPr lang="en-IN" dirty="0">
                <a:solidFill>
                  <a:schemeClr val="bg2"/>
                </a:solidFill>
              </a:rPr>
              <a:t> </a:t>
            </a:r>
            <a:endParaRPr lang="en-IN" dirty="0">
              <a:solidFill>
                <a:schemeClr val="bg2"/>
              </a:solidFill>
            </a:endParaRPr>
          </a:p>
          <a:p>
            <a:endParaRPr lang="en-IN" dirty="0">
              <a:solidFill>
                <a:schemeClr val="bg2"/>
              </a:solidFill>
            </a:endParaRPr>
          </a:p>
          <a:p>
            <a:r>
              <a:rPr lang="en-IN" dirty="0">
                <a:solidFill>
                  <a:schemeClr val="bg2"/>
                </a:solidFill>
              </a:rPr>
              <a:t>function void write (packet p); </a:t>
            </a:r>
            <a:endParaRPr lang="en-IN" dirty="0">
              <a:solidFill>
                <a:schemeClr val="bg2"/>
              </a:solidFill>
            </a:endParaRPr>
          </a:p>
          <a:p>
            <a:r>
              <a:rPr lang="en-IN" dirty="0">
                <a:solidFill>
                  <a:schemeClr val="bg2"/>
                </a:solidFill>
              </a:rPr>
              <a:t>//perform some check on packet p </a:t>
            </a:r>
            <a:endParaRPr lang="en-IN" dirty="0">
              <a:solidFill>
                <a:schemeClr val="bg2"/>
              </a:solidFill>
            </a:endParaRPr>
          </a:p>
          <a:p>
            <a:r>
              <a:rPr lang="en-IN" dirty="0" err="1">
                <a:solidFill>
                  <a:schemeClr val="bg2"/>
                </a:solidFill>
              </a:rPr>
              <a:t>endfunction</a:t>
            </a:r>
            <a:r>
              <a:rPr lang="en-IN" dirty="0">
                <a:solidFill>
                  <a:schemeClr val="bg2"/>
                </a:solidFill>
              </a:rPr>
              <a:t> </a:t>
            </a:r>
            <a:endParaRPr lang="en-IN" dirty="0">
              <a:solidFill>
                <a:schemeClr val="bg2"/>
              </a:solidFill>
            </a:endParaRPr>
          </a:p>
          <a:p>
            <a:endParaRPr lang="en-IN" dirty="0">
              <a:solidFill>
                <a:schemeClr val="bg2"/>
              </a:solidFill>
            </a:endParaRPr>
          </a:p>
          <a:p>
            <a:r>
              <a:rPr lang="en-IN" dirty="0" err="1">
                <a:solidFill>
                  <a:schemeClr val="bg2"/>
                </a:solidFill>
              </a:rPr>
              <a:t>endclass</a:t>
            </a:r>
            <a:r>
              <a:rPr lang="en-IN" dirty="0">
                <a:solidFill>
                  <a:schemeClr val="bg2"/>
                </a:solidFill>
              </a:rPr>
              <a:t> </a:t>
            </a:r>
            <a:endParaRPr lang="en-IN" dirty="0">
              <a:solidFill>
                <a:schemeClr val="bg2"/>
              </a:solidFill>
            </a:endParaRPr>
          </a:p>
        </p:txBody>
      </p:sp>
      <p:sp>
        <p:nvSpPr>
          <p:cNvPr id="9" name="TextBox 8"/>
          <p:cNvSpPr txBox="1"/>
          <p:nvPr/>
        </p:nvSpPr>
        <p:spPr>
          <a:xfrm>
            <a:off x="253014" y="106532"/>
            <a:ext cx="10417945" cy="584775"/>
          </a:xfrm>
          <a:prstGeom prst="rect">
            <a:avLst/>
          </a:prstGeom>
          <a:noFill/>
        </p:spPr>
        <p:txBody>
          <a:bodyPr wrap="square" rtlCol="0">
            <a:spAutoFit/>
          </a:bodyPr>
          <a:lstStyle/>
          <a:p>
            <a:r>
              <a:rPr lang="en-IN" sz="3200" u="sng" dirty="0"/>
              <a:t>How to implement the TLM Analysis port and export? </a:t>
            </a:r>
            <a:endParaRPr lang="en-IN" sz="3200" u="sng" dirty="0"/>
          </a:p>
        </p:txBody>
      </p:sp>
      <p:sp>
        <p:nvSpPr>
          <p:cNvPr id="10" name="Rectangle 9"/>
          <p:cNvSpPr/>
          <p:nvPr/>
        </p:nvSpPr>
        <p:spPr>
          <a:xfrm>
            <a:off x="5827594" y="5286494"/>
            <a:ext cx="6364406" cy="707886"/>
          </a:xfrm>
          <a:prstGeom prst="rect">
            <a:avLst/>
          </a:prstGeom>
        </p:spPr>
        <p:txBody>
          <a:bodyPr wrap="square">
            <a:spAutoFit/>
          </a:bodyPr>
          <a:lstStyle/>
          <a:p>
            <a:r>
              <a:rPr lang="en-US" sz="2000" b="1" dirty="0" smtClean="0"/>
              <a:t>In Environment connect phase:</a:t>
            </a:r>
            <a:endParaRPr lang="en-US" sz="2000" b="1" dirty="0" smtClean="0"/>
          </a:p>
          <a:p>
            <a:r>
              <a:rPr lang="en-US" sz="2000" dirty="0" smtClean="0"/>
              <a:t>agnt.mon.analysis_port.connect(</a:t>
            </a:r>
            <a:r>
              <a:rPr lang="en-US" sz="2000" dirty="0" err="1" smtClean="0"/>
              <a:t>sb.analysis_export</a:t>
            </a:r>
            <a:r>
              <a:rPr lang="en-US" sz="2000" dirty="0" smtClean="0"/>
              <a:t>);</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258" y="110882"/>
            <a:ext cx="5357674" cy="501677"/>
          </a:xfrm>
        </p:spPr>
        <p:txBody>
          <a:bodyPr>
            <a:normAutofit lnSpcReduction="10000"/>
          </a:bodyPr>
          <a:lstStyle/>
          <a:p>
            <a:pPr marL="45720" indent="0">
              <a:buNone/>
            </a:pPr>
            <a:r>
              <a:rPr lang="en-IN" sz="3200" u="sng" dirty="0"/>
              <a:t>Analysis FIFO</a:t>
            </a:r>
            <a:endParaRPr lang="en-IN"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55107" y="763480"/>
            <a:ext cx="11436559" cy="2677656"/>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a:t>Sometimes transactions that are passed through analysis port cannot be processed immediately. </a:t>
            </a:r>
            <a:endParaRPr lang="en-IN" sz="2400" dirty="0"/>
          </a:p>
          <a:p>
            <a:pPr marL="342900" indent="-342900" algn="just">
              <a:buFont typeface="Wingdings" panose="05000000000000000000" pitchFamily="2" charset="2"/>
              <a:buChar char="Ø"/>
            </a:pPr>
            <a:r>
              <a:rPr lang="en-IN" sz="2400" dirty="0"/>
              <a:t>In such case the transaction needs to stored before they are consumed. </a:t>
            </a:r>
            <a:endParaRPr lang="en-IN" sz="2400" dirty="0"/>
          </a:p>
          <a:p>
            <a:pPr marL="342900" indent="-342900" algn="just">
              <a:buFont typeface="Wingdings" panose="05000000000000000000" pitchFamily="2" charset="2"/>
              <a:buChar char="Ø"/>
            </a:pPr>
            <a:r>
              <a:rPr lang="en-IN" sz="2400" dirty="0" err="1"/>
              <a:t>uvm_tlm_analysis_fifo</a:t>
            </a:r>
            <a:r>
              <a:rPr lang="en-IN" sz="2400" dirty="0"/>
              <a:t> is used to address this requirement. It has an </a:t>
            </a:r>
            <a:r>
              <a:rPr lang="en-IN" sz="2400" dirty="0" err="1"/>
              <a:t>analysis_export</a:t>
            </a:r>
            <a:r>
              <a:rPr lang="en-IN" sz="2400" dirty="0"/>
              <a:t> that can be directly connected to analysis ports. </a:t>
            </a:r>
            <a:endParaRPr lang="en-IN" sz="2400" dirty="0"/>
          </a:p>
          <a:p>
            <a:pPr marL="342900" indent="-342900" algn="just">
              <a:buFont typeface="Wingdings" panose="05000000000000000000" pitchFamily="2" charset="2"/>
              <a:buChar char="Ø"/>
            </a:pPr>
            <a:r>
              <a:rPr lang="en-IN" sz="2400" dirty="0"/>
              <a:t>Analysis </a:t>
            </a:r>
            <a:r>
              <a:rPr lang="en-IN" sz="2400" dirty="0" err="1"/>
              <a:t>fifo</a:t>
            </a:r>
            <a:r>
              <a:rPr lang="en-IN" sz="2400" dirty="0"/>
              <a:t> has unbound size so that write always succeed. </a:t>
            </a:r>
            <a:endParaRPr lang="en-IN" sz="2400" dirty="0"/>
          </a:p>
          <a:p>
            <a:pPr marL="342900" indent="-342900" algn="just">
              <a:buFont typeface="Wingdings" panose="05000000000000000000" pitchFamily="2" charset="2"/>
              <a:buChar char="Ø"/>
            </a:pPr>
            <a:endParaRPr lang="en-IN" sz="2400" dirty="0"/>
          </a:p>
        </p:txBody>
      </p:sp>
      <p:pic>
        <p:nvPicPr>
          <p:cNvPr id="9" name="Picture 8"/>
          <p:cNvPicPr>
            <a:picLocks noChangeAspect="1"/>
          </p:cNvPicPr>
          <p:nvPr/>
        </p:nvPicPr>
        <p:blipFill>
          <a:blip r:embed="rId1"/>
          <a:stretch>
            <a:fillRect/>
          </a:stretch>
        </p:blipFill>
        <p:spPr>
          <a:xfrm>
            <a:off x="3551069" y="3773391"/>
            <a:ext cx="5254286" cy="1381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666" y="119759"/>
            <a:ext cx="5890334" cy="608209"/>
          </a:xfrm>
        </p:spPr>
        <p:txBody>
          <a:bodyPr/>
          <a:lstStyle/>
          <a:p>
            <a:pPr marL="45720" indent="0">
              <a:buNone/>
            </a:pPr>
            <a:r>
              <a:rPr lang="en-IN" sz="3200" u="sng" dirty="0"/>
              <a:t>UVM Factory</a:t>
            </a:r>
            <a:endParaRPr lang="en-IN"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46229" y="727968"/>
            <a:ext cx="11645902" cy="4708981"/>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err="1"/>
              <a:t>uvm_factory</a:t>
            </a:r>
            <a:r>
              <a:rPr lang="en-IN" sz="2400" dirty="0"/>
              <a:t> (UVM Factory) is a class which is used to create UVM objects and components </a:t>
            </a:r>
            <a:r>
              <a:rPr lang="en-IN" sz="2400" dirty="0" smtClean="0"/>
              <a:t> during runtime</a:t>
            </a:r>
            <a:endParaRPr lang="en-IN" sz="2400" dirty="0"/>
          </a:p>
          <a:p>
            <a:pPr marL="342900" indent="-342900" algn="just">
              <a:buFont typeface="Wingdings" panose="05000000000000000000" pitchFamily="2" charset="2"/>
              <a:buChar char="Ø"/>
            </a:pPr>
            <a:r>
              <a:rPr lang="en-IN" sz="2400" dirty="0"/>
              <a:t> To enable an object of one type to be substituted with an object of a derived type without changing the testbench structure or even the testbench code</a:t>
            </a:r>
            <a:endParaRPr lang="en-IN" sz="2400" dirty="0"/>
          </a:p>
          <a:p>
            <a:pPr marL="342900" indent="-342900" algn="just">
              <a:buFont typeface="Wingdings" panose="05000000000000000000" pitchFamily="2" charset="2"/>
              <a:buChar char="Ø"/>
            </a:pPr>
            <a:r>
              <a:rPr lang="en-IN" sz="2400" dirty="0"/>
              <a:t>User defined objects and components can be registered with the factory via typedef or macros invocation </a:t>
            </a:r>
            <a:endParaRPr lang="en-IN" sz="2400" dirty="0"/>
          </a:p>
          <a:p>
            <a:pPr marL="342900" indent="-342900" algn="just">
              <a:buFont typeface="Wingdings" panose="05000000000000000000" pitchFamily="2" charset="2"/>
              <a:buChar char="Ø"/>
            </a:pPr>
            <a:r>
              <a:rPr lang="en-IN" sz="2400" dirty="0"/>
              <a:t>Using the factory involves three basic operations </a:t>
            </a:r>
            <a:endParaRPr lang="en-IN" sz="2400" dirty="0"/>
          </a:p>
          <a:p>
            <a:pPr marL="800100" lvl="1" indent="-342900" algn="just">
              <a:buFont typeface="Wingdings" panose="05000000000000000000" pitchFamily="2" charset="2"/>
              <a:buChar char="Ø"/>
            </a:pPr>
            <a:r>
              <a:rPr lang="en-IN" sz="2400" dirty="0"/>
              <a:t>Registering objects and components types with the factory </a:t>
            </a:r>
            <a:endParaRPr lang="en-IN" sz="2400" dirty="0"/>
          </a:p>
          <a:p>
            <a:pPr marL="800100" lvl="1" indent="-342900" algn="just">
              <a:buFont typeface="Wingdings" panose="05000000000000000000" pitchFamily="2" charset="2"/>
              <a:buChar char="Ø"/>
            </a:pPr>
            <a:r>
              <a:rPr lang="en-IN" sz="2400" dirty="0"/>
              <a:t>Using factory to create objects or components</a:t>
            </a:r>
            <a:endParaRPr lang="en-IN" sz="2400" dirty="0"/>
          </a:p>
          <a:p>
            <a:pPr marL="800100" lvl="1" indent="-342900" algn="just">
              <a:buFont typeface="Wingdings" panose="05000000000000000000" pitchFamily="2" charset="2"/>
              <a:buChar char="Ø"/>
            </a:pPr>
            <a:r>
              <a:rPr lang="en-IN" sz="2400" dirty="0"/>
              <a:t>Configuring the factory with type and instance overrides</a:t>
            </a:r>
            <a:endParaRPr lang="en-IN" sz="2400" dirty="0"/>
          </a:p>
          <a:p>
            <a:pPr marL="342900" indent="-342900">
              <a:buFont typeface="Wingdings" panose="05000000000000000000" pitchFamily="2" charset="2"/>
              <a:buChar char="Ø"/>
            </a:pPr>
            <a:endParaRPr lang="en-IN" sz="2400" dirty="0"/>
          </a:p>
          <a:p>
            <a:pPr marL="285750" indent="-285750">
              <a:lnSpc>
                <a:spcPct val="150000"/>
              </a:lnSpc>
              <a:buFont typeface="Wingdings" panose="05000000000000000000" pitchFamily="2" charset="2"/>
              <a:buChar char="Ø"/>
            </a:pPr>
            <a:endParaRPr lang="en-IN" sz="2400" dirty="0"/>
          </a:p>
        </p:txBody>
      </p:sp>
      <p:sp>
        <p:nvSpPr>
          <p:cNvPr id="9" name="Rectangle 8"/>
          <p:cNvSpPr/>
          <p:nvPr/>
        </p:nvSpPr>
        <p:spPr>
          <a:xfrm>
            <a:off x="1308847" y="5029217"/>
            <a:ext cx="9825318" cy="707886"/>
          </a:xfrm>
          <a:prstGeom prst="rect">
            <a:avLst/>
          </a:prstGeom>
        </p:spPr>
        <p:txBody>
          <a:bodyPr wrap="square">
            <a:spAutoFit/>
          </a:bodyPr>
          <a:lstStyle/>
          <a:p>
            <a:r>
              <a:rPr lang="en-US" sz="2000" dirty="0" smtClean="0"/>
              <a:t>Class scoreboard extends uvm_component;</a:t>
            </a:r>
            <a:endParaRPr lang="en-US" sz="2000" dirty="0" smtClean="0"/>
          </a:p>
          <a:p>
            <a:r>
              <a:rPr lang="en-US" sz="2000" dirty="0" err="1" smtClean="0"/>
              <a:t>typedef</a:t>
            </a:r>
            <a:r>
              <a:rPr lang="en-US" sz="2000" dirty="0" smtClean="0"/>
              <a:t> </a:t>
            </a:r>
            <a:r>
              <a:rPr lang="en-US" sz="2000" dirty="0" err="1" smtClean="0"/>
              <a:t>uvm_component_registry</a:t>
            </a:r>
            <a:r>
              <a:rPr lang="en-US" sz="2000" dirty="0" smtClean="0"/>
              <a:t> #(</a:t>
            </a:r>
            <a:r>
              <a:rPr lang="en-US" sz="2000" dirty="0" err="1" smtClean="0"/>
              <a:t>scoreboard,"scoreboard</a:t>
            </a:r>
            <a:r>
              <a:rPr lang="en-US" sz="2000" dirty="0" smtClean="0"/>
              <a:t>") </a:t>
            </a:r>
            <a:r>
              <a:rPr lang="en-US" sz="2000" dirty="0" err="1" smtClean="0"/>
              <a:t>type_id</a:t>
            </a:r>
            <a:r>
              <a:rPr lang="en-US" dirty="0" smtClean="0"/>
              <a:t>;</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093" y="169209"/>
            <a:ext cx="8988641" cy="625965"/>
          </a:xfrm>
        </p:spPr>
        <p:txBody>
          <a:bodyPr>
            <a:normAutofit/>
          </a:bodyPr>
          <a:lstStyle/>
          <a:p>
            <a:pPr marL="45720" indent="0">
              <a:buNone/>
            </a:pPr>
            <a:r>
              <a:rPr lang="en-IN" sz="3200" u="sng" dirty="0"/>
              <a:t>How to register the components with the factory?</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28474" y="707985"/>
            <a:ext cx="8172398" cy="400110"/>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Using the macro method</a:t>
            </a:r>
            <a:endParaRPr lang="en-IN" dirty="0"/>
          </a:p>
        </p:txBody>
      </p:sp>
      <p:sp>
        <p:nvSpPr>
          <p:cNvPr id="9" name="TextBox 8"/>
          <p:cNvSpPr txBox="1"/>
          <p:nvPr/>
        </p:nvSpPr>
        <p:spPr>
          <a:xfrm>
            <a:off x="6296813" y="1513041"/>
            <a:ext cx="5157926" cy="3693319"/>
          </a:xfrm>
          <a:prstGeom prst="rect">
            <a:avLst/>
          </a:prstGeom>
          <a:solidFill>
            <a:schemeClr val="tx1">
              <a:lumMod val="85000"/>
            </a:schemeClr>
          </a:solidFill>
        </p:spPr>
        <p:txBody>
          <a:bodyPr wrap="square" rtlCol="0">
            <a:spAutoFit/>
          </a:bodyPr>
          <a:lstStyle/>
          <a:p>
            <a:pPr marL="285750" indent="-285750">
              <a:buFont typeface="Wingdings" panose="05000000000000000000" pitchFamily="2" charset="2"/>
              <a:buChar char="§"/>
            </a:pPr>
            <a:r>
              <a:rPr lang="en-IN" u="sng" dirty="0">
                <a:solidFill>
                  <a:schemeClr val="bg2"/>
                </a:solidFill>
              </a:rPr>
              <a:t>Non-Parameterized Components: </a:t>
            </a:r>
            <a:endParaRPr lang="en-IN" u="sng" dirty="0">
              <a:solidFill>
                <a:schemeClr val="bg2"/>
              </a:solidFill>
            </a:endParaRPr>
          </a:p>
          <a:p>
            <a:endParaRPr lang="en-IN" dirty="0">
              <a:solidFill>
                <a:schemeClr val="bg2"/>
              </a:solidFill>
            </a:endParaRPr>
          </a:p>
          <a:p>
            <a:r>
              <a:rPr lang="en-IN" dirty="0">
                <a:solidFill>
                  <a:schemeClr val="bg2"/>
                </a:solidFill>
              </a:rPr>
              <a:t>class comp extends </a:t>
            </a:r>
            <a:r>
              <a:rPr lang="en-IN" dirty="0" err="1">
                <a:solidFill>
                  <a:schemeClr val="bg2"/>
                </a:solidFill>
              </a:rPr>
              <a:t>uvm_component</a:t>
            </a:r>
            <a:r>
              <a:rPr lang="en-IN" dirty="0">
                <a:solidFill>
                  <a:schemeClr val="bg2"/>
                </a:solidFill>
              </a:rPr>
              <a:t>; </a:t>
            </a:r>
            <a:endParaRPr lang="en-IN" dirty="0">
              <a:solidFill>
                <a:schemeClr val="bg2"/>
              </a:solidFill>
            </a:endParaRPr>
          </a:p>
          <a:p>
            <a:r>
              <a:rPr lang="en-IN" dirty="0">
                <a:solidFill>
                  <a:schemeClr val="bg2"/>
                </a:solidFill>
              </a:rPr>
              <a:t>`</a:t>
            </a:r>
            <a:r>
              <a:rPr lang="en-IN" dirty="0" err="1">
                <a:solidFill>
                  <a:schemeClr val="bg2"/>
                </a:solidFill>
              </a:rPr>
              <a:t>uvm_component_utils</a:t>
            </a:r>
            <a:r>
              <a:rPr lang="en-IN" dirty="0">
                <a:solidFill>
                  <a:schemeClr val="bg2"/>
                </a:solidFill>
              </a:rPr>
              <a:t>(comp) </a:t>
            </a:r>
            <a:endParaRPr lang="en-IN" dirty="0">
              <a:solidFill>
                <a:schemeClr val="bg2"/>
              </a:solidFill>
            </a:endParaRPr>
          </a:p>
          <a:p>
            <a:r>
              <a:rPr lang="en-IN" dirty="0" err="1">
                <a:solidFill>
                  <a:schemeClr val="bg2"/>
                </a:solidFill>
              </a:rPr>
              <a:t>endclass</a:t>
            </a:r>
            <a:r>
              <a:rPr lang="en-IN" dirty="0">
                <a:solidFill>
                  <a:schemeClr val="bg2"/>
                </a:solidFill>
              </a:rPr>
              <a:t> </a:t>
            </a:r>
            <a:endParaRPr lang="en-IN" dirty="0">
              <a:solidFill>
                <a:schemeClr val="bg2"/>
              </a:solidFill>
            </a:endParaRPr>
          </a:p>
          <a:p>
            <a:endParaRPr lang="en-IN" dirty="0">
              <a:solidFill>
                <a:schemeClr val="bg2"/>
              </a:solidFill>
            </a:endParaRPr>
          </a:p>
          <a:p>
            <a:endParaRPr lang="en-IN" dirty="0">
              <a:solidFill>
                <a:schemeClr val="bg2"/>
              </a:solidFill>
            </a:endParaRPr>
          </a:p>
          <a:p>
            <a:pPr marL="285750" indent="-285750">
              <a:buFont typeface="Arial" panose="020B0604020202020204" pitchFamily="34" charset="0"/>
              <a:buChar char="•"/>
            </a:pPr>
            <a:r>
              <a:rPr lang="en-IN" u="sng" dirty="0">
                <a:solidFill>
                  <a:schemeClr val="bg2"/>
                </a:solidFill>
              </a:rPr>
              <a:t>Parameterized Components:</a:t>
            </a:r>
            <a:endParaRPr lang="en-IN" u="sng" dirty="0">
              <a:solidFill>
                <a:schemeClr val="bg2"/>
              </a:solidFill>
            </a:endParaRPr>
          </a:p>
          <a:p>
            <a:r>
              <a:rPr lang="en-IN" dirty="0">
                <a:solidFill>
                  <a:schemeClr val="bg2"/>
                </a:solidFill>
              </a:rPr>
              <a:t> </a:t>
            </a:r>
            <a:endParaRPr lang="en-IN" dirty="0">
              <a:solidFill>
                <a:schemeClr val="bg2"/>
              </a:solidFill>
            </a:endParaRPr>
          </a:p>
          <a:p>
            <a:r>
              <a:rPr lang="en-IN" dirty="0">
                <a:solidFill>
                  <a:schemeClr val="bg2"/>
                </a:solidFill>
              </a:rPr>
              <a:t>class comp #(type T=int, int Width=32) extends </a:t>
            </a:r>
            <a:endParaRPr lang="en-IN" dirty="0">
              <a:solidFill>
                <a:schemeClr val="bg2"/>
              </a:solidFill>
            </a:endParaRPr>
          </a:p>
          <a:p>
            <a:r>
              <a:rPr lang="en-IN" dirty="0" err="1">
                <a:solidFill>
                  <a:schemeClr val="bg2"/>
                </a:solidFill>
              </a:rPr>
              <a:t>uvm_component</a:t>
            </a:r>
            <a:r>
              <a:rPr lang="en-IN" dirty="0">
                <a:solidFill>
                  <a:schemeClr val="bg2"/>
                </a:solidFill>
              </a:rPr>
              <a:t>; </a:t>
            </a:r>
            <a:endParaRPr lang="en-IN" dirty="0">
              <a:solidFill>
                <a:schemeClr val="bg2"/>
              </a:solidFill>
            </a:endParaRPr>
          </a:p>
          <a:p>
            <a:r>
              <a:rPr lang="fr-FR" dirty="0">
                <a:solidFill>
                  <a:schemeClr val="bg2"/>
                </a:solidFill>
              </a:rPr>
              <a:t>`</a:t>
            </a:r>
            <a:r>
              <a:rPr lang="fr-FR" dirty="0" err="1">
                <a:solidFill>
                  <a:schemeClr val="bg2"/>
                </a:solidFill>
              </a:rPr>
              <a:t>uvm_component_param_utils</a:t>
            </a:r>
            <a:r>
              <a:rPr lang="fr-FR" dirty="0">
                <a:solidFill>
                  <a:schemeClr val="bg2"/>
                </a:solidFill>
              </a:rPr>
              <a:t>(</a:t>
            </a:r>
            <a:r>
              <a:rPr lang="fr-FR" dirty="0" err="1">
                <a:solidFill>
                  <a:schemeClr val="bg2"/>
                </a:solidFill>
              </a:rPr>
              <a:t>comp</a:t>
            </a:r>
            <a:r>
              <a:rPr lang="fr-FR" dirty="0">
                <a:solidFill>
                  <a:schemeClr val="bg2"/>
                </a:solidFill>
              </a:rPr>
              <a:t> #(T, </a:t>
            </a:r>
            <a:r>
              <a:rPr lang="fr-FR" dirty="0" err="1">
                <a:solidFill>
                  <a:schemeClr val="bg2"/>
                </a:solidFill>
              </a:rPr>
              <a:t>Width</a:t>
            </a:r>
            <a:r>
              <a:rPr lang="fr-FR" dirty="0">
                <a:solidFill>
                  <a:schemeClr val="bg2"/>
                </a:solidFill>
              </a:rPr>
              <a:t>)) </a:t>
            </a:r>
            <a:endParaRPr lang="fr-FR" dirty="0">
              <a:solidFill>
                <a:schemeClr val="bg2"/>
              </a:solidFill>
            </a:endParaRPr>
          </a:p>
          <a:p>
            <a:r>
              <a:rPr lang="en-IN" dirty="0" err="1">
                <a:solidFill>
                  <a:schemeClr val="bg2"/>
                </a:solidFill>
              </a:rPr>
              <a:t>endclass</a:t>
            </a:r>
            <a:r>
              <a:rPr lang="en-IN" dirty="0">
                <a:solidFill>
                  <a:schemeClr val="bg2"/>
                </a:solidFill>
              </a:rPr>
              <a:t> </a:t>
            </a:r>
            <a:endParaRPr lang="en-IN" dirty="0">
              <a:solidFill>
                <a:schemeClr val="bg2"/>
              </a:solidFill>
            </a:endParaRPr>
          </a:p>
        </p:txBody>
      </p:sp>
      <p:sp>
        <p:nvSpPr>
          <p:cNvPr id="11" name="TextBox 10"/>
          <p:cNvSpPr txBox="1"/>
          <p:nvPr/>
        </p:nvSpPr>
        <p:spPr>
          <a:xfrm>
            <a:off x="445363" y="1513041"/>
            <a:ext cx="5319204" cy="3693319"/>
          </a:xfrm>
          <a:prstGeom prst="rect">
            <a:avLst/>
          </a:prstGeom>
          <a:solidFill>
            <a:schemeClr val="tx1">
              <a:lumMod val="85000"/>
            </a:schemeClr>
          </a:solidFill>
        </p:spPr>
        <p:txBody>
          <a:bodyPr wrap="square" rtlCol="0">
            <a:spAutoFit/>
          </a:bodyPr>
          <a:lstStyle/>
          <a:p>
            <a:pPr marL="285750" indent="-285750">
              <a:buFont typeface="Wingdings" panose="05000000000000000000" pitchFamily="2" charset="2"/>
              <a:buChar char="§"/>
            </a:pPr>
            <a:r>
              <a:rPr lang="en-IN" u="sng" dirty="0">
                <a:solidFill>
                  <a:schemeClr val="bg2"/>
                </a:solidFill>
              </a:rPr>
              <a:t>Non-Parameterized Objects: </a:t>
            </a:r>
            <a:endParaRPr lang="en-IN" u="sng" dirty="0">
              <a:solidFill>
                <a:schemeClr val="bg2"/>
              </a:solidFill>
            </a:endParaRPr>
          </a:p>
          <a:p>
            <a:endParaRPr lang="en-IN" dirty="0">
              <a:solidFill>
                <a:schemeClr val="bg2"/>
              </a:solidFill>
            </a:endParaRPr>
          </a:p>
          <a:p>
            <a:r>
              <a:rPr lang="en-IN" dirty="0">
                <a:solidFill>
                  <a:schemeClr val="bg2"/>
                </a:solidFill>
              </a:rPr>
              <a:t>       class packet extends </a:t>
            </a:r>
            <a:r>
              <a:rPr lang="en-IN" dirty="0" err="1">
                <a:solidFill>
                  <a:schemeClr val="bg2"/>
                </a:solidFill>
              </a:rPr>
              <a:t>uvm_object</a:t>
            </a:r>
            <a:r>
              <a:rPr lang="en-IN" dirty="0">
                <a:solidFill>
                  <a:schemeClr val="bg2"/>
                </a:solidFill>
              </a:rPr>
              <a:t>; </a:t>
            </a:r>
            <a:endParaRPr lang="en-IN" dirty="0">
              <a:solidFill>
                <a:schemeClr val="bg2"/>
              </a:solidFill>
            </a:endParaRPr>
          </a:p>
          <a:p>
            <a:r>
              <a:rPr lang="en-IN" dirty="0">
                <a:solidFill>
                  <a:schemeClr val="bg2"/>
                </a:solidFill>
              </a:rPr>
              <a:t>         `</a:t>
            </a:r>
            <a:r>
              <a:rPr lang="en-IN" dirty="0" err="1">
                <a:solidFill>
                  <a:schemeClr val="bg2"/>
                </a:solidFill>
              </a:rPr>
              <a:t>uvm_object_utils</a:t>
            </a:r>
            <a:r>
              <a:rPr lang="en-IN" dirty="0">
                <a:solidFill>
                  <a:schemeClr val="bg2"/>
                </a:solidFill>
              </a:rPr>
              <a:t>(packet) </a:t>
            </a:r>
            <a:endParaRPr lang="en-IN" dirty="0">
              <a:solidFill>
                <a:schemeClr val="bg2"/>
              </a:solidFill>
            </a:endParaRPr>
          </a:p>
          <a:p>
            <a:r>
              <a:rPr lang="en-IN" dirty="0">
                <a:solidFill>
                  <a:schemeClr val="bg2"/>
                </a:solidFill>
              </a:rPr>
              <a:t>       </a:t>
            </a:r>
            <a:r>
              <a:rPr lang="en-IN" dirty="0" err="1">
                <a:solidFill>
                  <a:schemeClr val="bg2"/>
                </a:solidFill>
              </a:rPr>
              <a:t>endclass</a:t>
            </a:r>
            <a:r>
              <a:rPr lang="en-IN" dirty="0">
                <a:solidFill>
                  <a:schemeClr val="bg2"/>
                </a:solidFill>
              </a:rPr>
              <a:t> </a:t>
            </a:r>
            <a:endParaRPr lang="en-IN" dirty="0">
              <a:solidFill>
                <a:schemeClr val="bg2"/>
              </a:solidFill>
            </a:endParaRPr>
          </a:p>
          <a:p>
            <a:endParaRPr lang="en-IN" dirty="0">
              <a:solidFill>
                <a:schemeClr val="bg2"/>
              </a:solidFill>
            </a:endParaRPr>
          </a:p>
          <a:p>
            <a:endParaRPr lang="en-IN" dirty="0">
              <a:solidFill>
                <a:schemeClr val="bg2"/>
              </a:solidFill>
            </a:endParaRPr>
          </a:p>
          <a:p>
            <a:pPr marL="285750" indent="-285750">
              <a:buFont typeface="Wingdings" panose="05000000000000000000" pitchFamily="2" charset="2"/>
              <a:buChar char="§"/>
            </a:pPr>
            <a:r>
              <a:rPr lang="en-IN" u="sng" dirty="0">
                <a:solidFill>
                  <a:schemeClr val="bg2"/>
                </a:solidFill>
              </a:rPr>
              <a:t>Parameterized Objects: </a:t>
            </a:r>
            <a:endParaRPr lang="en-IN" u="sng" dirty="0">
              <a:solidFill>
                <a:schemeClr val="bg2"/>
              </a:solidFill>
            </a:endParaRPr>
          </a:p>
          <a:p>
            <a:endParaRPr lang="en-IN" dirty="0">
              <a:solidFill>
                <a:schemeClr val="bg2"/>
              </a:solidFill>
            </a:endParaRPr>
          </a:p>
          <a:p>
            <a:r>
              <a:rPr lang="en-IN" dirty="0">
                <a:solidFill>
                  <a:schemeClr val="bg2"/>
                </a:solidFill>
              </a:rPr>
              <a:t>class packet #(type T=int, int Width=32) extends </a:t>
            </a:r>
            <a:r>
              <a:rPr lang="en-IN" dirty="0" err="1">
                <a:solidFill>
                  <a:schemeClr val="bg2"/>
                </a:solidFill>
              </a:rPr>
              <a:t>uvm_object</a:t>
            </a:r>
            <a:r>
              <a:rPr lang="en-IN" dirty="0">
                <a:solidFill>
                  <a:schemeClr val="bg2"/>
                </a:solidFill>
              </a:rPr>
              <a:t>; </a:t>
            </a:r>
            <a:endParaRPr lang="en-IN" dirty="0">
              <a:solidFill>
                <a:schemeClr val="bg2"/>
              </a:solidFill>
            </a:endParaRPr>
          </a:p>
          <a:p>
            <a:r>
              <a:rPr lang="en-IN" dirty="0">
                <a:solidFill>
                  <a:schemeClr val="bg2"/>
                </a:solidFill>
              </a:rPr>
              <a:t>`</a:t>
            </a:r>
            <a:r>
              <a:rPr lang="en-IN" dirty="0" err="1">
                <a:solidFill>
                  <a:schemeClr val="bg2"/>
                </a:solidFill>
              </a:rPr>
              <a:t>uvm_object_param_utils</a:t>
            </a:r>
            <a:r>
              <a:rPr lang="en-IN" dirty="0">
                <a:solidFill>
                  <a:schemeClr val="bg2"/>
                </a:solidFill>
              </a:rPr>
              <a:t>(packet #(T, Width)) </a:t>
            </a:r>
            <a:endParaRPr lang="en-IN" dirty="0">
              <a:solidFill>
                <a:schemeClr val="bg2"/>
              </a:solidFill>
            </a:endParaRPr>
          </a:p>
          <a:p>
            <a:r>
              <a:rPr lang="en-IN" dirty="0" err="1">
                <a:solidFill>
                  <a:schemeClr val="bg2"/>
                </a:solidFill>
              </a:rPr>
              <a:t>endclass</a:t>
            </a:r>
            <a:r>
              <a:rPr lang="en-IN" dirty="0">
                <a:solidFill>
                  <a:schemeClr val="bg2"/>
                </a:solidFill>
              </a:rPr>
              <a:t> </a:t>
            </a:r>
            <a:endParaRPr lang="en-IN" dirty="0">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604" y="102005"/>
            <a:ext cx="9139561" cy="537188"/>
          </a:xfrm>
        </p:spPr>
        <p:txBody>
          <a:bodyPr>
            <a:normAutofit/>
          </a:bodyPr>
          <a:lstStyle/>
          <a:p>
            <a:pPr marL="45720" indent="0">
              <a:buNone/>
            </a:pPr>
            <a:r>
              <a:rPr lang="en-IN" sz="2800" u="sng" dirty="0"/>
              <a:t>How to create the objects of classes registered in factory?</a:t>
            </a:r>
            <a:endParaRPr lang="en-IN" sz="28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63984" y="639193"/>
            <a:ext cx="8060925" cy="369332"/>
          </a:xfrm>
          <a:prstGeom prst="rect">
            <a:avLst/>
          </a:prstGeom>
          <a:noFill/>
        </p:spPr>
        <p:txBody>
          <a:bodyPr wrap="square" rtlCol="0">
            <a:spAutoFit/>
          </a:bodyPr>
          <a:lstStyle/>
          <a:p>
            <a:pPr marL="285750" indent="-285750">
              <a:buFont typeface="Wingdings" panose="05000000000000000000" pitchFamily="2" charset="2"/>
              <a:buChar char="ü"/>
            </a:pPr>
            <a:r>
              <a:rPr lang="en-IN" dirty="0"/>
              <a:t>Using the function create</a:t>
            </a:r>
            <a:endParaRPr lang="en-IN" dirty="0"/>
          </a:p>
        </p:txBody>
      </p:sp>
      <p:sp>
        <p:nvSpPr>
          <p:cNvPr id="9" name="TextBox 8"/>
          <p:cNvSpPr txBox="1"/>
          <p:nvPr/>
        </p:nvSpPr>
        <p:spPr>
          <a:xfrm>
            <a:off x="435006" y="1464816"/>
            <a:ext cx="8318377" cy="5016758"/>
          </a:xfrm>
          <a:prstGeom prst="rect">
            <a:avLst/>
          </a:prstGeom>
          <a:solidFill>
            <a:schemeClr val="tx1">
              <a:lumMod val="85000"/>
            </a:schemeClr>
          </a:solidFill>
        </p:spPr>
        <p:txBody>
          <a:bodyPr wrap="square" rtlCol="0">
            <a:spAutoFit/>
          </a:bodyPr>
          <a:lstStyle/>
          <a:p>
            <a:r>
              <a:rPr lang="en-IN" sz="2000" dirty="0">
                <a:solidFill>
                  <a:schemeClr val="bg2"/>
                </a:solidFill>
              </a:rPr>
              <a:t>class </a:t>
            </a:r>
            <a:r>
              <a:rPr lang="en-IN" sz="2000" dirty="0" err="1">
                <a:solidFill>
                  <a:schemeClr val="bg2"/>
                </a:solidFill>
              </a:rPr>
              <a:t>simple_trans</a:t>
            </a:r>
            <a:r>
              <a:rPr lang="en-IN" sz="2000" dirty="0">
                <a:solidFill>
                  <a:schemeClr val="bg2"/>
                </a:solidFill>
              </a:rPr>
              <a:t> extends </a:t>
            </a:r>
            <a:r>
              <a:rPr lang="en-IN" sz="2000" dirty="0" err="1">
                <a:solidFill>
                  <a:schemeClr val="bg2"/>
                </a:solidFill>
              </a:rPr>
              <a:t>uvm_sequence_items</a:t>
            </a:r>
            <a:r>
              <a:rPr lang="en-IN" sz="2000" dirty="0">
                <a:solidFill>
                  <a:schemeClr val="bg2"/>
                </a:solidFill>
              </a:rPr>
              <a:t>;</a:t>
            </a:r>
            <a:endParaRPr lang="en-IN" sz="2000" dirty="0">
              <a:solidFill>
                <a:schemeClr val="bg2"/>
              </a:solidFill>
            </a:endParaRPr>
          </a:p>
          <a:p>
            <a:r>
              <a:rPr lang="en-IN" sz="2000" dirty="0">
                <a:solidFill>
                  <a:schemeClr val="bg2"/>
                </a:solidFill>
              </a:rPr>
              <a:t>	`</a:t>
            </a:r>
            <a:r>
              <a:rPr lang="en-IN" sz="2000" dirty="0" err="1">
                <a:solidFill>
                  <a:schemeClr val="bg2"/>
                </a:solidFill>
              </a:rPr>
              <a:t>uvm_object_utils</a:t>
            </a:r>
            <a:r>
              <a:rPr lang="en-IN" sz="2000" dirty="0">
                <a:solidFill>
                  <a:schemeClr val="bg2"/>
                </a:solidFill>
              </a:rPr>
              <a:t>(</a:t>
            </a:r>
            <a:r>
              <a:rPr lang="en-IN" sz="2000" dirty="0" err="1">
                <a:solidFill>
                  <a:schemeClr val="bg2"/>
                </a:solidFill>
              </a:rPr>
              <a:t>simple_trans</a:t>
            </a:r>
            <a:r>
              <a:rPr lang="en-IN" sz="2000" dirty="0">
                <a:solidFill>
                  <a:schemeClr val="bg2"/>
                </a:solidFill>
              </a:rPr>
              <a:t>)</a:t>
            </a:r>
            <a:endParaRPr lang="en-IN" sz="2000" dirty="0">
              <a:solidFill>
                <a:schemeClr val="bg2"/>
              </a:solidFill>
            </a:endParaRPr>
          </a:p>
          <a:p>
            <a:r>
              <a:rPr lang="en-IN" sz="2000" dirty="0">
                <a:solidFill>
                  <a:schemeClr val="bg2"/>
                </a:solidFill>
              </a:rPr>
              <a:t>	 rand bit [31:0] data;</a:t>
            </a:r>
            <a:endParaRPr lang="en-IN" sz="2000" dirty="0">
              <a:solidFill>
                <a:schemeClr val="bg2"/>
              </a:solidFill>
            </a:endParaRPr>
          </a:p>
          <a:p>
            <a:r>
              <a:rPr lang="en-IN" sz="2000" dirty="0">
                <a:solidFill>
                  <a:schemeClr val="bg2"/>
                </a:solidFill>
              </a:rPr>
              <a:t>	 rand bit [31:0] </a:t>
            </a:r>
            <a:r>
              <a:rPr lang="en-IN" sz="2000" dirty="0" err="1">
                <a:solidFill>
                  <a:schemeClr val="bg2"/>
                </a:solidFill>
              </a:rPr>
              <a:t>addr</a:t>
            </a:r>
            <a:r>
              <a:rPr lang="en-IN" sz="2000" dirty="0">
                <a:solidFill>
                  <a:schemeClr val="bg2"/>
                </a:solidFill>
              </a:rPr>
              <a:t>;</a:t>
            </a:r>
            <a:endParaRPr lang="en-IN" sz="2000" dirty="0">
              <a:solidFill>
                <a:schemeClr val="bg2"/>
              </a:solidFill>
            </a:endParaRPr>
          </a:p>
          <a:p>
            <a:r>
              <a:rPr lang="en-IN" sz="2000" dirty="0" err="1">
                <a:solidFill>
                  <a:schemeClr val="bg2"/>
                </a:solidFill>
              </a:rPr>
              <a:t>endclass</a:t>
            </a:r>
            <a:endParaRPr lang="en-IN" sz="2000" dirty="0">
              <a:solidFill>
                <a:schemeClr val="bg2"/>
              </a:solidFill>
            </a:endParaRPr>
          </a:p>
          <a:p>
            <a:endParaRPr lang="en-IN" sz="2000" dirty="0">
              <a:solidFill>
                <a:schemeClr val="bg2"/>
              </a:solidFill>
            </a:endParaRPr>
          </a:p>
          <a:p>
            <a:r>
              <a:rPr lang="en-IN" sz="2000" dirty="0">
                <a:solidFill>
                  <a:schemeClr val="bg2"/>
                </a:solidFill>
              </a:rPr>
              <a:t>class sequence extends </a:t>
            </a:r>
            <a:r>
              <a:rPr lang="en-IN" sz="2000" dirty="0" err="1">
                <a:solidFill>
                  <a:schemeClr val="bg2"/>
                </a:solidFill>
              </a:rPr>
              <a:t>uvm_sequence</a:t>
            </a:r>
            <a:r>
              <a:rPr lang="en-IN" sz="2000" dirty="0">
                <a:solidFill>
                  <a:schemeClr val="bg2"/>
                </a:solidFill>
              </a:rPr>
              <a:t>;</a:t>
            </a:r>
            <a:endParaRPr lang="en-IN" sz="2000" dirty="0">
              <a:solidFill>
                <a:schemeClr val="bg2"/>
              </a:solidFill>
            </a:endParaRPr>
          </a:p>
          <a:p>
            <a:r>
              <a:rPr lang="en-IN" sz="2000" dirty="0">
                <a:solidFill>
                  <a:schemeClr val="bg2"/>
                </a:solidFill>
              </a:rPr>
              <a:t>`</a:t>
            </a:r>
            <a:r>
              <a:rPr lang="en-IN" sz="2000" dirty="0" err="1">
                <a:solidFill>
                  <a:schemeClr val="bg2"/>
                </a:solidFill>
              </a:rPr>
              <a:t>uvm_object_utils</a:t>
            </a:r>
            <a:r>
              <a:rPr lang="en-IN" sz="2000" dirty="0">
                <a:solidFill>
                  <a:schemeClr val="bg2"/>
                </a:solidFill>
              </a:rPr>
              <a:t>(sequence)</a:t>
            </a:r>
            <a:endParaRPr lang="en-IN" sz="2000" dirty="0">
              <a:solidFill>
                <a:schemeClr val="bg2"/>
              </a:solidFill>
            </a:endParaRPr>
          </a:p>
          <a:p>
            <a:endParaRPr lang="en-IN" sz="2000" dirty="0">
              <a:solidFill>
                <a:schemeClr val="bg2"/>
              </a:solidFill>
            </a:endParaRPr>
          </a:p>
          <a:p>
            <a:r>
              <a:rPr lang="en-IN" sz="2000" dirty="0">
                <a:solidFill>
                  <a:schemeClr val="bg2"/>
                </a:solidFill>
              </a:rPr>
              <a:t> </a:t>
            </a:r>
            <a:r>
              <a:rPr lang="en-IN" sz="2000" dirty="0" err="1">
                <a:solidFill>
                  <a:schemeClr val="bg2"/>
                </a:solidFill>
              </a:rPr>
              <a:t>simple_trans</a:t>
            </a:r>
            <a:r>
              <a:rPr lang="en-IN" sz="2000" dirty="0">
                <a:solidFill>
                  <a:schemeClr val="bg2"/>
                </a:solidFill>
              </a:rPr>
              <a:t> trans;</a:t>
            </a:r>
            <a:endParaRPr lang="en-IN" sz="2000" dirty="0">
              <a:solidFill>
                <a:schemeClr val="bg2"/>
              </a:solidFill>
            </a:endParaRPr>
          </a:p>
          <a:p>
            <a:endParaRPr lang="en-IN" sz="2000" dirty="0">
              <a:solidFill>
                <a:schemeClr val="bg2"/>
              </a:solidFill>
            </a:endParaRPr>
          </a:p>
          <a:p>
            <a:r>
              <a:rPr lang="en-IN" sz="2000" dirty="0">
                <a:solidFill>
                  <a:schemeClr val="bg2"/>
                </a:solidFill>
              </a:rPr>
              <a:t>virtual function void </a:t>
            </a:r>
            <a:r>
              <a:rPr lang="en-IN" sz="2000" dirty="0" err="1" smtClean="0">
                <a:solidFill>
                  <a:schemeClr val="bg2"/>
                </a:solidFill>
              </a:rPr>
              <a:t>build_phase</a:t>
            </a:r>
            <a:r>
              <a:rPr lang="en-IN" sz="2000" dirty="0" smtClean="0">
                <a:solidFill>
                  <a:schemeClr val="bg2"/>
                </a:solidFill>
              </a:rPr>
              <a:t>();</a:t>
            </a:r>
            <a:endParaRPr lang="en-IN" sz="2000" dirty="0">
              <a:solidFill>
                <a:schemeClr val="bg2"/>
              </a:solidFill>
            </a:endParaRPr>
          </a:p>
          <a:p>
            <a:r>
              <a:rPr lang="en-IN" sz="2000" dirty="0">
                <a:solidFill>
                  <a:schemeClr val="bg2"/>
                </a:solidFill>
              </a:rPr>
              <a:t>  trans = </a:t>
            </a:r>
            <a:r>
              <a:rPr lang="en-IN" sz="2000" dirty="0" err="1">
                <a:solidFill>
                  <a:schemeClr val="bg2"/>
                </a:solidFill>
              </a:rPr>
              <a:t>simple_trans</a:t>
            </a:r>
            <a:r>
              <a:rPr lang="en-IN" sz="2000" dirty="0">
                <a:solidFill>
                  <a:schemeClr val="bg2"/>
                </a:solidFill>
              </a:rPr>
              <a:t>::</a:t>
            </a:r>
            <a:r>
              <a:rPr lang="en-IN" sz="2000" dirty="0" err="1">
                <a:solidFill>
                  <a:schemeClr val="bg2"/>
                </a:solidFill>
              </a:rPr>
              <a:t>type_id</a:t>
            </a:r>
            <a:r>
              <a:rPr lang="en-IN" sz="2000" dirty="0">
                <a:solidFill>
                  <a:schemeClr val="bg2"/>
                </a:solidFill>
              </a:rPr>
              <a:t>::create(“trans”);</a:t>
            </a:r>
            <a:endParaRPr lang="en-IN" sz="2000" dirty="0">
              <a:solidFill>
                <a:schemeClr val="bg2"/>
              </a:solidFill>
            </a:endParaRPr>
          </a:p>
          <a:p>
            <a:r>
              <a:rPr lang="en-IN" sz="2000" dirty="0" err="1">
                <a:solidFill>
                  <a:schemeClr val="bg2"/>
                </a:solidFill>
              </a:rPr>
              <a:t>endfunction</a:t>
            </a:r>
            <a:endParaRPr lang="en-IN" sz="2000" dirty="0">
              <a:solidFill>
                <a:schemeClr val="bg2"/>
              </a:solidFill>
            </a:endParaRPr>
          </a:p>
          <a:p>
            <a:endParaRPr lang="en-IN" sz="2000" dirty="0">
              <a:solidFill>
                <a:schemeClr val="bg2"/>
              </a:solidFill>
            </a:endParaRPr>
          </a:p>
          <a:p>
            <a:r>
              <a:rPr lang="en-IN" sz="2000" dirty="0" err="1">
                <a:solidFill>
                  <a:schemeClr val="bg2"/>
                </a:solidFill>
              </a:rPr>
              <a:t>endclass</a:t>
            </a:r>
            <a:endParaRPr lang="en-IN" sz="2000" dirty="0">
              <a:solidFill>
                <a:schemeClr val="bg2"/>
              </a:solidFill>
            </a:endParaRPr>
          </a:p>
        </p:txBody>
      </p:sp>
      <p:sp>
        <p:nvSpPr>
          <p:cNvPr id="10" name="TextBox 9"/>
          <p:cNvSpPr txBox="1"/>
          <p:nvPr/>
        </p:nvSpPr>
        <p:spPr>
          <a:xfrm>
            <a:off x="3451194" y="685359"/>
            <a:ext cx="8060925" cy="646331"/>
          </a:xfrm>
          <a:prstGeom prst="rect">
            <a:avLst/>
          </a:prstGeom>
          <a:solidFill>
            <a:schemeClr val="tx1">
              <a:lumMod val="95000"/>
            </a:schemeClr>
          </a:solidFill>
        </p:spPr>
        <p:txBody>
          <a:bodyPr wrap="square" rtlCol="0">
            <a:spAutoFit/>
          </a:bodyPr>
          <a:lstStyle/>
          <a:p>
            <a:r>
              <a:rPr lang="en-IN" u="sng" dirty="0">
                <a:solidFill>
                  <a:schemeClr val="bg2"/>
                </a:solidFill>
              </a:rPr>
              <a:t>Syntax to create objects</a:t>
            </a:r>
            <a:r>
              <a:rPr lang="en-IN" dirty="0">
                <a:solidFill>
                  <a:schemeClr val="bg2"/>
                </a:solidFill>
              </a:rPr>
              <a:t>:           handle = </a:t>
            </a:r>
            <a:r>
              <a:rPr lang="en-IN" dirty="0" err="1">
                <a:solidFill>
                  <a:srgbClr val="C00000"/>
                </a:solidFill>
              </a:rPr>
              <a:t>class_name</a:t>
            </a:r>
            <a:r>
              <a:rPr lang="en-IN" dirty="0">
                <a:solidFill>
                  <a:srgbClr val="C00000"/>
                </a:solidFill>
              </a:rPr>
              <a:t>::</a:t>
            </a:r>
            <a:r>
              <a:rPr lang="en-IN" dirty="0" err="1">
                <a:solidFill>
                  <a:srgbClr val="C00000"/>
                </a:solidFill>
              </a:rPr>
              <a:t>type_id</a:t>
            </a:r>
            <a:r>
              <a:rPr lang="en-IN" dirty="0">
                <a:solidFill>
                  <a:srgbClr val="C00000"/>
                </a:solidFill>
              </a:rPr>
              <a:t>::create</a:t>
            </a:r>
            <a:r>
              <a:rPr lang="en-IN" dirty="0">
                <a:solidFill>
                  <a:schemeClr val="bg2"/>
                </a:solidFill>
              </a:rPr>
              <a:t>(“handle”);</a:t>
            </a:r>
            <a:endParaRPr lang="en-IN" dirty="0">
              <a:solidFill>
                <a:schemeClr val="bg2"/>
              </a:solidFill>
            </a:endParaRPr>
          </a:p>
          <a:p>
            <a:r>
              <a:rPr lang="en-IN" u="sng" dirty="0">
                <a:solidFill>
                  <a:schemeClr val="bg2"/>
                </a:solidFill>
              </a:rPr>
              <a:t>Syntax to create components </a:t>
            </a:r>
            <a:r>
              <a:rPr lang="en-IN" dirty="0">
                <a:solidFill>
                  <a:schemeClr val="bg2"/>
                </a:solidFill>
              </a:rPr>
              <a:t>: handle = </a:t>
            </a:r>
            <a:r>
              <a:rPr lang="en-IN" dirty="0" err="1">
                <a:solidFill>
                  <a:srgbClr val="C00000"/>
                </a:solidFill>
              </a:rPr>
              <a:t>class_name</a:t>
            </a:r>
            <a:r>
              <a:rPr lang="en-IN" dirty="0">
                <a:solidFill>
                  <a:srgbClr val="C00000"/>
                </a:solidFill>
              </a:rPr>
              <a:t>::</a:t>
            </a:r>
            <a:r>
              <a:rPr lang="en-IN" dirty="0" err="1">
                <a:solidFill>
                  <a:srgbClr val="C00000"/>
                </a:solidFill>
              </a:rPr>
              <a:t>type_id</a:t>
            </a:r>
            <a:r>
              <a:rPr lang="en-IN" dirty="0">
                <a:solidFill>
                  <a:srgbClr val="C00000"/>
                </a:solidFill>
              </a:rPr>
              <a:t>::create</a:t>
            </a:r>
            <a:r>
              <a:rPr lang="en-IN" dirty="0">
                <a:solidFill>
                  <a:schemeClr val="bg2"/>
                </a:solidFill>
              </a:rPr>
              <a:t>(“handle”, this);</a:t>
            </a:r>
            <a:endParaRPr lang="en-IN" dirty="0">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82" y="128637"/>
            <a:ext cx="6629400" cy="546065"/>
          </a:xfrm>
        </p:spPr>
        <p:txBody>
          <a:bodyPr/>
          <a:lstStyle/>
          <a:p>
            <a:pPr marL="45720" indent="0">
              <a:buNone/>
            </a:pPr>
            <a:r>
              <a:rPr lang="en-IN" sz="3200" u="sng" dirty="0"/>
              <a:t>UVM Field Macros</a:t>
            </a:r>
            <a:endParaRPr lang="en-IN"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559293" y="736847"/>
            <a:ext cx="9276603"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a:t>
            </a:r>
            <a:r>
              <a:rPr lang="en-IN" sz="2000" dirty="0" err="1"/>
              <a:t>uvm_field</a:t>
            </a:r>
            <a:r>
              <a:rPr lang="en-IN" sz="2000" dirty="0"/>
              <a:t> macro includes the given field in implementation of print(), copy(), clone(), pack(), unpack(), compare() and record() methods for an object</a:t>
            </a:r>
            <a:endParaRPr lang="en-IN" sz="2000" dirty="0"/>
          </a:p>
        </p:txBody>
      </p:sp>
      <p:sp>
        <p:nvSpPr>
          <p:cNvPr id="9" name="TextBox 8"/>
          <p:cNvSpPr txBox="1"/>
          <p:nvPr/>
        </p:nvSpPr>
        <p:spPr>
          <a:xfrm>
            <a:off x="2965142" y="1642370"/>
            <a:ext cx="5910634" cy="400110"/>
          </a:xfrm>
          <a:prstGeom prst="rect">
            <a:avLst/>
          </a:prstGeom>
          <a:solidFill>
            <a:schemeClr val="tx1">
              <a:lumMod val="85000"/>
            </a:schemeClr>
          </a:solidFill>
        </p:spPr>
        <p:txBody>
          <a:bodyPr wrap="square" rtlCol="0">
            <a:spAutoFit/>
          </a:bodyPr>
          <a:lstStyle/>
          <a:p>
            <a:r>
              <a:rPr lang="en-IN" sz="2000" dirty="0">
                <a:solidFill>
                  <a:schemeClr val="bg2"/>
                </a:solidFill>
              </a:rPr>
              <a:t> syntax : </a:t>
            </a:r>
            <a:r>
              <a:rPr lang="en-IN" sz="2000" dirty="0">
                <a:solidFill>
                  <a:srgbClr val="C00000"/>
                </a:solidFill>
              </a:rPr>
              <a:t>`</a:t>
            </a:r>
            <a:r>
              <a:rPr lang="en-IN" sz="2000" dirty="0" err="1">
                <a:solidFill>
                  <a:srgbClr val="C00000"/>
                </a:solidFill>
              </a:rPr>
              <a:t>uvm_field</a:t>
            </a:r>
            <a:r>
              <a:rPr lang="en-IN" sz="2000" dirty="0">
                <a:solidFill>
                  <a:srgbClr val="C00000"/>
                </a:solidFill>
              </a:rPr>
              <a:t>_* (</a:t>
            </a:r>
            <a:r>
              <a:rPr lang="en-IN" sz="2000" dirty="0" err="1">
                <a:solidFill>
                  <a:srgbClr val="C00000"/>
                </a:solidFill>
              </a:rPr>
              <a:t>field_name</a:t>
            </a:r>
            <a:r>
              <a:rPr lang="en-IN" sz="2000" dirty="0">
                <a:solidFill>
                  <a:srgbClr val="C00000"/>
                </a:solidFill>
              </a:rPr>
              <a:t>, flags) </a:t>
            </a:r>
            <a:endParaRPr lang="en-IN" sz="2000" dirty="0">
              <a:solidFill>
                <a:srgbClr val="C00000"/>
              </a:solidFill>
            </a:endParaRPr>
          </a:p>
        </p:txBody>
      </p:sp>
      <p:pic>
        <p:nvPicPr>
          <p:cNvPr id="10" name="Picture 9"/>
          <p:cNvPicPr>
            <a:picLocks noChangeAspect="1"/>
          </p:cNvPicPr>
          <p:nvPr/>
        </p:nvPicPr>
        <p:blipFill>
          <a:blip r:embed="rId1"/>
          <a:stretch>
            <a:fillRect/>
          </a:stretch>
        </p:blipFill>
        <p:spPr>
          <a:xfrm>
            <a:off x="462317" y="2875259"/>
            <a:ext cx="5005650" cy="2877103"/>
          </a:xfrm>
          <a:prstGeom prst="rect">
            <a:avLst/>
          </a:prstGeom>
        </p:spPr>
      </p:pic>
      <p:pic>
        <p:nvPicPr>
          <p:cNvPr id="12" name="Picture 11"/>
          <p:cNvPicPr>
            <a:picLocks noChangeAspect="1"/>
          </p:cNvPicPr>
          <p:nvPr/>
        </p:nvPicPr>
        <p:blipFill>
          <a:blip r:embed="rId2"/>
          <a:stretch>
            <a:fillRect/>
          </a:stretch>
        </p:blipFill>
        <p:spPr>
          <a:xfrm>
            <a:off x="5952090" y="2938973"/>
            <a:ext cx="5610566" cy="2695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28474" y="97654"/>
            <a:ext cx="3879542" cy="646331"/>
          </a:xfrm>
          <a:prstGeom prst="rect">
            <a:avLst/>
          </a:prstGeom>
          <a:noFill/>
        </p:spPr>
        <p:txBody>
          <a:bodyPr wrap="square" rtlCol="0">
            <a:spAutoFit/>
          </a:bodyPr>
          <a:lstStyle/>
          <a:p>
            <a:r>
              <a:rPr lang="en-IN" sz="3600" u="sng" dirty="0"/>
              <a:t>Field Arguments</a:t>
            </a:r>
            <a:endParaRPr lang="en-IN" sz="3600" u="sng" dirty="0"/>
          </a:p>
        </p:txBody>
      </p:sp>
      <p:pic>
        <p:nvPicPr>
          <p:cNvPr id="9" name="Picture 8"/>
          <p:cNvPicPr>
            <a:picLocks noChangeAspect="1"/>
          </p:cNvPicPr>
          <p:nvPr/>
        </p:nvPicPr>
        <p:blipFill>
          <a:blip r:embed="rId1"/>
          <a:stretch>
            <a:fillRect/>
          </a:stretch>
        </p:blipFill>
        <p:spPr>
          <a:xfrm>
            <a:off x="285288" y="1435166"/>
            <a:ext cx="5680531" cy="3152637"/>
          </a:xfrm>
          <a:prstGeom prst="rect">
            <a:avLst/>
          </a:prstGeom>
        </p:spPr>
      </p:pic>
      <p:pic>
        <p:nvPicPr>
          <p:cNvPr id="10" name="Picture 9"/>
          <p:cNvPicPr>
            <a:picLocks noChangeAspect="1"/>
          </p:cNvPicPr>
          <p:nvPr/>
        </p:nvPicPr>
        <p:blipFill>
          <a:blip r:embed="rId2"/>
          <a:stretch>
            <a:fillRect/>
          </a:stretch>
        </p:blipFill>
        <p:spPr>
          <a:xfrm>
            <a:off x="6393724" y="1435166"/>
            <a:ext cx="5512988" cy="31526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79" y="1296096"/>
            <a:ext cx="6121153" cy="4123766"/>
          </a:xfrm>
          <a:solidFill>
            <a:schemeClr val="tx1">
              <a:lumMod val="85000"/>
            </a:schemeClr>
          </a:solidFill>
        </p:spPr>
        <p:txBody>
          <a:bodyPr/>
          <a:lstStyle/>
          <a:p>
            <a:pPr marL="45720" indent="0">
              <a:spcBef>
                <a:spcPts val="600"/>
              </a:spcBef>
              <a:buNone/>
            </a:pPr>
            <a:r>
              <a:rPr lang="en-IN" dirty="0">
                <a:solidFill>
                  <a:schemeClr val="bg2"/>
                </a:solidFill>
              </a:rPr>
              <a:t>class </a:t>
            </a:r>
            <a:r>
              <a:rPr lang="en-IN" dirty="0" err="1">
                <a:solidFill>
                  <a:schemeClr val="bg2"/>
                </a:solidFill>
              </a:rPr>
              <a:t>simple_trans</a:t>
            </a:r>
            <a:r>
              <a:rPr lang="en-IN" dirty="0">
                <a:solidFill>
                  <a:schemeClr val="bg2"/>
                </a:solidFill>
              </a:rPr>
              <a:t> extends </a:t>
            </a:r>
            <a:r>
              <a:rPr lang="en-IN" dirty="0" err="1">
                <a:solidFill>
                  <a:schemeClr val="bg2"/>
                </a:solidFill>
              </a:rPr>
              <a:t>uvm_sequence_item</a:t>
            </a:r>
            <a:r>
              <a:rPr lang="en-IN" dirty="0">
                <a:solidFill>
                  <a:schemeClr val="bg2"/>
                </a:solidFill>
              </a:rPr>
              <a:t>;</a:t>
            </a:r>
            <a:endParaRPr lang="en-IN" dirty="0">
              <a:solidFill>
                <a:schemeClr val="bg2"/>
              </a:solidFill>
            </a:endParaRPr>
          </a:p>
          <a:p>
            <a:pPr marL="45720" indent="0">
              <a:spcBef>
                <a:spcPts val="600"/>
              </a:spcBef>
              <a:buNone/>
            </a:pPr>
            <a:endParaRPr lang="en-IN" dirty="0">
              <a:solidFill>
                <a:schemeClr val="bg2"/>
              </a:solidFill>
            </a:endParaRPr>
          </a:p>
          <a:p>
            <a:pPr marL="45720" indent="0">
              <a:spcBef>
                <a:spcPts val="600"/>
              </a:spcBef>
              <a:buNone/>
            </a:pPr>
            <a:r>
              <a:rPr lang="en-IN" dirty="0">
                <a:solidFill>
                  <a:schemeClr val="bg2"/>
                </a:solidFill>
              </a:rPr>
              <a:t>   rand bit [31:0] </a:t>
            </a:r>
            <a:r>
              <a:rPr lang="en-IN" dirty="0" err="1">
                <a:solidFill>
                  <a:schemeClr val="bg2"/>
                </a:solidFill>
              </a:rPr>
              <a:t>addr</a:t>
            </a:r>
            <a:r>
              <a:rPr lang="en-IN" dirty="0">
                <a:solidFill>
                  <a:schemeClr val="bg2"/>
                </a:solidFill>
              </a:rPr>
              <a:t>;</a:t>
            </a:r>
            <a:endParaRPr lang="en-IN" dirty="0">
              <a:solidFill>
                <a:schemeClr val="bg2"/>
              </a:solidFill>
            </a:endParaRPr>
          </a:p>
          <a:p>
            <a:pPr marL="45720" indent="0">
              <a:spcBef>
                <a:spcPts val="600"/>
              </a:spcBef>
              <a:buNone/>
            </a:pPr>
            <a:r>
              <a:rPr lang="en-IN" dirty="0">
                <a:solidFill>
                  <a:schemeClr val="bg2"/>
                </a:solidFill>
              </a:rPr>
              <a:t>   rand bit [31:0] data;</a:t>
            </a:r>
            <a:endParaRPr lang="en-IN" dirty="0">
              <a:solidFill>
                <a:schemeClr val="bg2"/>
              </a:solidFill>
            </a:endParaRPr>
          </a:p>
          <a:p>
            <a:pPr marL="45720" indent="0">
              <a:spcBef>
                <a:spcPts val="600"/>
              </a:spcBef>
              <a:buNone/>
            </a:pPr>
            <a:endParaRPr lang="en-IN" dirty="0">
              <a:solidFill>
                <a:schemeClr val="bg2"/>
              </a:solidFill>
            </a:endParaRPr>
          </a:p>
          <a:p>
            <a:pPr marL="45720" indent="0">
              <a:spcBef>
                <a:spcPts val="600"/>
              </a:spcBef>
              <a:buNone/>
            </a:pPr>
            <a:r>
              <a:rPr lang="en-IN" dirty="0">
                <a:solidFill>
                  <a:schemeClr val="bg2"/>
                </a:solidFill>
              </a:rPr>
              <a:t>  `</a:t>
            </a:r>
            <a:r>
              <a:rPr lang="en-IN" dirty="0" err="1">
                <a:solidFill>
                  <a:schemeClr val="bg2"/>
                </a:solidFill>
              </a:rPr>
              <a:t>uvm_object_utils_begin</a:t>
            </a:r>
            <a:r>
              <a:rPr lang="en-IN" dirty="0">
                <a:solidFill>
                  <a:schemeClr val="bg2"/>
                </a:solidFill>
              </a:rPr>
              <a:t>(</a:t>
            </a:r>
            <a:r>
              <a:rPr lang="en-IN" dirty="0" err="1">
                <a:solidFill>
                  <a:schemeClr val="bg2"/>
                </a:solidFill>
              </a:rPr>
              <a:t>simple_trans</a:t>
            </a:r>
            <a:r>
              <a:rPr lang="en-IN" dirty="0">
                <a:solidFill>
                  <a:schemeClr val="bg2"/>
                </a:solidFill>
              </a:rPr>
              <a:t>)</a:t>
            </a:r>
            <a:endParaRPr lang="en-IN" dirty="0">
              <a:solidFill>
                <a:schemeClr val="bg2"/>
              </a:solidFill>
            </a:endParaRPr>
          </a:p>
          <a:p>
            <a:pPr marL="45720" indent="0">
              <a:spcBef>
                <a:spcPts val="600"/>
              </a:spcBef>
              <a:buNone/>
            </a:pPr>
            <a:r>
              <a:rPr lang="en-IN" dirty="0">
                <a:solidFill>
                  <a:schemeClr val="bg2"/>
                </a:solidFill>
              </a:rPr>
              <a:t>   `</a:t>
            </a:r>
            <a:r>
              <a:rPr lang="en-IN" dirty="0" err="1">
                <a:solidFill>
                  <a:schemeClr val="bg2"/>
                </a:solidFill>
              </a:rPr>
              <a:t>uvm_field_int</a:t>
            </a:r>
            <a:r>
              <a:rPr lang="en-IN" dirty="0">
                <a:solidFill>
                  <a:schemeClr val="bg2"/>
                </a:solidFill>
              </a:rPr>
              <a:t>(</a:t>
            </a:r>
            <a:r>
              <a:rPr lang="en-IN" dirty="0" err="1">
                <a:solidFill>
                  <a:schemeClr val="bg2"/>
                </a:solidFill>
              </a:rPr>
              <a:t>addr</a:t>
            </a:r>
            <a:r>
              <a:rPr lang="en-IN" dirty="0">
                <a:solidFill>
                  <a:schemeClr val="bg2"/>
                </a:solidFill>
              </a:rPr>
              <a:t>, UVM_ALL_ON)</a:t>
            </a:r>
            <a:endParaRPr lang="en-IN" dirty="0">
              <a:solidFill>
                <a:schemeClr val="bg2"/>
              </a:solidFill>
            </a:endParaRPr>
          </a:p>
          <a:p>
            <a:pPr marL="45720" indent="0">
              <a:spcBef>
                <a:spcPts val="600"/>
              </a:spcBef>
              <a:buNone/>
            </a:pPr>
            <a:r>
              <a:rPr lang="en-IN" dirty="0">
                <a:solidFill>
                  <a:schemeClr val="bg2"/>
                </a:solidFill>
              </a:rPr>
              <a:t>   `</a:t>
            </a:r>
            <a:r>
              <a:rPr lang="en-IN" dirty="0" err="1">
                <a:solidFill>
                  <a:schemeClr val="bg2"/>
                </a:solidFill>
              </a:rPr>
              <a:t>uvm_filed_int</a:t>
            </a:r>
            <a:r>
              <a:rPr lang="en-IN" dirty="0">
                <a:solidFill>
                  <a:schemeClr val="bg2"/>
                </a:solidFill>
              </a:rPr>
              <a:t>(data, UVM_ALL_ON)</a:t>
            </a:r>
            <a:endParaRPr lang="en-IN" dirty="0">
              <a:solidFill>
                <a:schemeClr val="bg2"/>
              </a:solidFill>
            </a:endParaRPr>
          </a:p>
          <a:p>
            <a:pPr marL="45720" indent="0">
              <a:spcBef>
                <a:spcPts val="600"/>
              </a:spcBef>
              <a:buNone/>
            </a:pPr>
            <a:r>
              <a:rPr lang="en-IN" dirty="0">
                <a:solidFill>
                  <a:schemeClr val="bg2"/>
                </a:solidFill>
              </a:rPr>
              <a:t>   `</a:t>
            </a:r>
            <a:r>
              <a:rPr lang="en-IN" dirty="0" err="1">
                <a:solidFill>
                  <a:schemeClr val="bg2"/>
                </a:solidFill>
              </a:rPr>
              <a:t>uvm_object_utils_end</a:t>
            </a:r>
            <a:endParaRPr lang="en-IN" dirty="0">
              <a:solidFill>
                <a:schemeClr val="bg2"/>
              </a:solidFill>
            </a:endParaRPr>
          </a:p>
          <a:p>
            <a:pPr marL="45720" indent="0">
              <a:spcBef>
                <a:spcPts val="600"/>
              </a:spcBef>
              <a:buNone/>
            </a:pPr>
            <a:endParaRPr lang="en-IN" dirty="0">
              <a:solidFill>
                <a:schemeClr val="bg2"/>
              </a:solidFill>
            </a:endParaRPr>
          </a:p>
          <a:p>
            <a:pPr marL="45720" indent="0">
              <a:spcBef>
                <a:spcPts val="600"/>
              </a:spcBef>
              <a:buNone/>
            </a:pPr>
            <a:r>
              <a:rPr lang="en-IN" dirty="0">
                <a:solidFill>
                  <a:schemeClr val="bg2"/>
                </a:solidFill>
              </a:rPr>
              <a:t> </a:t>
            </a:r>
            <a:r>
              <a:rPr lang="en-IN" dirty="0" err="1">
                <a:solidFill>
                  <a:schemeClr val="bg2"/>
                </a:solidFill>
              </a:rPr>
              <a:t>endclass</a:t>
            </a:r>
            <a:endParaRPr lang="en-IN" dirty="0">
              <a:solidFill>
                <a:schemeClr val="bg2"/>
              </a:solidFill>
            </a:endParaRPr>
          </a:p>
          <a:p>
            <a:pPr marL="45720" indent="0">
              <a:spcBef>
                <a:spcPts val="600"/>
              </a:spcBef>
              <a:buNone/>
            </a:pPr>
            <a:endParaRPr lang="en-IN" dirty="0"/>
          </a:p>
        </p:txBody>
      </p:sp>
      <p:sp>
        <p:nvSpPr>
          <p:cNvPr id="5" name="Footer Placeholder 4"/>
          <p:cNvSpPr>
            <a:spLocks noGrp="1"/>
          </p:cNvSpPr>
          <p:nvPr>
            <p:ph type="ftr" sz="quarter" idx="11"/>
          </p:nvPr>
        </p:nvSpPr>
        <p:spPr/>
        <p:txBody>
          <a:bodyPr/>
          <a:lstStyle/>
          <a:p>
            <a:r>
              <a:rPr lang="en-US" dirty="0"/>
              <a:t>Universal verification Methodology</a:t>
            </a:r>
            <a:endParaRPr lang="en-US" dirty="0"/>
          </a:p>
        </p:txBody>
      </p:sp>
      <p:sp>
        <p:nvSpPr>
          <p:cNvPr id="6" name="Date Placeholder 5"/>
          <p:cNvSpPr>
            <a:spLocks noGrp="1"/>
          </p:cNvSpPr>
          <p:nvPr>
            <p:ph type="dt" sz="half" idx="10"/>
          </p:nvPr>
        </p:nvSpPr>
        <p:spPr/>
        <p:txBody>
          <a:bodyPr/>
          <a:lstStyle/>
          <a:p>
            <a:fld id="{A8FDC996-F52D-4B06-8042-3F014CC63000}" type="datetime1">
              <a:rPr lang="en-US" smtClean="0"/>
            </a:fld>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10" name="TextBox 9"/>
          <p:cNvSpPr txBox="1"/>
          <p:nvPr/>
        </p:nvSpPr>
        <p:spPr>
          <a:xfrm>
            <a:off x="168676" y="106532"/>
            <a:ext cx="9880846" cy="646331"/>
          </a:xfrm>
          <a:prstGeom prst="rect">
            <a:avLst/>
          </a:prstGeom>
          <a:noFill/>
        </p:spPr>
        <p:txBody>
          <a:bodyPr wrap="square" rtlCol="0">
            <a:spAutoFit/>
          </a:bodyPr>
          <a:lstStyle/>
          <a:p>
            <a:r>
              <a:rPr lang="en-IN" sz="3600" u="sng" dirty="0"/>
              <a:t>Usage of field macros</a:t>
            </a:r>
            <a:endParaRPr lang="en-IN" sz="3600" u="sng" dirty="0"/>
          </a:p>
        </p:txBody>
      </p:sp>
      <p:sp>
        <p:nvSpPr>
          <p:cNvPr id="11" name="TextBox 10"/>
          <p:cNvSpPr txBox="1"/>
          <p:nvPr/>
        </p:nvSpPr>
        <p:spPr>
          <a:xfrm>
            <a:off x="7367979" y="2006352"/>
            <a:ext cx="3975714" cy="2462213"/>
          </a:xfrm>
          <a:prstGeom prst="rect">
            <a:avLst/>
          </a:prstGeom>
          <a:noFill/>
          <a:ln>
            <a:solidFill>
              <a:schemeClr val="tx2"/>
            </a:solidFill>
          </a:ln>
        </p:spPr>
        <p:txBody>
          <a:bodyPr wrap="square" rtlCol="0">
            <a:spAutoFit/>
          </a:bodyPr>
          <a:lstStyle/>
          <a:p>
            <a:r>
              <a:rPr lang="en-IN" sz="2800" u="sng" dirty="0"/>
              <a:t>Methods supported:</a:t>
            </a:r>
            <a:endParaRPr lang="en-IN" sz="2800" u="sng" dirty="0"/>
          </a:p>
          <a:p>
            <a:endParaRPr lang="en-IN" dirty="0"/>
          </a:p>
          <a:p>
            <a:pPr marL="285750" indent="-285750">
              <a:buFont typeface="Wingdings" panose="05000000000000000000" pitchFamily="2" charset="2"/>
              <a:buChar char="Ø"/>
            </a:pPr>
            <a:r>
              <a:rPr lang="en-IN" dirty="0"/>
              <a:t>compare</a:t>
            </a:r>
            <a:endParaRPr lang="en-IN" dirty="0"/>
          </a:p>
          <a:p>
            <a:pPr marL="285750" indent="-285750">
              <a:buFont typeface="Wingdings" panose="05000000000000000000" pitchFamily="2" charset="2"/>
              <a:buChar char="Ø"/>
            </a:pPr>
            <a:r>
              <a:rPr lang="en-IN" dirty="0"/>
              <a:t>copy</a:t>
            </a:r>
            <a:endParaRPr lang="en-IN" dirty="0"/>
          </a:p>
          <a:p>
            <a:pPr marL="285750" indent="-285750">
              <a:buFont typeface="Wingdings" panose="05000000000000000000" pitchFamily="2" charset="2"/>
              <a:buChar char="Ø"/>
            </a:pPr>
            <a:r>
              <a:rPr lang="en-IN" dirty="0"/>
              <a:t>pack</a:t>
            </a:r>
            <a:endParaRPr lang="en-IN" dirty="0"/>
          </a:p>
          <a:p>
            <a:pPr marL="285750" indent="-285750">
              <a:buFont typeface="Wingdings" panose="05000000000000000000" pitchFamily="2" charset="2"/>
              <a:buChar char="Ø"/>
            </a:pPr>
            <a:r>
              <a:rPr lang="en-IN" dirty="0"/>
              <a:t>unpack</a:t>
            </a:r>
            <a:endParaRPr lang="en-IN" dirty="0"/>
          </a:p>
          <a:p>
            <a:pPr marL="285750" indent="-285750">
              <a:buFont typeface="Wingdings" panose="05000000000000000000" pitchFamily="2" charset="2"/>
              <a:buChar char="Ø"/>
            </a:pPr>
            <a:r>
              <a:rPr lang="en-IN" dirty="0"/>
              <a:t>print </a:t>
            </a:r>
            <a:endParaRPr lang="en-IN" dirty="0"/>
          </a:p>
          <a:p>
            <a:pPr marL="285750" indent="-285750">
              <a:buFont typeface="Wingdings" panose="05000000000000000000" pitchFamily="2" charset="2"/>
              <a:buChar char="Ø"/>
            </a:pPr>
            <a:r>
              <a:rPr lang="en-IN" dirty="0"/>
              <a:t>record</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79" y="204186"/>
            <a:ext cx="9509760" cy="599954"/>
          </a:xfrm>
        </p:spPr>
        <p:txBody>
          <a:bodyPr/>
          <a:lstStyle/>
          <a:p>
            <a:r>
              <a:rPr lang="en-US" dirty="0"/>
              <a:t>What is the need for Standard Methodology?</a:t>
            </a:r>
            <a:endParaRPr lang="en-US" dirty="0"/>
          </a:p>
        </p:txBody>
      </p:sp>
      <p:sp>
        <p:nvSpPr>
          <p:cNvPr id="4" name="TextBox 3"/>
          <p:cNvSpPr txBox="1"/>
          <p:nvPr/>
        </p:nvSpPr>
        <p:spPr>
          <a:xfrm>
            <a:off x="612560" y="830773"/>
            <a:ext cx="8531440" cy="2215991"/>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Traditional methods doesn’t scale up or enable reuse across verification for complex designs.</a:t>
            </a:r>
            <a:endParaRPr lang="en-IN" sz="2400" dirty="0"/>
          </a:p>
          <a:p>
            <a:pPr marL="342900" indent="-342900">
              <a:buFont typeface="Wingdings" panose="05000000000000000000" pitchFamily="2" charset="2"/>
              <a:buChar char="Ø"/>
            </a:pPr>
            <a:r>
              <a:rPr lang="en-IN" sz="2400" dirty="0"/>
              <a:t>Verification is increasingly becoming critical and complex</a:t>
            </a:r>
            <a:endParaRPr lang="en-IN" sz="2400" dirty="0"/>
          </a:p>
          <a:p>
            <a:pPr marL="342900" indent="-342900">
              <a:buFont typeface="Wingdings" panose="05000000000000000000" pitchFamily="2" charset="2"/>
              <a:buChar char="Ø"/>
            </a:pPr>
            <a:r>
              <a:rPr lang="en-IN" sz="2400" dirty="0"/>
              <a:t>There is a need to speedup overall process and increase efficiency from project to project.</a:t>
            </a:r>
            <a:endParaRPr lang="en-IN" sz="2400" dirty="0"/>
          </a:p>
          <a:p>
            <a:endParaRPr lang="en-IN" dirty="0"/>
          </a:p>
        </p:txBody>
      </p:sp>
      <p:sp>
        <p:nvSpPr>
          <p:cNvPr id="6" name="Title 1"/>
          <p:cNvSpPr txBox="1"/>
          <p:nvPr/>
        </p:nvSpPr>
        <p:spPr>
          <a:xfrm>
            <a:off x="124879" y="3511260"/>
            <a:ext cx="9509760" cy="59995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anose="020B0604020202020204" pitchFamily="34" charset="0"/>
              <a:buNone/>
              <a:defRPr sz="3400" kern="1200">
                <a:solidFill>
                  <a:schemeClr val="tx1"/>
                </a:solidFill>
                <a:latin typeface="+mj-lt"/>
                <a:ea typeface="+mj-ea"/>
                <a:cs typeface="+mj-cs"/>
              </a:defRPr>
            </a:lvl1pPr>
          </a:lstStyle>
          <a:p>
            <a:r>
              <a:rPr lang="en-US" dirty="0"/>
              <a:t>What is a Verification Methodology?</a:t>
            </a:r>
            <a:endParaRPr lang="en-US" dirty="0"/>
          </a:p>
        </p:txBody>
      </p:sp>
      <p:sp>
        <p:nvSpPr>
          <p:cNvPr id="5" name="TextBox 4"/>
          <p:cNvSpPr txBox="1"/>
          <p:nvPr/>
        </p:nvSpPr>
        <p:spPr>
          <a:xfrm>
            <a:off x="689499" y="4111214"/>
            <a:ext cx="8380520" cy="120032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Defines a set of standards or process that enables efficient verification.</a:t>
            </a:r>
            <a:endParaRPr lang="en-IN" sz="2400" dirty="0"/>
          </a:p>
          <a:p>
            <a:pPr marL="342900" indent="-342900">
              <a:buFont typeface="Wingdings" panose="05000000000000000000" pitchFamily="2" charset="2"/>
              <a:buChar char="Ø"/>
            </a:pPr>
            <a:r>
              <a:rPr lang="en-IN" sz="2400" dirty="0"/>
              <a:t>It addresses automation, abstraction and reuse.</a:t>
            </a:r>
            <a:endParaRPr lang="en-IN" sz="2400" dirty="0"/>
          </a:p>
        </p:txBody>
      </p:sp>
      <p:sp>
        <p:nvSpPr>
          <p:cNvPr id="8" name="Date Placeholder 7"/>
          <p:cNvSpPr>
            <a:spLocks noGrp="1"/>
          </p:cNvSpPr>
          <p:nvPr>
            <p:ph type="dt" sz="half" idx="10"/>
          </p:nvPr>
        </p:nvSpPr>
        <p:spPr/>
        <p:txBody>
          <a:bodyPr/>
          <a:lstStyle/>
          <a:p>
            <a:fld id="{0330D32A-A9FB-4DD5-93C6-895F473DAACB}" type="datetime1">
              <a:rPr lang="en-US" smtClean="0"/>
            </a:fld>
            <a:endParaRPr lang="en-US"/>
          </a:p>
        </p:txBody>
      </p:sp>
      <p:sp>
        <p:nvSpPr>
          <p:cNvPr id="9" name="Footer Placeholder 8"/>
          <p:cNvSpPr>
            <a:spLocks noGrp="1"/>
          </p:cNvSpPr>
          <p:nvPr>
            <p:ph type="ftr" sz="quarter" idx="11"/>
          </p:nvPr>
        </p:nvSpPr>
        <p:spPr/>
        <p:txBody>
          <a:bodyPr/>
          <a:lstStyle/>
          <a:p>
            <a:r>
              <a:rPr lang="en-US"/>
              <a:t>Universal verification Methodology</a:t>
            </a:r>
            <a:endParaRPr lang="en-US"/>
          </a:p>
        </p:txBody>
      </p:sp>
      <p:sp>
        <p:nvSpPr>
          <p:cNvPr id="10" name="Slide Number Placeholder 9"/>
          <p:cNvSpPr>
            <a:spLocks noGrp="1"/>
          </p:cNvSpPr>
          <p:nvPr>
            <p:ph type="sldNum" sz="quarter" idx="12"/>
          </p:nvPr>
        </p:nvSpPr>
        <p:spPr/>
        <p:txBody>
          <a:bodyPr/>
          <a:lstStyle/>
          <a:p>
            <a:fld id="{CA8D9AD5-F248-4919-864A-CFD76CC027D6}"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223520" y="289561"/>
            <a:ext cx="9836151" cy="1141413"/>
          </a:xfrm>
          <a:prstGeom prst="rect">
            <a:avLst/>
          </a:prstGeom>
          <a:noFill/>
          <a:ln w="9525">
            <a:noFill/>
            <a:round/>
          </a:ln>
        </p:spPr>
        <p:txBody>
          <a:bodyPr lIns="90000" tIns="46800" rIns="90000" bIns="46800" anchor="ctr"/>
          <a:lstStyle/>
          <a:p>
            <a:pPr>
              <a:lnSpc>
                <a:spcPct val="8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u="sng" dirty="0"/>
              <a:t>Constructor Defaults</a:t>
            </a:r>
            <a:endParaRPr lang="en-US" sz="3600" u="sng" dirty="0"/>
          </a:p>
        </p:txBody>
      </p:sp>
      <p:sp>
        <p:nvSpPr>
          <p:cNvPr id="29700" name="Text Box 3"/>
          <p:cNvSpPr txBox="1">
            <a:spLocks noChangeArrowheads="1"/>
          </p:cNvSpPr>
          <p:nvPr/>
        </p:nvSpPr>
        <p:spPr bwMode="auto">
          <a:xfrm>
            <a:off x="9063567" y="6321425"/>
            <a:ext cx="2923117" cy="458788"/>
          </a:xfrm>
          <a:prstGeom prst="rect">
            <a:avLst/>
          </a:prstGeom>
          <a:noFill/>
          <a:ln w="9525">
            <a:noFill/>
            <a:rou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F7EC394-12AB-4EEF-9197-E384E3088F9F}" type="slidenum">
              <a:rPr lang="en-IN" sz="1400">
                <a:solidFill>
                  <a:srgbClr val="000000"/>
                </a:solidFill>
              </a:rPr>
            </a:fld>
            <a:endParaRPr lang="en-IN" sz="1400">
              <a:solidFill>
                <a:srgbClr val="000000"/>
              </a:solidFill>
            </a:endParaRPr>
          </a:p>
        </p:txBody>
      </p:sp>
      <p:sp>
        <p:nvSpPr>
          <p:cNvPr id="30724" name="Text Box 4"/>
          <p:cNvSpPr txBox="1">
            <a:spLocks noChangeArrowheads="1"/>
          </p:cNvSpPr>
          <p:nvPr/>
        </p:nvSpPr>
        <p:spPr bwMode="auto">
          <a:xfrm>
            <a:off x="360680" y="1249680"/>
            <a:ext cx="10668000" cy="4770120"/>
          </a:xfrm>
          <a:prstGeom prst="rect">
            <a:avLst/>
          </a:prstGeom>
          <a:noFill/>
          <a:ln w="9525" cap="flat">
            <a:noFill/>
            <a:round/>
          </a:ln>
          <a:effectLst/>
        </p:spPr>
        <p:txBody>
          <a:bodyPr lIns="90000" tIns="46800" rIns="90000" bIns="46800"/>
          <a:lstStyle/>
          <a:p>
            <a:pPr marL="741680" lvl="1" indent="-284480">
              <a:spcBef>
                <a:spcPts val="450"/>
              </a:spcBef>
              <a:buFont typeface="Wingdings" panose="05000000000000000000" pitchFamily="2" charset="2"/>
              <a:buChar cha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US" sz="2000" dirty="0"/>
              <a:t>The uvm_component and </a:t>
            </a:r>
            <a:r>
              <a:rPr lang="en-US" sz="2000" dirty="0" err="1"/>
              <a:t>uvm_object</a:t>
            </a:r>
            <a:r>
              <a:rPr lang="en-US" sz="2000" dirty="0"/>
              <a:t> constructors are virtual methods</a:t>
            </a:r>
            <a:endParaRPr lang="en-US" sz="2000" dirty="0"/>
          </a:p>
          <a:p>
            <a:pPr marL="741680" lvl="1" indent="-284480">
              <a:spcBef>
                <a:spcPts val="450"/>
              </a:spcBef>
              <a:buFont typeface="Wingdings" panose="05000000000000000000" pitchFamily="2" charset="2"/>
              <a:buChar cha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US" sz="2000" dirty="0"/>
              <a:t>The defaults are different for components and objects</a:t>
            </a:r>
            <a:endParaRPr lang="en-US" sz="2000" dirty="0"/>
          </a:p>
          <a:p>
            <a:pPr lvl="2">
              <a:spcBef>
                <a:spcPts val="400"/>
              </a:spcBef>
              <a:buFont typeface="Wingdings" panose="05000000000000000000" pitchFamily="2" charset="2"/>
              <a:buChar cha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US" sz="2000" dirty="0"/>
              <a:t>For a component:</a:t>
            </a:r>
            <a:endParaRPr lang="en-US" sz="2000" dirty="0"/>
          </a:p>
          <a:p>
            <a:pPr lvl="2">
              <a:spcBef>
                <a:spcPts val="400"/>
              </a:spcBef>
              <a:buFont typeface="Wingdings" panose="05000000000000000000" pitchFamily="2" charset="2"/>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2000" dirty="0">
              <a:solidFill>
                <a:srgbClr val="000000"/>
              </a:solidFill>
            </a:endParaRPr>
          </a:p>
          <a:p>
            <a:pPr lvl="2">
              <a:spcBef>
                <a:spcPts val="400"/>
              </a:spcBef>
              <a:buFont typeface="Wingdings" panose="05000000000000000000" pitchFamily="2" charset="2"/>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2000" dirty="0">
              <a:solidFill>
                <a:srgbClr val="000000"/>
              </a:solidFill>
            </a:endParaRPr>
          </a:p>
          <a:p>
            <a:pPr lvl="2">
              <a:spcBef>
                <a:spcPts val="400"/>
              </a:spcBef>
              <a:buFont typeface="Wingdings" panose="05000000000000000000" pitchFamily="2" charset="2"/>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2000" dirty="0">
              <a:solidFill>
                <a:srgbClr val="000000"/>
              </a:solidFill>
            </a:endParaRPr>
          </a:p>
          <a:p>
            <a:pPr lvl="2">
              <a:spcBef>
                <a:spcPts val="400"/>
              </a:spcBef>
              <a:buFont typeface="Wingdings" panose="05000000000000000000" pitchFamily="2" charset="2"/>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2000" dirty="0">
              <a:solidFill>
                <a:srgbClr val="000000"/>
              </a:solidFill>
            </a:endParaRPr>
          </a:p>
          <a:p>
            <a:pPr lvl="2">
              <a:spcBef>
                <a:spcPts val="400"/>
              </a:spcBef>
              <a:buFont typeface="Wingdings" panose="05000000000000000000" pitchFamily="2" charset="2"/>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2000" dirty="0" smtClean="0">
              <a:solidFill>
                <a:srgbClr val="000000"/>
              </a:solidFill>
            </a:endParaRPr>
          </a:p>
          <a:p>
            <a:pPr lvl="2">
              <a:spcBef>
                <a:spcPts val="400"/>
              </a:spcBef>
              <a:buFont typeface="Wingdings" panose="05000000000000000000" pitchFamily="2" charset="2"/>
              <a:buChar cha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US" sz="2000" dirty="0" smtClean="0"/>
              <a:t> For </a:t>
            </a:r>
            <a:r>
              <a:rPr lang="en-US" sz="2000" dirty="0"/>
              <a:t>an object:</a:t>
            </a:r>
            <a:endParaRPr lang="en-US" sz="2000" dirty="0"/>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a:p>
            <a:pPr lvl="2" indent="-227330">
              <a:spcBef>
                <a:spcPts val="400"/>
              </a:spcBef>
              <a:buClrTx/>
              <a:buFontTx/>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US" sz="1500" dirty="0">
              <a:solidFill>
                <a:srgbClr val="000000"/>
              </a:solidFill>
            </a:endParaRPr>
          </a:p>
        </p:txBody>
      </p:sp>
      <p:pic>
        <p:nvPicPr>
          <p:cNvPr id="30725" name="Picture 5"/>
          <p:cNvPicPr>
            <a:picLocks noChangeAspect="1" noChangeArrowheads="1"/>
          </p:cNvPicPr>
          <p:nvPr/>
        </p:nvPicPr>
        <p:blipFill>
          <a:blip r:embed="rId1"/>
          <a:srcRect/>
          <a:stretch>
            <a:fillRect/>
          </a:stretch>
        </p:blipFill>
        <p:spPr bwMode="auto">
          <a:xfrm>
            <a:off x="1021080" y="2453640"/>
            <a:ext cx="10287000" cy="1381125"/>
          </a:xfrm>
          <a:prstGeom prst="rect">
            <a:avLst/>
          </a:prstGeom>
          <a:noFill/>
          <a:ln w="9525">
            <a:noFill/>
            <a:round/>
          </a:ln>
        </p:spPr>
      </p:pic>
      <p:pic>
        <p:nvPicPr>
          <p:cNvPr id="30726" name="Picture 6"/>
          <p:cNvPicPr>
            <a:picLocks noChangeAspect="1" noChangeArrowheads="1"/>
          </p:cNvPicPr>
          <p:nvPr/>
        </p:nvPicPr>
        <p:blipFill>
          <a:blip r:embed="rId2"/>
          <a:srcRect/>
          <a:stretch>
            <a:fillRect/>
          </a:stretch>
        </p:blipFill>
        <p:spPr bwMode="auto">
          <a:xfrm>
            <a:off x="1026160" y="4632961"/>
            <a:ext cx="7010400" cy="1400175"/>
          </a:xfrm>
          <a:prstGeom prst="rect">
            <a:avLst/>
          </a:prstGeom>
          <a:noFill/>
          <a:ln w="9525">
            <a:noFill/>
            <a:round/>
          </a:ln>
        </p:spPr>
      </p:pic>
      <p:sp>
        <p:nvSpPr>
          <p:cNvPr id="8" name="Footer Placeholder 4"/>
          <p:cNvSpPr>
            <a:spLocks noGrp="1"/>
          </p:cNvSpPr>
          <p:nvPr>
            <p:ph type="ftr" sz="quarter" idx="11"/>
          </p:nvPr>
        </p:nvSpPr>
        <p:spPr>
          <a:xfrm>
            <a:off x="1341120" y="6601968"/>
            <a:ext cx="7159752" cy="237744"/>
          </a:xfrm>
        </p:spPr>
        <p:txBody>
          <a:bodyPr/>
          <a:lstStyle/>
          <a:p>
            <a:r>
              <a:rPr lang="en-US" dirty="0"/>
              <a:t>Universal verification Methodology</a:t>
            </a:r>
            <a:endParaRPr lang="en-US" dirty="0"/>
          </a:p>
        </p:txBody>
      </p:sp>
      <p:sp>
        <p:nvSpPr>
          <p:cNvPr id="9" name="Date Placeholder 5"/>
          <p:cNvSpPr>
            <a:spLocks noGrp="1"/>
          </p:cNvSpPr>
          <p:nvPr>
            <p:ph type="dt" sz="half" idx="10"/>
          </p:nvPr>
        </p:nvSpPr>
        <p:spPr>
          <a:xfrm>
            <a:off x="8875776" y="6601968"/>
            <a:ext cx="960120" cy="237744"/>
          </a:xfrm>
        </p:spPr>
        <p:txBody>
          <a:bodyPr/>
          <a:lstStyle/>
          <a:p>
            <a:fld id="{A8FDC996-F52D-4B06-8042-3F014CC63000}" type="datetime1">
              <a:rPr lang="en-US" smtClean="0"/>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additive="repl">
                                        <p:cTn id="6" dur="1" fill="hold">
                                          <p:stCondLst>
                                            <p:cond delay="0"/>
                                          </p:stCondLst>
                                        </p:cTn>
                                        <p:tgtEl>
                                          <p:spTgt spid="30724">
                                            <p:txEl>
                                              <p:pRg st="0" end="0"/>
                                            </p:txEl>
                                          </p:spTgt>
                                        </p:tgtEl>
                                        <p:attrNameLst>
                                          <p:attrName>style.visibility</p:attrName>
                                        </p:attrNameLst>
                                      </p:cBhvr>
                                      <p:to>
                                        <p:strVal val="visible"/>
                                      </p:to>
                                    </p:set>
                                    <p:animEffect transition="in" filter="fade">
                                      <p:cBhvr additive="repl">
                                        <p:cTn id="7" dur="2000"/>
                                        <p:tgtEl>
                                          <p:spTgt spid="30724">
                                            <p:txEl>
                                              <p:pRg st="0" end="0"/>
                                            </p:txEl>
                                          </p:spTgt>
                                        </p:tgtEl>
                                      </p:cBhvr>
                                    </p:animEffect>
                                  </p:childTnLst>
                                </p:cTn>
                              </p:par>
                              <p:par>
                                <p:cTn id="8" presetID="10" presetClass="entr" presetSubtype="0" fill="hold" nodeType="withEffect">
                                  <p:stCondLst>
                                    <p:cond delay="0"/>
                                  </p:stCondLst>
                                  <p:childTnLst>
                                    <p:set>
                                      <p:cBhvr additive="repl">
                                        <p:cTn id="9" dur="1" fill="hold">
                                          <p:stCondLst>
                                            <p:cond delay="0"/>
                                          </p:stCondLst>
                                        </p:cTn>
                                        <p:tgtEl>
                                          <p:spTgt spid="30724">
                                            <p:txEl>
                                              <p:pRg st="1" end="1"/>
                                            </p:txEl>
                                          </p:spTgt>
                                        </p:tgtEl>
                                        <p:attrNameLst>
                                          <p:attrName>style.visibility</p:attrName>
                                        </p:attrNameLst>
                                      </p:cBhvr>
                                      <p:to>
                                        <p:strVal val="visible"/>
                                      </p:to>
                                    </p:set>
                                    <p:animEffect transition="in" filter="fade">
                                      <p:cBhvr additive="repl">
                                        <p:cTn id="10" dur="2000"/>
                                        <p:tgtEl>
                                          <p:spTgt spid="3072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additive="repl">
                                        <p:cTn id="14" dur="1" fill="hold">
                                          <p:stCondLst>
                                            <p:cond delay="0"/>
                                          </p:stCondLst>
                                        </p:cTn>
                                        <p:tgtEl>
                                          <p:spTgt spid="30724">
                                            <p:txEl>
                                              <p:pRg st="2" end="2"/>
                                            </p:txEl>
                                          </p:spTgt>
                                        </p:tgtEl>
                                        <p:attrNameLst>
                                          <p:attrName>style.visibility</p:attrName>
                                        </p:attrNameLst>
                                      </p:cBhvr>
                                      <p:to>
                                        <p:strVal val="visible"/>
                                      </p:to>
                                    </p:set>
                                    <p:animEffect transition="in" filter="fade">
                                      <p:cBhvr additive="repl">
                                        <p:cTn id="15" dur="2000"/>
                                        <p:tgtEl>
                                          <p:spTgt spid="3072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additive="repl">
                                        <p:cTn id="19" dur="1" fill="hold">
                                          <p:stCondLst>
                                            <p:cond delay="0"/>
                                          </p:stCondLst>
                                        </p:cTn>
                                        <p:tgtEl>
                                          <p:spTgt spid="30725"/>
                                        </p:tgtEl>
                                        <p:attrNameLst>
                                          <p:attrName>style.visibility</p:attrName>
                                        </p:attrNameLst>
                                      </p:cBhvr>
                                      <p:to>
                                        <p:strVal val="visible"/>
                                      </p:to>
                                    </p:set>
                                    <p:animEffect transition="in" filter="fade">
                                      <p:cBhvr additive="repl">
                                        <p:cTn id="20" dur="2000"/>
                                        <p:tgtEl>
                                          <p:spTgt spid="307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additive="repl">
                                        <p:cTn id="24" dur="1" fill="hold">
                                          <p:stCondLst>
                                            <p:cond delay="0"/>
                                          </p:stCondLst>
                                        </p:cTn>
                                        <p:tgtEl>
                                          <p:spTgt spid="30724">
                                            <p:txEl>
                                              <p:pRg st="8" end="8"/>
                                            </p:txEl>
                                          </p:spTgt>
                                        </p:tgtEl>
                                        <p:attrNameLst>
                                          <p:attrName>style.visibility</p:attrName>
                                        </p:attrNameLst>
                                      </p:cBhvr>
                                      <p:to>
                                        <p:strVal val="visible"/>
                                      </p:to>
                                    </p:set>
                                    <p:animEffect transition="in" filter="fade">
                                      <p:cBhvr additive="repl">
                                        <p:cTn id="25" dur="2000"/>
                                        <p:tgtEl>
                                          <p:spTgt spid="30724">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additive="repl">
                                        <p:cTn id="29" dur="1" fill="hold">
                                          <p:stCondLst>
                                            <p:cond delay="0"/>
                                          </p:stCondLst>
                                        </p:cTn>
                                        <p:tgtEl>
                                          <p:spTgt spid="30726"/>
                                        </p:tgtEl>
                                        <p:attrNameLst>
                                          <p:attrName>style.visibility</p:attrName>
                                        </p:attrNameLst>
                                      </p:cBhvr>
                                      <p:to>
                                        <p:strVal val="visible"/>
                                      </p:to>
                                    </p:set>
                                    <p:animEffect transition="in" filter="fade">
                                      <p:cBhvr additive="repl">
                                        <p:cTn id="30" dur="20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666" y="119759"/>
            <a:ext cx="5890334" cy="608209"/>
          </a:xfrm>
        </p:spPr>
        <p:txBody>
          <a:bodyPr>
            <a:normAutofit/>
          </a:bodyPr>
          <a:lstStyle/>
          <a:p>
            <a:pPr marL="45720" indent="0">
              <a:buNone/>
            </a:pPr>
            <a:r>
              <a:rPr lang="en-IN" sz="3600" u="sng" dirty="0" smtClean="0"/>
              <a:t>Overriding Types</a:t>
            </a:r>
            <a:endParaRPr lang="en-IN" sz="36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46228" y="727968"/>
            <a:ext cx="11397281" cy="581697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smtClean="0"/>
              <a:t>Type Overriding:</a:t>
            </a:r>
            <a:endParaRPr lang="en-US" sz="2400" b="1" dirty="0" smtClean="0"/>
          </a:p>
          <a:p>
            <a:pPr marL="342900" indent="-342900" algn="just"/>
            <a:r>
              <a:rPr lang="en-US" sz="2400" dirty="0" smtClean="0"/>
              <a:t>     </a:t>
            </a:r>
            <a:r>
              <a:rPr lang="en-US" sz="2000" dirty="0" smtClean="0"/>
              <a:t>Every time a component class type is created in the Testbench hierarchy, a substitute type i.e. derived class of the original component class, is created in its place. It applies to all the instances of that component type.</a:t>
            </a:r>
            <a:endParaRPr lang="en-US" sz="2000" dirty="0" smtClean="0"/>
          </a:p>
          <a:p>
            <a:pPr marL="342900" indent="-342900"/>
            <a:endParaRPr lang="en-US" sz="2000" dirty="0" smtClean="0"/>
          </a:p>
          <a:p>
            <a:pPr marL="342900" indent="-342900" algn="ctr"/>
            <a:r>
              <a:rPr lang="en-US" sz="2000" i="1" dirty="0" smtClean="0"/>
              <a:t>&lt;</a:t>
            </a:r>
            <a:r>
              <a:rPr lang="en-US" sz="2000" i="1" dirty="0" err="1" smtClean="0"/>
              <a:t>original_type</a:t>
            </a:r>
            <a:r>
              <a:rPr lang="en-US" sz="2000" i="1" dirty="0" smtClean="0"/>
              <a:t>&gt;::</a:t>
            </a:r>
            <a:r>
              <a:rPr lang="en-US" sz="2000" i="1" dirty="0" err="1" smtClean="0"/>
              <a:t>type_id</a:t>
            </a:r>
            <a:r>
              <a:rPr lang="en-US" sz="2000" i="1" dirty="0" smtClean="0"/>
              <a:t>::set_type_override(&lt;</a:t>
            </a:r>
            <a:r>
              <a:rPr lang="en-US" sz="2000" i="1" dirty="0" err="1" smtClean="0"/>
              <a:t>substitute_type</a:t>
            </a:r>
            <a:r>
              <a:rPr lang="en-US" sz="2000" i="1" dirty="0" smtClean="0"/>
              <a:t>&gt;::</a:t>
            </a:r>
            <a:r>
              <a:rPr lang="en-US" sz="2000" i="1" dirty="0" err="1" smtClean="0"/>
              <a:t>get_type</a:t>
            </a:r>
            <a:r>
              <a:rPr lang="en-US" sz="2000" i="1" dirty="0" smtClean="0"/>
              <a:t>(), replace);</a:t>
            </a:r>
            <a:endParaRPr lang="en-US" sz="2000" i="1" dirty="0" smtClean="0"/>
          </a:p>
          <a:p>
            <a:pPr marL="342900" indent="-342900"/>
            <a:endParaRPr lang="en-US" sz="2000" b="1" dirty="0" smtClean="0"/>
          </a:p>
          <a:p>
            <a:pPr marL="342900" indent="-342900"/>
            <a:endParaRPr lang="en-US" sz="2000" b="1" dirty="0" smtClean="0"/>
          </a:p>
          <a:p>
            <a:pPr marL="342900" indent="-342900">
              <a:buFont typeface="Wingdings" panose="05000000000000000000" pitchFamily="2" charset="2"/>
              <a:buChar char="Ø"/>
            </a:pPr>
            <a:r>
              <a:rPr lang="en-US" sz="2400" b="1" dirty="0" smtClean="0"/>
              <a:t>Instance Overriding:</a:t>
            </a:r>
            <a:endParaRPr lang="en-US" sz="2400" b="1" dirty="0" smtClean="0"/>
          </a:p>
          <a:p>
            <a:pPr marL="342900" indent="-342900" algn="just"/>
            <a:r>
              <a:rPr lang="en-US" sz="2000" dirty="0" smtClean="0"/>
              <a:t>      It substitutes ONLY a particular instance of the component OR a set of instances with the intended component. The instance to be substituted is specified using the UVM component hierarchy.</a:t>
            </a:r>
            <a:endParaRPr lang="en-US" sz="2000" b="1" dirty="0" smtClean="0"/>
          </a:p>
          <a:p>
            <a:pPr marL="342900" indent="-342900">
              <a:buFont typeface="Wingdings" panose="05000000000000000000" pitchFamily="2" charset="2"/>
              <a:buChar char="Ø"/>
            </a:pPr>
            <a:endParaRPr lang="en-US" sz="2000" b="1" dirty="0" smtClean="0"/>
          </a:p>
          <a:p>
            <a:pPr marL="342900" indent="-342900" algn="ctr"/>
            <a:r>
              <a:rPr lang="en-US" sz="2000" dirty="0" smtClean="0"/>
              <a:t> &lt;</a:t>
            </a:r>
            <a:r>
              <a:rPr lang="en-US" sz="2000" dirty="0" err="1" smtClean="0"/>
              <a:t>original_type</a:t>
            </a:r>
            <a:r>
              <a:rPr lang="en-US" sz="2000" dirty="0" smtClean="0"/>
              <a:t>&gt;::</a:t>
            </a:r>
            <a:r>
              <a:rPr lang="en-US" sz="2000" dirty="0" err="1" smtClean="0"/>
              <a:t>type_id</a:t>
            </a:r>
            <a:r>
              <a:rPr lang="en-US" sz="2000" dirty="0" smtClean="0"/>
              <a:t>::</a:t>
            </a:r>
            <a:r>
              <a:rPr lang="en-US" sz="2000" dirty="0" err="1" smtClean="0"/>
              <a:t>set_inst_override</a:t>
            </a:r>
            <a:r>
              <a:rPr lang="en-US" sz="2000" dirty="0" smtClean="0"/>
              <a:t>(&lt;</a:t>
            </a:r>
            <a:r>
              <a:rPr lang="en-US" sz="2000" dirty="0" err="1" smtClean="0"/>
              <a:t>substitute_type</a:t>
            </a:r>
            <a:r>
              <a:rPr lang="en-US" sz="2000" dirty="0" smtClean="0"/>
              <a:t>&gt;::</a:t>
            </a:r>
            <a:r>
              <a:rPr lang="en-US" sz="2000" dirty="0" err="1" smtClean="0"/>
              <a:t>get_type</a:t>
            </a:r>
            <a:r>
              <a:rPr lang="en-US" sz="2000" dirty="0" smtClean="0"/>
              <a:t>(), &lt;</a:t>
            </a:r>
            <a:r>
              <a:rPr lang="en-US" sz="2000" dirty="0" err="1" smtClean="0"/>
              <a:t>path_string</a:t>
            </a:r>
            <a:r>
              <a:rPr lang="en-US" sz="2000" dirty="0" smtClean="0"/>
              <a:t>&gt;);</a:t>
            </a:r>
            <a:endParaRPr lang="en-US" sz="2000" dirty="0" smtClean="0"/>
          </a:p>
          <a:p>
            <a:pPr marL="342900" indent="-342900" algn="ctr"/>
            <a:endParaRPr lang="en-US" sz="2000" b="1" dirty="0" smtClean="0"/>
          </a:p>
          <a:p>
            <a:pPr marL="342900" indent="-342900">
              <a:buFont typeface="Wingdings" panose="05000000000000000000" pitchFamily="2" charset="2"/>
              <a:buChar char="Ø"/>
            </a:pPr>
            <a:r>
              <a:rPr lang="en-US" sz="2000" dirty="0" smtClean="0"/>
              <a:t>“</a:t>
            </a:r>
            <a:r>
              <a:rPr lang="en-US" sz="2000" dirty="0" err="1" smtClean="0"/>
              <a:t>path_string</a:t>
            </a:r>
            <a:r>
              <a:rPr lang="en-US" sz="2000" dirty="0" smtClean="0"/>
              <a:t>” is the hierarchical path of the component instance to be replaced.</a:t>
            </a:r>
            <a:endParaRPr lang="en-IN" sz="2000" dirty="0" smtClean="0"/>
          </a:p>
          <a:p>
            <a:pPr marL="342900" indent="-342900">
              <a:buFont typeface="Wingdings" panose="05000000000000000000" pitchFamily="2" charset="2"/>
              <a:buChar char="Ø"/>
            </a:pPr>
            <a:endParaRPr lang="en-IN" sz="2400" dirty="0"/>
          </a:p>
          <a:p>
            <a:pPr marL="285750" indent="-285750">
              <a:lnSpc>
                <a:spcPct val="150000"/>
              </a:lnSpc>
              <a:buFont typeface="Wingdings" panose="05000000000000000000" pitchFamily="2" charset="2"/>
              <a:buChar char="Ø"/>
            </a:pP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666" y="119759"/>
            <a:ext cx="5890334" cy="608209"/>
          </a:xfrm>
        </p:spPr>
        <p:txBody>
          <a:bodyPr>
            <a:normAutofit/>
          </a:bodyPr>
          <a:lstStyle/>
          <a:p>
            <a:pPr marL="342900" indent="-342900">
              <a:buNone/>
            </a:pPr>
            <a:r>
              <a:rPr lang="en-US" sz="3600" u="sng" dirty="0" smtClean="0"/>
              <a:t>Type Overriding:</a:t>
            </a:r>
            <a:endParaRPr lang="en-US" sz="3600" u="sng" dirty="0" smtClean="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1027" name="Picture 3"/>
          <p:cNvPicPr>
            <a:picLocks noChangeAspect="1" noChangeArrowheads="1"/>
          </p:cNvPicPr>
          <p:nvPr/>
        </p:nvPicPr>
        <p:blipFill>
          <a:blip r:embed="rId1"/>
          <a:srcRect/>
          <a:stretch>
            <a:fillRect/>
          </a:stretch>
        </p:blipFill>
        <p:spPr bwMode="auto">
          <a:xfrm>
            <a:off x="6283506" y="1285875"/>
            <a:ext cx="5581650" cy="5237797"/>
          </a:xfrm>
          <a:prstGeom prst="rect">
            <a:avLst/>
          </a:prstGeom>
          <a:noFill/>
          <a:ln w="9525">
            <a:noFill/>
            <a:miter lim="800000"/>
            <a:headEnd/>
            <a:tailEnd/>
          </a:ln>
          <a:effectLst/>
        </p:spPr>
      </p:pic>
      <p:pic>
        <p:nvPicPr>
          <p:cNvPr id="3074" name="Picture 2"/>
          <p:cNvPicPr>
            <a:picLocks noChangeAspect="1" noChangeArrowheads="1"/>
          </p:cNvPicPr>
          <p:nvPr/>
        </p:nvPicPr>
        <p:blipFill>
          <a:blip r:embed="rId2"/>
          <a:srcRect/>
          <a:stretch>
            <a:fillRect/>
          </a:stretch>
        </p:blipFill>
        <p:spPr bwMode="auto">
          <a:xfrm>
            <a:off x="171450" y="671512"/>
            <a:ext cx="5543550" cy="482917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666" y="119759"/>
            <a:ext cx="5890334" cy="608209"/>
          </a:xfrm>
        </p:spPr>
        <p:txBody>
          <a:bodyPr>
            <a:normAutofit/>
          </a:bodyPr>
          <a:lstStyle/>
          <a:p>
            <a:pPr marL="342900" indent="-342900">
              <a:buNone/>
            </a:pPr>
            <a:r>
              <a:rPr lang="en-US" sz="3600" u="sng" dirty="0" smtClean="0"/>
              <a:t>Type Overriding:</a:t>
            </a:r>
            <a:endParaRPr lang="en-US" sz="3600" u="sng" dirty="0" smtClean="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6355143" y="3866605"/>
            <a:ext cx="5231612" cy="1569660"/>
          </a:xfrm>
          <a:prstGeom prst="rect">
            <a:avLst/>
          </a:prstGeom>
          <a:noFill/>
        </p:spPr>
        <p:txBody>
          <a:bodyPr wrap="square" rtlCol="0">
            <a:spAutoFit/>
          </a:bodyPr>
          <a:lstStyle/>
          <a:p>
            <a:pPr marL="342900" indent="-342900"/>
            <a:r>
              <a:rPr lang="en-US" sz="2400" b="1" dirty="0" smtClean="0"/>
              <a:t>Note:</a:t>
            </a:r>
            <a:endParaRPr lang="en-US" sz="2400" b="1" dirty="0" smtClean="0"/>
          </a:p>
          <a:p>
            <a:pPr marL="342900" indent="-342900" algn="just"/>
            <a:r>
              <a:rPr lang="en-US" sz="2400" b="1" i="1" dirty="0" smtClean="0"/>
              <a:t>     set_type_override() </a:t>
            </a:r>
            <a:r>
              <a:rPr lang="en-US" sz="2400" i="1" dirty="0" smtClean="0"/>
              <a:t> </a:t>
            </a:r>
            <a:r>
              <a:rPr lang="en-US" sz="2400" dirty="0" smtClean="0"/>
              <a:t>to be placed before the </a:t>
            </a:r>
            <a:r>
              <a:rPr lang="en-US" sz="2400" b="1" i="1" dirty="0" smtClean="0"/>
              <a:t>create()</a:t>
            </a:r>
            <a:r>
              <a:rPr lang="en-US" sz="2400" i="1" dirty="0" smtClean="0"/>
              <a:t> </a:t>
            </a:r>
            <a:r>
              <a:rPr lang="en-US" sz="2400" dirty="0" smtClean="0"/>
              <a:t>command inside the </a:t>
            </a:r>
            <a:r>
              <a:rPr lang="en-US" sz="2400" dirty="0" err="1" smtClean="0"/>
              <a:t>build_phase</a:t>
            </a:r>
            <a:r>
              <a:rPr lang="en-US" sz="2400" dirty="0" smtClean="0"/>
              <a:t>() of the </a:t>
            </a:r>
            <a:r>
              <a:rPr lang="en-US" sz="2400" dirty="0" err="1" smtClean="0"/>
              <a:t>my_test</a:t>
            </a:r>
            <a:r>
              <a:rPr lang="en-US" sz="2400" dirty="0" smtClean="0"/>
              <a:t> class</a:t>
            </a:r>
            <a:endParaRPr lang="en-IN" sz="2400" dirty="0"/>
          </a:p>
        </p:txBody>
      </p:sp>
      <p:pic>
        <p:nvPicPr>
          <p:cNvPr id="2050" name="Picture 2"/>
          <p:cNvPicPr>
            <a:picLocks noChangeAspect="1" noChangeArrowheads="1"/>
          </p:cNvPicPr>
          <p:nvPr/>
        </p:nvPicPr>
        <p:blipFill>
          <a:blip r:embed="rId1"/>
          <a:srcRect/>
          <a:stretch>
            <a:fillRect/>
          </a:stretch>
        </p:blipFill>
        <p:spPr bwMode="auto">
          <a:xfrm>
            <a:off x="194447" y="703217"/>
            <a:ext cx="6075724" cy="57912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666" y="119759"/>
            <a:ext cx="5890334" cy="608209"/>
          </a:xfrm>
        </p:spPr>
        <p:txBody>
          <a:bodyPr>
            <a:normAutofit/>
          </a:bodyPr>
          <a:lstStyle/>
          <a:p>
            <a:pPr marL="342900" indent="-342900">
              <a:buNone/>
            </a:pPr>
            <a:r>
              <a:rPr lang="en-US" sz="3600" u="sng" dirty="0" smtClean="0"/>
              <a:t>Instance Overriding:</a:t>
            </a:r>
            <a:endParaRPr lang="en-US" sz="3600" u="sng" dirty="0" smtClean="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00446" y="3866605"/>
            <a:ext cx="11286309" cy="1384995"/>
          </a:xfrm>
          <a:prstGeom prst="rect">
            <a:avLst/>
          </a:prstGeom>
          <a:noFill/>
        </p:spPr>
        <p:txBody>
          <a:bodyPr wrap="square" rtlCol="0">
            <a:spAutoFit/>
          </a:bodyPr>
          <a:lstStyle/>
          <a:p>
            <a:pPr marL="342900" indent="-342900"/>
            <a:r>
              <a:rPr lang="en-US" sz="2400" b="1" dirty="0" smtClean="0"/>
              <a:t>Note:</a:t>
            </a:r>
            <a:endParaRPr lang="en-US" sz="2400" b="1" dirty="0" smtClean="0"/>
          </a:p>
          <a:p>
            <a:pPr marL="342900" indent="-342900" algn="just"/>
            <a:r>
              <a:rPr lang="en-US" sz="2000" b="1" i="1" dirty="0" smtClean="0"/>
              <a:t>      </a:t>
            </a:r>
            <a:r>
              <a:rPr lang="en-US" sz="2000" dirty="0" smtClean="0"/>
              <a:t>Objects or sequence related objects are generally only used with type overrides since the instance override approach relates to a position in the UVM Testbench component hierarchy which objects do not take part in.</a:t>
            </a:r>
            <a:endParaRPr lang="en-IN" sz="2000" dirty="0"/>
          </a:p>
        </p:txBody>
      </p:sp>
      <p:pic>
        <p:nvPicPr>
          <p:cNvPr id="3074" name="Picture 2"/>
          <p:cNvPicPr>
            <a:picLocks noChangeAspect="1" noChangeArrowheads="1"/>
          </p:cNvPicPr>
          <p:nvPr/>
        </p:nvPicPr>
        <p:blipFill>
          <a:blip r:embed="rId1"/>
          <a:srcRect/>
          <a:stretch>
            <a:fillRect/>
          </a:stretch>
        </p:blipFill>
        <p:spPr bwMode="auto">
          <a:xfrm>
            <a:off x="358684" y="805543"/>
            <a:ext cx="7488115" cy="222504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666" y="119759"/>
            <a:ext cx="11986334" cy="608209"/>
          </a:xfrm>
        </p:spPr>
        <p:txBody>
          <a:bodyPr>
            <a:normAutofit/>
          </a:bodyPr>
          <a:lstStyle/>
          <a:p>
            <a:pPr>
              <a:buNone/>
            </a:pPr>
            <a:r>
              <a:rPr lang="en-US" sz="3600" u="sng" dirty="0" smtClean="0"/>
              <a:t>Debugging the UVM Testbench Structure &amp; Factory Content:</a:t>
            </a:r>
            <a:endParaRPr lang="en-US" sz="36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261258" y="940525"/>
            <a:ext cx="11286309" cy="175432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t>Print out the structure of the testbench in tabular form and to query the types that were registered with the Factory, call the methods,</a:t>
            </a:r>
            <a:endParaRPr lang="en-US" sz="2000" dirty="0" smtClean="0"/>
          </a:p>
          <a:p>
            <a:pPr marL="342900" indent="-342900"/>
            <a:r>
              <a:rPr lang="en-US" sz="2000" b="1" i="1" dirty="0" smtClean="0"/>
              <a:t>      </a:t>
            </a:r>
            <a:endParaRPr lang="en-US" sz="2000" b="1" i="1" dirty="0" smtClean="0"/>
          </a:p>
          <a:p>
            <a:pPr marL="342900" indent="-342900"/>
            <a:r>
              <a:rPr lang="en-US" sz="2400" b="1" i="1" dirty="0" smtClean="0"/>
              <a:t>        this.print()</a:t>
            </a:r>
            <a:r>
              <a:rPr lang="en-US" sz="2400" dirty="0" smtClean="0"/>
              <a:t> </a:t>
            </a:r>
            <a:endParaRPr lang="en-US" sz="2400" dirty="0" smtClean="0"/>
          </a:p>
          <a:p>
            <a:pPr marL="342900" indent="-342900"/>
            <a:r>
              <a:rPr lang="en-US" sz="2400" b="1" i="1" dirty="0" smtClean="0"/>
              <a:t>        factory.print()</a:t>
            </a:r>
            <a:r>
              <a:rPr lang="en-US" sz="2400" dirty="0" smtClean="0"/>
              <a:t> </a:t>
            </a:r>
            <a:endParaRPr lang="en-IN" sz="2400" dirty="0"/>
          </a:p>
        </p:txBody>
      </p:sp>
      <p:pic>
        <p:nvPicPr>
          <p:cNvPr id="4098" name="Picture 2"/>
          <p:cNvPicPr>
            <a:picLocks noChangeAspect="1" noChangeArrowheads="1"/>
          </p:cNvPicPr>
          <p:nvPr/>
        </p:nvPicPr>
        <p:blipFill>
          <a:blip r:embed="rId1"/>
          <a:srcRect/>
          <a:stretch>
            <a:fillRect/>
          </a:stretch>
        </p:blipFill>
        <p:spPr bwMode="auto">
          <a:xfrm>
            <a:off x="1819140" y="3228702"/>
            <a:ext cx="7029376" cy="289777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
            <a:ext cx="10774680" cy="548640"/>
          </a:xfrm>
        </p:spPr>
        <p:txBody>
          <a:bodyPr>
            <a:normAutofit lnSpcReduction="10000"/>
          </a:bodyPr>
          <a:lstStyle/>
          <a:p>
            <a:pPr>
              <a:buNone/>
            </a:pPr>
            <a:r>
              <a:rPr lang="en-US" sz="3600" u="sng" dirty="0" smtClean="0"/>
              <a:t>Factory Operation</a:t>
            </a:r>
            <a:endParaRPr lang="en-US" sz="3600" u="sng" dirty="0"/>
          </a:p>
        </p:txBody>
      </p:sp>
      <p:sp>
        <p:nvSpPr>
          <p:cNvPr id="5" name="Footer Placeholder 4"/>
          <p:cNvSpPr>
            <a:spLocks noGrp="1"/>
          </p:cNvSpPr>
          <p:nvPr>
            <p:ph type="ftr" sz="quarter" idx="11"/>
          </p:nvPr>
        </p:nvSpPr>
        <p:spPr/>
        <p:txBody>
          <a:bodyPr/>
          <a:lstStyle/>
          <a:p>
            <a:r>
              <a:rPr lang="en-US" smtClean="0"/>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US" smtClean="0"/>
            </a:fld>
            <a:endParaRPr lang="en-US"/>
          </a:p>
        </p:txBody>
      </p:sp>
      <p:pic>
        <p:nvPicPr>
          <p:cNvPr id="2050" name="Picture 2"/>
          <p:cNvPicPr>
            <a:picLocks noChangeAspect="1" noChangeArrowheads="1"/>
          </p:cNvPicPr>
          <p:nvPr/>
        </p:nvPicPr>
        <p:blipFill>
          <a:blip r:embed="rId1"/>
          <a:srcRect/>
          <a:stretch>
            <a:fillRect/>
          </a:stretch>
        </p:blipFill>
        <p:spPr bwMode="auto">
          <a:xfrm>
            <a:off x="644842" y="914400"/>
            <a:ext cx="10954291" cy="544068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992" y="102004"/>
            <a:ext cx="5286652" cy="696986"/>
          </a:xfrm>
        </p:spPr>
        <p:txBody>
          <a:bodyPr>
            <a:normAutofit/>
          </a:bodyPr>
          <a:lstStyle/>
          <a:p>
            <a:pPr marL="45720" indent="0">
              <a:buNone/>
            </a:pPr>
            <a:r>
              <a:rPr lang="en-IN" sz="3600" u="sng" dirty="0"/>
              <a:t>UVM Phases</a:t>
            </a:r>
            <a:endParaRPr lang="en-IN" sz="36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99495" y="545891"/>
            <a:ext cx="11008311" cy="29546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dirty="0"/>
              <a:t>In Verilog and VHDL, static elaboration of instances occur before simulation starts</a:t>
            </a:r>
            <a:endParaRPr lang="en-IN" sz="2000" dirty="0"/>
          </a:p>
          <a:p>
            <a:pPr marL="285750" indent="-285750">
              <a:lnSpc>
                <a:spcPct val="150000"/>
              </a:lnSpc>
              <a:buFont typeface="Wingdings" panose="05000000000000000000" pitchFamily="2" charset="2"/>
              <a:buChar char="Ø"/>
            </a:pPr>
            <a:r>
              <a:rPr lang="en-IN" sz="2000" dirty="0"/>
              <a:t>In System Verilog classes are instantiated at run-time</a:t>
            </a:r>
            <a:endParaRPr lang="en-IN" sz="2000" dirty="0"/>
          </a:p>
          <a:p>
            <a:pPr marL="285750" indent="-285750">
              <a:lnSpc>
                <a:spcPct val="150000"/>
              </a:lnSpc>
              <a:buFont typeface="Wingdings" panose="05000000000000000000" pitchFamily="2" charset="2"/>
              <a:buChar char="Ø"/>
            </a:pPr>
            <a:r>
              <a:rPr lang="en-IN" sz="2000" dirty="0"/>
              <a:t>Then what is the good time to start data generation and transfer, assuming all UVC components have been created and connected properly</a:t>
            </a:r>
            <a:endParaRPr lang="en-IN" sz="2000" dirty="0"/>
          </a:p>
          <a:p>
            <a:pPr marL="285750" indent="-285750">
              <a:lnSpc>
                <a:spcPct val="150000"/>
              </a:lnSpc>
              <a:buFont typeface="Wingdings" panose="05000000000000000000" pitchFamily="2" charset="2"/>
              <a:buChar char="Ø"/>
            </a:pPr>
            <a:r>
              <a:rPr lang="en-IN" sz="2000" dirty="0"/>
              <a:t>UVM Provides concept of Phases to solve this issue. Each phase has a defined order of execution</a:t>
            </a:r>
            <a:endParaRPr lang="en-IN" sz="2000" dirty="0"/>
          </a:p>
          <a:p>
            <a:endParaRPr lang="en-IN" dirty="0"/>
          </a:p>
          <a:p>
            <a:endParaRPr lang="en-IN" dirty="0"/>
          </a:p>
        </p:txBody>
      </p:sp>
      <p:pic>
        <p:nvPicPr>
          <p:cNvPr id="9" name="Picture 8"/>
          <p:cNvPicPr>
            <a:picLocks noChangeAspect="1"/>
          </p:cNvPicPr>
          <p:nvPr/>
        </p:nvPicPr>
        <p:blipFill>
          <a:blip r:embed="rId1"/>
          <a:stretch>
            <a:fillRect/>
          </a:stretch>
        </p:blipFill>
        <p:spPr>
          <a:xfrm>
            <a:off x="2825318" y="3066490"/>
            <a:ext cx="5723693" cy="324561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4148"/>
            <a:ext cx="5943600" cy="590454"/>
          </a:xfrm>
        </p:spPr>
        <p:txBody>
          <a:bodyPr>
            <a:normAutofit/>
          </a:bodyPr>
          <a:lstStyle/>
          <a:p>
            <a:pPr marL="45720" indent="0">
              <a:buNone/>
            </a:pPr>
            <a:r>
              <a:rPr lang="en-IN" sz="3200" u="sng" dirty="0"/>
              <a:t>Execution of UVM Phases</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8" name="Picture 7"/>
          <p:cNvPicPr>
            <a:picLocks noChangeAspect="1"/>
          </p:cNvPicPr>
          <p:nvPr/>
        </p:nvPicPr>
        <p:blipFill>
          <a:blip r:embed="rId1"/>
          <a:stretch>
            <a:fillRect/>
          </a:stretch>
        </p:blipFill>
        <p:spPr>
          <a:xfrm>
            <a:off x="530996" y="927624"/>
            <a:ext cx="10934700" cy="5162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79899" y="62144"/>
            <a:ext cx="11958221" cy="523220"/>
          </a:xfrm>
          <a:prstGeom prst="rect">
            <a:avLst/>
          </a:prstGeom>
          <a:noFill/>
        </p:spPr>
        <p:txBody>
          <a:bodyPr wrap="square" rtlCol="0">
            <a:spAutoFit/>
          </a:bodyPr>
          <a:lstStyle/>
          <a:p>
            <a:r>
              <a:rPr lang="en-IN" sz="2800" u="sng" dirty="0"/>
              <a:t>UVM Phases description</a:t>
            </a:r>
            <a:endParaRPr lang="en-IN" sz="2800" u="sng" dirty="0"/>
          </a:p>
        </p:txBody>
      </p:sp>
      <p:pic>
        <p:nvPicPr>
          <p:cNvPr id="9" name="Picture 8"/>
          <p:cNvPicPr>
            <a:picLocks noChangeAspect="1"/>
          </p:cNvPicPr>
          <p:nvPr/>
        </p:nvPicPr>
        <p:blipFill>
          <a:blip r:embed="rId1"/>
          <a:stretch>
            <a:fillRect/>
          </a:stretch>
        </p:blipFill>
        <p:spPr>
          <a:xfrm>
            <a:off x="2858609" y="612265"/>
            <a:ext cx="6977287" cy="58563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163" y="692457"/>
            <a:ext cx="6676008" cy="635463"/>
          </a:xfrm>
        </p:spPr>
        <p:txBody>
          <a:bodyPr>
            <a:normAutofit fontScale="90000"/>
          </a:bodyPr>
          <a:lstStyle/>
          <a:p>
            <a:r>
              <a:rPr lang="en-US" dirty="0"/>
              <a:t>History of Verification Methodologies</a:t>
            </a:r>
            <a:endParaRPr lang="en-US" dirty="0"/>
          </a:p>
        </p:txBody>
      </p:sp>
      <p:pic>
        <p:nvPicPr>
          <p:cNvPr id="5"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3392" y="1659755"/>
            <a:ext cx="8799255" cy="3733800"/>
          </a:xfrm>
          <a:prstGeom prst="rect">
            <a:avLst/>
          </a:prstGeom>
          <a:ln w="889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10" name="Date Placeholder 9"/>
          <p:cNvSpPr>
            <a:spLocks noGrp="1"/>
          </p:cNvSpPr>
          <p:nvPr>
            <p:ph type="dt" sz="half" idx="10"/>
          </p:nvPr>
        </p:nvSpPr>
        <p:spPr/>
        <p:txBody>
          <a:bodyPr/>
          <a:lstStyle/>
          <a:p>
            <a:fld id="{6327AD9C-6F77-4D33-80B5-DF09E7FEB517}" type="datetime1">
              <a:rPr lang="en-US" smtClean="0"/>
            </a:fld>
            <a:endParaRPr lang="en-US"/>
          </a:p>
        </p:txBody>
      </p:sp>
      <p:sp>
        <p:nvSpPr>
          <p:cNvPr id="11" name="Footer Placeholder 10"/>
          <p:cNvSpPr>
            <a:spLocks noGrp="1"/>
          </p:cNvSpPr>
          <p:nvPr>
            <p:ph type="ftr" sz="quarter" idx="11"/>
          </p:nvPr>
        </p:nvSpPr>
        <p:spPr/>
        <p:txBody>
          <a:bodyPr/>
          <a:lstStyle/>
          <a:p>
            <a:r>
              <a:rPr lang="en-US"/>
              <a:t>Universal verification Methodology</a:t>
            </a:r>
            <a:endParaRPr lang="en-US"/>
          </a:p>
        </p:txBody>
      </p:sp>
      <p:sp>
        <p:nvSpPr>
          <p:cNvPr id="12" name="Slide Number Placeholder 11"/>
          <p:cNvSpPr>
            <a:spLocks noGrp="1"/>
          </p:cNvSpPr>
          <p:nvPr>
            <p:ph type="sldNum" sz="quarter" idx="12"/>
          </p:nvPr>
        </p:nvSpPr>
        <p:spPr/>
        <p:txBody>
          <a:bodyPr/>
          <a:lstStyle/>
          <a:p>
            <a:fld id="{0D06EF73-9DB8-4763-865F-2F88181A4732}"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647" y="155270"/>
            <a:ext cx="3919491" cy="563821"/>
          </a:xfrm>
        </p:spPr>
        <p:txBody>
          <a:bodyPr>
            <a:normAutofit lnSpcReduction="10000"/>
          </a:bodyPr>
          <a:lstStyle/>
          <a:p>
            <a:pPr marL="45720" indent="0">
              <a:buNone/>
            </a:pPr>
            <a:r>
              <a:rPr lang="en-IN" sz="3600" u="sng" dirty="0"/>
              <a:t>Sub run phases</a:t>
            </a:r>
            <a:endParaRPr lang="en-IN" sz="36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8" name="Picture 7"/>
          <p:cNvPicPr>
            <a:picLocks noChangeAspect="1"/>
          </p:cNvPicPr>
          <p:nvPr/>
        </p:nvPicPr>
        <p:blipFill>
          <a:blip r:embed="rId1"/>
          <a:stretch>
            <a:fillRect/>
          </a:stretch>
        </p:blipFill>
        <p:spPr>
          <a:xfrm>
            <a:off x="2090737" y="841129"/>
            <a:ext cx="8010525" cy="5638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37" y="128636"/>
            <a:ext cx="6822489" cy="670353"/>
          </a:xfrm>
        </p:spPr>
        <p:txBody>
          <a:bodyPr>
            <a:noAutofit/>
          </a:bodyPr>
          <a:lstStyle/>
          <a:p>
            <a:pPr marL="45720" indent="0">
              <a:buNone/>
            </a:pPr>
            <a:r>
              <a:rPr lang="en-IN" sz="3200" u="sng" dirty="0"/>
              <a:t>How to write the UVM phases?</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63422" y="798989"/>
            <a:ext cx="6161665" cy="5355312"/>
          </a:xfrm>
          <a:prstGeom prst="rect">
            <a:avLst/>
          </a:prstGeom>
          <a:solidFill>
            <a:schemeClr val="tx1"/>
          </a:solidFill>
        </p:spPr>
        <p:txBody>
          <a:bodyPr wrap="square" rtlCol="0">
            <a:spAutoFit/>
          </a:bodyPr>
          <a:lstStyle/>
          <a:p>
            <a:r>
              <a:rPr lang="en-IN" dirty="0">
                <a:solidFill>
                  <a:schemeClr val="bg2"/>
                </a:solidFill>
              </a:rPr>
              <a:t>class agent extends </a:t>
            </a:r>
            <a:r>
              <a:rPr lang="en-IN" dirty="0" err="1" smtClean="0">
                <a:solidFill>
                  <a:schemeClr val="bg2"/>
                </a:solidFill>
              </a:rPr>
              <a:t>uvm_component</a:t>
            </a:r>
            <a:r>
              <a:rPr lang="en-IN" dirty="0" smtClean="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uvm_component_utils</a:t>
            </a:r>
            <a:r>
              <a:rPr lang="en-IN" dirty="0">
                <a:solidFill>
                  <a:schemeClr val="bg2"/>
                </a:solidFill>
              </a:rPr>
              <a:t>(agent)</a:t>
            </a:r>
            <a:endParaRPr lang="en-IN" dirty="0">
              <a:solidFill>
                <a:schemeClr val="bg2"/>
              </a:solidFill>
            </a:endParaRPr>
          </a:p>
          <a:p>
            <a:endParaRPr lang="en-IN" dirty="0">
              <a:solidFill>
                <a:schemeClr val="bg2"/>
              </a:solidFill>
            </a:endParaRPr>
          </a:p>
          <a:p>
            <a:r>
              <a:rPr lang="en-IN" dirty="0">
                <a:solidFill>
                  <a:schemeClr val="bg2"/>
                </a:solidFill>
              </a:rPr>
              <a:t>   sequencer </a:t>
            </a:r>
            <a:r>
              <a:rPr lang="en-IN" dirty="0" err="1">
                <a:solidFill>
                  <a:schemeClr val="bg2"/>
                </a:solidFill>
              </a:rPr>
              <a:t>sqr</a:t>
            </a:r>
            <a:r>
              <a:rPr lang="en-IN" dirty="0">
                <a:solidFill>
                  <a:schemeClr val="bg2"/>
                </a:solidFill>
              </a:rPr>
              <a:t>;</a:t>
            </a:r>
            <a:endParaRPr lang="en-IN" dirty="0">
              <a:solidFill>
                <a:schemeClr val="bg2"/>
              </a:solidFill>
            </a:endParaRPr>
          </a:p>
          <a:p>
            <a:r>
              <a:rPr lang="en-IN" dirty="0">
                <a:solidFill>
                  <a:schemeClr val="bg2"/>
                </a:solidFill>
              </a:rPr>
              <a:t>   driver </a:t>
            </a:r>
            <a:r>
              <a:rPr lang="en-IN" dirty="0" err="1">
                <a:solidFill>
                  <a:schemeClr val="bg2"/>
                </a:solidFill>
              </a:rPr>
              <a:t>drv</a:t>
            </a:r>
            <a:r>
              <a:rPr lang="en-IN" dirty="0">
                <a:solidFill>
                  <a:schemeClr val="bg2"/>
                </a:solidFill>
              </a:rPr>
              <a:t>;</a:t>
            </a:r>
            <a:endParaRPr lang="en-IN" dirty="0">
              <a:solidFill>
                <a:schemeClr val="bg2"/>
              </a:solidFill>
            </a:endParaRPr>
          </a:p>
          <a:p>
            <a:r>
              <a:rPr lang="en-IN" dirty="0">
                <a:solidFill>
                  <a:schemeClr val="bg2"/>
                </a:solidFill>
              </a:rPr>
              <a:t>   monitor mon;</a:t>
            </a:r>
            <a:endParaRPr lang="en-IN" dirty="0">
              <a:solidFill>
                <a:schemeClr val="bg2"/>
              </a:solidFill>
            </a:endParaRPr>
          </a:p>
          <a:p>
            <a:r>
              <a:rPr lang="en-IN" dirty="0">
                <a:solidFill>
                  <a:schemeClr val="bg2"/>
                </a:solidFill>
              </a:rPr>
              <a:t> </a:t>
            </a:r>
            <a:endParaRPr lang="en-IN" dirty="0">
              <a:solidFill>
                <a:schemeClr val="bg2"/>
              </a:solidFill>
            </a:endParaRPr>
          </a:p>
          <a:p>
            <a:r>
              <a:rPr lang="en-IN" dirty="0">
                <a:solidFill>
                  <a:schemeClr val="bg2"/>
                </a:solidFill>
              </a:rPr>
              <a:t>   function new(string name=“agent”, </a:t>
            </a:r>
            <a:r>
              <a:rPr lang="en-IN" dirty="0" err="1">
                <a:solidFill>
                  <a:schemeClr val="bg2"/>
                </a:solidFill>
              </a:rPr>
              <a:t>uvm_component</a:t>
            </a:r>
            <a:r>
              <a:rPr lang="en-IN" dirty="0">
                <a:solidFill>
                  <a:schemeClr val="bg2"/>
                </a:solidFill>
              </a:rPr>
              <a:t> parent);</a:t>
            </a:r>
            <a:endParaRPr lang="en-IN" dirty="0">
              <a:solidFill>
                <a:schemeClr val="bg2"/>
              </a:solidFill>
            </a:endParaRPr>
          </a:p>
          <a:p>
            <a:r>
              <a:rPr lang="en-IN" dirty="0">
                <a:solidFill>
                  <a:schemeClr val="bg2"/>
                </a:solidFill>
              </a:rPr>
              <a:t>       </a:t>
            </a:r>
            <a:r>
              <a:rPr lang="en-IN" dirty="0" err="1">
                <a:solidFill>
                  <a:schemeClr val="bg2"/>
                </a:solidFill>
              </a:rPr>
              <a:t>super.new</a:t>
            </a:r>
            <a:r>
              <a:rPr lang="en-IN" dirty="0">
                <a:solidFill>
                  <a:schemeClr val="bg2"/>
                </a:solidFill>
              </a:rPr>
              <a:t>(</a:t>
            </a:r>
            <a:r>
              <a:rPr lang="en-IN" dirty="0" err="1">
                <a:solidFill>
                  <a:schemeClr val="bg2"/>
                </a:solidFill>
              </a:rPr>
              <a:t>name,parent</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  virtual function void </a:t>
            </a:r>
            <a:r>
              <a:rPr lang="en-IN" dirty="0" err="1">
                <a:solidFill>
                  <a:schemeClr val="bg2"/>
                </a:solidFill>
              </a:rPr>
              <a:t>build_phase</a:t>
            </a:r>
            <a:r>
              <a:rPr lang="en-IN" dirty="0">
                <a:solidFill>
                  <a:schemeClr val="bg2"/>
                </a:solidFill>
              </a:rPr>
              <a:t>(</a:t>
            </a:r>
            <a:r>
              <a:rPr lang="en-IN" dirty="0" err="1">
                <a:solidFill>
                  <a:schemeClr val="bg2"/>
                </a:solidFill>
              </a:rPr>
              <a:t>uvm_phase</a:t>
            </a:r>
            <a:r>
              <a:rPr lang="en-IN" dirty="0">
                <a:solidFill>
                  <a:schemeClr val="bg2"/>
                </a:solidFill>
              </a:rPr>
              <a:t> phase);</a:t>
            </a:r>
            <a:endParaRPr lang="en-IN" dirty="0">
              <a:solidFill>
                <a:schemeClr val="bg2"/>
              </a:solidFill>
            </a:endParaRPr>
          </a:p>
          <a:p>
            <a:r>
              <a:rPr lang="en-IN" dirty="0">
                <a:solidFill>
                  <a:schemeClr val="bg2"/>
                </a:solidFill>
              </a:rPr>
              <a:t>    </a:t>
            </a:r>
            <a:r>
              <a:rPr lang="en-IN" dirty="0" err="1">
                <a:solidFill>
                  <a:schemeClr val="bg2"/>
                </a:solidFill>
              </a:rPr>
              <a:t>sqr</a:t>
            </a:r>
            <a:r>
              <a:rPr lang="en-IN" dirty="0">
                <a:solidFill>
                  <a:schemeClr val="bg2"/>
                </a:solidFill>
              </a:rPr>
              <a:t>   = sequencer::</a:t>
            </a:r>
            <a:r>
              <a:rPr lang="en-IN" dirty="0" err="1">
                <a:solidFill>
                  <a:schemeClr val="bg2"/>
                </a:solidFill>
              </a:rPr>
              <a:t>type_id</a:t>
            </a:r>
            <a:r>
              <a:rPr lang="en-IN" dirty="0">
                <a:solidFill>
                  <a:schemeClr val="bg2"/>
                </a:solidFill>
              </a:rPr>
              <a:t>::create(“</a:t>
            </a:r>
            <a:r>
              <a:rPr lang="en-IN" dirty="0" err="1">
                <a:solidFill>
                  <a:schemeClr val="bg2"/>
                </a:solidFill>
              </a:rPr>
              <a:t>sqr</a:t>
            </a:r>
            <a:r>
              <a:rPr lang="en-IN" dirty="0">
                <a:solidFill>
                  <a:schemeClr val="bg2"/>
                </a:solidFill>
              </a:rPr>
              <a:t>”,   this);</a:t>
            </a:r>
            <a:endParaRPr lang="en-IN" dirty="0">
              <a:solidFill>
                <a:schemeClr val="bg2"/>
              </a:solidFill>
            </a:endParaRPr>
          </a:p>
          <a:p>
            <a:r>
              <a:rPr lang="en-IN" dirty="0">
                <a:solidFill>
                  <a:schemeClr val="bg2"/>
                </a:solidFill>
              </a:rPr>
              <a:t>    </a:t>
            </a:r>
            <a:r>
              <a:rPr lang="en-IN" dirty="0" err="1">
                <a:solidFill>
                  <a:schemeClr val="bg2"/>
                </a:solidFill>
              </a:rPr>
              <a:t>drv</a:t>
            </a:r>
            <a:r>
              <a:rPr lang="en-IN" dirty="0">
                <a:solidFill>
                  <a:schemeClr val="bg2"/>
                </a:solidFill>
              </a:rPr>
              <a:t>   = driver        ::</a:t>
            </a:r>
            <a:r>
              <a:rPr lang="en-IN" dirty="0" err="1">
                <a:solidFill>
                  <a:schemeClr val="bg2"/>
                </a:solidFill>
              </a:rPr>
              <a:t>type_id</a:t>
            </a:r>
            <a:r>
              <a:rPr lang="en-IN" dirty="0">
                <a:solidFill>
                  <a:schemeClr val="bg2"/>
                </a:solidFill>
              </a:rPr>
              <a:t>::create(“</a:t>
            </a:r>
            <a:r>
              <a:rPr lang="en-IN" dirty="0" err="1">
                <a:solidFill>
                  <a:schemeClr val="bg2"/>
                </a:solidFill>
              </a:rPr>
              <a:t>drv</a:t>
            </a:r>
            <a:r>
              <a:rPr lang="en-IN" dirty="0">
                <a:solidFill>
                  <a:schemeClr val="bg2"/>
                </a:solidFill>
              </a:rPr>
              <a:t>”,   this);</a:t>
            </a:r>
            <a:endParaRPr lang="en-IN" dirty="0">
              <a:solidFill>
                <a:schemeClr val="bg2"/>
              </a:solidFill>
            </a:endParaRPr>
          </a:p>
          <a:p>
            <a:r>
              <a:rPr lang="en-IN" dirty="0">
                <a:solidFill>
                  <a:schemeClr val="bg2"/>
                </a:solidFill>
              </a:rPr>
              <a:t>    mon = monitor    ::</a:t>
            </a:r>
            <a:r>
              <a:rPr lang="en-IN" dirty="0" err="1">
                <a:solidFill>
                  <a:schemeClr val="bg2"/>
                </a:solidFill>
              </a:rPr>
              <a:t>type_id</a:t>
            </a:r>
            <a:r>
              <a:rPr lang="en-IN" dirty="0">
                <a:solidFill>
                  <a:schemeClr val="bg2"/>
                </a:solidFill>
              </a:rPr>
              <a:t>::create(“mon”, this);</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a:p>
            <a:r>
              <a:rPr lang="en-IN" dirty="0">
                <a:solidFill>
                  <a:schemeClr val="bg2"/>
                </a:solidFill>
              </a:rPr>
              <a:t>     </a:t>
            </a:r>
            <a:endParaRPr lang="en-IN" dirty="0">
              <a:solidFill>
                <a:schemeClr val="bg2"/>
              </a:solidFill>
            </a:endParaRPr>
          </a:p>
        </p:txBody>
      </p:sp>
      <p:pic>
        <p:nvPicPr>
          <p:cNvPr id="9" name="Picture 8"/>
          <p:cNvPicPr>
            <a:picLocks noChangeAspect="1"/>
          </p:cNvPicPr>
          <p:nvPr/>
        </p:nvPicPr>
        <p:blipFill>
          <a:blip r:embed="rId1"/>
          <a:stretch>
            <a:fillRect/>
          </a:stretch>
        </p:blipFill>
        <p:spPr>
          <a:xfrm>
            <a:off x="7841407" y="3631937"/>
            <a:ext cx="3419475" cy="2257425"/>
          </a:xfrm>
          <a:prstGeom prst="rect">
            <a:avLst/>
          </a:prstGeom>
        </p:spPr>
      </p:pic>
      <p:cxnSp>
        <p:nvCxnSpPr>
          <p:cNvPr id="11" name="Straight Arrow Connector 10"/>
          <p:cNvCxnSpPr/>
          <p:nvPr/>
        </p:nvCxnSpPr>
        <p:spPr>
          <a:xfrm>
            <a:off x="4989250" y="4287915"/>
            <a:ext cx="4465468"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989250" y="4563122"/>
            <a:ext cx="4465468" cy="5326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051394" y="4822308"/>
            <a:ext cx="2982897" cy="5042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266330" y="195309"/>
            <a:ext cx="10584550" cy="584775"/>
          </a:xfrm>
          <a:prstGeom prst="rect">
            <a:avLst/>
          </a:prstGeom>
          <a:noFill/>
        </p:spPr>
        <p:txBody>
          <a:bodyPr wrap="square" rtlCol="0">
            <a:spAutoFit/>
          </a:bodyPr>
          <a:lstStyle/>
          <a:p>
            <a:r>
              <a:rPr lang="en-IN" sz="3200" u="sng" dirty="0"/>
              <a:t>Phase Synchronization</a:t>
            </a:r>
            <a:endParaRPr lang="en-IN" sz="3200" u="sng" dirty="0"/>
          </a:p>
        </p:txBody>
      </p:sp>
      <p:pic>
        <p:nvPicPr>
          <p:cNvPr id="9" name="Picture 8"/>
          <p:cNvPicPr>
            <a:picLocks noChangeAspect="1"/>
          </p:cNvPicPr>
          <p:nvPr/>
        </p:nvPicPr>
        <p:blipFill>
          <a:blip r:embed="rId1"/>
          <a:stretch>
            <a:fillRect/>
          </a:stretch>
        </p:blipFill>
        <p:spPr>
          <a:xfrm>
            <a:off x="935808" y="1319212"/>
            <a:ext cx="10125075" cy="4219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327" y="284908"/>
            <a:ext cx="7595937" cy="540459"/>
          </a:xfrm>
        </p:spPr>
        <p:txBody>
          <a:bodyPr>
            <a:normAutofit/>
          </a:bodyPr>
          <a:lstStyle/>
          <a:p>
            <a:pPr marL="45720" indent="0">
              <a:buNone/>
            </a:pPr>
            <a:r>
              <a:rPr lang="en-IN" sz="3200" u="sng" dirty="0"/>
              <a:t>Objections</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760396" y="1034716"/>
            <a:ext cx="10780295" cy="3262432"/>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Components can raise and drop objections</a:t>
            </a:r>
            <a:endParaRPr lang="en-IN" sz="2800" dirty="0"/>
          </a:p>
          <a:p>
            <a:pPr marL="285750" indent="-285750">
              <a:buFont typeface="Wingdings" panose="05000000000000000000" pitchFamily="2" charset="2"/>
              <a:buChar char="Ø"/>
            </a:pPr>
            <a:r>
              <a:rPr lang="en-IN" sz="2800" dirty="0"/>
              <a:t>A component that raises objection remains in same phase till all the objections are dropped </a:t>
            </a:r>
            <a:endParaRPr lang="en-IN" sz="2800" dirty="0"/>
          </a:p>
          <a:p>
            <a:pPr marL="285750" indent="-285750">
              <a:buFont typeface="Wingdings" panose="05000000000000000000" pitchFamily="2" charset="2"/>
              <a:buChar char="Ø"/>
            </a:pPr>
            <a:r>
              <a:rPr lang="en-IN" sz="2800" dirty="0"/>
              <a:t>Raising and dropping of objection is done in run phases</a:t>
            </a:r>
            <a:endParaRPr lang="en-IN" dirty="0"/>
          </a:p>
          <a:p>
            <a:pPr marL="457200" indent="-457200">
              <a:buFont typeface="Wingdings" panose="05000000000000000000" pitchFamily="2" charset="2"/>
              <a:buChar char="Ø"/>
            </a:pPr>
            <a:r>
              <a:rPr lang="en-IN" sz="2800" dirty="0"/>
              <a:t>Usage: </a:t>
            </a:r>
            <a:endParaRPr lang="en-IN" sz="2800" dirty="0"/>
          </a:p>
          <a:p>
            <a:pPr marL="1200150" lvl="2" indent="-285750">
              <a:buFont typeface="Wingdings" panose="05000000000000000000" pitchFamily="2" charset="2"/>
              <a:buChar char="§"/>
            </a:pPr>
            <a:r>
              <a:rPr lang="en-IN" sz="2400" dirty="0" err="1"/>
              <a:t>phase.raise_objection</a:t>
            </a:r>
            <a:r>
              <a:rPr lang="en-IN" sz="2400" dirty="0"/>
              <a:t>(this); //to raise objection in this object </a:t>
            </a:r>
            <a:endParaRPr lang="en-IN" sz="2400" dirty="0"/>
          </a:p>
          <a:p>
            <a:pPr marL="1200150" lvl="2" indent="-285750">
              <a:buFont typeface="Wingdings" panose="05000000000000000000" pitchFamily="2" charset="2"/>
              <a:buChar char="§"/>
            </a:pPr>
            <a:r>
              <a:rPr lang="en-IN" sz="2400" dirty="0" err="1"/>
              <a:t>phase.drop_objection</a:t>
            </a:r>
            <a:r>
              <a:rPr lang="en-IN" sz="2400" dirty="0"/>
              <a:t>(this); //to drop objection in this object </a:t>
            </a:r>
            <a:endParaRPr lang="en-IN" sz="2400" dirty="0"/>
          </a:p>
          <a:p>
            <a:endParaRPr lang="en-IN" dirty="0"/>
          </a:p>
        </p:txBody>
      </p:sp>
      <p:pic>
        <p:nvPicPr>
          <p:cNvPr id="9" name="Picture 7"/>
          <p:cNvPicPr>
            <a:picLocks noChangeAspect="1" noChangeArrowheads="1"/>
          </p:cNvPicPr>
          <p:nvPr/>
        </p:nvPicPr>
        <p:blipFill>
          <a:blip r:embed="rId1"/>
          <a:srcRect/>
          <a:stretch>
            <a:fillRect/>
          </a:stretch>
        </p:blipFill>
        <p:spPr bwMode="auto">
          <a:xfrm>
            <a:off x="609600" y="5410199"/>
            <a:ext cx="9805902" cy="892629"/>
          </a:xfrm>
          <a:prstGeom prst="rect">
            <a:avLst/>
          </a:prstGeom>
          <a:noFill/>
          <a:ln w="9525">
            <a:noFill/>
            <a:round/>
          </a:ln>
        </p:spPr>
      </p:pic>
      <p:sp>
        <p:nvSpPr>
          <p:cNvPr id="10" name="Rectangle 5"/>
          <p:cNvSpPr>
            <a:spLocks noChangeArrowheads="1"/>
          </p:cNvSpPr>
          <p:nvPr/>
        </p:nvSpPr>
        <p:spPr bwMode="auto">
          <a:xfrm>
            <a:off x="8768442" y="4495799"/>
            <a:ext cx="2743199" cy="5334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rPr>
              <a:t>String displayed </a:t>
            </a:r>
            <a:endParaRPr lang="en-US" sz="1600" dirty="0">
              <a:solidFill>
                <a:srgbClr val="000000"/>
              </a:solidFill>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rPr>
              <a:t>Use +UVM_OBJECTION_TRACE</a:t>
            </a:r>
            <a:endParaRPr lang="en-US" sz="1600" dirty="0">
              <a:solidFill>
                <a:srgbClr val="000000"/>
              </a:solidFill>
            </a:endParaRPr>
          </a:p>
        </p:txBody>
      </p:sp>
      <p:cxnSp>
        <p:nvCxnSpPr>
          <p:cNvPr id="13" name="Straight Arrow Connector 12"/>
          <p:cNvCxnSpPr>
            <a:stCxn id="10" idx="1"/>
          </p:cNvCxnSpPr>
          <p:nvPr/>
        </p:nvCxnSpPr>
        <p:spPr>
          <a:xfrm rot="10800000" flipV="1">
            <a:off x="7445830" y="4762499"/>
            <a:ext cx="1322612"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112" y="172687"/>
            <a:ext cx="7595937" cy="540459"/>
          </a:xfrm>
        </p:spPr>
        <p:txBody>
          <a:bodyPr>
            <a:normAutofit/>
          </a:bodyPr>
          <a:lstStyle/>
          <a:p>
            <a:pPr marL="45720" indent="0">
              <a:buNone/>
            </a:pPr>
            <a:r>
              <a:rPr lang="en-IN" sz="3200" u="sng" dirty="0" smtClean="0"/>
              <a:t>Objections Example</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5122" name="Picture 2"/>
          <p:cNvPicPr>
            <a:picLocks noChangeAspect="1" noChangeArrowheads="1"/>
          </p:cNvPicPr>
          <p:nvPr/>
        </p:nvPicPr>
        <p:blipFill>
          <a:blip r:embed="rId1"/>
          <a:srcRect/>
          <a:stretch>
            <a:fillRect/>
          </a:stretch>
        </p:blipFill>
        <p:spPr bwMode="auto">
          <a:xfrm>
            <a:off x="484910" y="1032069"/>
            <a:ext cx="10154457" cy="521633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848" y="128637"/>
            <a:ext cx="7159751" cy="581576"/>
          </a:xfrm>
        </p:spPr>
        <p:txBody>
          <a:bodyPr>
            <a:normAutofit/>
          </a:bodyPr>
          <a:lstStyle/>
          <a:p>
            <a:pPr marL="45720" indent="0">
              <a:buNone/>
            </a:pPr>
            <a:r>
              <a:rPr lang="en-IN" sz="3200" u="sng" dirty="0"/>
              <a:t>Messaging and Reporting mechanism</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426128" y="861134"/>
            <a:ext cx="11461072" cy="2677656"/>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uvm_report_object class provides set of methods that can be used to report messages in order to facilitate debugging.</a:t>
            </a:r>
            <a:endParaRPr lang="en-IN" sz="2400" dirty="0"/>
          </a:p>
          <a:p>
            <a:pPr marL="285750" indent="-285750">
              <a:buFont typeface="Wingdings" panose="05000000000000000000" pitchFamily="2" charset="2"/>
              <a:buChar char="Ø"/>
            </a:pPr>
            <a:r>
              <a:rPr lang="en-IN" sz="2400" dirty="0"/>
              <a:t>Severity of messages could be </a:t>
            </a:r>
            <a:endParaRPr lang="en-IN" sz="2400" dirty="0"/>
          </a:p>
          <a:p>
            <a:pPr marL="742950" lvl="1" indent="-285750">
              <a:buFont typeface="Wingdings" panose="05000000000000000000" pitchFamily="2" charset="2"/>
              <a:buChar char="§"/>
            </a:pPr>
            <a:r>
              <a:rPr lang="en-IN" sz="2400" dirty="0"/>
              <a:t>Info </a:t>
            </a:r>
            <a:endParaRPr lang="en-IN" sz="2400" dirty="0"/>
          </a:p>
          <a:p>
            <a:pPr marL="742950" lvl="1" indent="-285750">
              <a:buFont typeface="Wingdings" panose="05000000000000000000" pitchFamily="2" charset="2"/>
              <a:buChar char="§"/>
            </a:pPr>
            <a:r>
              <a:rPr lang="en-IN" sz="2400" dirty="0"/>
              <a:t>Warning </a:t>
            </a:r>
            <a:endParaRPr lang="en-IN" sz="2400" dirty="0"/>
          </a:p>
          <a:p>
            <a:pPr marL="742950" lvl="1" indent="-285750">
              <a:buFont typeface="Wingdings" panose="05000000000000000000" pitchFamily="2" charset="2"/>
              <a:buChar char="§"/>
            </a:pPr>
            <a:r>
              <a:rPr lang="en-IN" sz="2400" dirty="0"/>
              <a:t>Error </a:t>
            </a:r>
            <a:endParaRPr lang="en-IN" sz="2400" dirty="0"/>
          </a:p>
          <a:p>
            <a:pPr marL="742950" lvl="1" indent="-285750">
              <a:buFont typeface="Wingdings" panose="05000000000000000000" pitchFamily="2" charset="2"/>
              <a:buChar char="§"/>
            </a:pPr>
            <a:r>
              <a:rPr lang="en-IN" sz="2400" dirty="0"/>
              <a:t>Fatal </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12" name="TextBox 11"/>
          <p:cNvSpPr txBox="1"/>
          <p:nvPr/>
        </p:nvSpPr>
        <p:spPr>
          <a:xfrm>
            <a:off x="82859" y="79899"/>
            <a:ext cx="9753037" cy="584775"/>
          </a:xfrm>
          <a:prstGeom prst="rect">
            <a:avLst/>
          </a:prstGeom>
          <a:noFill/>
        </p:spPr>
        <p:txBody>
          <a:bodyPr wrap="square" rtlCol="0">
            <a:spAutoFit/>
          </a:bodyPr>
          <a:lstStyle/>
          <a:p>
            <a:r>
              <a:rPr lang="en-IN" sz="3200" u="sng" dirty="0"/>
              <a:t>Reporting Methods</a:t>
            </a:r>
            <a:endParaRPr lang="en-IN" sz="3200" u="sng" dirty="0"/>
          </a:p>
        </p:txBody>
      </p:sp>
      <p:pic>
        <p:nvPicPr>
          <p:cNvPr id="17" name="Picture 4"/>
          <p:cNvPicPr>
            <a:picLocks noChangeAspect="1" noChangeArrowheads="1"/>
          </p:cNvPicPr>
          <p:nvPr/>
        </p:nvPicPr>
        <p:blipFill>
          <a:blip r:embed="rId1"/>
          <a:srcRect/>
          <a:stretch>
            <a:fillRect/>
          </a:stretch>
        </p:blipFill>
        <p:spPr bwMode="auto">
          <a:xfrm>
            <a:off x="287866" y="1100667"/>
            <a:ext cx="8282601" cy="5173133"/>
          </a:xfrm>
          <a:prstGeom prst="rect">
            <a:avLst/>
          </a:prstGeom>
          <a:noFill/>
          <a:ln w="9525">
            <a:noFill/>
            <a:round/>
          </a:ln>
        </p:spPr>
      </p:pic>
      <p:sp>
        <p:nvSpPr>
          <p:cNvPr id="18" name="Rectangle 5"/>
          <p:cNvSpPr>
            <a:spLocks noChangeArrowheads="1"/>
          </p:cNvSpPr>
          <p:nvPr/>
        </p:nvSpPr>
        <p:spPr bwMode="auto">
          <a:xfrm>
            <a:off x="9381065" y="728133"/>
            <a:ext cx="2082801" cy="1363133"/>
          </a:xfrm>
          <a:prstGeom prst="rect">
            <a:avLst/>
          </a:prstGeom>
          <a:gradFill rotWithShape="0">
            <a:gsLst>
              <a:gs pos="0">
                <a:srgbClr val="E0FFF4"/>
              </a:gs>
              <a:gs pos="100000">
                <a:srgbClr val="90FFDA"/>
              </a:gs>
            </a:gsLst>
            <a:lin ang="5400000" scaled="1"/>
          </a:gradFill>
          <a:ln w="12600" cap="sq">
            <a:solidFill>
              <a:srgbClr val="00CC98"/>
            </a:solidFill>
            <a:miter lim="800000"/>
          </a:ln>
          <a:effectLst>
            <a:outerShdw dist="20160" dir="5400000" algn="ctr" rotWithShape="0">
              <a:srgbClr val="000000">
                <a:alpha val="38034"/>
              </a:srgbClr>
            </a:outerShdw>
          </a:effectLst>
        </p:spPr>
        <p:txBody>
          <a:bodyPr wrap="none"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rgbClr val="000000"/>
                </a:solidFill>
              </a:rPr>
              <a:t>Use `_FILE_</a:t>
            </a:r>
            <a:endParaRPr lang="en-US" dirty="0">
              <a:solidFill>
                <a:srgbClr val="000000"/>
              </a:solidFill>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rgbClr val="000000"/>
                </a:solidFill>
                <a:cs typeface="Arial" panose="020B0604020202020204" pitchFamily="34" charset="0"/>
              </a:rPr>
              <a:t>`_LINE_  macros</a:t>
            </a:r>
            <a:endParaRPr lang="en-US" dirty="0">
              <a:solidFill>
                <a:srgbClr val="000000"/>
              </a:solidFill>
              <a:cs typeface="Arial" panose="020B0604020202020204" pitchFamily="34"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rgbClr val="000000"/>
                </a:solidFill>
                <a:cs typeface="Arial" panose="020B0604020202020204" pitchFamily="34" charset="0"/>
              </a:rPr>
              <a:t> for filename</a:t>
            </a:r>
            <a:endParaRPr lang="en-US" dirty="0">
              <a:solidFill>
                <a:srgbClr val="000000"/>
              </a:solidFill>
              <a:cs typeface="Arial" panose="020B0604020202020204" pitchFamily="34"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rgbClr val="000000"/>
                </a:solidFill>
                <a:cs typeface="Arial" panose="020B0604020202020204" pitchFamily="34" charset="0"/>
              </a:rPr>
              <a:t> and line</a:t>
            </a:r>
            <a:endParaRPr lang="en-US" dirty="0">
              <a:solidFill>
                <a:srgbClr val="000000"/>
              </a:solidFill>
              <a:cs typeface="Arial" panose="020B0604020202020204" pitchFamily="34"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rgbClr val="000000"/>
                </a:solidFill>
                <a:cs typeface="Arial" panose="020B0604020202020204" pitchFamily="34" charset="0"/>
              </a:rPr>
              <a:t> number</a:t>
            </a:r>
            <a:endParaRPr lang="en-US" dirty="0">
              <a:solidFill>
                <a:srgbClr val="000000"/>
              </a:solidFill>
              <a:cs typeface="Arial" panose="020B0604020202020204" pitchFamily="34" charset="0"/>
            </a:endParaRPr>
          </a:p>
        </p:txBody>
      </p:sp>
      <p:sp>
        <p:nvSpPr>
          <p:cNvPr id="19" name="AutoShape 7"/>
          <p:cNvSpPr/>
          <p:nvPr/>
        </p:nvSpPr>
        <p:spPr bwMode="auto">
          <a:xfrm>
            <a:off x="8822267" y="1185333"/>
            <a:ext cx="440265" cy="5096934"/>
          </a:xfrm>
          <a:prstGeom prst="rightBrace">
            <a:avLst>
              <a:gd name="adj1" fmla="val 8324"/>
              <a:gd name="adj2" fmla="val 50000"/>
            </a:avLst>
          </a:prstGeom>
          <a:noFill/>
          <a:ln w="9360" cap="sq">
            <a:solidFill>
              <a:schemeClr val="tx1"/>
            </a:solidFill>
            <a:miter lim="800000"/>
          </a:ln>
        </p:spPr>
        <p:txBody>
          <a:bodyPr wrap="none" anchor="ctr"/>
          <a:lstStyle/>
          <a:p>
            <a:endParaRPr lang="en-US" dirty="0"/>
          </a:p>
        </p:txBody>
      </p:sp>
      <p:sp>
        <p:nvSpPr>
          <p:cNvPr id="20" name="Rectangle 6"/>
          <p:cNvSpPr>
            <a:spLocks noChangeArrowheads="1"/>
          </p:cNvSpPr>
          <p:nvPr/>
        </p:nvSpPr>
        <p:spPr bwMode="auto">
          <a:xfrm>
            <a:off x="9575799" y="3860800"/>
            <a:ext cx="2294467" cy="524933"/>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wrap="none"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Verdana" panose="020B0604030504040204" pitchFamily="32" charset="0"/>
                <a:cs typeface="Arial" panose="020B0604020202020204" pitchFamily="34" charset="0"/>
              </a:rPr>
              <a:t>Not recommended</a:t>
            </a:r>
            <a:endParaRPr lang="en-US" sz="1600" dirty="0">
              <a:solidFill>
                <a:srgbClr val="000000"/>
              </a:solidFill>
              <a:latin typeface="Verdana" panose="020B0604030504040204" pitchFamily="32"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additive="repl">
                                        <p:cTn id="6" dur="1" fill="hold">
                                          <p:stCondLst>
                                            <p:cond delay="0"/>
                                          </p:stCondLst>
                                        </p:cTn>
                                        <p:tgtEl>
                                          <p:spTgt spid="18"/>
                                        </p:tgtEl>
                                        <p:attrNameLst>
                                          <p:attrName>style.visibility</p:attrName>
                                        </p:attrNameLst>
                                      </p:cBhvr>
                                      <p:to>
                                        <p:strVal val="visible"/>
                                      </p:to>
                                    </p:set>
                                    <p:animEffect transition="in" filter="fade">
                                      <p:cBhvr additive="repl">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81" y="146393"/>
            <a:ext cx="6343095" cy="510555"/>
          </a:xfrm>
        </p:spPr>
        <p:txBody>
          <a:bodyPr>
            <a:normAutofit lnSpcReduction="10000"/>
          </a:bodyPr>
          <a:lstStyle/>
          <a:p>
            <a:pPr marL="45720" indent="0">
              <a:buNone/>
            </a:pPr>
            <a:r>
              <a:rPr lang="en-IN" sz="3200" u="sng" dirty="0"/>
              <a:t>UVM Macros</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266330" y="772357"/>
            <a:ext cx="5948039"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Reporting macros</a:t>
            </a:r>
            <a:endParaRPr lang="en-IN" sz="2400" dirty="0"/>
          </a:p>
        </p:txBody>
      </p:sp>
      <p:sp>
        <p:nvSpPr>
          <p:cNvPr id="9" name="TextBox 8"/>
          <p:cNvSpPr txBox="1"/>
          <p:nvPr/>
        </p:nvSpPr>
        <p:spPr>
          <a:xfrm>
            <a:off x="2980432" y="1134534"/>
            <a:ext cx="4588768" cy="1200329"/>
          </a:xfrm>
          <a:prstGeom prst="rect">
            <a:avLst/>
          </a:prstGeom>
          <a:solidFill>
            <a:schemeClr val="tx1">
              <a:lumMod val="85000"/>
            </a:schemeClr>
          </a:solidFill>
        </p:spPr>
        <p:txBody>
          <a:bodyPr wrap="square" rtlCol="0">
            <a:spAutoFit/>
          </a:bodyPr>
          <a:lstStyle/>
          <a:p>
            <a:r>
              <a:rPr lang="en-IN" dirty="0">
                <a:solidFill>
                  <a:schemeClr val="bg2"/>
                </a:solidFill>
              </a:rPr>
              <a:t>`</a:t>
            </a:r>
            <a:r>
              <a:rPr lang="en-IN" dirty="0" err="1">
                <a:solidFill>
                  <a:schemeClr val="bg2"/>
                </a:solidFill>
              </a:rPr>
              <a:t>uvm_info</a:t>
            </a:r>
            <a:r>
              <a:rPr lang="en-IN" dirty="0">
                <a:solidFill>
                  <a:schemeClr val="bg2"/>
                </a:solidFill>
              </a:rPr>
              <a:t> (id, message, verbosity) </a:t>
            </a:r>
            <a:endParaRPr lang="en-IN" dirty="0">
              <a:solidFill>
                <a:schemeClr val="bg2"/>
              </a:solidFill>
            </a:endParaRPr>
          </a:p>
          <a:p>
            <a:r>
              <a:rPr lang="en-IN" dirty="0">
                <a:solidFill>
                  <a:schemeClr val="bg2"/>
                </a:solidFill>
              </a:rPr>
              <a:t>`</a:t>
            </a:r>
            <a:r>
              <a:rPr lang="en-IN" dirty="0" err="1">
                <a:solidFill>
                  <a:schemeClr val="bg2"/>
                </a:solidFill>
              </a:rPr>
              <a:t>uvm_warning</a:t>
            </a:r>
            <a:r>
              <a:rPr lang="en-IN" dirty="0">
                <a:solidFill>
                  <a:schemeClr val="bg2"/>
                </a:solidFill>
              </a:rPr>
              <a:t> (id, message) </a:t>
            </a:r>
            <a:endParaRPr lang="en-IN" dirty="0">
              <a:solidFill>
                <a:schemeClr val="bg2"/>
              </a:solidFill>
            </a:endParaRPr>
          </a:p>
          <a:p>
            <a:r>
              <a:rPr lang="en-IN" dirty="0">
                <a:solidFill>
                  <a:schemeClr val="bg2"/>
                </a:solidFill>
              </a:rPr>
              <a:t>`</a:t>
            </a:r>
            <a:r>
              <a:rPr lang="en-IN" dirty="0" err="1">
                <a:solidFill>
                  <a:schemeClr val="bg2"/>
                </a:solidFill>
              </a:rPr>
              <a:t>uvm_error</a:t>
            </a:r>
            <a:r>
              <a:rPr lang="en-IN" dirty="0">
                <a:solidFill>
                  <a:schemeClr val="bg2"/>
                </a:solidFill>
              </a:rPr>
              <a:t> (id, message) </a:t>
            </a:r>
            <a:endParaRPr lang="en-IN" dirty="0">
              <a:solidFill>
                <a:schemeClr val="bg2"/>
              </a:solidFill>
            </a:endParaRPr>
          </a:p>
          <a:p>
            <a:r>
              <a:rPr lang="en-IN" dirty="0">
                <a:solidFill>
                  <a:schemeClr val="bg2"/>
                </a:solidFill>
              </a:rPr>
              <a:t>`</a:t>
            </a:r>
            <a:r>
              <a:rPr lang="en-IN" dirty="0" err="1">
                <a:solidFill>
                  <a:schemeClr val="bg2"/>
                </a:solidFill>
              </a:rPr>
              <a:t>uvm_fatal</a:t>
            </a:r>
            <a:r>
              <a:rPr lang="en-IN" dirty="0">
                <a:solidFill>
                  <a:schemeClr val="bg2"/>
                </a:solidFill>
              </a:rPr>
              <a:t> (id, message) </a:t>
            </a:r>
            <a:endParaRPr lang="en-IN" dirty="0">
              <a:solidFill>
                <a:schemeClr val="bg2"/>
              </a:solidFill>
            </a:endParaRPr>
          </a:p>
        </p:txBody>
      </p:sp>
      <p:sp>
        <p:nvSpPr>
          <p:cNvPr id="10" name="TextBox 9"/>
          <p:cNvSpPr txBox="1"/>
          <p:nvPr/>
        </p:nvSpPr>
        <p:spPr>
          <a:xfrm>
            <a:off x="330117" y="2848977"/>
            <a:ext cx="4989251" cy="523220"/>
          </a:xfrm>
          <a:prstGeom prst="rect">
            <a:avLst/>
          </a:prstGeom>
          <a:noFill/>
        </p:spPr>
        <p:txBody>
          <a:bodyPr wrap="square" rtlCol="0">
            <a:spAutoFit/>
          </a:bodyPr>
          <a:lstStyle/>
          <a:p>
            <a:pPr marL="457200" indent="-457200">
              <a:buFont typeface="Wingdings" panose="05000000000000000000" pitchFamily="2" charset="2"/>
              <a:buChar char="§"/>
            </a:pPr>
            <a:r>
              <a:rPr lang="en-IN" sz="2800" dirty="0"/>
              <a:t>Example:</a:t>
            </a:r>
            <a:endParaRPr lang="en-IN" sz="2800" dirty="0"/>
          </a:p>
        </p:txBody>
      </p:sp>
      <p:pic>
        <p:nvPicPr>
          <p:cNvPr id="4098" name="Picture 2"/>
          <p:cNvPicPr>
            <a:picLocks noChangeAspect="1" noChangeArrowheads="1"/>
          </p:cNvPicPr>
          <p:nvPr/>
        </p:nvPicPr>
        <p:blipFill>
          <a:blip r:embed="rId1"/>
          <a:srcRect/>
          <a:stretch>
            <a:fillRect/>
          </a:stretch>
        </p:blipFill>
        <p:spPr bwMode="auto">
          <a:xfrm>
            <a:off x="582612" y="3522134"/>
            <a:ext cx="8222721" cy="526970"/>
          </a:xfrm>
          <a:prstGeom prst="rect">
            <a:avLst/>
          </a:prstGeom>
          <a:noFill/>
          <a:ln w="9525">
            <a:noFill/>
            <a:miter lim="800000"/>
            <a:headEnd/>
            <a:tailEnd/>
          </a:ln>
          <a:effectLst/>
        </p:spPr>
      </p:pic>
      <p:pic>
        <p:nvPicPr>
          <p:cNvPr id="4099" name="Picture 3"/>
          <p:cNvPicPr>
            <a:picLocks noChangeAspect="1" noChangeArrowheads="1"/>
          </p:cNvPicPr>
          <p:nvPr/>
        </p:nvPicPr>
        <p:blipFill>
          <a:blip r:embed="rId2"/>
          <a:srcRect/>
          <a:stretch>
            <a:fillRect/>
          </a:stretch>
        </p:blipFill>
        <p:spPr bwMode="auto">
          <a:xfrm>
            <a:off x="578907" y="4134908"/>
            <a:ext cx="8277226" cy="525347"/>
          </a:xfrm>
          <a:prstGeom prst="rect">
            <a:avLst/>
          </a:prstGeom>
          <a:noFill/>
          <a:ln w="9525">
            <a:noFill/>
            <a:miter lim="800000"/>
            <a:headEnd/>
            <a:tailEnd/>
          </a:ln>
          <a:effectLst/>
        </p:spPr>
      </p:pic>
      <p:sp>
        <p:nvSpPr>
          <p:cNvPr id="14" name="Text Box 4"/>
          <p:cNvSpPr txBox="1">
            <a:spLocks noChangeArrowheads="1"/>
          </p:cNvSpPr>
          <p:nvPr/>
        </p:nvSpPr>
        <p:spPr bwMode="auto">
          <a:xfrm>
            <a:off x="7603067" y="855133"/>
            <a:ext cx="4588933" cy="1981200"/>
          </a:xfrm>
          <a:prstGeom prst="rect">
            <a:avLst/>
          </a:prstGeom>
          <a:noFill/>
          <a:ln w="9525" cap="flat">
            <a:noFill/>
            <a:round/>
          </a:ln>
          <a:effectLst/>
        </p:spPr>
        <p:txBody>
          <a:bodyPr lIns="90000" tIns="46800" rIns="90000" bIns="46800"/>
          <a:lstStyle/>
          <a:p>
            <a:pPr marL="342900" indent="-341630">
              <a:spcBef>
                <a:spcPts val="500"/>
              </a:spcBef>
              <a:buClrTx/>
              <a:buFontTx/>
              <a:buNone/>
              <a:tabLst>
                <a:tab pos="455295" algn="l"/>
                <a:tab pos="912495" algn="l"/>
                <a:tab pos="1369695" algn="l"/>
                <a:tab pos="1826895" algn="l"/>
                <a:tab pos="2284095" algn="l"/>
                <a:tab pos="2741295" algn="l"/>
                <a:tab pos="3198495" algn="l"/>
                <a:tab pos="3655695" algn="l"/>
                <a:tab pos="4112895" algn="l"/>
                <a:tab pos="4570095" algn="l"/>
                <a:tab pos="5027295" algn="l"/>
                <a:tab pos="5484495" algn="l"/>
                <a:tab pos="5941695" algn="l"/>
                <a:tab pos="6398895" algn="l"/>
                <a:tab pos="6856095" algn="l"/>
                <a:tab pos="7313295" algn="l"/>
                <a:tab pos="7770495" algn="l"/>
                <a:tab pos="8227695" algn="l"/>
                <a:tab pos="8684895" algn="l"/>
                <a:tab pos="9142095" algn="l"/>
              </a:tabLst>
              <a:defRPr/>
            </a:pPr>
            <a:endParaRPr lang="en-US" sz="1400" dirty="0"/>
          </a:p>
          <a:p>
            <a:pPr marL="341630" indent="-339725">
              <a:spcBef>
                <a:spcPts val="500"/>
              </a:spcBef>
              <a:buFont typeface="Wingdings" panose="05000000000000000000" pitchFamily="2" charset="2"/>
              <a:buChar char=""/>
              <a:tabLst>
                <a:tab pos="455295" algn="l"/>
                <a:tab pos="912495" algn="l"/>
                <a:tab pos="1369695" algn="l"/>
                <a:tab pos="1826895" algn="l"/>
                <a:tab pos="2284095" algn="l"/>
                <a:tab pos="2741295" algn="l"/>
                <a:tab pos="3198495" algn="l"/>
                <a:tab pos="3655695" algn="l"/>
                <a:tab pos="4112895" algn="l"/>
                <a:tab pos="4570095" algn="l"/>
                <a:tab pos="5027295" algn="l"/>
                <a:tab pos="5484495" algn="l"/>
                <a:tab pos="5941695" algn="l"/>
                <a:tab pos="6398895" algn="l"/>
                <a:tab pos="6856095" algn="l"/>
                <a:tab pos="7313295" algn="l"/>
                <a:tab pos="7770495" algn="l"/>
                <a:tab pos="8227695" algn="l"/>
                <a:tab pos="8684895" algn="l"/>
                <a:tab pos="9142095" algn="l"/>
              </a:tabLst>
              <a:defRPr/>
            </a:pPr>
            <a:r>
              <a:rPr lang="en-US" sz="1800" dirty="0"/>
              <a:t>`__FILE__ and `__LINE__ information is automatically </a:t>
            </a:r>
            <a:r>
              <a:rPr lang="en-US" sz="1800" dirty="0" smtClean="0"/>
              <a:t>displayed</a:t>
            </a:r>
            <a:endParaRPr lang="en-US" sz="1800" dirty="0" smtClean="0"/>
          </a:p>
          <a:p>
            <a:pPr marL="341630" indent="-339725">
              <a:spcBef>
                <a:spcPts val="500"/>
              </a:spcBef>
              <a:buFont typeface="Wingdings" panose="05000000000000000000" pitchFamily="2" charset="2"/>
              <a:buChar char=""/>
              <a:tabLst>
                <a:tab pos="455295" algn="l"/>
                <a:tab pos="912495" algn="l"/>
                <a:tab pos="1369695" algn="l"/>
                <a:tab pos="1826895" algn="l"/>
                <a:tab pos="2284095" algn="l"/>
                <a:tab pos="2741295" algn="l"/>
                <a:tab pos="3198495" algn="l"/>
                <a:tab pos="3655695" algn="l"/>
                <a:tab pos="4112895" algn="l"/>
                <a:tab pos="4570095" algn="l"/>
                <a:tab pos="5027295" algn="l"/>
                <a:tab pos="5484495" algn="l"/>
                <a:tab pos="5941695" algn="l"/>
                <a:tab pos="6398895" algn="l"/>
                <a:tab pos="6856095" algn="l"/>
                <a:tab pos="7313295" algn="l"/>
                <a:tab pos="7770495" algn="l"/>
                <a:tab pos="8227695" algn="l"/>
                <a:tab pos="8684895" algn="l"/>
                <a:tab pos="9142095" algn="l"/>
              </a:tabLst>
              <a:defRPr/>
            </a:pPr>
            <a:r>
              <a:rPr lang="en-US" sz="1600" dirty="0" smtClean="0"/>
              <a:t>Disable </a:t>
            </a:r>
            <a:r>
              <a:rPr lang="en-US" sz="1600" dirty="0"/>
              <a:t>display of file and line information using UVM_REPORT_DISABLE_FILE_LINE on the command </a:t>
            </a:r>
            <a:r>
              <a:rPr lang="en-US" sz="1600" dirty="0" smtClean="0"/>
              <a:t>line</a:t>
            </a:r>
            <a:endParaRPr lang="en-US" sz="1600" dirty="0" smtClean="0"/>
          </a:p>
          <a:p>
            <a:pPr marL="341630" indent="-339725">
              <a:spcBef>
                <a:spcPts val="500"/>
              </a:spcBef>
              <a:buFont typeface="Wingdings" panose="05000000000000000000" pitchFamily="2" charset="2"/>
              <a:buChar char=""/>
              <a:tabLst>
                <a:tab pos="455295" algn="l"/>
                <a:tab pos="912495" algn="l"/>
                <a:tab pos="1369695" algn="l"/>
                <a:tab pos="1826895" algn="l"/>
                <a:tab pos="2284095" algn="l"/>
                <a:tab pos="2741295" algn="l"/>
                <a:tab pos="3198495" algn="l"/>
                <a:tab pos="3655695" algn="l"/>
                <a:tab pos="4112895" algn="l"/>
                <a:tab pos="4570095" algn="l"/>
                <a:tab pos="5027295" algn="l"/>
                <a:tab pos="5484495" algn="l"/>
                <a:tab pos="5941695" algn="l"/>
                <a:tab pos="6398895" algn="l"/>
                <a:tab pos="6856095" algn="l"/>
                <a:tab pos="7313295" algn="l"/>
                <a:tab pos="7770495" algn="l"/>
                <a:tab pos="8227695" algn="l"/>
                <a:tab pos="8684895" algn="l"/>
                <a:tab pos="9142095" algn="l"/>
              </a:tabLst>
              <a:defRPr/>
            </a:pPr>
            <a:r>
              <a:rPr lang="en-US" dirty="0" smtClean="0"/>
              <a:t>V</a:t>
            </a:r>
            <a:r>
              <a:rPr lang="en-US" sz="1800" dirty="0" smtClean="0"/>
              <a:t>erbosity </a:t>
            </a:r>
            <a:r>
              <a:rPr lang="en-US" sz="1800" dirty="0"/>
              <a:t>- UVM_NONE for warnings, errors and </a:t>
            </a:r>
            <a:r>
              <a:rPr lang="en-US" sz="1800" dirty="0" err="1" smtClean="0"/>
              <a:t>fatals</a:t>
            </a:r>
            <a:endParaRPr lang="en-US" sz="1800" dirty="0"/>
          </a:p>
        </p:txBody>
      </p:sp>
      <p:sp>
        <p:nvSpPr>
          <p:cNvPr id="15" name="Rectangle 7"/>
          <p:cNvSpPr>
            <a:spLocks noChangeArrowheads="1"/>
          </p:cNvSpPr>
          <p:nvPr/>
        </p:nvSpPr>
        <p:spPr bwMode="auto">
          <a:xfrm>
            <a:off x="2971800" y="795866"/>
            <a:ext cx="1651000" cy="270933"/>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latin typeface="Verdana" panose="020B0604030504040204" pitchFamily="32" charset="0"/>
                <a:cs typeface="Arial" panose="020B0604020202020204" pitchFamily="34" charset="0"/>
              </a:rPr>
              <a:t>Recommended</a:t>
            </a:r>
            <a:endParaRPr lang="en-US" sz="1400" dirty="0">
              <a:solidFill>
                <a:srgbClr val="000000"/>
              </a:solidFill>
              <a:latin typeface="Verdana" panose="020B0604030504040204" pitchFamily="32" charset="0"/>
              <a:cs typeface="Arial" panose="020B0604020202020204" pitchFamily="34" charset="0"/>
            </a:endParaRPr>
          </a:p>
        </p:txBody>
      </p:sp>
      <p:pic>
        <p:nvPicPr>
          <p:cNvPr id="4100" name="Picture 4"/>
          <p:cNvPicPr>
            <a:picLocks noChangeAspect="1" noChangeArrowheads="1"/>
          </p:cNvPicPr>
          <p:nvPr/>
        </p:nvPicPr>
        <p:blipFill>
          <a:blip r:embed="rId3"/>
          <a:srcRect/>
          <a:stretch>
            <a:fillRect/>
          </a:stretch>
        </p:blipFill>
        <p:spPr bwMode="auto">
          <a:xfrm>
            <a:off x="587375" y="4878388"/>
            <a:ext cx="8285692" cy="173816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9" name="TextBox 8"/>
          <p:cNvSpPr txBox="1"/>
          <p:nvPr/>
        </p:nvSpPr>
        <p:spPr>
          <a:xfrm>
            <a:off x="106531" y="89184"/>
            <a:ext cx="4438835" cy="584775"/>
          </a:xfrm>
          <a:prstGeom prst="rect">
            <a:avLst/>
          </a:prstGeom>
          <a:noFill/>
        </p:spPr>
        <p:txBody>
          <a:bodyPr wrap="square" rtlCol="0">
            <a:spAutoFit/>
          </a:bodyPr>
          <a:lstStyle/>
          <a:p>
            <a:r>
              <a:rPr lang="en-IN" sz="3200" u="sng" dirty="0"/>
              <a:t>Verbosity Levels</a:t>
            </a:r>
            <a:endParaRPr lang="en-IN" sz="3200" u="sng" dirty="0"/>
          </a:p>
        </p:txBody>
      </p:sp>
      <p:sp>
        <p:nvSpPr>
          <p:cNvPr id="10" name="TextBox 9"/>
          <p:cNvSpPr txBox="1"/>
          <p:nvPr/>
        </p:nvSpPr>
        <p:spPr>
          <a:xfrm>
            <a:off x="106531" y="4320663"/>
            <a:ext cx="5530789" cy="584775"/>
          </a:xfrm>
          <a:prstGeom prst="rect">
            <a:avLst/>
          </a:prstGeom>
          <a:noFill/>
        </p:spPr>
        <p:txBody>
          <a:bodyPr wrap="square" rtlCol="0">
            <a:spAutoFit/>
          </a:bodyPr>
          <a:lstStyle/>
          <a:p>
            <a:r>
              <a:rPr lang="en-IN" sz="3200" u="sng" dirty="0"/>
              <a:t>Command-Line Arguments</a:t>
            </a:r>
            <a:endParaRPr lang="en-IN" sz="3200" u="sng" dirty="0"/>
          </a:p>
        </p:txBody>
      </p:sp>
      <p:pic>
        <p:nvPicPr>
          <p:cNvPr id="11" name="Picture 10"/>
          <p:cNvPicPr>
            <a:picLocks noChangeAspect="1"/>
          </p:cNvPicPr>
          <p:nvPr/>
        </p:nvPicPr>
        <p:blipFill>
          <a:blip r:embed="rId1"/>
          <a:stretch>
            <a:fillRect/>
          </a:stretch>
        </p:blipFill>
        <p:spPr>
          <a:xfrm>
            <a:off x="628650" y="5211363"/>
            <a:ext cx="10934700" cy="714375"/>
          </a:xfrm>
          <a:prstGeom prst="rect">
            <a:avLst/>
          </a:prstGeom>
        </p:spPr>
      </p:pic>
      <p:pic>
        <p:nvPicPr>
          <p:cNvPr id="12" name="Picture 11"/>
          <p:cNvPicPr>
            <a:picLocks noChangeAspect="1"/>
          </p:cNvPicPr>
          <p:nvPr/>
        </p:nvPicPr>
        <p:blipFill>
          <a:blip r:embed="rId2"/>
          <a:stretch>
            <a:fillRect/>
          </a:stretch>
        </p:blipFill>
        <p:spPr>
          <a:xfrm>
            <a:off x="247650" y="878061"/>
            <a:ext cx="11696700" cy="3238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569" y="285309"/>
            <a:ext cx="11525488" cy="500754"/>
          </a:xfrm>
          <a:solidFill>
            <a:schemeClr val="bg1"/>
          </a:solidFill>
        </p:spPr>
        <p:txBody>
          <a:bodyPr>
            <a:normAutofit fontScale="92500" lnSpcReduction="10000"/>
          </a:bodyPr>
          <a:lstStyle/>
          <a:p>
            <a:pPr marL="45720" indent="0">
              <a:buNone/>
            </a:pPr>
            <a:r>
              <a:rPr lang="en-IN" sz="3500" u="sng" dirty="0" smtClean="0">
                <a:latin typeface="+mj-lt"/>
              </a:rPr>
              <a:t>Configuration database</a:t>
            </a:r>
            <a:r>
              <a:rPr lang="en-IN" sz="3200" u="sng" dirty="0" smtClean="0">
                <a:latin typeface="+mj-lt"/>
              </a:rPr>
              <a:t>:</a:t>
            </a:r>
            <a:endParaRPr lang="en-IN" sz="3200" u="sng" dirty="0">
              <a:latin typeface="+mj-lt"/>
            </a:endParaRPr>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593557" y="1090863"/>
            <a:ext cx="11264613" cy="3046988"/>
          </a:xfrm>
          <a:prstGeom prst="rect">
            <a:avLst/>
          </a:prstGeom>
          <a:noFill/>
        </p:spPr>
        <p:txBody>
          <a:bodyPr wrap="square" rtlCol="0">
            <a:spAutoFit/>
          </a:bodyPr>
          <a:lstStyle/>
          <a:p>
            <a:pPr marL="285750" indent="-285750">
              <a:buFont typeface="Wingdings" panose="05000000000000000000" pitchFamily="2" charset="2"/>
              <a:buChar char="Ø"/>
            </a:pPr>
            <a:r>
              <a:rPr lang="en-IN" sz="2400" dirty="0" smtClean="0"/>
              <a:t> </a:t>
            </a:r>
            <a:r>
              <a:rPr lang="en-IN" sz="2400" dirty="0" err="1" smtClean="0"/>
              <a:t>uvm_config_db</a:t>
            </a:r>
            <a:r>
              <a:rPr lang="en-IN" sz="2400" dirty="0" smtClean="0"/>
              <a:t> is extended from </a:t>
            </a:r>
            <a:r>
              <a:rPr lang="en-IN" sz="2400" dirty="0" err="1" smtClean="0"/>
              <a:t>uvm_resource_db</a:t>
            </a:r>
            <a:r>
              <a:rPr lang="en-IN" sz="2400" dirty="0" smtClean="0"/>
              <a:t> </a:t>
            </a:r>
            <a:endParaRPr lang="en-IN" sz="2400" dirty="0" smtClean="0"/>
          </a:p>
          <a:p>
            <a:pPr marL="285750" indent="-285750">
              <a:buFont typeface="Wingdings" panose="05000000000000000000" pitchFamily="2" charset="2"/>
              <a:buChar char="Ø"/>
            </a:pPr>
            <a:r>
              <a:rPr lang="en-IN" sz="2400" dirty="0" smtClean="0"/>
              <a:t> UVM </a:t>
            </a:r>
            <a:r>
              <a:rPr lang="en-IN" sz="2400" dirty="0" smtClean="0"/>
              <a:t>provides Configuration Database class to set integers, strings, virtual interfaces, objects etc resources with hierarchal </a:t>
            </a:r>
            <a:r>
              <a:rPr lang="en-IN" sz="2400" dirty="0" smtClean="0"/>
              <a:t>context</a:t>
            </a:r>
            <a:endParaRPr lang="en-IN" sz="2400" dirty="0" smtClean="0"/>
          </a:p>
          <a:p>
            <a:pPr marL="285750" indent="-285750">
              <a:buFont typeface="Wingdings" panose="05000000000000000000" pitchFamily="2" charset="2"/>
              <a:buChar char="Ø"/>
            </a:pPr>
            <a:r>
              <a:rPr lang="en-IN" sz="2400" dirty="0" smtClean="0"/>
              <a:t> All </a:t>
            </a:r>
            <a:r>
              <a:rPr lang="en-IN" sz="2400" dirty="0" smtClean="0"/>
              <a:t>functions in </a:t>
            </a:r>
            <a:r>
              <a:rPr lang="en-IN" sz="2400" dirty="0" err="1" smtClean="0"/>
              <a:t>uvm_config_db</a:t>
            </a:r>
            <a:r>
              <a:rPr lang="en-IN" sz="2400" dirty="0" smtClean="0"/>
              <a:t> #(type T) are static in nature and can be accessed with help of scope resolution operator</a:t>
            </a:r>
            <a:r>
              <a:rPr lang="en-IN" sz="2400" dirty="0" smtClean="0"/>
              <a:t>(::)</a:t>
            </a:r>
            <a:endParaRPr lang="en-IN" sz="2400" dirty="0" smtClean="0"/>
          </a:p>
          <a:p>
            <a:pPr marL="285750" indent="-285750">
              <a:buFont typeface="Wingdings" panose="05000000000000000000" pitchFamily="2" charset="2"/>
              <a:buChar char="Ø"/>
            </a:pPr>
            <a:r>
              <a:rPr lang="en-IN" sz="2400" dirty="0" smtClean="0"/>
              <a:t>We create configuration class for customizing and we can able to set that in </a:t>
            </a:r>
            <a:r>
              <a:rPr lang="en-IN" sz="2400" dirty="0" err="1" smtClean="0"/>
              <a:t>config_db</a:t>
            </a:r>
            <a:r>
              <a:rPr lang="en-IN" sz="2400" dirty="0" smtClean="0"/>
              <a:t> and we can able to get it with respect to the hierarchy </a:t>
            </a:r>
            <a:endParaRPr lang="en-IN" sz="2400" dirty="0" smtClean="0"/>
          </a:p>
          <a:p>
            <a:pPr marL="285750" indent="-285750">
              <a:buFont typeface="Wingdings" panose="05000000000000000000" pitchFamily="2" charset="2"/>
              <a:buChar char="Ø"/>
            </a:pPr>
            <a:r>
              <a:rPr lang="en-US" sz="2400" dirty="0" smtClean="0"/>
              <a:t>Generally </a:t>
            </a:r>
            <a:r>
              <a:rPr lang="en-US" sz="2400" dirty="0" smtClean="0"/>
              <a:t>set/get is done in the build phase</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43971" y="1205012"/>
            <a:ext cx="9509760" cy="573320"/>
          </a:xfrm>
        </p:spPr>
        <p:txBody>
          <a:bodyPr/>
          <a:lstStyle/>
          <a:p>
            <a:r>
              <a:rPr lang="en-US" dirty="0"/>
              <a:t>What is UVM?</a:t>
            </a:r>
            <a:endParaRPr lang="en-US" dirty="0"/>
          </a:p>
        </p:txBody>
      </p:sp>
      <p:sp>
        <p:nvSpPr>
          <p:cNvPr id="2" name="Content Placeholder 1"/>
          <p:cNvSpPr>
            <a:spLocks noGrp="1"/>
          </p:cNvSpPr>
          <p:nvPr>
            <p:ph idx="1"/>
          </p:nvPr>
        </p:nvSpPr>
        <p:spPr>
          <a:xfrm>
            <a:off x="1776126" y="2043995"/>
            <a:ext cx="9509760" cy="4127627"/>
          </a:xfrm>
        </p:spPr>
        <p:txBody>
          <a:bodyPr/>
          <a:lstStyle/>
          <a:p>
            <a:pPr>
              <a:buFont typeface="Wingdings" panose="05000000000000000000" pitchFamily="2" charset="2"/>
              <a:buChar char="Ø"/>
            </a:pPr>
            <a:r>
              <a:rPr lang="en-IN" sz="2400" dirty="0"/>
              <a:t>UVM stands for Universal Verification Methodology.</a:t>
            </a:r>
            <a:endParaRPr lang="en-IN" sz="2400" dirty="0"/>
          </a:p>
          <a:p>
            <a:pPr>
              <a:buFont typeface="Wingdings" panose="05000000000000000000" pitchFamily="2" charset="2"/>
              <a:buChar char="Ø"/>
            </a:pPr>
            <a:r>
              <a:rPr lang="en-IN" sz="2400" dirty="0"/>
              <a:t>UVM is based on the previous methodology OVM 2.1.1</a:t>
            </a:r>
            <a:endParaRPr lang="en-IN" sz="2400" dirty="0"/>
          </a:p>
          <a:p>
            <a:pPr>
              <a:buFont typeface="Wingdings" panose="05000000000000000000" pitchFamily="2" charset="2"/>
              <a:buChar char="Ø"/>
            </a:pPr>
            <a:r>
              <a:rPr lang="en-IN" sz="2400" dirty="0"/>
              <a:t>It is a hybrid of technologies that originated in Mentor’s AVM, Mentor &amp; Cadence OVM, </a:t>
            </a:r>
            <a:r>
              <a:rPr lang="en-IN" sz="2400" dirty="0" err="1"/>
              <a:t>Verisity’s</a:t>
            </a:r>
            <a:r>
              <a:rPr lang="en-IN" sz="2400" dirty="0"/>
              <a:t> </a:t>
            </a:r>
            <a:r>
              <a:rPr lang="en-IN" sz="2400" dirty="0" err="1"/>
              <a:t>eRM</a:t>
            </a:r>
            <a:r>
              <a:rPr lang="en-IN" sz="2400" dirty="0"/>
              <a:t>, and Synopsys VMM- RAL.</a:t>
            </a:r>
            <a:endParaRPr lang="en-IN" sz="2400" dirty="0"/>
          </a:p>
          <a:p>
            <a:pPr>
              <a:buFont typeface="Wingdings" panose="05000000000000000000" pitchFamily="2" charset="2"/>
              <a:buChar char="Ø"/>
            </a:pPr>
            <a:r>
              <a:rPr lang="en-IN" sz="2400" dirty="0"/>
              <a:t>It is adopted as IEEE standard 1800.2 in November, 2017.</a:t>
            </a:r>
            <a:endParaRPr lang="en-IN" sz="2400" dirty="0"/>
          </a:p>
          <a:p>
            <a:pPr marL="45720" indent="0">
              <a:buNone/>
            </a:pPr>
            <a:endParaRPr lang="en-IN" dirty="0"/>
          </a:p>
        </p:txBody>
      </p:sp>
      <p:sp>
        <p:nvSpPr>
          <p:cNvPr id="4" name="Date Placeholder 3"/>
          <p:cNvSpPr>
            <a:spLocks noGrp="1"/>
          </p:cNvSpPr>
          <p:nvPr>
            <p:ph type="dt" sz="half" idx="10"/>
          </p:nvPr>
        </p:nvSpPr>
        <p:spPr/>
        <p:txBody>
          <a:bodyPr/>
          <a:lstStyle/>
          <a:p>
            <a:fld id="{79615727-00F7-4434-B0A0-94582672B22C}" type="datetime1">
              <a:rPr lang="en-US" smtClean="0"/>
            </a:fld>
            <a:endParaRPr lang="en-US"/>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Slide Number Placeholder 5"/>
          <p:cNvSpPr>
            <a:spLocks noGrp="1"/>
          </p:cNvSpPr>
          <p:nvPr>
            <p:ph type="sldNum" sz="quarter" idx="12"/>
          </p:nvPr>
        </p:nvSpPr>
        <p:spPr/>
        <p:txBody>
          <a:bodyPr/>
          <a:lstStyle/>
          <a:p>
            <a:fld id="{CA8D9AD5-F248-4919-864A-CFD76CC027D6}"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956" y="181269"/>
            <a:ext cx="10915044" cy="636555"/>
          </a:xfrm>
        </p:spPr>
        <p:txBody>
          <a:bodyPr>
            <a:normAutofit/>
          </a:bodyPr>
          <a:lstStyle/>
          <a:p>
            <a:pPr marL="45720" indent="0">
              <a:buNone/>
            </a:pPr>
            <a:r>
              <a:rPr lang="en-IN" sz="3200" u="sng" dirty="0"/>
              <a:t>Configuration </a:t>
            </a:r>
            <a:r>
              <a:rPr lang="en-IN" sz="3200" u="sng" dirty="0" smtClean="0"/>
              <a:t>databases Methods:</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260956" y="307933"/>
            <a:ext cx="11085095" cy="1015663"/>
          </a:xfrm>
          <a:prstGeom prst="rect">
            <a:avLst/>
          </a:prstGeom>
          <a:noFill/>
        </p:spPr>
        <p:txBody>
          <a:bodyPr wrap="square" rtlCol="0">
            <a:spAutoFit/>
          </a:bodyPr>
          <a:lstStyle/>
          <a:p>
            <a:endParaRPr lang="en-IN" sz="2000" dirty="0"/>
          </a:p>
          <a:p>
            <a:endParaRPr lang="en-IN" sz="2000" dirty="0"/>
          </a:p>
          <a:p>
            <a:endParaRPr lang="en-IN" sz="2000" dirty="0"/>
          </a:p>
        </p:txBody>
      </p:sp>
      <p:sp>
        <p:nvSpPr>
          <p:cNvPr id="10" name="Callout: Bent Line 9"/>
          <p:cNvSpPr/>
          <p:nvPr/>
        </p:nvSpPr>
        <p:spPr>
          <a:xfrm flipH="1">
            <a:off x="1197046" y="4311935"/>
            <a:ext cx="1600199" cy="962526"/>
          </a:xfrm>
          <a:prstGeom prst="borderCallout2">
            <a:avLst>
              <a:gd name="adj1" fmla="val 18750"/>
              <a:gd name="adj2" fmla="val -8333"/>
              <a:gd name="adj3" fmla="val 18750"/>
              <a:gd name="adj4" fmla="val -16667"/>
              <a:gd name="adj5" fmla="val -57421"/>
              <a:gd name="adj6" fmla="val -979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 specify the type of field</a:t>
            </a:r>
            <a:endParaRPr lang="en-IN" dirty="0"/>
          </a:p>
        </p:txBody>
      </p:sp>
      <p:sp>
        <p:nvSpPr>
          <p:cNvPr id="11" name="Callout: Bent Line 10"/>
          <p:cNvSpPr/>
          <p:nvPr/>
        </p:nvSpPr>
        <p:spPr>
          <a:xfrm flipH="1">
            <a:off x="3474643" y="4329299"/>
            <a:ext cx="1600199" cy="1099043"/>
          </a:xfrm>
          <a:prstGeom prst="borderCallout2">
            <a:avLst>
              <a:gd name="adj1" fmla="val 17242"/>
              <a:gd name="adj2" fmla="val -1984"/>
              <a:gd name="adj3" fmla="val 18750"/>
              <a:gd name="adj4" fmla="val -16667"/>
              <a:gd name="adj5" fmla="val -67183"/>
              <a:gd name="adj6" fmla="val -203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Provides the complete </a:t>
            </a:r>
            <a:r>
              <a:rPr lang="en-IN" dirty="0" smtClean="0"/>
              <a:t>scope </a:t>
            </a:r>
            <a:endParaRPr lang="en-IN" dirty="0"/>
          </a:p>
        </p:txBody>
      </p:sp>
      <p:sp>
        <p:nvSpPr>
          <p:cNvPr id="12" name="Callout: Bent Line 11"/>
          <p:cNvSpPr/>
          <p:nvPr/>
        </p:nvSpPr>
        <p:spPr>
          <a:xfrm flipH="1">
            <a:off x="5694946" y="4305330"/>
            <a:ext cx="1600198" cy="1258987"/>
          </a:xfrm>
          <a:prstGeom prst="borderCallout2">
            <a:avLst>
              <a:gd name="adj1" fmla="val -3154"/>
              <a:gd name="adj2" fmla="val 14343"/>
              <a:gd name="adj3" fmla="val -25058"/>
              <a:gd name="adj4" fmla="val 33220"/>
              <a:gd name="adj5" fmla="val -45673"/>
              <a:gd name="adj6" fmla="val 47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Place from which the setting will affect</a:t>
            </a:r>
            <a:endParaRPr lang="en-IN" dirty="0"/>
          </a:p>
        </p:txBody>
      </p:sp>
      <p:sp>
        <p:nvSpPr>
          <p:cNvPr id="13" name="Callout: Bent Line 12"/>
          <p:cNvSpPr/>
          <p:nvPr/>
        </p:nvSpPr>
        <p:spPr>
          <a:xfrm flipH="1">
            <a:off x="7828162" y="4422311"/>
            <a:ext cx="1600199" cy="962526"/>
          </a:xfrm>
          <a:prstGeom prst="borderCallout2">
            <a:avLst>
              <a:gd name="adj1" fmla="val -5377"/>
              <a:gd name="adj2" fmla="val 30669"/>
              <a:gd name="adj3" fmla="val -14425"/>
              <a:gd name="adj4" fmla="val 47732"/>
              <a:gd name="adj5" fmla="val -78373"/>
              <a:gd name="adj6" fmla="val 131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Name of the </a:t>
            </a:r>
            <a:r>
              <a:rPr lang="en-IN" dirty="0" smtClean="0"/>
              <a:t>field </a:t>
            </a:r>
            <a:r>
              <a:rPr lang="en-IN" dirty="0"/>
              <a:t>to be updated</a:t>
            </a:r>
            <a:endParaRPr lang="en-IN" dirty="0"/>
          </a:p>
        </p:txBody>
      </p:sp>
      <p:sp>
        <p:nvSpPr>
          <p:cNvPr id="14" name="Callout: Bent Line 13"/>
          <p:cNvSpPr/>
          <p:nvPr/>
        </p:nvSpPr>
        <p:spPr>
          <a:xfrm>
            <a:off x="10425073" y="4322932"/>
            <a:ext cx="1267328" cy="962526"/>
          </a:xfrm>
          <a:prstGeom prst="borderCallout2">
            <a:avLst>
              <a:gd name="adj1" fmla="val 18750"/>
              <a:gd name="adj2" fmla="val -8333"/>
              <a:gd name="adj3" fmla="val 18750"/>
              <a:gd name="adj4" fmla="val -16667"/>
              <a:gd name="adj5" fmla="val -62384"/>
              <a:gd name="adj6" fmla="val -184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Updated value for given field</a:t>
            </a:r>
            <a:endParaRPr lang="en-IN" dirty="0"/>
          </a:p>
        </p:txBody>
      </p:sp>
      <p:pic>
        <p:nvPicPr>
          <p:cNvPr id="2050" name="Picture 2"/>
          <p:cNvPicPr>
            <a:picLocks noChangeAspect="1" noChangeArrowheads="1"/>
          </p:cNvPicPr>
          <p:nvPr/>
        </p:nvPicPr>
        <p:blipFill>
          <a:blip r:embed="rId1"/>
          <a:srcRect/>
          <a:stretch>
            <a:fillRect/>
          </a:stretch>
        </p:blipFill>
        <p:spPr bwMode="auto">
          <a:xfrm>
            <a:off x="1465943" y="743836"/>
            <a:ext cx="8229600" cy="310444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956" y="181269"/>
            <a:ext cx="10915044" cy="636555"/>
          </a:xfrm>
        </p:spPr>
        <p:txBody>
          <a:bodyPr>
            <a:normAutofit/>
          </a:bodyPr>
          <a:lstStyle/>
          <a:p>
            <a:pPr marL="45720" indent="0">
              <a:buNone/>
            </a:pPr>
            <a:r>
              <a:rPr lang="en-IN" sz="3200" u="sng" dirty="0"/>
              <a:t>Configuration </a:t>
            </a:r>
            <a:r>
              <a:rPr lang="en-IN" sz="3200" u="sng" dirty="0" smtClean="0"/>
              <a:t>databases Methods:</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260956" y="307933"/>
            <a:ext cx="11085095" cy="1015663"/>
          </a:xfrm>
          <a:prstGeom prst="rect">
            <a:avLst/>
          </a:prstGeom>
          <a:noFill/>
        </p:spPr>
        <p:txBody>
          <a:bodyPr wrap="square" rtlCol="0">
            <a:spAutoFit/>
          </a:bodyPr>
          <a:lstStyle/>
          <a:p>
            <a:endParaRPr lang="en-IN" sz="2000" dirty="0"/>
          </a:p>
          <a:p>
            <a:endParaRPr lang="en-IN" sz="2000" dirty="0"/>
          </a:p>
          <a:p>
            <a:endParaRPr lang="en-IN" sz="2000" dirty="0"/>
          </a:p>
        </p:txBody>
      </p:sp>
      <p:pic>
        <p:nvPicPr>
          <p:cNvPr id="3075" name="Picture 3"/>
          <p:cNvPicPr>
            <a:picLocks noChangeAspect="1" noChangeArrowheads="1"/>
          </p:cNvPicPr>
          <p:nvPr/>
        </p:nvPicPr>
        <p:blipFill>
          <a:blip r:embed="rId1"/>
          <a:srcRect/>
          <a:stretch>
            <a:fillRect/>
          </a:stretch>
        </p:blipFill>
        <p:spPr bwMode="auto">
          <a:xfrm>
            <a:off x="1053874" y="801460"/>
            <a:ext cx="10223727" cy="557657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956" y="181269"/>
            <a:ext cx="10915044" cy="636555"/>
          </a:xfrm>
        </p:spPr>
        <p:txBody>
          <a:bodyPr>
            <a:normAutofit/>
          </a:bodyPr>
          <a:lstStyle/>
          <a:p>
            <a:pPr marL="45720" indent="0">
              <a:buNone/>
            </a:pPr>
            <a:r>
              <a:rPr lang="en-IN" sz="3200" u="sng" dirty="0"/>
              <a:t>Configuration </a:t>
            </a:r>
            <a:r>
              <a:rPr lang="en-IN" sz="3200" u="sng" dirty="0" smtClean="0"/>
              <a:t>databases Methods:</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260956" y="307933"/>
            <a:ext cx="11085095" cy="1015663"/>
          </a:xfrm>
          <a:prstGeom prst="rect">
            <a:avLst/>
          </a:prstGeom>
          <a:noFill/>
        </p:spPr>
        <p:txBody>
          <a:bodyPr wrap="square" rtlCol="0">
            <a:spAutoFit/>
          </a:bodyPr>
          <a:lstStyle/>
          <a:p>
            <a:endParaRPr lang="en-IN" sz="2000" dirty="0"/>
          </a:p>
          <a:p>
            <a:endParaRPr lang="en-IN" sz="2000" dirty="0"/>
          </a:p>
          <a:p>
            <a:endParaRPr lang="en-IN" sz="2000" dirty="0"/>
          </a:p>
        </p:txBody>
      </p:sp>
      <p:pic>
        <p:nvPicPr>
          <p:cNvPr id="4098" name="Picture 2"/>
          <p:cNvPicPr>
            <a:picLocks noChangeAspect="1" noChangeArrowheads="1"/>
          </p:cNvPicPr>
          <p:nvPr/>
        </p:nvPicPr>
        <p:blipFill>
          <a:blip r:embed="rId1"/>
          <a:srcRect/>
          <a:stretch>
            <a:fillRect/>
          </a:stretch>
        </p:blipFill>
        <p:spPr bwMode="auto">
          <a:xfrm>
            <a:off x="612549" y="935491"/>
            <a:ext cx="10897280" cy="5446963"/>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685" y="294495"/>
            <a:ext cx="6629400" cy="387677"/>
          </a:xfrm>
        </p:spPr>
        <p:txBody>
          <a:bodyPr>
            <a:noAutofit/>
          </a:bodyPr>
          <a:lstStyle/>
          <a:p>
            <a:pPr>
              <a:lnSpc>
                <a:spcPct val="8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u="sng" dirty="0" smtClean="0">
                <a:latin typeface="+mj-lt"/>
              </a:rPr>
              <a:t>Configuration </a:t>
            </a:r>
            <a:r>
              <a:rPr lang="en-US" sz="3200" u="sng" dirty="0" smtClean="0">
                <a:latin typeface="+mj-lt"/>
              </a:rPr>
              <a:t>Object: </a:t>
            </a:r>
            <a:endParaRPr lang="en-US" sz="3200" u="sng" dirty="0">
              <a:latin typeface="+mj-lt"/>
            </a:endParaRPr>
          </a:p>
        </p:txBody>
      </p:sp>
      <p:sp>
        <p:nvSpPr>
          <p:cNvPr id="4" name="Text Placeholder 3"/>
          <p:cNvSpPr>
            <a:spLocks noGrp="1"/>
          </p:cNvSpPr>
          <p:nvPr>
            <p:ph type="body" sz="half" idx="2"/>
          </p:nvPr>
        </p:nvSpPr>
        <p:spPr>
          <a:xfrm>
            <a:off x="624113" y="1095974"/>
            <a:ext cx="10682516" cy="1240826"/>
          </a:xfrm>
        </p:spPr>
        <p:txBody>
          <a:bodyPr>
            <a:normAutofit/>
          </a:bodyPr>
          <a:lstStyle/>
          <a:p>
            <a:pPr marL="398780" lvl="1">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400" dirty="0" smtClean="0"/>
              <a:t> Extended from </a:t>
            </a:r>
            <a:r>
              <a:rPr lang="en-US" sz="2400" dirty="0" err="1" smtClean="0"/>
              <a:t>uvm_object</a:t>
            </a:r>
            <a:endParaRPr lang="en-US" sz="2400" dirty="0" smtClean="0"/>
          </a:p>
          <a:p>
            <a:pPr marL="398780" lvl="1">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sz="2400" dirty="0"/>
          </a:p>
        </p:txBody>
      </p:sp>
      <p:sp>
        <p:nvSpPr>
          <p:cNvPr id="5" name="Footer Placeholder 4"/>
          <p:cNvSpPr>
            <a:spLocks noGrp="1"/>
          </p:cNvSpPr>
          <p:nvPr>
            <p:ph type="ftr" sz="quarter" idx="11"/>
          </p:nvPr>
        </p:nvSpPr>
        <p:spPr/>
        <p:txBody>
          <a:bodyPr/>
          <a:lstStyle/>
          <a:p>
            <a:r>
              <a:rPr lang="en-US" dirty="0" smtClean="0"/>
              <a:t>Universal verification Methodology</a:t>
            </a:r>
            <a:endParaRPr lang="en-US" dirty="0"/>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US" smtClean="0"/>
            </a:fld>
            <a:endParaRPr lang="en-US"/>
          </a:p>
        </p:txBody>
      </p:sp>
      <p:pic>
        <p:nvPicPr>
          <p:cNvPr id="9" name="Picture 5"/>
          <p:cNvPicPr>
            <a:picLocks noChangeAspect="1" noChangeArrowheads="1"/>
          </p:cNvPicPr>
          <p:nvPr/>
        </p:nvPicPr>
        <p:blipFill>
          <a:blip r:embed="rId1"/>
          <a:srcRect/>
          <a:stretch>
            <a:fillRect/>
          </a:stretch>
        </p:blipFill>
        <p:spPr bwMode="auto">
          <a:xfrm>
            <a:off x="1367495" y="1782045"/>
            <a:ext cx="7195457" cy="4392032"/>
          </a:xfrm>
          <a:prstGeom prst="rect">
            <a:avLst/>
          </a:prstGeom>
          <a:noFill/>
          <a:ln w="9525">
            <a:noFill/>
            <a:rou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additive="repl">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1"/>
          <p:cNvPicPr>
            <a:picLocks noChangeAspect="1" noChangeArrowheads="1"/>
          </p:cNvPicPr>
          <p:nvPr/>
        </p:nvPicPr>
        <p:blipFill>
          <a:blip r:embed="rId1"/>
          <a:srcRect/>
          <a:stretch>
            <a:fillRect/>
          </a:stretch>
        </p:blipFill>
        <p:spPr bwMode="auto">
          <a:xfrm>
            <a:off x="1030992" y="1797571"/>
            <a:ext cx="10020300" cy="4514850"/>
          </a:xfrm>
          <a:prstGeom prst="rect">
            <a:avLst/>
          </a:prstGeom>
          <a:noFill/>
          <a:ln w="9525">
            <a:noFill/>
            <a:round/>
          </a:ln>
        </p:spPr>
      </p:pic>
      <p:sp>
        <p:nvSpPr>
          <p:cNvPr id="106499" name="Text Box 2"/>
          <p:cNvSpPr txBox="1">
            <a:spLocks noChangeArrowheads="1"/>
          </p:cNvSpPr>
          <p:nvPr/>
        </p:nvSpPr>
        <p:spPr bwMode="auto">
          <a:xfrm>
            <a:off x="870857" y="275772"/>
            <a:ext cx="9836151" cy="1141413"/>
          </a:xfrm>
          <a:prstGeom prst="rect">
            <a:avLst/>
          </a:prstGeom>
          <a:noFill/>
          <a:ln w="9525">
            <a:noFill/>
            <a:round/>
          </a:ln>
        </p:spPr>
        <p:txBody>
          <a:bodyPr lIns="90000" tIns="46800" rIns="90000" bIns="46800" anchor="ctr"/>
          <a:lstStyle/>
          <a:p>
            <a:pPr>
              <a:lnSpc>
                <a:spcPct val="8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u="sng" dirty="0">
                <a:latin typeface="+mj-lt"/>
              </a:rPr>
              <a:t>Set </a:t>
            </a:r>
            <a:r>
              <a:rPr lang="en-US" sz="3200" u="sng" dirty="0" err="1">
                <a:latin typeface="+mj-lt"/>
              </a:rPr>
              <a:t>config</a:t>
            </a:r>
            <a:r>
              <a:rPr lang="en-US" sz="3200" u="sng" dirty="0">
                <a:latin typeface="+mj-lt"/>
              </a:rPr>
              <a:t> </a:t>
            </a:r>
            <a:r>
              <a:rPr lang="en-US" sz="3200" u="sng" dirty="0" smtClean="0">
                <a:latin typeface="+mj-lt"/>
              </a:rPr>
              <a:t>object:</a:t>
            </a:r>
            <a:endParaRPr lang="en-US" sz="3200" u="sng" dirty="0">
              <a:latin typeface="+mj-lt"/>
            </a:endParaRPr>
          </a:p>
        </p:txBody>
      </p:sp>
      <p:sp>
        <p:nvSpPr>
          <p:cNvPr id="106501" name="Text Box 4"/>
          <p:cNvSpPr txBox="1">
            <a:spLocks noChangeArrowheads="1"/>
          </p:cNvSpPr>
          <p:nvPr/>
        </p:nvSpPr>
        <p:spPr bwMode="auto">
          <a:xfrm>
            <a:off x="9034538" y="6399212"/>
            <a:ext cx="2923117" cy="458788"/>
          </a:xfrm>
          <a:prstGeom prst="rect">
            <a:avLst/>
          </a:prstGeom>
          <a:noFill/>
          <a:ln w="9525">
            <a:noFill/>
            <a:rou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C2CC594-231E-4718-B3DF-81B6352E9D8B}" type="slidenum">
              <a:rPr lang="en-IN" sz="1400">
                <a:solidFill>
                  <a:srgbClr val="000000"/>
                </a:solidFill>
              </a:rPr>
            </a:fld>
            <a:endParaRPr lang="en-IN" sz="1400" dirty="0">
              <a:solidFill>
                <a:srgbClr val="000000"/>
              </a:solidFill>
            </a:endParaRPr>
          </a:p>
        </p:txBody>
      </p:sp>
      <p:cxnSp>
        <p:nvCxnSpPr>
          <p:cNvPr id="107525" name="AutoShape 5"/>
          <p:cNvCxnSpPr>
            <a:cxnSpLocks noChangeShapeType="1"/>
            <a:stCxn id="107527" idx="1"/>
          </p:cNvCxnSpPr>
          <p:nvPr/>
        </p:nvCxnSpPr>
        <p:spPr bwMode="auto">
          <a:xfrm flipH="1">
            <a:off x="6153151" y="2981325"/>
            <a:ext cx="2235200" cy="1181100"/>
          </a:xfrm>
          <a:prstGeom prst="straightConnector1">
            <a:avLst/>
          </a:prstGeom>
          <a:noFill/>
          <a:ln w="9360" cap="sq">
            <a:solidFill>
              <a:srgbClr val="000000"/>
            </a:solidFill>
            <a:miter lim="800000"/>
            <a:tailEnd type="triangle" w="med" len="med"/>
          </a:ln>
        </p:spPr>
      </p:cxnSp>
      <p:cxnSp>
        <p:nvCxnSpPr>
          <p:cNvPr id="107526" name="AutoShape 6"/>
          <p:cNvCxnSpPr>
            <a:cxnSpLocks noChangeShapeType="1"/>
          </p:cNvCxnSpPr>
          <p:nvPr/>
        </p:nvCxnSpPr>
        <p:spPr bwMode="auto">
          <a:xfrm flipH="1">
            <a:off x="7169151" y="4162425"/>
            <a:ext cx="1930400" cy="457200"/>
          </a:xfrm>
          <a:prstGeom prst="straightConnector1">
            <a:avLst/>
          </a:prstGeom>
          <a:noFill/>
          <a:ln w="9360" cap="sq">
            <a:solidFill>
              <a:srgbClr val="000000"/>
            </a:solidFill>
            <a:miter lim="800000"/>
            <a:tailEnd type="triangle" w="med" len="med"/>
          </a:ln>
        </p:spPr>
      </p:cxnSp>
      <p:sp>
        <p:nvSpPr>
          <p:cNvPr id="107527" name="Rectangle 7"/>
          <p:cNvSpPr>
            <a:spLocks noChangeArrowheads="1"/>
          </p:cNvSpPr>
          <p:nvPr/>
        </p:nvSpPr>
        <p:spPr bwMode="auto">
          <a:xfrm>
            <a:off x="8388351" y="2790825"/>
            <a:ext cx="2336800" cy="3810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create config object</a:t>
            </a:r>
            <a:endParaRPr lang="en-US" sz="1200">
              <a:solidFill>
                <a:srgbClr val="000000"/>
              </a:solidFill>
            </a:endParaRPr>
          </a:p>
        </p:txBody>
      </p:sp>
      <p:sp>
        <p:nvSpPr>
          <p:cNvPr id="107528" name="Rectangle 8"/>
          <p:cNvSpPr>
            <a:spLocks noChangeArrowheads="1"/>
          </p:cNvSpPr>
          <p:nvPr/>
        </p:nvSpPr>
        <p:spPr bwMode="auto">
          <a:xfrm>
            <a:off x="9099551" y="3857625"/>
            <a:ext cx="1930400" cy="4572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configure parameters</a:t>
            </a:r>
            <a:endParaRPr lang="en-US" sz="1200">
              <a:solidFill>
                <a:srgbClr val="000000"/>
              </a:solidFill>
            </a:endParaRPr>
          </a:p>
        </p:txBody>
      </p:sp>
      <p:sp>
        <p:nvSpPr>
          <p:cNvPr id="107529" name="Rectangle 9"/>
          <p:cNvSpPr>
            <a:spLocks noChangeArrowheads="1"/>
          </p:cNvSpPr>
          <p:nvPr/>
        </p:nvSpPr>
        <p:spPr bwMode="auto">
          <a:xfrm>
            <a:off x="8591551" y="5686425"/>
            <a:ext cx="2743200" cy="5334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config database : set</a:t>
            </a:r>
            <a:endParaRPr lang="en-US" sz="1200">
              <a:solidFill>
                <a:srgbClr val="000000"/>
              </a:solidFill>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ram_config = tb_cfg </a:t>
            </a:r>
            <a:endParaRPr lang="en-US" sz="1200">
              <a:solidFill>
                <a:srgbClr val="000000"/>
              </a:solidFill>
            </a:endParaRPr>
          </a:p>
        </p:txBody>
      </p:sp>
      <p:cxnSp>
        <p:nvCxnSpPr>
          <p:cNvPr id="107530" name="AutoShape 10"/>
          <p:cNvCxnSpPr>
            <a:cxnSpLocks noChangeShapeType="1"/>
            <a:stCxn id="107529" idx="0"/>
          </p:cNvCxnSpPr>
          <p:nvPr/>
        </p:nvCxnSpPr>
        <p:spPr bwMode="auto">
          <a:xfrm flipH="1" flipV="1">
            <a:off x="8083551" y="5076825"/>
            <a:ext cx="1879600" cy="609600"/>
          </a:xfrm>
          <a:prstGeom prst="straightConnector1">
            <a:avLst/>
          </a:prstGeom>
          <a:noFill/>
          <a:ln w="9360" cap="sq">
            <a:solidFill>
              <a:srgbClr val="000000"/>
            </a:solidFill>
            <a:miter lim="800000"/>
            <a:tailEnd type="triangle" w="med" len="med"/>
          </a:ln>
        </p:spPr>
      </p:cxnSp>
      <p:sp>
        <p:nvSpPr>
          <p:cNvPr id="12" name="Footer Placeholder 4"/>
          <p:cNvSpPr>
            <a:spLocks noGrp="1"/>
          </p:cNvSpPr>
          <p:nvPr>
            <p:ph type="ftr" sz="quarter" idx="11"/>
          </p:nvPr>
        </p:nvSpPr>
        <p:spPr>
          <a:xfrm>
            <a:off x="1341120" y="6601968"/>
            <a:ext cx="7159752" cy="237744"/>
          </a:xfrm>
        </p:spPr>
        <p:txBody>
          <a:bodyPr/>
          <a:lstStyle/>
          <a:p>
            <a:r>
              <a:rPr lang="en-US" dirty="0" smtClean="0"/>
              <a:t>Universal verification Methodology</a:t>
            </a:r>
            <a:endParaRPr lang="en-US" dirty="0"/>
          </a:p>
        </p:txBody>
      </p:sp>
      <p:sp>
        <p:nvSpPr>
          <p:cNvPr id="13" name="Date Placeholder 5"/>
          <p:cNvSpPr>
            <a:spLocks noGrp="1"/>
          </p:cNvSpPr>
          <p:nvPr>
            <p:ph type="dt" sz="half" idx="10"/>
          </p:nvPr>
        </p:nvSpPr>
        <p:spPr>
          <a:xfrm>
            <a:off x="8875776" y="6601968"/>
            <a:ext cx="960120" cy="237744"/>
          </a:xfrm>
        </p:spPr>
        <p:txBody>
          <a:bodyPr/>
          <a:lstStyle/>
          <a:p>
            <a:fld id="{A8FDC996-F52D-4B06-8042-3F014CC63000}" type="datetime1">
              <a:rPr lang="en-US" smtClean="0"/>
            </a:fld>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107525"/>
                                        </p:tgtEl>
                                        <p:attrNameLst>
                                          <p:attrName>style.visibility</p:attrName>
                                        </p:attrNameLst>
                                      </p:cBhvr>
                                      <p:to>
                                        <p:strVal val="visible"/>
                                      </p:to>
                                    </p:set>
                                  </p:childTnLst>
                                </p:cTn>
                              </p:par>
                              <p:par>
                                <p:cTn id="7" presetID="1" presetClass="entr" presetSubtype="0" fill="hold" nodeType="withEffect">
                                  <p:stCondLst>
                                    <p:cond delay="0"/>
                                  </p:stCondLst>
                                  <p:childTnLst>
                                    <p:set>
                                      <p:cBhvr additive="repl">
                                        <p:cTn id="8" dur="1" fill="hold">
                                          <p:stCondLst>
                                            <p:cond delay="0"/>
                                          </p:stCondLst>
                                        </p:cTn>
                                        <p:tgtEl>
                                          <p:spTgt spid="107526"/>
                                        </p:tgtEl>
                                        <p:attrNameLst>
                                          <p:attrName>style.visibility</p:attrName>
                                        </p:attrNameLst>
                                      </p:cBhvr>
                                      <p:to>
                                        <p:strVal val="visible"/>
                                      </p:to>
                                    </p:set>
                                  </p:childTnLst>
                                </p:cTn>
                              </p:par>
                              <p:par>
                                <p:cTn id="9" presetID="1" presetClass="entr" presetSubtype="0" fill="hold" nodeType="withEffect">
                                  <p:stCondLst>
                                    <p:cond delay="0"/>
                                  </p:stCondLst>
                                  <p:childTnLst>
                                    <p:set>
                                      <p:cBhvr additive="repl">
                                        <p:cTn id="10" dur="1" fill="hold">
                                          <p:stCondLst>
                                            <p:cond delay="0"/>
                                          </p:stCondLst>
                                        </p:cTn>
                                        <p:tgtEl>
                                          <p:spTgt spid="107527"/>
                                        </p:tgtEl>
                                        <p:attrNameLst>
                                          <p:attrName>style.visibility</p:attrName>
                                        </p:attrNameLst>
                                      </p:cBhvr>
                                      <p:to>
                                        <p:strVal val="visible"/>
                                      </p:to>
                                    </p:set>
                                  </p:childTnLst>
                                </p:cTn>
                              </p:par>
                              <p:par>
                                <p:cTn id="11" presetID="1" presetClass="entr" presetSubtype="0" fill="hold" nodeType="withEffect">
                                  <p:stCondLst>
                                    <p:cond delay="0"/>
                                  </p:stCondLst>
                                  <p:childTnLst>
                                    <p:set>
                                      <p:cBhvr additive="repl">
                                        <p:cTn id="12" dur="1" fill="hold">
                                          <p:stCondLst>
                                            <p:cond delay="0"/>
                                          </p:stCondLst>
                                        </p:cTn>
                                        <p:tgtEl>
                                          <p:spTgt spid="107528"/>
                                        </p:tgtEl>
                                        <p:attrNameLst>
                                          <p:attrName>style.visibility</p:attrName>
                                        </p:attrNameLst>
                                      </p:cBhvr>
                                      <p:to>
                                        <p:strVal val="visible"/>
                                      </p:to>
                                    </p:set>
                                  </p:childTnLst>
                                </p:cTn>
                              </p:par>
                              <p:par>
                                <p:cTn id="13" presetID="1" presetClass="entr" presetSubtype="0" fill="hold" nodeType="withEffect">
                                  <p:stCondLst>
                                    <p:cond delay="0"/>
                                  </p:stCondLst>
                                  <p:childTnLst>
                                    <p:set>
                                      <p:cBhvr additive="repl">
                                        <p:cTn id="14" dur="1" fill="hold">
                                          <p:stCondLst>
                                            <p:cond delay="0"/>
                                          </p:stCondLst>
                                        </p:cTn>
                                        <p:tgtEl>
                                          <p:spTgt spid="107529"/>
                                        </p:tgtEl>
                                        <p:attrNameLst>
                                          <p:attrName>style.visibility</p:attrName>
                                        </p:attrNameLst>
                                      </p:cBhvr>
                                      <p:to>
                                        <p:strVal val="visible"/>
                                      </p:to>
                                    </p:set>
                                  </p:childTnLst>
                                </p:cTn>
                              </p:par>
                              <p:par>
                                <p:cTn id="15" presetID="1" presetClass="entr" presetSubtype="0" fill="hold" nodeType="withEffect">
                                  <p:stCondLst>
                                    <p:cond delay="0"/>
                                  </p:stCondLst>
                                  <p:childTnLst>
                                    <p:set>
                                      <p:cBhvr additive="repl">
                                        <p:cTn id="16" dur="1" fill="hold">
                                          <p:stCondLst>
                                            <p:cond delay="0"/>
                                          </p:stCondLst>
                                        </p:cTn>
                                        <p:tgtEl>
                                          <p:spTgt spid="107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1"/>
          <p:cNvPicPr>
            <a:picLocks noChangeAspect="1" noChangeArrowheads="1"/>
          </p:cNvPicPr>
          <p:nvPr/>
        </p:nvPicPr>
        <p:blipFill>
          <a:blip r:embed="rId1"/>
          <a:srcRect/>
          <a:stretch>
            <a:fillRect/>
          </a:stretch>
        </p:blipFill>
        <p:spPr bwMode="auto">
          <a:xfrm>
            <a:off x="552971" y="1676400"/>
            <a:ext cx="11199284" cy="4914900"/>
          </a:xfrm>
          <a:prstGeom prst="rect">
            <a:avLst/>
          </a:prstGeom>
          <a:noFill/>
          <a:ln w="9525">
            <a:noFill/>
            <a:round/>
          </a:ln>
        </p:spPr>
      </p:pic>
      <p:sp>
        <p:nvSpPr>
          <p:cNvPr id="107523" name="Text Box 2"/>
          <p:cNvSpPr txBox="1">
            <a:spLocks noChangeArrowheads="1"/>
          </p:cNvSpPr>
          <p:nvPr/>
        </p:nvSpPr>
        <p:spPr bwMode="auto">
          <a:xfrm>
            <a:off x="478971" y="290287"/>
            <a:ext cx="9836151" cy="1141413"/>
          </a:xfrm>
          <a:prstGeom prst="rect">
            <a:avLst/>
          </a:prstGeom>
          <a:noFill/>
          <a:ln w="9525">
            <a:noFill/>
            <a:round/>
          </a:ln>
        </p:spPr>
        <p:txBody>
          <a:bodyPr lIns="90000" tIns="46800" rIns="90000" bIns="46800" anchor="ctr"/>
          <a:lstStyle/>
          <a:p>
            <a:pPr>
              <a:lnSpc>
                <a:spcPct val="8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u="sng" dirty="0">
                <a:latin typeface="+mj-lt"/>
              </a:rPr>
              <a:t>Get </a:t>
            </a:r>
            <a:r>
              <a:rPr lang="en-US" sz="3200" u="sng" dirty="0" err="1">
                <a:latin typeface="+mj-lt"/>
              </a:rPr>
              <a:t>config</a:t>
            </a:r>
            <a:r>
              <a:rPr lang="en-US" sz="3200" u="sng" dirty="0">
                <a:latin typeface="+mj-lt"/>
              </a:rPr>
              <a:t> </a:t>
            </a:r>
            <a:r>
              <a:rPr lang="en-US" sz="3200" u="sng" dirty="0" smtClean="0">
                <a:latin typeface="+mj-lt"/>
              </a:rPr>
              <a:t>object:</a:t>
            </a:r>
            <a:endParaRPr lang="en-US" sz="3200" u="sng" dirty="0">
              <a:latin typeface="+mj-lt"/>
            </a:endParaRPr>
          </a:p>
        </p:txBody>
      </p:sp>
      <p:sp>
        <p:nvSpPr>
          <p:cNvPr id="107525" name="Text Box 4"/>
          <p:cNvSpPr txBox="1">
            <a:spLocks noChangeArrowheads="1"/>
          </p:cNvSpPr>
          <p:nvPr/>
        </p:nvSpPr>
        <p:spPr bwMode="auto">
          <a:xfrm>
            <a:off x="9063567" y="6399212"/>
            <a:ext cx="2923117" cy="458788"/>
          </a:xfrm>
          <a:prstGeom prst="rect">
            <a:avLst/>
          </a:prstGeom>
          <a:noFill/>
          <a:ln w="9525">
            <a:noFill/>
            <a:rou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6D946BF-7359-4808-B99C-07EA080CDA79}" type="slidenum">
              <a:rPr lang="en-IN" sz="1400">
                <a:solidFill>
                  <a:srgbClr val="000000"/>
                </a:solidFill>
              </a:rPr>
            </a:fld>
            <a:endParaRPr lang="en-IN" sz="1400">
              <a:solidFill>
                <a:srgbClr val="000000"/>
              </a:solidFill>
            </a:endParaRPr>
          </a:p>
        </p:txBody>
      </p:sp>
      <p:sp>
        <p:nvSpPr>
          <p:cNvPr id="108549" name="Rectangle 5"/>
          <p:cNvSpPr>
            <a:spLocks noChangeArrowheads="1"/>
          </p:cNvSpPr>
          <p:nvPr/>
        </p:nvSpPr>
        <p:spPr bwMode="auto">
          <a:xfrm>
            <a:off x="6413500" y="3009900"/>
            <a:ext cx="2336800" cy="3810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config object handle</a:t>
            </a:r>
            <a:endParaRPr lang="en-US" sz="1200">
              <a:solidFill>
                <a:srgbClr val="000000"/>
              </a:solidFill>
            </a:endParaRPr>
          </a:p>
        </p:txBody>
      </p:sp>
      <p:cxnSp>
        <p:nvCxnSpPr>
          <p:cNvPr id="107527" name="AutoShape 6"/>
          <p:cNvCxnSpPr>
            <a:cxnSpLocks noChangeShapeType="1"/>
          </p:cNvCxnSpPr>
          <p:nvPr/>
        </p:nvCxnSpPr>
        <p:spPr bwMode="auto">
          <a:xfrm flipH="1" flipV="1">
            <a:off x="3873500" y="3314700"/>
            <a:ext cx="2540000" cy="1588"/>
          </a:xfrm>
          <a:prstGeom prst="straightConnector1">
            <a:avLst/>
          </a:prstGeom>
          <a:noFill/>
          <a:ln w="9360" cap="sq">
            <a:solidFill>
              <a:srgbClr val="000000"/>
            </a:solidFill>
            <a:miter lim="800000"/>
            <a:tailEnd type="triangle" w="med" len="med"/>
          </a:ln>
        </p:spPr>
      </p:cxnSp>
      <p:sp>
        <p:nvSpPr>
          <p:cNvPr id="108551" name="Rectangle 7"/>
          <p:cNvSpPr>
            <a:spLocks noChangeArrowheads="1"/>
          </p:cNvSpPr>
          <p:nvPr/>
        </p:nvSpPr>
        <p:spPr bwMode="auto">
          <a:xfrm>
            <a:off x="7124700" y="5067300"/>
            <a:ext cx="2336800" cy="3048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Use parameters</a:t>
            </a:r>
            <a:endParaRPr lang="en-US" sz="1200">
              <a:solidFill>
                <a:srgbClr val="000000"/>
              </a:solidFill>
            </a:endParaRPr>
          </a:p>
        </p:txBody>
      </p:sp>
      <p:cxnSp>
        <p:nvCxnSpPr>
          <p:cNvPr id="107529" name="AutoShape 8"/>
          <p:cNvCxnSpPr>
            <a:cxnSpLocks noChangeShapeType="1"/>
          </p:cNvCxnSpPr>
          <p:nvPr/>
        </p:nvCxnSpPr>
        <p:spPr bwMode="auto">
          <a:xfrm flipH="1" flipV="1">
            <a:off x="6311900" y="5143500"/>
            <a:ext cx="812800" cy="76200"/>
          </a:xfrm>
          <a:prstGeom prst="straightConnector1">
            <a:avLst/>
          </a:prstGeom>
          <a:noFill/>
          <a:ln w="9360" cap="sq">
            <a:solidFill>
              <a:srgbClr val="000000"/>
            </a:solidFill>
            <a:miter lim="800000"/>
            <a:tailEnd type="triangle" w="med" len="med"/>
          </a:ln>
        </p:spPr>
      </p:cxnSp>
      <p:sp>
        <p:nvSpPr>
          <p:cNvPr id="108553" name="Rectangle 9"/>
          <p:cNvSpPr>
            <a:spLocks noChangeArrowheads="1"/>
          </p:cNvSpPr>
          <p:nvPr/>
        </p:nvSpPr>
        <p:spPr bwMode="auto">
          <a:xfrm>
            <a:off x="8953500" y="3390900"/>
            <a:ext cx="2743200" cy="6096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config database :get</a:t>
            </a:r>
            <a:endParaRPr lang="en-US" sz="1200">
              <a:solidFill>
                <a:srgbClr val="000000"/>
              </a:solidFill>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tb_cfg = ram_config </a:t>
            </a:r>
            <a:endParaRPr lang="en-US" sz="1200">
              <a:solidFill>
                <a:srgbClr val="000000"/>
              </a:solidFill>
            </a:endParaRPr>
          </a:p>
        </p:txBody>
      </p:sp>
      <p:cxnSp>
        <p:nvCxnSpPr>
          <p:cNvPr id="107531" name="AutoShape 10"/>
          <p:cNvCxnSpPr>
            <a:cxnSpLocks noChangeShapeType="1"/>
          </p:cNvCxnSpPr>
          <p:nvPr/>
        </p:nvCxnSpPr>
        <p:spPr bwMode="auto">
          <a:xfrm flipH="1">
            <a:off x="8242300" y="3846513"/>
            <a:ext cx="711200" cy="228600"/>
          </a:xfrm>
          <a:prstGeom prst="straightConnector1">
            <a:avLst/>
          </a:prstGeom>
          <a:noFill/>
          <a:ln w="9360" cap="sq">
            <a:solidFill>
              <a:srgbClr val="000000"/>
            </a:solidFill>
            <a:miter lim="800000"/>
            <a:tailEnd type="triangle" w="med" len="med"/>
          </a:ln>
        </p:spPr>
      </p:cxnSp>
      <p:sp>
        <p:nvSpPr>
          <p:cNvPr id="12" name="Footer Placeholder 4"/>
          <p:cNvSpPr>
            <a:spLocks noGrp="1"/>
          </p:cNvSpPr>
          <p:nvPr>
            <p:ph type="ftr" sz="quarter" idx="11"/>
          </p:nvPr>
        </p:nvSpPr>
        <p:spPr>
          <a:xfrm>
            <a:off x="1341120" y="6601968"/>
            <a:ext cx="7159752" cy="237744"/>
          </a:xfrm>
        </p:spPr>
        <p:txBody>
          <a:bodyPr/>
          <a:lstStyle/>
          <a:p>
            <a:r>
              <a:rPr lang="en-US" dirty="0" smtClean="0"/>
              <a:t>Universal verification Methodology</a:t>
            </a:r>
            <a:endParaRPr lang="en-US" dirty="0"/>
          </a:p>
        </p:txBody>
      </p:sp>
      <p:sp>
        <p:nvSpPr>
          <p:cNvPr id="13" name="Date Placeholder 5"/>
          <p:cNvSpPr>
            <a:spLocks noGrp="1"/>
          </p:cNvSpPr>
          <p:nvPr>
            <p:ph type="dt" sz="half" idx="10"/>
          </p:nvPr>
        </p:nvSpPr>
        <p:spPr>
          <a:xfrm>
            <a:off x="8875776" y="6601968"/>
            <a:ext cx="960120" cy="237744"/>
          </a:xfrm>
        </p:spPr>
        <p:txBody>
          <a:bodyPr/>
          <a:lstStyle/>
          <a:p>
            <a:fld id="{A8FDC996-F52D-4B06-8042-3F014CC63000}" type="datetime1">
              <a:rPr lang="en-US" smtClean="0"/>
            </a:fld>
            <a:endParaRPr lang="en-US" dirty="0"/>
          </a:p>
        </p:txBody>
      </p:sp>
    </p:spTree>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
          <p:cNvSpPr txBox="1">
            <a:spLocks noChangeArrowheads="1"/>
          </p:cNvSpPr>
          <p:nvPr/>
        </p:nvSpPr>
        <p:spPr bwMode="auto">
          <a:xfrm>
            <a:off x="362857" y="304801"/>
            <a:ext cx="9836151" cy="1141413"/>
          </a:xfrm>
          <a:prstGeom prst="rect">
            <a:avLst/>
          </a:prstGeom>
          <a:noFill/>
          <a:ln w="9525">
            <a:noFill/>
            <a:round/>
          </a:ln>
        </p:spPr>
        <p:txBody>
          <a:bodyPr lIns="90000" tIns="46800" rIns="90000" bIns="46800" anchor="ctr"/>
          <a:lstStyle/>
          <a:p>
            <a:pPr>
              <a:lnSpc>
                <a:spcPct val="8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err="1">
                <a:latin typeface="+mj-lt"/>
              </a:rPr>
              <a:t>Uvm_config_db</a:t>
            </a:r>
            <a:r>
              <a:rPr lang="en-US" sz="3200" dirty="0">
                <a:latin typeface="+mj-lt"/>
              </a:rPr>
              <a:t> – set/get</a:t>
            </a:r>
            <a:endParaRPr lang="en-US" sz="3200" dirty="0">
              <a:latin typeface="+mj-lt"/>
            </a:endParaRPr>
          </a:p>
        </p:txBody>
      </p:sp>
      <p:sp>
        <p:nvSpPr>
          <p:cNvPr id="104452" name="Text Box 3"/>
          <p:cNvSpPr txBox="1">
            <a:spLocks noChangeArrowheads="1"/>
          </p:cNvSpPr>
          <p:nvPr/>
        </p:nvSpPr>
        <p:spPr bwMode="auto">
          <a:xfrm>
            <a:off x="9063567" y="6399212"/>
            <a:ext cx="2923117" cy="458788"/>
          </a:xfrm>
          <a:prstGeom prst="rect">
            <a:avLst/>
          </a:prstGeom>
          <a:noFill/>
          <a:ln w="9525">
            <a:noFill/>
            <a:rou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870C4B1-767F-4831-B1F8-62F64E98A4A3}" type="slidenum">
              <a:rPr lang="en-IN" sz="1400">
                <a:solidFill>
                  <a:srgbClr val="000000"/>
                </a:solidFill>
              </a:rPr>
            </a:fld>
            <a:endParaRPr lang="en-IN" sz="1400" dirty="0">
              <a:solidFill>
                <a:srgbClr val="000000"/>
              </a:solidFill>
            </a:endParaRPr>
          </a:p>
        </p:txBody>
      </p:sp>
      <p:grpSp>
        <p:nvGrpSpPr>
          <p:cNvPr id="2" name="Group 4"/>
          <p:cNvGrpSpPr/>
          <p:nvPr/>
        </p:nvGrpSpPr>
        <p:grpSpPr bwMode="auto">
          <a:xfrm>
            <a:off x="666146" y="1565729"/>
            <a:ext cx="6248400" cy="5002213"/>
            <a:chOff x="253" y="968"/>
            <a:chExt cx="2952" cy="3151"/>
          </a:xfrm>
        </p:grpSpPr>
        <p:pic>
          <p:nvPicPr>
            <p:cNvPr id="104512" name="Picture 5"/>
            <p:cNvPicPr>
              <a:picLocks noChangeAspect="1" noChangeArrowheads="1"/>
            </p:cNvPicPr>
            <p:nvPr/>
          </p:nvPicPr>
          <p:blipFill>
            <a:blip r:embed="rId1"/>
            <a:srcRect/>
            <a:stretch>
              <a:fillRect/>
            </a:stretch>
          </p:blipFill>
          <p:spPr bwMode="auto">
            <a:xfrm>
              <a:off x="253" y="968"/>
              <a:ext cx="2952" cy="3151"/>
            </a:xfrm>
            <a:prstGeom prst="rect">
              <a:avLst/>
            </a:prstGeom>
            <a:noFill/>
            <a:ln w="9525">
              <a:noFill/>
              <a:round/>
            </a:ln>
          </p:spPr>
        </p:pic>
        <p:sp>
          <p:nvSpPr>
            <p:cNvPr id="104513" name="Text Box 6"/>
            <p:cNvSpPr txBox="1">
              <a:spLocks noChangeArrowheads="1"/>
            </p:cNvSpPr>
            <p:nvPr/>
          </p:nvSpPr>
          <p:spPr bwMode="auto">
            <a:xfrm>
              <a:off x="296" y="1008"/>
              <a:ext cx="2871" cy="3063"/>
            </a:xfrm>
            <a:prstGeom prst="rect">
              <a:avLst/>
            </a:prstGeom>
            <a:noFill/>
            <a:ln w="9525">
              <a:noFill/>
              <a:round/>
            </a:ln>
          </p:spPr>
          <p:txBody>
            <a:bodyPr wrap="none"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latin typeface="Verdana" panose="020B0604030504040204" pitchFamily="32" charset="0"/>
                  <a:cs typeface="Arial" panose="020B0604020202020204" pitchFamily="34" charset="0"/>
                </a:rPr>
                <a:t>                                            </a:t>
              </a:r>
              <a:r>
                <a:rPr lang="en-US" sz="1800" dirty="0" smtClean="0">
                  <a:solidFill>
                    <a:srgbClr val="000000"/>
                  </a:solidFill>
                  <a:latin typeface="Verdana" panose="020B0604030504040204" pitchFamily="32" charset="0"/>
                  <a:cs typeface="Arial" panose="020B0604020202020204" pitchFamily="34" charset="0"/>
                </a:rPr>
                <a:t>           </a:t>
              </a:r>
              <a:r>
                <a:rPr lang="en-US" sz="1800" dirty="0">
                  <a:solidFill>
                    <a:srgbClr val="000000"/>
                  </a:solidFill>
                  <a:latin typeface="Verdana" panose="020B0604030504040204" pitchFamily="32" charset="0"/>
                  <a:cs typeface="Arial" panose="020B0604020202020204" pitchFamily="34" charset="0"/>
                </a:rPr>
                <a:t>Top</a:t>
              </a:r>
              <a:endParaRPr lang="en-US" sz="1800" dirty="0">
                <a:solidFill>
                  <a:srgbClr val="000000"/>
                </a:solidFill>
                <a:latin typeface="Verdana" panose="020B0604030504040204" pitchFamily="32" charset="0"/>
                <a:cs typeface="Arial" panose="020B0604020202020204" pitchFamily="34" charset="0"/>
              </a:endParaRPr>
            </a:p>
          </p:txBody>
        </p:sp>
      </p:grpSp>
      <p:grpSp>
        <p:nvGrpSpPr>
          <p:cNvPr id="3" name="Group 7"/>
          <p:cNvGrpSpPr/>
          <p:nvPr/>
        </p:nvGrpSpPr>
        <p:grpSpPr bwMode="auto">
          <a:xfrm>
            <a:off x="829734" y="1639888"/>
            <a:ext cx="4857751" cy="4838700"/>
            <a:chOff x="392" y="1033"/>
            <a:chExt cx="2295" cy="3048"/>
          </a:xfrm>
        </p:grpSpPr>
        <p:pic>
          <p:nvPicPr>
            <p:cNvPr id="104510" name="Picture 8"/>
            <p:cNvPicPr>
              <a:picLocks noChangeAspect="1" noChangeArrowheads="1"/>
            </p:cNvPicPr>
            <p:nvPr/>
          </p:nvPicPr>
          <p:blipFill>
            <a:blip r:embed="rId2"/>
            <a:srcRect/>
            <a:stretch>
              <a:fillRect/>
            </a:stretch>
          </p:blipFill>
          <p:spPr bwMode="auto">
            <a:xfrm>
              <a:off x="392" y="1033"/>
              <a:ext cx="2295" cy="3048"/>
            </a:xfrm>
            <a:prstGeom prst="rect">
              <a:avLst/>
            </a:prstGeom>
            <a:noFill/>
            <a:ln w="9525">
              <a:noFill/>
              <a:round/>
            </a:ln>
          </p:spPr>
        </p:pic>
        <p:sp>
          <p:nvSpPr>
            <p:cNvPr id="104511" name="Text Box 9"/>
            <p:cNvSpPr txBox="1">
              <a:spLocks noChangeArrowheads="1"/>
            </p:cNvSpPr>
            <p:nvPr/>
          </p:nvSpPr>
          <p:spPr bwMode="auto">
            <a:xfrm>
              <a:off x="432" y="1061"/>
              <a:ext cx="2218" cy="2970"/>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Verdana" panose="020B0604030504040204" pitchFamily="32" charset="0"/>
                  <a:cs typeface="Arial" panose="020B0604020202020204" pitchFamily="34" charset="0"/>
                </a:rPr>
                <a:t>   ram_test</a:t>
              </a:r>
              <a:endParaRPr lang="en-US" sz="1400">
                <a:solidFill>
                  <a:srgbClr val="000000"/>
                </a:solidFill>
                <a:latin typeface="Verdana" panose="020B0604030504040204" pitchFamily="32" charset="0"/>
                <a:cs typeface="Arial" panose="020B0604020202020204" pitchFamily="34" charset="0"/>
              </a:endParaRPr>
            </a:p>
          </p:txBody>
        </p:sp>
      </p:grpSp>
      <p:grpSp>
        <p:nvGrpSpPr>
          <p:cNvPr id="4" name="Group 10"/>
          <p:cNvGrpSpPr/>
          <p:nvPr/>
        </p:nvGrpSpPr>
        <p:grpSpPr bwMode="auto">
          <a:xfrm>
            <a:off x="1130300" y="2170114"/>
            <a:ext cx="4167717" cy="4321175"/>
            <a:chOff x="534" y="1367"/>
            <a:chExt cx="1969" cy="2722"/>
          </a:xfrm>
        </p:grpSpPr>
        <p:pic>
          <p:nvPicPr>
            <p:cNvPr id="104508" name="Picture 11"/>
            <p:cNvPicPr>
              <a:picLocks noChangeAspect="1" noChangeArrowheads="1"/>
            </p:cNvPicPr>
            <p:nvPr/>
          </p:nvPicPr>
          <p:blipFill>
            <a:blip r:embed="rId3"/>
            <a:srcRect/>
            <a:stretch>
              <a:fillRect/>
            </a:stretch>
          </p:blipFill>
          <p:spPr bwMode="auto">
            <a:xfrm>
              <a:off x="534" y="1367"/>
              <a:ext cx="1969" cy="2722"/>
            </a:xfrm>
            <a:prstGeom prst="rect">
              <a:avLst/>
            </a:prstGeom>
            <a:noFill/>
            <a:ln w="9525">
              <a:noFill/>
              <a:round/>
            </a:ln>
          </p:spPr>
        </p:pic>
        <p:sp>
          <p:nvSpPr>
            <p:cNvPr id="104509" name="Text Box 12"/>
            <p:cNvSpPr txBox="1">
              <a:spLocks noChangeArrowheads="1"/>
            </p:cNvSpPr>
            <p:nvPr/>
          </p:nvSpPr>
          <p:spPr bwMode="auto">
            <a:xfrm>
              <a:off x="576" y="1392"/>
              <a:ext cx="1887" cy="2645"/>
            </a:xfrm>
            <a:prstGeom prst="rect">
              <a:avLst/>
            </a:prstGeom>
            <a:noFill/>
            <a:ln w="9525">
              <a:noFill/>
              <a:round/>
            </a:ln>
          </p:spPr>
          <p:txBody>
            <a:bodyPr wrap="none"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Verdana" panose="020B0604030504040204" pitchFamily="32" charset="0"/>
                  <a:cs typeface="Arial" panose="020B0604020202020204" pitchFamily="34" charset="0"/>
                </a:rPr>
                <a:t>ram_env</a:t>
              </a:r>
              <a:endParaRPr lang="en-US" sz="1400">
                <a:solidFill>
                  <a:srgbClr val="000000"/>
                </a:solidFill>
                <a:latin typeface="Verdana" panose="020B0604030504040204" pitchFamily="32" charset="0"/>
                <a:cs typeface="Arial" panose="020B0604020202020204" pitchFamily="34" charset="0"/>
              </a:endParaRPr>
            </a:p>
          </p:txBody>
        </p:sp>
      </p:grpSp>
      <p:grpSp>
        <p:nvGrpSpPr>
          <p:cNvPr id="5" name="Group 13"/>
          <p:cNvGrpSpPr/>
          <p:nvPr/>
        </p:nvGrpSpPr>
        <p:grpSpPr bwMode="auto">
          <a:xfrm>
            <a:off x="1519767" y="3511550"/>
            <a:ext cx="3477684" cy="1022350"/>
            <a:chOff x="718" y="2212"/>
            <a:chExt cx="1643" cy="644"/>
          </a:xfrm>
        </p:grpSpPr>
        <p:pic>
          <p:nvPicPr>
            <p:cNvPr id="104506" name="Picture 14"/>
            <p:cNvPicPr>
              <a:picLocks noChangeAspect="1" noChangeArrowheads="1"/>
            </p:cNvPicPr>
            <p:nvPr/>
          </p:nvPicPr>
          <p:blipFill>
            <a:blip r:embed="rId4"/>
            <a:srcRect/>
            <a:stretch>
              <a:fillRect/>
            </a:stretch>
          </p:blipFill>
          <p:spPr bwMode="auto">
            <a:xfrm>
              <a:off x="718" y="2212"/>
              <a:ext cx="1643" cy="644"/>
            </a:xfrm>
            <a:prstGeom prst="rect">
              <a:avLst/>
            </a:prstGeom>
            <a:noFill/>
            <a:ln w="9525">
              <a:noFill/>
              <a:round/>
            </a:ln>
          </p:spPr>
        </p:pic>
        <p:sp>
          <p:nvSpPr>
            <p:cNvPr id="104507" name="Text Box 15"/>
            <p:cNvSpPr txBox="1">
              <a:spLocks noChangeArrowheads="1"/>
            </p:cNvSpPr>
            <p:nvPr/>
          </p:nvSpPr>
          <p:spPr bwMode="auto">
            <a:xfrm>
              <a:off x="760" y="2240"/>
              <a:ext cx="1564" cy="566"/>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agent[1]</a:t>
              </a:r>
              <a:endParaRPr lang="en-US" sz="1000" b="1">
                <a:solidFill>
                  <a:srgbClr val="FFFFFF"/>
                </a:solidFill>
                <a:latin typeface="Verdana" panose="020B0604030504040204" pitchFamily="32" charset="0"/>
                <a:cs typeface="Arial" panose="020B0604020202020204" pitchFamily="34" charset="0"/>
              </a:endParaRPr>
            </a:p>
          </p:txBody>
        </p:sp>
      </p:grpSp>
      <p:grpSp>
        <p:nvGrpSpPr>
          <p:cNvPr id="6" name="Group 16"/>
          <p:cNvGrpSpPr/>
          <p:nvPr/>
        </p:nvGrpSpPr>
        <p:grpSpPr bwMode="auto">
          <a:xfrm>
            <a:off x="1536701" y="4516439"/>
            <a:ext cx="3475567" cy="1023937"/>
            <a:chOff x="726" y="2845"/>
            <a:chExt cx="1642" cy="645"/>
          </a:xfrm>
        </p:grpSpPr>
        <p:pic>
          <p:nvPicPr>
            <p:cNvPr id="104504" name="Picture 17"/>
            <p:cNvPicPr>
              <a:picLocks noChangeAspect="1" noChangeArrowheads="1"/>
            </p:cNvPicPr>
            <p:nvPr/>
          </p:nvPicPr>
          <p:blipFill>
            <a:blip r:embed="rId5"/>
            <a:srcRect/>
            <a:stretch>
              <a:fillRect/>
            </a:stretch>
          </p:blipFill>
          <p:spPr bwMode="auto">
            <a:xfrm>
              <a:off x="726" y="2845"/>
              <a:ext cx="1642" cy="645"/>
            </a:xfrm>
            <a:prstGeom prst="rect">
              <a:avLst/>
            </a:prstGeom>
            <a:noFill/>
            <a:ln w="9525">
              <a:noFill/>
              <a:round/>
            </a:ln>
          </p:spPr>
        </p:pic>
        <p:sp>
          <p:nvSpPr>
            <p:cNvPr id="104505" name="Text Box 18"/>
            <p:cNvSpPr txBox="1">
              <a:spLocks noChangeArrowheads="1"/>
            </p:cNvSpPr>
            <p:nvPr/>
          </p:nvSpPr>
          <p:spPr bwMode="auto">
            <a:xfrm>
              <a:off x="768" y="2872"/>
              <a:ext cx="1564" cy="566"/>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agent[2]</a:t>
              </a:r>
              <a:endParaRPr lang="en-US" sz="1000" b="1">
                <a:solidFill>
                  <a:srgbClr val="FFFFFF"/>
                </a:solidFill>
                <a:latin typeface="Verdana" panose="020B0604030504040204" pitchFamily="32" charset="0"/>
                <a:cs typeface="Arial" panose="020B0604020202020204" pitchFamily="34" charset="0"/>
              </a:endParaRPr>
            </a:p>
          </p:txBody>
        </p:sp>
      </p:grpSp>
      <p:grpSp>
        <p:nvGrpSpPr>
          <p:cNvPr id="7" name="Group 19"/>
          <p:cNvGrpSpPr/>
          <p:nvPr/>
        </p:nvGrpSpPr>
        <p:grpSpPr bwMode="auto">
          <a:xfrm>
            <a:off x="1536701" y="5505450"/>
            <a:ext cx="3475567" cy="1022350"/>
            <a:chOff x="726" y="3468"/>
            <a:chExt cx="1642" cy="644"/>
          </a:xfrm>
        </p:grpSpPr>
        <p:pic>
          <p:nvPicPr>
            <p:cNvPr id="104502" name="Picture 20"/>
            <p:cNvPicPr>
              <a:picLocks noChangeAspect="1" noChangeArrowheads="1"/>
            </p:cNvPicPr>
            <p:nvPr/>
          </p:nvPicPr>
          <p:blipFill>
            <a:blip r:embed="rId6"/>
            <a:srcRect/>
            <a:stretch>
              <a:fillRect/>
            </a:stretch>
          </p:blipFill>
          <p:spPr bwMode="auto">
            <a:xfrm>
              <a:off x="726" y="3468"/>
              <a:ext cx="1642" cy="644"/>
            </a:xfrm>
            <a:prstGeom prst="rect">
              <a:avLst/>
            </a:prstGeom>
            <a:noFill/>
            <a:ln w="9525">
              <a:noFill/>
              <a:round/>
            </a:ln>
          </p:spPr>
        </p:pic>
        <p:sp>
          <p:nvSpPr>
            <p:cNvPr id="104503" name="Text Box 21"/>
            <p:cNvSpPr txBox="1">
              <a:spLocks noChangeArrowheads="1"/>
            </p:cNvSpPr>
            <p:nvPr/>
          </p:nvSpPr>
          <p:spPr bwMode="auto">
            <a:xfrm>
              <a:off x="768" y="3496"/>
              <a:ext cx="1564" cy="566"/>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agent[3]</a:t>
              </a:r>
              <a:endParaRPr lang="en-US" sz="1000" b="1">
                <a:solidFill>
                  <a:srgbClr val="FFFFFF"/>
                </a:solidFill>
                <a:latin typeface="Verdana" panose="020B0604030504040204" pitchFamily="32" charset="0"/>
                <a:cs typeface="Arial" panose="020B0604020202020204" pitchFamily="34" charset="0"/>
              </a:endParaRPr>
            </a:p>
          </p:txBody>
        </p:sp>
      </p:grpSp>
      <p:grpSp>
        <p:nvGrpSpPr>
          <p:cNvPr id="8" name="Group 22"/>
          <p:cNvGrpSpPr/>
          <p:nvPr/>
        </p:nvGrpSpPr>
        <p:grpSpPr bwMode="auto">
          <a:xfrm>
            <a:off x="1536701" y="2535239"/>
            <a:ext cx="3475567" cy="1023937"/>
            <a:chOff x="726" y="1597"/>
            <a:chExt cx="1642" cy="645"/>
          </a:xfrm>
        </p:grpSpPr>
        <p:pic>
          <p:nvPicPr>
            <p:cNvPr id="104500" name="Picture 23"/>
            <p:cNvPicPr>
              <a:picLocks noChangeAspect="1" noChangeArrowheads="1"/>
            </p:cNvPicPr>
            <p:nvPr/>
          </p:nvPicPr>
          <p:blipFill>
            <a:blip r:embed="rId7"/>
            <a:srcRect/>
            <a:stretch>
              <a:fillRect/>
            </a:stretch>
          </p:blipFill>
          <p:spPr bwMode="auto">
            <a:xfrm>
              <a:off x="726" y="1597"/>
              <a:ext cx="1642" cy="645"/>
            </a:xfrm>
            <a:prstGeom prst="rect">
              <a:avLst/>
            </a:prstGeom>
            <a:noFill/>
            <a:ln w="9525">
              <a:noFill/>
              <a:round/>
            </a:ln>
          </p:spPr>
        </p:pic>
        <p:sp>
          <p:nvSpPr>
            <p:cNvPr id="104501" name="Text Box 24"/>
            <p:cNvSpPr txBox="1">
              <a:spLocks noChangeArrowheads="1"/>
            </p:cNvSpPr>
            <p:nvPr/>
          </p:nvSpPr>
          <p:spPr bwMode="auto">
            <a:xfrm>
              <a:off x="768" y="1624"/>
              <a:ext cx="1564" cy="566"/>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agent[0]</a:t>
              </a:r>
              <a:endParaRPr lang="en-US" sz="1000" b="1">
                <a:solidFill>
                  <a:srgbClr val="FFFFFF"/>
                </a:solidFill>
                <a:latin typeface="Verdana" panose="020B0604030504040204" pitchFamily="32" charset="0"/>
                <a:cs typeface="Arial" panose="020B0604020202020204" pitchFamily="34" charset="0"/>
              </a:endParaRPr>
            </a:p>
          </p:txBody>
        </p:sp>
      </p:grpSp>
      <p:grpSp>
        <p:nvGrpSpPr>
          <p:cNvPr id="9" name="Group 25"/>
          <p:cNvGrpSpPr/>
          <p:nvPr/>
        </p:nvGrpSpPr>
        <p:grpSpPr bwMode="auto">
          <a:xfrm>
            <a:off x="1536701" y="2474914"/>
            <a:ext cx="3467100" cy="1004887"/>
            <a:chOff x="726" y="1559"/>
            <a:chExt cx="1638" cy="633"/>
          </a:xfrm>
        </p:grpSpPr>
        <p:pic>
          <p:nvPicPr>
            <p:cNvPr id="104498" name="Picture 26"/>
            <p:cNvPicPr>
              <a:picLocks noChangeAspect="1" noChangeArrowheads="1"/>
            </p:cNvPicPr>
            <p:nvPr/>
          </p:nvPicPr>
          <p:blipFill>
            <a:blip r:embed="rId8"/>
            <a:srcRect/>
            <a:stretch>
              <a:fillRect/>
            </a:stretch>
          </p:blipFill>
          <p:spPr bwMode="auto">
            <a:xfrm>
              <a:off x="726" y="1559"/>
              <a:ext cx="1638" cy="633"/>
            </a:xfrm>
            <a:prstGeom prst="rect">
              <a:avLst/>
            </a:prstGeom>
            <a:noFill/>
            <a:ln w="9525">
              <a:noFill/>
              <a:round/>
            </a:ln>
          </p:spPr>
        </p:pic>
        <p:sp>
          <p:nvSpPr>
            <p:cNvPr id="104499" name="Text Box 27"/>
            <p:cNvSpPr txBox="1">
              <a:spLocks noChangeArrowheads="1"/>
            </p:cNvSpPr>
            <p:nvPr/>
          </p:nvSpPr>
          <p:spPr bwMode="auto">
            <a:xfrm>
              <a:off x="768" y="1584"/>
              <a:ext cx="1557" cy="556"/>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agent[0]</a:t>
              </a:r>
              <a:endParaRPr lang="en-US" sz="1000" b="1">
                <a:solidFill>
                  <a:srgbClr val="FFFFFF"/>
                </a:solidFill>
                <a:latin typeface="Verdana" panose="020B0604030504040204" pitchFamily="32" charset="0"/>
                <a:cs typeface="Arial" panose="020B0604020202020204" pitchFamily="34" charset="0"/>
              </a:endParaRPr>
            </a:p>
          </p:txBody>
        </p:sp>
      </p:grpSp>
      <p:grpSp>
        <p:nvGrpSpPr>
          <p:cNvPr id="10" name="Group 28"/>
          <p:cNvGrpSpPr/>
          <p:nvPr/>
        </p:nvGrpSpPr>
        <p:grpSpPr bwMode="auto">
          <a:xfrm>
            <a:off x="2535767" y="2651126"/>
            <a:ext cx="2192867" cy="809625"/>
            <a:chOff x="1198" y="1670"/>
            <a:chExt cx="1036" cy="510"/>
          </a:xfrm>
        </p:grpSpPr>
        <p:pic>
          <p:nvPicPr>
            <p:cNvPr id="104496" name="Picture 29"/>
            <p:cNvPicPr>
              <a:picLocks noChangeAspect="1" noChangeArrowheads="1"/>
            </p:cNvPicPr>
            <p:nvPr/>
          </p:nvPicPr>
          <p:blipFill>
            <a:blip r:embed="rId9"/>
            <a:srcRect/>
            <a:stretch>
              <a:fillRect/>
            </a:stretch>
          </p:blipFill>
          <p:spPr bwMode="auto">
            <a:xfrm>
              <a:off x="1198" y="1670"/>
              <a:ext cx="1036" cy="510"/>
            </a:xfrm>
            <a:prstGeom prst="rect">
              <a:avLst/>
            </a:prstGeom>
            <a:noFill/>
            <a:ln w="9525">
              <a:noFill/>
              <a:round/>
            </a:ln>
          </p:spPr>
        </p:pic>
        <p:sp>
          <p:nvSpPr>
            <p:cNvPr id="104497" name="Text Box 30"/>
            <p:cNvSpPr txBox="1">
              <a:spLocks noChangeArrowheads="1"/>
            </p:cNvSpPr>
            <p:nvPr/>
          </p:nvSpPr>
          <p:spPr bwMode="auto">
            <a:xfrm>
              <a:off x="1248" y="1704"/>
              <a:ext cx="942" cy="417"/>
            </a:xfrm>
            <a:prstGeom prst="rect">
              <a:avLst/>
            </a:prstGeom>
            <a:noFill/>
            <a:ln w="9525">
              <a:noFill/>
              <a:round/>
            </a:ln>
          </p:spPr>
          <p:txBody>
            <a:bodyPr wrap="none" anchor="ctr"/>
            <a:lstStyle/>
            <a:p>
              <a:endParaRPr lang="en-US"/>
            </a:p>
          </p:txBody>
        </p:sp>
      </p:grpSp>
      <p:grpSp>
        <p:nvGrpSpPr>
          <p:cNvPr id="11" name="Group 31"/>
          <p:cNvGrpSpPr/>
          <p:nvPr/>
        </p:nvGrpSpPr>
        <p:grpSpPr bwMode="auto">
          <a:xfrm>
            <a:off x="1536701" y="3541714"/>
            <a:ext cx="3467100" cy="1004887"/>
            <a:chOff x="726" y="2231"/>
            <a:chExt cx="1638" cy="633"/>
          </a:xfrm>
        </p:grpSpPr>
        <p:pic>
          <p:nvPicPr>
            <p:cNvPr id="104494" name="Picture 32"/>
            <p:cNvPicPr>
              <a:picLocks noChangeAspect="1" noChangeArrowheads="1"/>
            </p:cNvPicPr>
            <p:nvPr/>
          </p:nvPicPr>
          <p:blipFill>
            <a:blip r:embed="rId10"/>
            <a:srcRect/>
            <a:stretch>
              <a:fillRect/>
            </a:stretch>
          </p:blipFill>
          <p:spPr bwMode="auto">
            <a:xfrm>
              <a:off x="726" y="2231"/>
              <a:ext cx="1638" cy="633"/>
            </a:xfrm>
            <a:prstGeom prst="rect">
              <a:avLst/>
            </a:prstGeom>
            <a:noFill/>
            <a:ln w="9525">
              <a:noFill/>
              <a:round/>
            </a:ln>
          </p:spPr>
        </p:pic>
        <p:sp>
          <p:nvSpPr>
            <p:cNvPr id="104495" name="Text Box 33"/>
            <p:cNvSpPr txBox="1">
              <a:spLocks noChangeArrowheads="1"/>
            </p:cNvSpPr>
            <p:nvPr/>
          </p:nvSpPr>
          <p:spPr bwMode="auto">
            <a:xfrm>
              <a:off x="768" y="2256"/>
              <a:ext cx="1557" cy="556"/>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agent[1]</a:t>
              </a:r>
              <a:endParaRPr lang="en-US" sz="1000" b="1">
                <a:solidFill>
                  <a:srgbClr val="FFFFFF"/>
                </a:solidFill>
                <a:latin typeface="Verdana" panose="020B0604030504040204" pitchFamily="32" charset="0"/>
                <a:cs typeface="Arial" panose="020B0604020202020204" pitchFamily="34" charset="0"/>
              </a:endParaRPr>
            </a:p>
          </p:txBody>
        </p:sp>
      </p:grpSp>
      <p:grpSp>
        <p:nvGrpSpPr>
          <p:cNvPr id="12" name="Group 34"/>
          <p:cNvGrpSpPr/>
          <p:nvPr/>
        </p:nvGrpSpPr>
        <p:grpSpPr bwMode="auto">
          <a:xfrm>
            <a:off x="2535767" y="3638551"/>
            <a:ext cx="2192867" cy="809625"/>
            <a:chOff x="1198" y="2292"/>
            <a:chExt cx="1036" cy="510"/>
          </a:xfrm>
        </p:grpSpPr>
        <p:pic>
          <p:nvPicPr>
            <p:cNvPr id="104492" name="Picture 35"/>
            <p:cNvPicPr>
              <a:picLocks noChangeAspect="1" noChangeArrowheads="1"/>
            </p:cNvPicPr>
            <p:nvPr/>
          </p:nvPicPr>
          <p:blipFill>
            <a:blip r:embed="rId11"/>
            <a:srcRect/>
            <a:stretch>
              <a:fillRect/>
            </a:stretch>
          </p:blipFill>
          <p:spPr bwMode="auto">
            <a:xfrm>
              <a:off x="1198" y="2292"/>
              <a:ext cx="1036" cy="510"/>
            </a:xfrm>
            <a:prstGeom prst="rect">
              <a:avLst/>
            </a:prstGeom>
            <a:noFill/>
            <a:ln w="9525">
              <a:noFill/>
              <a:round/>
            </a:ln>
          </p:spPr>
        </p:pic>
        <p:sp>
          <p:nvSpPr>
            <p:cNvPr id="104493" name="Text Box 36"/>
            <p:cNvSpPr txBox="1">
              <a:spLocks noChangeArrowheads="1"/>
            </p:cNvSpPr>
            <p:nvPr/>
          </p:nvSpPr>
          <p:spPr bwMode="auto">
            <a:xfrm>
              <a:off x="1248" y="2328"/>
              <a:ext cx="942" cy="417"/>
            </a:xfrm>
            <a:prstGeom prst="rect">
              <a:avLst/>
            </a:prstGeom>
            <a:noFill/>
            <a:ln w="9525">
              <a:noFill/>
              <a:round/>
            </a:ln>
          </p:spPr>
          <p:txBody>
            <a:bodyPr wrap="none" anchor="ctr"/>
            <a:lstStyle/>
            <a:p>
              <a:endParaRPr lang="en-US"/>
            </a:p>
          </p:txBody>
        </p:sp>
      </p:grpSp>
      <p:grpSp>
        <p:nvGrpSpPr>
          <p:cNvPr id="13" name="Group 37"/>
          <p:cNvGrpSpPr/>
          <p:nvPr/>
        </p:nvGrpSpPr>
        <p:grpSpPr bwMode="auto">
          <a:xfrm>
            <a:off x="1536701" y="4529139"/>
            <a:ext cx="3467100" cy="1004887"/>
            <a:chOff x="726" y="2853"/>
            <a:chExt cx="1638" cy="633"/>
          </a:xfrm>
        </p:grpSpPr>
        <p:pic>
          <p:nvPicPr>
            <p:cNvPr id="104490" name="Picture 38"/>
            <p:cNvPicPr>
              <a:picLocks noChangeAspect="1" noChangeArrowheads="1"/>
            </p:cNvPicPr>
            <p:nvPr/>
          </p:nvPicPr>
          <p:blipFill>
            <a:blip r:embed="rId12"/>
            <a:srcRect/>
            <a:stretch>
              <a:fillRect/>
            </a:stretch>
          </p:blipFill>
          <p:spPr bwMode="auto">
            <a:xfrm>
              <a:off x="726" y="2853"/>
              <a:ext cx="1638" cy="633"/>
            </a:xfrm>
            <a:prstGeom prst="rect">
              <a:avLst/>
            </a:prstGeom>
            <a:noFill/>
            <a:ln w="9525">
              <a:noFill/>
              <a:round/>
            </a:ln>
          </p:spPr>
        </p:pic>
        <p:sp>
          <p:nvSpPr>
            <p:cNvPr id="104491" name="Text Box 39"/>
            <p:cNvSpPr txBox="1">
              <a:spLocks noChangeArrowheads="1"/>
            </p:cNvSpPr>
            <p:nvPr/>
          </p:nvSpPr>
          <p:spPr bwMode="auto">
            <a:xfrm>
              <a:off x="768" y="2880"/>
              <a:ext cx="1557" cy="556"/>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agent[2]</a:t>
              </a:r>
              <a:endParaRPr lang="en-US" sz="1000" b="1">
                <a:solidFill>
                  <a:srgbClr val="FFFFFF"/>
                </a:solidFill>
                <a:latin typeface="Verdana" panose="020B0604030504040204" pitchFamily="32" charset="0"/>
                <a:cs typeface="Arial" panose="020B0604020202020204" pitchFamily="34" charset="0"/>
              </a:endParaRPr>
            </a:p>
          </p:txBody>
        </p:sp>
      </p:grpSp>
      <p:grpSp>
        <p:nvGrpSpPr>
          <p:cNvPr id="14" name="Group 40"/>
          <p:cNvGrpSpPr/>
          <p:nvPr/>
        </p:nvGrpSpPr>
        <p:grpSpPr bwMode="auto">
          <a:xfrm>
            <a:off x="2535767" y="4632326"/>
            <a:ext cx="2192867" cy="809625"/>
            <a:chOff x="1198" y="2918"/>
            <a:chExt cx="1036" cy="510"/>
          </a:xfrm>
        </p:grpSpPr>
        <p:pic>
          <p:nvPicPr>
            <p:cNvPr id="104488" name="Picture 41"/>
            <p:cNvPicPr>
              <a:picLocks noChangeAspect="1" noChangeArrowheads="1"/>
            </p:cNvPicPr>
            <p:nvPr/>
          </p:nvPicPr>
          <p:blipFill>
            <a:blip r:embed="rId13"/>
            <a:srcRect/>
            <a:stretch>
              <a:fillRect/>
            </a:stretch>
          </p:blipFill>
          <p:spPr bwMode="auto">
            <a:xfrm>
              <a:off x="1198" y="2918"/>
              <a:ext cx="1036" cy="510"/>
            </a:xfrm>
            <a:prstGeom prst="rect">
              <a:avLst/>
            </a:prstGeom>
            <a:noFill/>
            <a:ln w="9525">
              <a:noFill/>
              <a:round/>
            </a:ln>
          </p:spPr>
        </p:pic>
        <p:sp>
          <p:nvSpPr>
            <p:cNvPr id="104489" name="Text Box 42"/>
            <p:cNvSpPr txBox="1">
              <a:spLocks noChangeArrowheads="1"/>
            </p:cNvSpPr>
            <p:nvPr/>
          </p:nvSpPr>
          <p:spPr bwMode="auto">
            <a:xfrm>
              <a:off x="1248" y="2952"/>
              <a:ext cx="942" cy="417"/>
            </a:xfrm>
            <a:prstGeom prst="rect">
              <a:avLst/>
            </a:prstGeom>
            <a:noFill/>
            <a:ln w="9525">
              <a:noFill/>
              <a:round/>
            </a:ln>
          </p:spPr>
          <p:txBody>
            <a:bodyPr wrap="none" anchor="ctr"/>
            <a:lstStyle/>
            <a:p>
              <a:endParaRPr lang="en-US"/>
            </a:p>
          </p:txBody>
        </p:sp>
      </p:grpSp>
      <p:grpSp>
        <p:nvGrpSpPr>
          <p:cNvPr id="15" name="Group 43"/>
          <p:cNvGrpSpPr/>
          <p:nvPr/>
        </p:nvGrpSpPr>
        <p:grpSpPr bwMode="auto">
          <a:xfrm>
            <a:off x="1536701" y="5443539"/>
            <a:ext cx="3467100" cy="1004887"/>
            <a:chOff x="726" y="3429"/>
            <a:chExt cx="1638" cy="633"/>
          </a:xfrm>
        </p:grpSpPr>
        <p:pic>
          <p:nvPicPr>
            <p:cNvPr id="104486" name="Picture 44"/>
            <p:cNvPicPr>
              <a:picLocks noChangeAspect="1" noChangeArrowheads="1"/>
            </p:cNvPicPr>
            <p:nvPr/>
          </p:nvPicPr>
          <p:blipFill>
            <a:blip r:embed="rId14"/>
            <a:srcRect/>
            <a:stretch>
              <a:fillRect/>
            </a:stretch>
          </p:blipFill>
          <p:spPr bwMode="auto">
            <a:xfrm>
              <a:off x="726" y="3429"/>
              <a:ext cx="1638" cy="633"/>
            </a:xfrm>
            <a:prstGeom prst="rect">
              <a:avLst/>
            </a:prstGeom>
            <a:noFill/>
            <a:ln w="9525">
              <a:noFill/>
              <a:round/>
            </a:ln>
          </p:spPr>
        </p:pic>
        <p:sp>
          <p:nvSpPr>
            <p:cNvPr id="104487" name="Text Box 45"/>
            <p:cNvSpPr txBox="1">
              <a:spLocks noChangeArrowheads="1"/>
            </p:cNvSpPr>
            <p:nvPr/>
          </p:nvSpPr>
          <p:spPr bwMode="auto">
            <a:xfrm>
              <a:off x="768" y="3456"/>
              <a:ext cx="1557" cy="556"/>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agent[3]</a:t>
              </a:r>
              <a:endParaRPr lang="en-US" sz="1000" b="1">
                <a:solidFill>
                  <a:srgbClr val="FFFFFF"/>
                </a:solidFill>
                <a:latin typeface="Verdana" panose="020B0604030504040204" pitchFamily="32" charset="0"/>
                <a:cs typeface="Arial" panose="020B0604020202020204" pitchFamily="34" charset="0"/>
              </a:endParaRPr>
            </a:p>
          </p:txBody>
        </p:sp>
      </p:grpSp>
      <p:grpSp>
        <p:nvGrpSpPr>
          <p:cNvPr id="16" name="Group 46"/>
          <p:cNvGrpSpPr/>
          <p:nvPr/>
        </p:nvGrpSpPr>
        <p:grpSpPr bwMode="auto">
          <a:xfrm>
            <a:off x="2535767" y="5619751"/>
            <a:ext cx="2192867" cy="809625"/>
            <a:chOff x="1198" y="3540"/>
            <a:chExt cx="1036" cy="510"/>
          </a:xfrm>
        </p:grpSpPr>
        <p:pic>
          <p:nvPicPr>
            <p:cNvPr id="104484" name="Picture 47"/>
            <p:cNvPicPr>
              <a:picLocks noChangeAspect="1" noChangeArrowheads="1"/>
            </p:cNvPicPr>
            <p:nvPr/>
          </p:nvPicPr>
          <p:blipFill>
            <a:blip r:embed="rId11"/>
            <a:srcRect/>
            <a:stretch>
              <a:fillRect/>
            </a:stretch>
          </p:blipFill>
          <p:spPr bwMode="auto">
            <a:xfrm>
              <a:off x="1198" y="3540"/>
              <a:ext cx="1036" cy="510"/>
            </a:xfrm>
            <a:prstGeom prst="rect">
              <a:avLst/>
            </a:prstGeom>
            <a:noFill/>
            <a:ln w="9525">
              <a:noFill/>
              <a:round/>
            </a:ln>
          </p:spPr>
        </p:pic>
        <p:sp>
          <p:nvSpPr>
            <p:cNvPr id="104485" name="Text Box 48"/>
            <p:cNvSpPr txBox="1">
              <a:spLocks noChangeArrowheads="1"/>
            </p:cNvSpPr>
            <p:nvPr/>
          </p:nvSpPr>
          <p:spPr bwMode="auto">
            <a:xfrm>
              <a:off x="1248" y="3576"/>
              <a:ext cx="942" cy="417"/>
            </a:xfrm>
            <a:prstGeom prst="rect">
              <a:avLst/>
            </a:prstGeom>
            <a:noFill/>
            <a:ln w="9525">
              <a:noFill/>
              <a:round/>
            </a:ln>
          </p:spPr>
          <p:txBody>
            <a:bodyPr wrap="none" anchor="ctr"/>
            <a:lstStyle/>
            <a:p>
              <a:endParaRPr lang="en-US"/>
            </a:p>
          </p:txBody>
        </p:sp>
      </p:grpSp>
      <p:sp>
        <p:nvSpPr>
          <p:cNvPr id="105521" name="AutoShape 49"/>
          <p:cNvSpPr>
            <a:spLocks noChangeArrowheads="1"/>
          </p:cNvSpPr>
          <p:nvPr/>
        </p:nvSpPr>
        <p:spPr bwMode="auto">
          <a:xfrm>
            <a:off x="8839200" y="3048000"/>
            <a:ext cx="2336800" cy="1219200"/>
          </a:xfrm>
          <a:prstGeom prst="flowChartMagneticDisk">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wrap="none" anchor="ctr"/>
          <a:lstStyle/>
          <a:p>
            <a:pPr>
              <a:defRPr/>
            </a:pPr>
            <a:endParaRPr lang="en-US"/>
          </a:p>
        </p:txBody>
      </p:sp>
      <p:sp>
        <p:nvSpPr>
          <p:cNvPr id="105522" name="Rectangle 50"/>
          <p:cNvSpPr>
            <a:spLocks noChangeArrowheads="1"/>
          </p:cNvSpPr>
          <p:nvPr/>
        </p:nvSpPr>
        <p:spPr bwMode="auto">
          <a:xfrm>
            <a:off x="9296400" y="3581400"/>
            <a:ext cx="1524000" cy="533400"/>
          </a:xfrm>
          <a:prstGeom prst="rect">
            <a:avLst/>
          </a:prstGeom>
          <a:gradFill rotWithShape="0">
            <a:gsLst>
              <a:gs pos="0">
                <a:srgbClr val="EDFFF8"/>
              </a:gs>
              <a:gs pos="100000">
                <a:srgbClr val="C3FFE8"/>
              </a:gs>
            </a:gsLst>
            <a:lin ang="5400000" scaled="1"/>
          </a:gradFill>
          <a:ln w="9360" cap="sq">
            <a:solidFill>
              <a:srgbClr val="A5DEC6"/>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  *agent*</a:t>
            </a:r>
            <a:endParaRPr lang="en-US" sz="1200">
              <a:solidFill>
                <a:srgbClr val="000000"/>
              </a:solidFill>
              <a:latin typeface="Verdana" panose="020B0604030504040204" pitchFamily="32" charset="0"/>
              <a:cs typeface="Arial" panose="020B0604020202020204" pitchFamily="34"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is_active = 1</a:t>
            </a:r>
            <a:endParaRPr lang="en-US" sz="1200">
              <a:solidFill>
                <a:srgbClr val="000000"/>
              </a:solidFill>
              <a:latin typeface="Verdana" panose="020B0604030504040204" pitchFamily="32" charset="0"/>
              <a:cs typeface="Arial" panose="020B0604020202020204" pitchFamily="34" charset="0"/>
            </a:endParaRPr>
          </a:p>
        </p:txBody>
      </p:sp>
      <p:cxnSp>
        <p:nvCxnSpPr>
          <p:cNvPr id="105523" name="AutoShape 51"/>
          <p:cNvCxnSpPr>
            <a:cxnSpLocks noChangeShapeType="1"/>
            <a:stCxn id="105524" idx="3"/>
          </p:cNvCxnSpPr>
          <p:nvPr/>
        </p:nvCxnSpPr>
        <p:spPr bwMode="auto">
          <a:xfrm>
            <a:off x="5554133" y="2014538"/>
            <a:ext cx="3388784" cy="1109662"/>
          </a:xfrm>
          <a:prstGeom prst="straightConnector1">
            <a:avLst/>
          </a:prstGeom>
          <a:noFill/>
          <a:ln w="25560" cap="sq">
            <a:solidFill>
              <a:schemeClr val="accent3"/>
            </a:solidFill>
            <a:prstDash val="dash"/>
            <a:miter lim="800000"/>
            <a:tailEnd type="triangle" w="med" len="med"/>
          </a:ln>
          <a:effectLst>
            <a:outerShdw dist="20160" dir="5400000" algn="ctr" rotWithShape="0">
              <a:srgbClr val="000000">
                <a:alpha val="38034"/>
              </a:srgbClr>
            </a:outerShdw>
          </a:effectLst>
        </p:spPr>
      </p:cxnSp>
      <p:sp>
        <p:nvSpPr>
          <p:cNvPr id="105524" name="AutoShape 52"/>
          <p:cNvSpPr>
            <a:spLocks noChangeArrowheads="1"/>
          </p:cNvSpPr>
          <p:nvPr/>
        </p:nvSpPr>
        <p:spPr bwMode="auto">
          <a:xfrm>
            <a:off x="3556000" y="1905001"/>
            <a:ext cx="1998133" cy="220663"/>
          </a:xfrm>
          <a:prstGeom prst="roundRect">
            <a:avLst>
              <a:gd name="adj" fmla="val 16667"/>
            </a:avLst>
          </a:prstGeom>
          <a:solidFill>
            <a:srgbClr val="FFFFFF"/>
          </a:solidFill>
          <a:ln w="25560" cap="sq">
            <a:solidFill>
              <a:srgbClr val="000000"/>
            </a:solidFill>
            <a:miter lim="800000"/>
          </a:ln>
        </p:spPr>
        <p:txBody>
          <a:bodyPr wrap="none"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latin typeface="Verdana" panose="020B0604030504040204" pitchFamily="32" charset="0"/>
                <a:cs typeface="Arial" panose="020B0604020202020204" pitchFamily="34" charset="0"/>
              </a:rPr>
              <a:t>SET “is_active” = 1</a:t>
            </a:r>
            <a:endParaRPr lang="en-US" sz="1000">
              <a:solidFill>
                <a:srgbClr val="000000"/>
              </a:solidFill>
              <a:latin typeface="Verdana" panose="020B0604030504040204" pitchFamily="32" charset="0"/>
              <a:cs typeface="Arial" panose="020B0604020202020204" pitchFamily="34" charset="0"/>
            </a:endParaRPr>
          </a:p>
        </p:txBody>
      </p:sp>
      <p:sp>
        <p:nvSpPr>
          <p:cNvPr id="105525" name="Rectangle 53"/>
          <p:cNvSpPr>
            <a:spLocks noChangeArrowheads="1"/>
          </p:cNvSpPr>
          <p:nvPr/>
        </p:nvSpPr>
        <p:spPr bwMode="auto">
          <a:xfrm>
            <a:off x="9347200" y="3124200"/>
            <a:ext cx="1422400" cy="228600"/>
          </a:xfrm>
          <a:prstGeom prst="rect">
            <a:avLst/>
          </a:prstGeom>
          <a:gradFill rotWithShape="0">
            <a:gsLst>
              <a:gs pos="0">
                <a:srgbClr val="EDFFF8"/>
              </a:gs>
              <a:gs pos="100000">
                <a:srgbClr val="C3FFE8"/>
              </a:gs>
            </a:gsLst>
            <a:lin ang="5400000" scaled="1"/>
          </a:gradFill>
          <a:ln w="9360" cap="sq">
            <a:solidFill>
              <a:srgbClr val="A5DEC6"/>
            </a:solidFill>
            <a:miter lim="800000"/>
          </a:ln>
          <a:effectLst>
            <a:outerShdw dist="20160" dir="5400000" algn="ctr" rotWithShape="0">
              <a:srgbClr val="000000">
                <a:alpha val="38034"/>
              </a:srgbClr>
            </a:outerShdw>
          </a:effectLst>
        </p:spPr>
        <p:txBody>
          <a:bodyPr wrap="none"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database</a:t>
            </a:r>
            <a:endParaRPr lang="en-US" sz="1200">
              <a:solidFill>
                <a:srgbClr val="000000"/>
              </a:solidFill>
              <a:latin typeface="Verdana" panose="020B0604030504040204" pitchFamily="32" charset="0"/>
              <a:cs typeface="Arial" panose="020B0604020202020204" pitchFamily="34" charset="0"/>
            </a:endParaRPr>
          </a:p>
        </p:txBody>
      </p:sp>
      <p:sp>
        <p:nvSpPr>
          <p:cNvPr id="105526" name="AutoShape 54"/>
          <p:cNvSpPr>
            <a:spLocks noChangeArrowheads="1"/>
          </p:cNvSpPr>
          <p:nvPr/>
        </p:nvSpPr>
        <p:spPr bwMode="auto">
          <a:xfrm>
            <a:off x="2770717" y="2971801"/>
            <a:ext cx="1699683" cy="220663"/>
          </a:xfrm>
          <a:prstGeom prst="roundRect">
            <a:avLst>
              <a:gd name="adj" fmla="val 16667"/>
            </a:avLst>
          </a:prstGeom>
          <a:solidFill>
            <a:srgbClr val="FFFFFF"/>
          </a:solidFill>
          <a:ln w="25560" cap="sq">
            <a:solidFill>
              <a:srgbClr val="000000"/>
            </a:solidFill>
            <a:miter lim="800000"/>
          </a:ln>
        </p:spPr>
        <p:txBody>
          <a:bodyPr wrap="none"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latin typeface="Verdana" panose="020B0604030504040204" pitchFamily="32" charset="0"/>
                <a:cs typeface="Arial" panose="020B0604020202020204" pitchFamily="34" charset="0"/>
              </a:rPr>
              <a:t>GET “is_active”</a:t>
            </a:r>
            <a:endParaRPr lang="en-US" sz="1000">
              <a:solidFill>
                <a:srgbClr val="000000"/>
              </a:solidFill>
              <a:latin typeface="Verdana" panose="020B0604030504040204" pitchFamily="32" charset="0"/>
              <a:cs typeface="Arial" panose="020B0604020202020204" pitchFamily="34" charset="0"/>
            </a:endParaRPr>
          </a:p>
        </p:txBody>
      </p:sp>
      <p:sp>
        <p:nvSpPr>
          <p:cNvPr id="105527" name="AutoShape 55"/>
          <p:cNvSpPr>
            <a:spLocks noChangeArrowheads="1"/>
          </p:cNvSpPr>
          <p:nvPr/>
        </p:nvSpPr>
        <p:spPr bwMode="auto">
          <a:xfrm>
            <a:off x="2743201" y="5943601"/>
            <a:ext cx="1699684" cy="220663"/>
          </a:xfrm>
          <a:prstGeom prst="roundRect">
            <a:avLst>
              <a:gd name="adj" fmla="val 16667"/>
            </a:avLst>
          </a:prstGeom>
          <a:solidFill>
            <a:srgbClr val="FFFFFF"/>
          </a:solidFill>
          <a:ln w="25560" cap="sq">
            <a:solidFill>
              <a:srgbClr val="000000"/>
            </a:solidFill>
            <a:miter lim="800000"/>
          </a:ln>
        </p:spPr>
        <p:txBody>
          <a:bodyPr wrap="none"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latin typeface="Verdana" panose="020B0604030504040204" pitchFamily="32" charset="0"/>
                <a:cs typeface="Arial" panose="020B0604020202020204" pitchFamily="34" charset="0"/>
              </a:rPr>
              <a:t>GET “is_active”</a:t>
            </a:r>
            <a:endParaRPr lang="en-US" sz="1000">
              <a:solidFill>
                <a:srgbClr val="000000"/>
              </a:solidFill>
              <a:latin typeface="Verdana" panose="020B0604030504040204" pitchFamily="32" charset="0"/>
              <a:cs typeface="Arial" panose="020B0604020202020204" pitchFamily="34" charset="0"/>
            </a:endParaRPr>
          </a:p>
        </p:txBody>
      </p:sp>
      <p:sp>
        <p:nvSpPr>
          <p:cNvPr id="105528" name="AutoShape 56"/>
          <p:cNvSpPr>
            <a:spLocks noChangeArrowheads="1"/>
          </p:cNvSpPr>
          <p:nvPr/>
        </p:nvSpPr>
        <p:spPr bwMode="auto">
          <a:xfrm>
            <a:off x="2743201" y="4953001"/>
            <a:ext cx="1699684" cy="220663"/>
          </a:xfrm>
          <a:prstGeom prst="roundRect">
            <a:avLst>
              <a:gd name="adj" fmla="val 16667"/>
            </a:avLst>
          </a:prstGeom>
          <a:solidFill>
            <a:srgbClr val="FFFFFF"/>
          </a:solidFill>
          <a:ln w="25560" cap="sq">
            <a:solidFill>
              <a:srgbClr val="000000"/>
            </a:solidFill>
            <a:miter lim="800000"/>
          </a:ln>
        </p:spPr>
        <p:txBody>
          <a:bodyPr wrap="none"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latin typeface="Verdana" panose="020B0604030504040204" pitchFamily="32" charset="0"/>
                <a:cs typeface="Arial" panose="020B0604020202020204" pitchFamily="34" charset="0"/>
              </a:rPr>
              <a:t>GET “is_active”</a:t>
            </a:r>
            <a:endParaRPr lang="en-US" sz="1000">
              <a:solidFill>
                <a:srgbClr val="000000"/>
              </a:solidFill>
              <a:latin typeface="Verdana" panose="020B0604030504040204" pitchFamily="32" charset="0"/>
              <a:cs typeface="Arial" panose="020B0604020202020204" pitchFamily="34" charset="0"/>
            </a:endParaRPr>
          </a:p>
        </p:txBody>
      </p:sp>
      <p:sp>
        <p:nvSpPr>
          <p:cNvPr id="105529" name="AutoShape 57"/>
          <p:cNvSpPr>
            <a:spLocks noChangeArrowheads="1"/>
          </p:cNvSpPr>
          <p:nvPr/>
        </p:nvSpPr>
        <p:spPr bwMode="auto">
          <a:xfrm>
            <a:off x="2743201" y="3962401"/>
            <a:ext cx="1699684" cy="220663"/>
          </a:xfrm>
          <a:prstGeom prst="roundRect">
            <a:avLst>
              <a:gd name="adj" fmla="val 16667"/>
            </a:avLst>
          </a:prstGeom>
          <a:solidFill>
            <a:srgbClr val="FFFFFF"/>
          </a:solidFill>
          <a:ln w="25560" cap="sq">
            <a:solidFill>
              <a:srgbClr val="000000"/>
            </a:solidFill>
            <a:miter lim="800000"/>
          </a:ln>
        </p:spPr>
        <p:txBody>
          <a:bodyPr wrap="none"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latin typeface="Verdana" panose="020B0604030504040204" pitchFamily="32" charset="0"/>
                <a:cs typeface="Arial" panose="020B0604020202020204" pitchFamily="34" charset="0"/>
              </a:rPr>
              <a:t>GET “is_active”</a:t>
            </a:r>
            <a:endParaRPr lang="en-US" sz="1000">
              <a:solidFill>
                <a:srgbClr val="000000"/>
              </a:solidFill>
              <a:latin typeface="Verdana" panose="020B0604030504040204" pitchFamily="32" charset="0"/>
              <a:cs typeface="Arial" panose="020B0604020202020204" pitchFamily="34" charset="0"/>
            </a:endParaRPr>
          </a:p>
        </p:txBody>
      </p:sp>
      <p:sp>
        <p:nvSpPr>
          <p:cNvPr id="105530" name="Line 58"/>
          <p:cNvSpPr>
            <a:spLocks noChangeShapeType="1"/>
          </p:cNvSpPr>
          <p:nvPr/>
        </p:nvSpPr>
        <p:spPr bwMode="auto">
          <a:xfrm flipH="1">
            <a:off x="7922685" y="4267200"/>
            <a:ext cx="2087033" cy="457200"/>
          </a:xfrm>
          <a:prstGeom prst="line">
            <a:avLst/>
          </a:prstGeom>
          <a:noFill/>
          <a:ln w="25560" cap="sq">
            <a:solidFill>
              <a:schemeClr val="accent3"/>
            </a:solidFill>
            <a:prstDash val="dash"/>
            <a:miter lim="800000"/>
          </a:ln>
          <a:effectLst>
            <a:outerShdw dist="20160" dir="5400000" algn="ctr" rotWithShape="0">
              <a:srgbClr val="000000">
                <a:alpha val="38034"/>
              </a:srgbClr>
            </a:outerShdw>
          </a:effectLst>
        </p:spPr>
        <p:txBody>
          <a:bodyPr/>
          <a:lstStyle/>
          <a:p>
            <a:pPr>
              <a:defRPr/>
            </a:pPr>
            <a:endParaRPr lang="en-US"/>
          </a:p>
        </p:txBody>
      </p:sp>
      <p:cxnSp>
        <p:nvCxnSpPr>
          <p:cNvPr id="105531" name="AutoShape 59"/>
          <p:cNvCxnSpPr>
            <a:cxnSpLocks noChangeShapeType="1"/>
          </p:cNvCxnSpPr>
          <p:nvPr/>
        </p:nvCxnSpPr>
        <p:spPr bwMode="auto">
          <a:xfrm flipH="1" flipV="1">
            <a:off x="4637618" y="3036888"/>
            <a:ext cx="3388783" cy="1687512"/>
          </a:xfrm>
          <a:prstGeom prst="straightConnector1">
            <a:avLst/>
          </a:prstGeom>
          <a:noFill/>
          <a:ln w="25560" cap="sq">
            <a:solidFill>
              <a:schemeClr val="accent3"/>
            </a:solidFill>
            <a:prstDash val="dash"/>
            <a:miter lim="800000"/>
            <a:tailEnd type="triangle" w="med" len="med"/>
          </a:ln>
          <a:effectLst>
            <a:outerShdw dist="20160" dir="5400000" algn="ctr" rotWithShape="0">
              <a:srgbClr val="000000">
                <a:alpha val="38034"/>
              </a:srgbClr>
            </a:outerShdw>
          </a:effectLst>
        </p:spPr>
      </p:cxnSp>
      <p:cxnSp>
        <p:nvCxnSpPr>
          <p:cNvPr id="105532" name="AutoShape 60"/>
          <p:cNvCxnSpPr>
            <a:cxnSpLocks noChangeShapeType="1"/>
          </p:cNvCxnSpPr>
          <p:nvPr/>
        </p:nvCxnSpPr>
        <p:spPr bwMode="auto">
          <a:xfrm flipH="1" flipV="1">
            <a:off x="4637618" y="4025901"/>
            <a:ext cx="3388783" cy="658813"/>
          </a:xfrm>
          <a:prstGeom prst="straightConnector1">
            <a:avLst/>
          </a:prstGeom>
          <a:noFill/>
          <a:ln w="25560" cap="sq">
            <a:solidFill>
              <a:schemeClr val="accent3"/>
            </a:solidFill>
            <a:prstDash val="dash"/>
            <a:miter lim="800000"/>
            <a:tailEnd type="triangle" w="med" len="med"/>
          </a:ln>
          <a:effectLst>
            <a:outerShdw dist="20160" dir="5400000" algn="ctr" rotWithShape="0">
              <a:srgbClr val="000000">
                <a:alpha val="38034"/>
              </a:srgbClr>
            </a:outerShdw>
          </a:effectLst>
        </p:spPr>
      </p:cxnSp>
      <p:cxnSp>
        <p:nvCxnSpPr>
          <p:cNvPr id="105533" name="AutoShape 61"/>
          <p:cNvCxnSpPr>
            <a:cxnSpLocks noChangeShapeType="1"/>
          </p:cNvCxnSpPr>
          <p:nvPr/>
        </p:nvCxnSpPr>
        <p:spPr bwMode="auto">
          <a:xfrm flipH="1">
            <a:off x="4637618" y="4684714"/>
            <a:ext cx="3388783" cy="331787"/>
          </a:xfrm>
          <a:prstGeom prst="straightConnector1">
            <a:avLst/>
          </a:prstGeom>
          <a:noFill/>
          <a:ln w="25560" cap="sq">
            <a:solidFill>
              <a:schemeClr val="accent3"/>
            </a:solidFill>
            <a:prstDash val="dash"/>
            <a:miter lim="800000"/>
            <a:tailEnd type="triangle" w="med" len="med"/>
          </a:ln>
          <a:effectLst>
            <a:outerShdw dist="20160" dir="5400000" algn="ctr" rotWithShape="0">
              <a:srgbClr val="000000">
                <a:alpha val="38034"/>
              </a:srgbClr>
            </a:outerShdw>
          </a:effectLst>
        </p:spPr>
      </p:cxnSp>
      <p:cxnSp>
        <p:nvCxnSpPr>
          <p:cNvPr id="105534" name="AutoShape 62"/>
          <p:cNvCxnSpPr>
            <a:cxnSpLocks noChangeShapeType="1"/>
          </p:cNvCxnSpPr>
          <p:nvPr/>
        </p:nvCxnSpPr>
        <p:spPr bwMode="auto">
          <a:xfrm flipH="1">
            <a:off x="4637618" y="4684714"/>
            <a:ext cx="3388783" cy="1322387"/>
          </a:xfrm>
          <a:prstGeom prst="straightConnector1">
            <a:avLst/>
          </a:prstGeom>
          <a:noFill/>
          <a:ln w="25560" cap="sq">
            <a:solidFill>
              <a:schemeClr val="accent3"/>
            </a:solidFill>
            <a:prstDash val="dash"/>
            <a:miter lim="800000"/>
            <a:tailEnd type="triangle" w="med" len="med"/>
          </a:ln>
          <a:effectLst>
            <a:outerShdw dist="20160" dir="5400000" algn="ctr" rotWithShape="0">
              <a:srgbClr val="000000">
                <a:alpha val="38034"/>
              </a:srgbClr>
            </a:outerShdw>
          </a:effectLst>
        </p:spPr>
      </p:cxnSp>
      <p:pic>
        <p:nvPicPr>
          <p:cNvPr id="105535" name="Picture 63"/>
          <p:cNvPicPr>
            <a:picLocks noChangeAspect="1" noChangeArrowheads="1"/>
          </p:cNvPicPr>
          <p:nvPr/>
        </p:nvPicPr>
        <p:blipFill>
          <a:blip r:embed="rId15"/>
          <a:srcRect/>
          <a:stretch>
            <a:fillRect/>
          </a:stretch>
        </p:blipFill>
        <p:spPr bwMode="auto">
          <a:xfrm>
            <a:off x="7010400" y="1733550"/>
            <a:ext cx="4775200" cy="628650"/>
          </a:xfrm>
          <a:prstGeom prst="rect">
            <a:avLst/>
          </a:prstGeom>
          <a:noFill/>
          <a:ln w="9525">
            <a:noFill/>
            <a:round/>
          </a:ln>
        </p:spPr>
      </p:pic>
      <p:pic>
        <p:nvPicPr>
          <p:cNvPr id="105536" name="Picture 64"/>
          <p:cNvPicPr>
            <a:picLocks noChangeAspect="1" noChangeArrowheads="1"/>
          </p:cNvPicPr>
          <p:nvPr/>
        </p:nvPicPr>
        <p:blipFill>
          <a:blip r:embed="rId16"/>
          <a:srcRect/>
          <a:stretch>
            <a:fillRect/>
          </a:stretch>
        </p:blipFill>
        <p:spPr bwMode="auto">
          <a:xfrm>
            <a:off x="7010400" y="5276850"/>
            <a:ext cx="5181600" cy="590550"/>
          </a:xfrm>
          <a:prstGeom prst="rect">
            <a:avLst/>
          </a:prstGeom>
          <a:noFill/>
          <a:ln w="9525">
            <a:noFill/>
            <a:round/>
          </a:ln>
        </p:spPr>
      </p:pic>
      <p:sp>
        <p:nvSpPr>
          <p:cNvPr id="66" name="Footer Placeholder 4"/>
          <p:cNvSpPr>
            <a:spLocks noGrp="1"/>
          </p:cNvSpPr>
          <p:nvPr>
            <p:ph type="ftr" sz="quarter" idx="11"/>
          </p:nvPr>
        </p:nvSpPr>
        <p:spPr>
          <a:xfrm>
            <a:off x="1341120" y="6601968"/>
            <a:ext cx="7159752" cy="237744"/>
          </a:xfrm>
        </p:spPr>
        <p:txBody>
          <a:bodyPr/>
          <a:lstStyle/>
          <a:p>
            <a:r>
              <a:rPr lang="en-US" dirty="0" smtClean="0"/>
              <a:t>Universal verification Methodology</a:t>
            </a:r>
            <a:endParaRPr lang="en-US" dirty="0"/>
          </a:p>
        </p:txBody>
      </p:sp>
      <p:sp>
        <p:nvSpPr>
          <p:cNvPr id="67" name="Date Placeholder 5"/>
          <p:cNvSpPr>
            <a:spLocks noGrp="1"/>
          </p:cNvSpPr>
          <p:nvPr>
            <p:ph type="dt" sz="half" idx="10"/>
          </p:nvPr>
        </p:nvSpPr>
        <p:spPr>
          <a:xfrm>
            <a:off x="8875776" y="6601968"/>
            <a:ext cx="960120" cy="237744"/>
          </a:xfrm>
        </p:spPr>
        <p:txBody>
          <a:bodyPr/>
          <a:lstStyle/>
          <a:p>
            <a:fld id="{A8FDC996-F52D-4B06-8042-3F014CC63000}" type="datetime1">
              <a:rPr lang="en-US" smtClean="0"/>
            </a:fld>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additive="repl">
                                        <p:cTn id="6" dur="1" fill="hold">
                                          <p:stCondLst>
                                            <p:cond delay="0"/>
                                          </p:stCondLst>
                                        </p:cTn>
                                        <p:tgtEl>
                                          <p:spTgt spid="9"/>
                                        </p:tgtEl>
                                        <p:attrNameLst>
                                          <p:attrName>style.visibility</p:attrName>
                                        </p:attrNameLst>
                                      </p:cBhvr>
                                      <p:to>
                                        <p:strVal val="visible"/>
                                      </p:to>
                                    </p:set>
                                    <p:animEffect transition="in" filter="fade">
                                      <p:cBhvr additive="repl">
                                        <p:cTn id="7" dur="2000"/>
                                        <p:tgtEl>
                                          <p:spTgt spid="9"/>
                                        </p:tgtEl>
                                      </p:cBhvr>
                                    </p:animEffect>
                                  </p:childTnLst>
                                </p:cTn>
                              </p:par>
                              <p:par>
                                <p:cTn id="8" presetID="10" presetClass="entr" presetSubtype="0" fill="hold" nodeType="withEffect">
                                  <p:stCondLst>
                                    <p:cond delay="0"/>
                                  </p:stCondLst>
                                  <p:childTnLst>
                                    <p:set>
                                      <p:cBhvr additive="repl">
                                        <p:cTn id="9" dur="1" fill="hold">
                                          <p:stCondLst>
                                            <p:cond delay="0"/>
                                          </p:stCondLst>
                                        </p:cTn>
                                        <p:tgtEl>
                                          <p:spTgt spid="10"/>
                                        </p:tgtEl>
                                        <p:attrNameLst>
                                          <p:attrName>style.visibility</p:attrName>
                                        </p:attrNameLst>
                                      </p:cBhvr>
                                      <p:to>
                                        <p:strVal val="visible"/>
                                      </p:to>
                                    </p:set>
                                    <p:animEffect transition="in" filter="fade">
                                      <p:cBhvr additive="repl">
                                        <p:cTn id="10" dur="2000"/>
                                        <p:tgtEl>
                                          <p:spTgt spid="10"/>
                                        </p:tgtEl>
                                      </p:cBhvr>
                                    </p:animEffect>
                                  </p:childTnLst>
                                </p:cTn>
                              </p:par>
                              <p:par>
                                <p:cTn id="11" presetID="10" presetClass="entr" presetSubtype="0" fill="hold" nodeType="withEffect">
                                  <p:stCondLst>
                                    <p:cond delay="0"/>
                                  </p:stCondLst>
                                  <p:childTnLst>
                                    <p:set>
                                      <p:cBhvr additive="repl">
                                        <p:cTn id="12" dur="1" fill="hold">
                                          <p:stCondLst>
                                            <p:cond delay="0"/>
                                          </p:stCondLst>
                                        </p:cTn>
                                        <p:tgtEl>
                                          <p:spTgt spid="11"/>
                                        </p:tgtEl>
                                        <p:attrNameLst>
                                          <p:attrName>style.visibility</p:attrName>
                                        </p:attrNameLst>
                                      </p:cBhvr>
                                      <p:to>
                                        <p:strVal val="visible"/>
                                      </p:to>
                                    </p:set>
                                    <p:animEffect transition="in" filter="fade">
                                      <p:cBhvr additive="repl">
                                        <p:cTn id="13" dur="2000"/>
                                        <p:tgtEl>
                                          <p:spTgt spid="11"/>
                                        </p:tgtEl>
                                      </p:cBhvr>
                                    </p:animEffect>
                                  </p:childTnLst>
                                </p:cTn>
                              </p:par>
                              <p:par>
                                <p:cTn id="14" presetID="10" presetClass="entr" presetSubtype="0" fill="hold" nodeType="withEffect">
                                  <p:stCondLst>
                                    <p:cond delay="0"/>
                                  </p:stCondLst>
                                  <p:childTnLst>
                                    <p:set>
                                      <p:cBhvr additive="repl">
                                        <p:cTn id="15" dur="1" fill="hold">
                                          <p:stCondLst>
                                            <p:cond delay="0"/>
                                          </p:stCondLst>
                                        </p:cTn>
                                        <p:tgtEl>
                                          <p:spTgt spid="12"/>
                                        </p:tgtEl>
                                        <p:attrNameLst>
                                          <p:attrName>style.visibility</p:attrName>
                                        </p:attrNameLst>
                                      </p:cBhvr>
                                      <p:to>
                                        <p:strVal val="visible"/>
                                      </p:to>
                                    </p:set>
                                    <p:animEffect transition="in" filter="fade">
                                      <p:cBhvr additive="repl">
                                        <p:cTn id="16" dur="2000"/>
                                        <p:tgtEl>
                                          <p:spTgt spid="12"/>
                                        </p:tgtEl>
                                      </p:cBhvr>
                                    </p:animEffect>
                                  </p:childTnLst>
                                </p:cTn>
                              </p:par>
                              <p:par>
                                <p:cTn id="17" presetID="10" presetClass="entr" presetSubtype="0" fill="hold" nodeType="withEffect">
                                  <p:stCondLst>
                                    <p:cond delay="0"/>
                                  </p:stCondLst>
                                  <p:childTnLst>
                                    <p:set>
                                      <p:cBhvr additive="repl">
                                        <p:cTn id="18" dur="1" fill="hold">
                                          <p:stCondLst>
                                            <p:cond delay="0"/>
                                          </p:stCondLst>
                                        </p:cTn>
                                        <p:tgtEl>
                                          <p:spTgt spid="13"/>
                                        </p:tgtEl>
                                        <p:attrNameLst>
                                          <p:attrName>style.visibility</p:attrName>
                                        </p:attrNameLst>
                                      </p:cBhvr>
                                      <p:to>
                                        <p:strVal val="visible"/>
                                      </p:to>
                                    </p:set>
                                    <p:animEffect transition="in" filter="fade">
                                      <p:cBhvr additive="repl">
                                        <p:cTn id="19" dur="2000"/>
                                        <p:tgtEl>
                                          <p:spTgt spid="13"/>
                                        </p:tgtEl>
                                      </p:cBhvr>
                                    </p:animEffect>
                                  </p:childTnLst>
                                </p:cTn>
                              </p:par>
                              <p:par>
                                <p:cTn id="20" presetID="10" presetClass="entr" presetSubtype="0" fill="hold" nodeType="withEffect">
                                  <p:stCondLst>
                                    <p:cond delay="0"/>
                                  </p:stCondLst>
                                  <p:childTnLst>
                                    <p:set>
                                      <p:cBhvr additive="repl">
                                        <p:cTn id="21" dur="1" fill="hold">
                                          <p:stCondLst>
                                            <p:cond delay="0"/>
                                          </p:stCondLst>
                                        </p:cTn>
                                        <p:tgtEl>
                                          <p:spTgt spid="14"/>
                                        </p:tgtEl>
                                        <p:attrNameLst>
                                          <p:attrName>style.visibility</p:attrName>
                                        </p:attrNameLst>
                                      </p:cBhvr>
                                      <p:to>
                                        <p:strVal val="visible"/>
                                      </p:to>
                                    </p:set>
                                    <p:animEffect transition="in" filter="fade">
                                      <p:cBhvr additive="repl">
                                        <p:cTn id="22" dur="2000"/>
                                        <p:tgtEl>
                                          <p:spTgt spid="14"/>
                                        </p:tgtEl>
                                      </p:cBhvr>
                                    </p:animEffect>
                                  </p:childTnLst>
                                </p:cTn>
                              </p:par>
                              <p:par>
                                <p:cTn id="23" presetID="10" presetClass="entr" presetSubtype="0" fill="hold" nodeType="withEffect">
                                  <p:stCondLst>
                                    <p:cond delay="0"/>
                                  </p:stCondLst>
                                  <p:childTnLst>
                                    <p:set>
                                      <p:cBhvr additive="repl">
                                        <p:cTn id="24" dur="1" fill="hold">
                                          <p:stCondLst>
                                            <p:cond delay="0"/>
                                          </p:stCondLst>
                                        </p:cTn>
                                        <p:tgtEl>
                                          <p:spTgt spid="15"/>
                                        </p:tgtEl>
                                        <p:attrNameLst>
                                          <p:attrName>style.visibility</p:attrName>
                                        </p:attrNameLst>
                                      </p:cBhvr>
                                      <p:to>
                                        <p:strVal val="visible"/>
                                      </p:to>
                                    </p:set>
                                    <p:animEffect transition="in" filter="fade">
                                      <p:cBhvr additive="repl">
                                        <p:cTn id="25" dur="2000"/>
                                        <p:tgtEl>
                                          <p:spTgt spid="15"/>
                                        </p:tgtEl>
                                      </p:cBhvr>
                                    </p:animEffect>
                                  </p:childTnLst>
                                </p:cTn>
                              </p:par>
                              <p:par>
                                <p:cTn id="26" presetID="10" presetClass="entr" presetSubtype="0" fill="hold" nodeType="withEffect">
                                  <p:stCondLst>
                                    <p:cond delay="0"/>
                                  </p:stCondLst>
                                  <p:childTnLst>
                                    <p:set>
                                      <p:cBhvr additive="repl">
                                        <p:cTn id="27" dur="1" fill="hold">
                                          <p:stCondLst>
                                            <p:cond delay="0"/>
                                          </p:stCondLst>
                                        </p:cTn>
                                        <p:tgtEl>
                                          <p:spTgt spid="16"/>
                                        </p:tgtEl>
                                        <p:attrNameLst>
                                          <p:attrName>style.visibility</p:attrName>
                                        </p:attrNameLst>
                                      </p:cBhvr>
                                      <p:to>
                                        <p:strVal val="visible"/>
                                      </p:to>
                                    </p:set>
                                    <p:animEffect transition="in" filter="fade">
                                      <p:cBhvr additive="repl">
                                        <p:cTn id="28" dur="2000"/>
                                        <p:tgtEl>
                                          <p:spTgt spid="16"/>
                                        </p:tgtEl>
                                      </p:cBhvr>
                                    </p:animEffect>
                                  </p:childTnLst>
                                </p:cTn>
                              </p:par>
                              <p:par>
                                <p:cTn id="29" presetID="10" presetClass="entr" presetSubtype="0" fill="hold" nodeType="withEffect">
                                  <p:stCondLst>
                                    <p:cond delay="0"/>
                                  </p:stCondLst>
                                  <p:childTnLst>
                                    <p:set>
                                      <p:cBhvr additive="repl">
                                        <p:cTn id="30" dur="1" fill="hold">
                                          <p:stCondLst>
                                            <p:cond delay="0"/>
                                          </p:stCondLst>
                                        </p:cTn>
                                        <p:tgtEl>
                                          <p:spTgt spid="105529"/>
                                        </p:tgtEl>
                                        <p:attrNameLst>
                                          <p:attrName>style.visibility</p:attrName>
                                        </p:attrNameLst>
                                      </p:cBhvr>
                                      <p:to>
                                        <p:strVal val="visible"/>
                                      </p:to>
                                    </p:set>
                                    <p:animEffect transition="in" filter="fade">
                                      <p:cBhvr additive="repl">
                                        <p:cTn id="31" dur="2000"/>
                                        <p:tgtEl>
                                          <p:spTgt spid="105529"/>
                                        </p:tgtEl>
                                      </p:cBhvr>
                                    </p:animEffect>
                                  </p:childTnLst>
                                </p:cTn>
                              </p:par>
                              <p:par>
                                <p:cTn id="32" presetID="10" presetClass="entr" presetSubtype="0" fill="hold" nodeType="withEffect">
                                  <p:stCondLst>
                                    <p:cond delay="0"/>
                                  </p:stCondLst>
                                  <p:childTnLst>
                                    <p:set>
                                      <p:cBhvr additive="repl">
                                        <p:cTn id="33" dur="1" fill="hold">
                                          <p:stCondLst>
                                            <p:cond delay="0"/>
                                          </p:stCondLst>
                                        </p:cTn>
                                        <p:tgtEl>
                                          <p:spTgt spid="105526"/>
                                        </p:tgtEl>
                                        <p:attrNameLst>
                                          <p:attrName>style.visibility</p:attrName>
                                        </p:attrNameLst>
                                      </p:cBhvr>
                                      <p:to>
                                        <p:strVal val="visible"/>
                                      </p:to>
                                    </p:set>
                                    <p:animEffect transition="in" filter="fade">
                                      <p:cBhvr additive="repl">
                                        <p:cTn id="34" dur="2000"/>
                                        <p:tgtEl>
                                          <p:spTgt spid="105526"/>
                                        </p:tgtEl>
                                      </p:cBhvr>
                                    </p:animEffect>
                                  </p:childTnLst>
                                </p:cTn>
                              </p:par>
                              <p:par>
                                <p:cTn id="35" presetID="10" presetClass="entr" presetSubtype="0" fill="hold" nodeType="withEffect">
                                  <p:stCondLst>
                                    <p:cond delay="0"/>
                                  </p:stCondLst>
                                  <p:childTnLst>
                                    <p:set>
                                      <p:cBhvr additive="repl">
                                        <p:cTn id="36" dur="1" fill="hold">
                                          <p:stCondLst>
                                            <p:cond delay="0"/>
                                          </p:stCondLst>
                                        </p:cTn>
                                        <p:tgtEl>
                                          <p:spTgt spid="105528"/>
                                        </p:tgtEl>
                                        <p:attrNameLst>
                                          <p:attrName>style.visibility</p:attrName>
                                        </p:attrNameLst>
                                      </p:cBhvr>
                                      <p:to>
                                        <p:strVal val="visible"/>
                                      </p:to>
                                    </p:set>
                                    <p:animEffect transition="in" filter="fade">
                                      <p:cBhvr additive="repl">
                                        <p:cTn id="37" dur="2000"/>
                                        <p:tgtEl>
                                          <p:spTgt spid="105528"/>
                                        </p:tgtEl>
                                      </p:cBhvr>
                                    </p:animEffect>
                                  </p:childTnLst>
                                </p:cTn>
                              </p:par>
                              <p:par>
                                <p:cTn id="38" presetID="10" presetClass="entr" presetSubtype="0" fill="hold" nodeType="withEffect">
                                  <p:stCondLst>
                                    <p:cond delay="0"/>
                                  </p:stCondLst>
                                  <p:childTnLst>
                                    <p:set>
                                      <p:cBhvr additive="repl">
                                        <p:cTn id="39" dur="1" fill="hold">
                                          <p:stCondLst>
                                            <p:cond delay="0"/>
                                          </p:stCondLst>
                                        </p:cTn>
                                        <p:tgtEl>
                                          <p:spTgt spid="105527"/>
                                        </p:tgtEl>
                                        <p:attrNameLst>
                                          <p:attrName>style.visibility</p:attrName>
                                        </p:attrNameLst>
                                      </p:cBhvr>
                                      <p:to>
                                        <p:strVal val="visible"/>
                                      </p:to>
                                    </p:set>
                                    <p:animEffect transition="in" filter="fade">
                                      <p:cBhvr additive="repl">
                                        <p:cTn id="40" dur="2000"/>
                                        <p:tgtEl>
                                          <p:spTgt spid="1055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additive="repl">
                                        <p:cTn id="44" dur="1" fill="hold">
                                          <p:stCondLst>
                                            <p:cond delay="0"/>
                                          </p:stCondLst>
                                        </p:cTn>
                                        <p:tgtEl>
                                          <p:spTgt spid="105525"/>
                                        </p:tgtEl>
                                        <p:attrNameLst>
                                          <p:attrName>style.visibility</p:attrName>
                                        </p:attrNameLst>
                                      </p:cBhvr>
                                      <p:to>
                                        <p:strVal val="visible"/>
                                      </p:to>
                                    </p:set>
                                    <p:animEffect transition="in" filter="fade">
                                      <p:cBhvr additive="repl">
                                        <p:cTn id="45" dur="2000"/>
                                        <p:tgtEl>
                                          <p:spTgt spid="105525"/>
                                        </p:tgtEl>
                                      </p:cBhvr>
                                    </p:animEffect>
                                  </p:childTnLst>
                                </p:cTn>
                              </p:par>
                              <p:par>
                                <p:cTn id="46" presetID="10" presetClass="entr" presetSubtype="0" fill="hold" grpId="0" nodeType="withEffect">
                                  <p:stCondLst>
                                    <p:cond delay="0"/>
                                  </p:stCondLst>
                                  <p:childTnLst>
                                    <p:set>
                                      <p:cBhvr additive="repl">
                                        <p:cTn id="47" dur="1" fill="hold">
                                          <p:stCondLst>
                                            <p:cond delay="0"/>
                                          </p:stCondLst>
                                        </p:cTn>
                                        <p:tgtEl>
                                          <p:spTgt spid="105521"/>
                                        </p:tgtEl>
                                        <p:attrNameLst>
                                          <p:attrName>style.visibility</p:attrName>
                                        </p:attrNameLst>
                                      </p:cBhvr>
                                      <p:to>
                                        <p:strVal val="visible"/>
                                      </p:to>
                                    </p:set>
                                    <p:animEffect transition="in" filter="fade">
                                      <p:cBhvr additive="repl">
                                        <p:cTn id="48" dur="2000"/>
                                        <p:tgtEl>
                                          <p:spTgt spid="10552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additive="repl">
                                        <p:cTn id="52" dur="1" fill="hold">
                                          <p:stCondLst>
                                            <p:cond delay="0"/>
                                          </p:stCondLst>
                                        </p:cTn>
                                        <p:tgtEl>
                                          <p:spTgt spid="105524"/>
                                        </p:tgtEl>
                                        <p:attrNameLst>
                                          <p:attrName>style.visibility</p:attrName>
                                        </p:attrNameLst>
                                      </p:cBhvr>
                                      <p:to>
                                        <p:strVal val="visible"/>
                                      </p:to>
                                    </p:set>
                                    <p:animEffect transition="in" filter="fade">
                                      <p:cBhvr additive="repl">
                                        <p:cTn id="53" dur="2000"/>
                                        <p:tgtEl>
                                          <p:spTgt spid="105524"/>
                                        </p:tgtEl>
                                      </p:cBhvr>
                                    </p:animEffect>
                                  </p:childTnLst>
                                </p:cTn>
                              </p:par>
                              <p:par>
                                <p:cTn id="54" presetID="1" presetClass="entr" presetSubtype="0" fill="hold" nodeType="withEffect">
                                  <p:stCondLst>
                                    <p:cond delay="0"/>
                                  </p:stCondLst>
                                  <p:childTnLst>
                                    <p:set>
                                      <p:cBhvr additive="repl">
                                        <p:cTn id="55" dur="1" fill="hold">
                                          <p:stCondLst>
                                            <p:cond delay="0"/>
                                          </p:stCondLst>
                                        </p:cTn>
                                        <p:tgtEl>
                                          <p:spTgt spid="10553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additive="repl">
                                        <p:cTn id="59" dur="1" fill="hold">
                                          <p:stCondLst>
                                            <p:cond delay="0"/>
                                          </p:stCondLst>
                                        </p:cTn>
                                        <p:tgtEl>
                                          <p:spTgt spid="105523"/>
                                        </p:tgtEl>
                                        <p:attrNameLst>
                                          <p:attrName>style.visibility</p:attrName>
                                        </p:attrNameLst>
                                      </p:cBhvr>
                                      <p:to>
                                        <p:strVal val="visible"/>
                                      </p:to>
                                    </p:set>
                                    <p:animEffect transition="in" filter="fade">
                                      <p:cBhvr additive="repl">
                                        <p:cTn id="60" dur="2000"/>
                                        <p:tgtEl>
                                          <p:spTgt spid="10552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additive="repl">
                                        <p:cTn id="64" dur="1" fill="hold">
                                          <p:stCondLst>
                                            <p:cond delay="0"/>
                                          </p:stCondLst>
                                        </p:cTn>
                                        <p:tgtEl>
                                          <p:spTgt spid="105522"/>
                                        </p:tgtEl>
                                        <p:attrNameLst>
                                          <p:attrName>style.visibility</p:attrName>
                                        </p:attrNameLst>
                                      </p:cBhvr>
                                      <p:to>
                                        <p:strVal val="visible"/>
                                      </p:to>
                                    </p:set>
                                    <p:animEffect transition="in" filter="fade">
                                      <p:cBhvr additive="repl">
                                        <p:cTn id="65" dur="2000"/>
                                        <p:tgtEl>
                                          <p:spTgt spid="10552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additive="repl">
                                        <p:cTn id="69" dur="1" fill="hold">
                                          <p:stCondLst>
                                            <p:cond delay="0"/>
                                          </p:stCondLst>
                                        </p:cTn>
                                        <p:tgtEl>
                                          <p:spTgt spid="8"/>
                                        </p:tgtEl>
                                        <p:attrNameLst>
                                          <p:attrName>style.visibility</p:attrName>
                                        </p:attrNameLst>
                                      </p:cBhvr>
                                      <p:to>
                                        <p:strVal val="visible"/>
                                      </p:to>
                                    </p:set>
                                    <p:animEffect transition="in" filter="fade">
                                      <p:cBhvr additive="repl">
                                        <p:cTn id="70" dur="2000"/>
                                        <p:tgtEl>
                                          <p:spTgt spid="8"/>
                                        </p:tgtEl>
                                      </p:cBhvr>
                                    </p:animEffect>
                                  </p:childTnLst>
                                </p:cTn>
                              </p:par>
                              <p:par>
                                <p:cTn id="71" presetID="10" presetClass="entr" presetSubtype="0" fill="hold" nodeType="withEffect">
                                  <p:stCondLst>
                                    <p:cond delay="0"/>
                                  </p:stCondLst>
                                  <p:childTnLst>
                                    <p:set>
                                      <p:cBhvr additive="repl">
                                        <p:cTn id="72" dur="1" fill="hold">
                                          <p:stCondLst>
                                            <p:cond delay="0"/>
                                          </p:stCondLst>
                                        </p:cTn>
                                        <p:tgtEl>
                                          <p:spTgt spid="5"/>
                                        </p:tgtEl>
                                        <p:attrNameLst>
                                          <p:attrName>style.visibility</p:attrName>
                                        </p:attrNameLst>
                                      </p:cBhvr>
                                      <p:to>
                                        <p:strVal val="visible"/>
                                      </p:to>
                                    </p:set>
                                    <p:animEffect transition="in" filter="fade">
                                      <p:cBhvr additive="repl">
                                        <p:cTn id="73" dur="2000"/>
                                        <p:tgtEl>
                                          <p:spTgt spid="5"/>
                                        </p:tgtEl>
                                      </p:cBhvr>
                                    </p:animEffect>
                                  </p:childTnLst>
                                </p:cTn>
                              </p:par>
                              <p:par>
                                <p:cTn id="74" presetID="10" presetClass="entr" presetSubtype="0" fill="hold" nodeType="withEffect">
                                  <p:stCondLst>
                                    <p:cond delay="0"/>
                                  </p:stCondLst>
                                  <p:childTnLst>
                                    <p:set>
                                      <p:cBhvr additive="repl">
                                        <p:cTn id="75" dur="1" fill="hold">
                                          <p:stCondLst>
                                            <p:cond delay="0"/>
                                          </p:stCondLst>
                                        </p:cTn>
                                        <p:tgtEl>
                                          <p:spTgt spid="6"/>
                                        </p:tgtEl>
                                        <p:attrNameLst>
                                          <p:attrName>style.visibility</p:attrName>
                                        </p:attrNameLst>
                                      </p:cBhvr>
                                      <p:to>
                                        <p:strVal val="visible"/>
                                      </p:to>
                                    </p:set>
                                    <p:animEffect transition="in" filter="fade">
                                      <p:cBhvr additive="repl">
                                        <p:cTn id="76" dur="2000"/>
                                        <p:tgtEl>
                                          <p:spTgt spid="6"/>
                                        </p:tgtEl>
                                      </p:cBhvr>
                                    </p:animEffect>
                                  </p:childTnLst>
                                </p:cTn>
                              </p:par>
                              <p:par>
                                <p:cTn id="77" presetID="10" presetClass="entr" presetSubtype="0" fill="hold" nodeType="withEffect">
                                  <p:stCondLst>
                                    <p:cond delay="0"/>
                                  </p:stCondLst>
                                  <p:childTnLst>
                                    <p:set>
                                      <p:cBhvr additive="repl">
                                        <p:cTn id="78" dur="1" fill="hold">
                                          <p:stCondLst>
                                            <p:cond delay="0"/>
                                          </p:stCondLst>
                                        </p:cTn>
                                        <p:tgtEl>
                                          <p:spTgt spid="7"/>
                                        </p:tgtEl>
                                        <p:attrNameLst>
                                          <p:attrName>style.visibility</p:attrName>
                                        </p:attrNameLst>
                                      </p:cBhvr>
                                      <p:to>
                                        <p:strVal val="visible"/>
                                      </p:to>
                                    </p:set>
                                    <p:animEffect transition="in" filter="fade">
                                      <p:cBhvr additive="repl">
                                        <p:cTn id="79" dur="20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additive="repl">
                                        <p:cTn id="83" dur="1" fill="hold">
                                          <p:stCondLst>
                                            <p:cond delay="0"/>
                                          </p:stCondLst>
                                        </p:cTn>
                                        <p:tgtEl>
                                          <p:spTgt spid="105530"/>
                                        </p:tgtEl>
                                        <p:attrNameLst>
                                          <p:attrName>style.visibility</p:attrName>
                                        </p:attrNameLst>
                                      </p:cBhvr>
                                      <p:to>
                                        <p:strVal val="visible"/>
                                      </p:to>
                                    </p:set>
                                    <p:animEffect transition="in" filter="fade">
                                      <p:cBhvr additive="repl">
                                        <p:cTn id="84" dur="2000"/>
                                        <p:tgtEl>
                                          <p:spTgt spid="105530"/>
                                        </p:tgtEl>
                                      </p:cBhvr>
                                    </p:animEffect>
                                  </p:childTnLst>
                                </p:cTn>
                              </p:par>
                              <p:par>
                                <p:cTn id="85" presetID="10" presetClass="entr" presetSubtype="0" fill="hold" nodeType="withEffect">
                                  <p:stCondLst>
                                    <p:cond delay="0"/>
                                  </p:stCondLst>
                                  <p:childTnLst>
                                    <p:set>
                                      <p:cBhvr additive="repl">
                                        <p:cTn id="86" dur="1" fill="hold">
                                          <p:stCondLst>
                                            <p:cond delay="0"/>
                                          </p:stCondLst>
                                        </p:cTn>
                                        <p:tgtEl>
                                          <p:spTgt spid="105531"/>
                                        </p:tgtEl>
                                        <p:attrNameLst>
                                          <p:attrName>style.visibility</p:attrName>
                                        </p:attrNameLst>
                                      </p:cBhvr>
                                      <p:to>
                                        <p:strVal val="visible"/>
                                      </p:to>
                                    </p:set>
                                    <p:animEffect transition="in" filter="fade">
                                      <p:cBhvr additive="repl">
                                        <p:cTn id="87" dur="2000"/>
                                        <p:tgtEl>
                                          <p:spTgt spid="105531"/>
                                        </p:tgtEl>
                                      </p:cBhvr>
                                    </p:animEffect>
                                  </p:childTnLst>
                                </p:cTn>
                              </p:par>
                              <p:par>
                                <p:cTn id="88" presetID="10" presetClass="entr" presetSubtype="0" fill="hold" nodeType="withEffect">
                                  <p:stCondLst>
                                    <p:cond delay="0"/>
                                  </p:stCondLst>
                                  <p:childTnLst>
                                    <p:set>
                                      <p:cBhvr additive="repl">
                                        <p:cTn id="89" dur="1" fill="hold">
                                          <p:stCondLst>
                                            <p:cond delay="0"/>
                                          </p:stCondLst>
                                        </p:cTn>
                                        <p:tgtEl>
                                          <p:spTgt spid="105532"/>
                                        </p:tgtEl>
                                        <p:attrNameLst>
                                          <p:attrName>style.visibility</p:attrName>
                                        </p:attrNameLst>
                                      </p:cBhvr>
                                      <p:to>
                                        <p:strVal val="visible"/>
                                      </p:to>
                                    </p:set>
                                    <p:animEffect transition="in" filter="fade">
                                      <p:cBhvr additive="repl">
                                        <p:cTn id="90" dur="2000"/>
                                        <p:tgtEl>
                                          <p:spTgt spid="105532"/>
                                        </p:tgtEl>
                                      </p:cBhvr>
                                    </p:animEffect>
                                  </p:childTnLst>
                                </p:cTn>
                              </p:par>
                              <p:par>
                                <p:cTn id="91" presetID="10" presetClass="entr" presetSubtype="0" fill="hold" nodeType="withEffect">
                                  <p:stCondLst>
                                    <p:cond delay="0"/>
                                  </p:stCondLst>
                                  <p:childTnLst>
                                    <p:set>
                                      <p:cBhvr additive="repl">
                                        <p:cTn id="92" dur="1" fill="hold">
                                          <p:stCondLst>
                                            <p:cond delay="0"/>
                                          </p:stCondLst>
                                        </p:cTn>
                                        <p:tgtEl>
                                          <p:spTgt spid="105533"/>
                                        </p:tgtEl>
                                        <p:attrNameLst>
                                          <p:attrName>style.visibility</p:attrName>
                                        </p:attrNameLst>
                                      </p:cBhvr>
                                      <p:to>
                                        <p:strVal val="visible"/>
                                      </p:to>
                                    </p:set>
                                    <p:animEffect transition="in" filter="fade">
                                      <p:cBhvr additive="repl">
                                        <p:cTn id="93" dur="2000"/>
                                        <p:tgtEl>
                                          <p:spTgt spid="105533"/>
                                        </p:tgtEl>
                                      </p:cBhvr>
                                    </p:animEffect>
                                  </p:childTnLst>
                                </p:cTn>
                              </p:par>
                              <p:par>
                                <p:cTn id="94" presetID="10" presetClass="entr" presetSubtype="0" fill="hold" nodeType="withEffect">
                                  <p:stCondLst>
                                    <p:cond delay="0"/>
                                  </p:stCondLst>
                                  <p:childTnLst>
                                    <p:set>
                                      <p:cBhvr additive="repl">
                                        <p:cTn id="95" dur="1" fill="hold">
                                          <p:stCondLst>
                                            <p:cond delay="0"/>
                                          </p:stCondLst>
                                        </p:cTn>
                                        <p:tgtEl>
                                          <p:spTgt spid="105534"/>
                                        </p:tgtEl>
                                        <p:attrNameLst>
                                          <p:attrName>style.visibility</p:attrName>
                                        </p:attrNameLst>
                                      </p:cBhvr>
                                      <p:to>
                                        <p:strVal val="visible"/>
                                      </p:to>
                                    </p:set>
                                    <p:animEffect transition="in" filter="fade">
                                      <p:cBhvr additive="repl">
                                        <p:cTn id="96" dur="2000"/>
                                        <p:tgtEl>
                                          <p:spTgt spid="105534"/>
                                        </p:tgtEl>
                                      </p:cBhvr>
                                    </p:animEffect>
                                  </p:childTnLst>
                                </p:cTn>
                              </p:par>
                              <p:par>
                                <p:cTn id="97" presetID="1" presetClass="entr" presetSubtype="0" fill="hold" nodeType="withEffect">
                                  <p:stCondLst>
                                    <p:cond delay="0"/>
                                  </p:stCondLst>
                                  <p:childTnLst>
                                    <p:set>
                                      <p:cBhvr additive="repl">
                                        <p:cTn id="98" dur="1" fill="hold">
                                          <p:stCondLst>
                                            <p:cond delay="0"/>
                                          </p:stCondLst>
                                        </p:cTn>
                                        <p:tgtEl>
                                          <p:spTgt spid="105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2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bwMode="auto">
          <a:xfrm>
            <a:off x="626536" y="1493839"/>
            <a:ext cx="6421967" cy="5113337"/>
            <a:chOff x="296" y="941"/>
            <a:chExt cx="3034" cy="3221"/>
          </a:xfrm>
        </p:grpSpPr>
        <p:pic>
          <p:nvPicPr>
            <p:cNvPr id="105523" name="Picture 2"/>
            <p:cNvPicPr>
              <a:picLocks noChangeAspect="1" noChangeArrowheads="1"/>
            </p:cNvPicPr>
            <p:nvPr/>
          </p:nvPicPr>
          <p:blipFill>
            <a:blip r:embed="rId1"/>
            <a:srcRect/>
            <a:stretch>
              <a:fillRect/>
            </a:stretch>
          </p:blipFill>
          <p:spPr bwMode="auto">
            <a:xfrm>
              <a:off x="328" y="941"/>
              <a:ext cx="3002" cy="3221"/>
            </a:xfrm>
            <a:prstGeom prst="rect">
              <a:avLst/>
            </a:prstGeom>
            <a:noFill/>
            <a:ln w="9525">
              <a:noFill/>
              <a:round/>
            </a:ln>
          </p:spPr>
        </p:pic>
        <p:sp>
          <p:nvSpPr>
            <p:cNvPr id="105524" name="Text Box 3"/>
            <p:cNvSpPr txBox="1">
              <a:spLocks noChangeArrowheads="1"/>
            </p:cNvSpPr>
            <p:nvPr/>
          </p:nvSpPr>
          <p:spPr bwMode="auto">
            <a:xfrm>
              <a:off x="296" y="984"/>
              <a:ext cx="2919" cy="3127"/>
            </a:xfrm>
            <a:prstGeom prst="rect">
              <a:avLst/>
            </a:prstGeom>
            <a:noFill/>
            <a:ln w="9525">
              <a:noFill/>
              <a:round/>
            </a:ln>
          </p:spPr>
          <p:txBody>
            <a:bodyPr wrap="none"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latin typeface="Verdana" panose="020B0604030504040204" pitchFamily="32" charset="0"/>
                  <a:cs typeface="Arial" panose="020B0604020202020204" pitchFamily="34" charset="0"/>
                </a:rPr>
                <a:t>                                              </a:t>
              </a:r>
              <a:r>
                <a:rPr lang="en-US" sz="1800" dirty="0" smtClean="0">
                  <a:solidFill>
                    <a:srgbClr val="000000"/>
                  </a:solidFill>
                  <a:latin typeface="Verdana" panose="020B0604030504040204" pitchFamily="32" charset="0"/>
                  <a:cs typeface="Arial" panose="020B0604020202020204" pitchFamily="34" charset="0"/>
                </a:rPr>
                <a:t>               Top</a:t>
              </a:r>
              <a:endParaRPr lang="en-US" sz="1800" dirty="0">
                <a:solidFill>
                  <a:srgbClr val="000000"/>
                </a:solidFill>
                <a:latin typeface="Verdana" panose="020B0604030504040204" pitchFamily="32" charset="0"/>
                <a:cs typeface="Arial" panose="020B0604020202020204" pitchFamily="34" charset="0"/>
              </a:endParaRPr>
            </a:p>
          </p:txBody>
        </p:sp>
      </p:grpSp>
      <p:grpSp>
        <p:nvGrpSpPr>
          <p:cNvPr id="3" name="Group 4"/>
          <p:cNvGrpSpPr/>
          <p:nvPr/>
        </p:nvGrpSpPr>
        <p:grpSpPr bwMode="auto">
          <a:xfrm>
            <a:off x="1061961" y="1740128"/>
            <a:ext cx="4938184" cy="4832350"/>
            <a:chOff x="392" y="1087"/>
            <a:chExt cx="2333" cy="3044"/>
          </a:xfrm>
        </p:grpSpPr>
        <p:pic>
          <p:nvPicPr>
            <p:cNvPr id="105521" name="Picture 5"/>
            <p:cNvPicPr>
              <a:picLocks noChangeAspect="1" noChangeArrowheads="1"/>
            </p:cNvPicPr>
            <p:nvPr/>
          </p:nvPicPr>
          <p:blipFill>
            <a:blip r:embed="rId2"/>
            <a:srcRect/>
            <a:stretch>
              <a:fillRect/>
            </a:stretch>
          </p:blipFill>
          <p:spPr bwMode="auto">
            <a:xfrm>
              <a:off x="392" y="1087"/>
              <a:ext cx="2333" cy="3044"/>
            </a:xfrm>
            <a:prstGeom prst="rect">
              <a:avLst/>
            </a:prstGeom>
            <a:noFill/>
            <a:ln w="9525">
              <a:noFill/>
              <a:round/>
            </a:ln>
          </p:spPr>
        </p:pic>
        <p:sp>
          <p:nvSpPr>
            <p:cNvPr id="105522" name="Text Box 6"/>
            <p:cNvSpPr txBox="1">
              <a:spLocks noChangeArrowheads="1"/>
            </p:cNvSpPr>
            <p:nvPr/>
          </p:nvSpPr>
          <p:spPr bwMode="auto">
            <a:xfrm>
              <a:off x="432" y="1112"/>
              <a:ext cx="2255" cy="2970"/>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Verdana" panose="020B0604030504040204" pitchFamily="32" charset="0"/>
                  <a:cs typeface="Arial" panose="020B0604020202020204" pitchFamily="34" charset="0"/>
                </a:rPr>
                <a:t>   ram_test</a:t>
              </a:r>
              <a:endParaRPr lang="en-US" sz="1400">
                <a:solidFill>
                  <a:srgbClr val="000000"/>
                </a:solidFill>
                <a:latin typeface="Verdana" panose="020B0604030504040204" pitchFamily="32" charset="0"/>
                <a:cs typeface="Arial" panose="020B0604020202020204" pitchFamily="34" charset="0"/>
              </a:endParaRPr>
            </a:p>
          </p:txBody>
        </p:sp>
      </p:grpSp>
      <p:grpSp>
        <p:nvGrpSpPr>
          <p:cNvPr id="4" name="Group 7"/>
          <p:cNvGrpSpPr/>
          <p:nvPr/>
        </p:nvGrpSpPr>
        <p:grpSpPr bwMode="auto">
          <a:xfrm>
            <a:off x="1130301" y="2090738"/>
            <a:ext cx="4231217" cy="4424362"/>
            <a:chOff x="534" y="1317"/>
            <a:chExt cx="1999" cy="2787"/>
          </a:xfrm>
        </p:grpSpPr>
        <p:pic>
          <p:nvPicPr>
            <p:cNvPr id="105519" name="Picture 8"/>
            <p:cNvPicPr>
              <a:picLocks noChangeAspect="1" noChangeArrowheads="1"/>
            </p:cNvPicPr>
            <p:nvPr/>
          </p:nvPicPr>
          <p:blipFill>
            <a:blip r:embed="rId3"/>
            <a:srcRect/>
            <a:stretch>
              <a:fillRect/>
            </a:stretch>
          </p:blipFill>
          <p:spPr bwMode="auto">
            <a:xfrm>
              <a:off x="534" y="1317"/>
              <a:ext cx="1999" cy="2787"/>
            </a:xfrm>
            <a:prstGeom prst="rect">
              <a:avLst/>
            </a:prstGeom>
            <a:noFill/>
            <a:ln w="9525">
              <a:noFill/>
              <a:round/>
            </a:ln>
          </p:spPr>
        </p:pic>
        <p:sp>
          <p:nvSpPr>
            <p:cNvPr id="105520" name="Text Box 9"/>
            <p:cNvSpPr txBox="1">
              <a:spLocks noChangeArrowheads="1"/>
            </p:cNvSpPr>
            <p:nvPr/>
          </p:nvSpPr>
          <p:spPr bwMode="auto">
            <a:xfrm>
              <a:off x="576" y="1344"/>
              <a:ext cx="1919" cy="2711"/>
            </a:xfrm>
            <a:prstGeom prst="rect">
              <a:avLst/>
            </a:prstGeom>
            <a:noFill/>
            <a:ln w="9525">
              <a:noFill/>
              <a:round/>
            </a:ln>
          </p:spPr>
          <p:txBody>
            <a:bodyPr wrap="none"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Verdana" panose="020B0604030504040204" pitchFamily="32" charset="0"/>
                  <a:cs typeface="Arial" panose="020B0604020202020204" pitchFamily="34" charset="0"/>
                </a:rPr>
                <a:t>ram_tb</a:t>
              </a:r>
              <a:endParaRPr lang="en-US" sz="1400">
                <a:solidFill>
                  <a:srgbClr val="000000"/>
                </a:solidFill>
                <a:latin typeface="Verdana" panose="020B0604030504040204" pitchFamily="32" charset="0"/>
                <a:cs typeface="Arial" panose="020B0604020202020204" pitchFamily="34" charset="0"/>
              </a:endParaRPr>
            </a:p>
          </p:txBody>
        </p:sp>
      </p:grpSp>
      <p:sp>
        <p:nvSpPr>
          <p:cNvPr id="105478" name="Text Box 11"/>
          <p:cNvSpPr txBox="1">
            <a:spLocks noChangeArrowheads="1"/>
          </p:cNvSpPr>
          <p:nvPr/>
        </p:nvSpPr>
        <p:spPr bwMode="auto">
          <a:xfrm>
            <a:off x="9310311" y="6399212"/>
            <a:ext cx="2446262" cy="458788"/>
          </a:xfrm>
          <a:prstGeom prst="rect">
            <a:avLst/>
          </a:prstGeom>
          <a:noFill/>
          <a:ln w="9525">
            <a:noFill/>
            <a:rou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7F9522C-FFC9-471B-9970-550A4D7E427A}" type="slidenum">
              <a:rPr lang="en-IN" sz="1400">
                <a:solidFill>
                  <a:srgbClr val="000000"/>
                </a:solidFill>
              </a:rPr>
            </a:fld>
            <a:endParaRPr lang="en-IN" sz="1400" dirty="0">
              <a:solidFill>
                <a:srgbClr val="000000"/>
              </a:solidFill>
            </a:endParaRPr>
          </a:p>
        </p:txBody>
      </p:sp>
      <p:grpSp>
        <p:nvGrpSpPr>
          <p:cNvPr id="5" name="Group 12"/>
          <p:cNvGrpSpPr/>
          <p:nvPr/>
        </p:nvGrpSpPr>
        <p:grpSpPr bwMode="auto">
          <a:xfrm>
            <a:off x="1625601" y="3479800"/>
            <a:ext cx="3350684" cy="912813"/>
            <a:chOff x="768" y="2192"/>
            <a:chExt cx="1583" cy="575"/>
          </a:xfrm>
        </p:grpSpPr>
        <p:grpSp>
          <p:nvGrpSpPr>
            <p:cNvPr id="6" name="Group 13"/>
            <p:cNvGrpSpPr/>
            <p:nvPr/>
          </p:nvGrpSpPr>
          <p:grpSpPr bwMode="auto">
            <a:xfrm>
              <a:off x="768" y="2192"/>
              <a:ext cx="1583" cy="575"/>
              <a:chOff x="768" y="2192"/>
              <a:chExt cx="1583" cy="575"/>
            </a:xfrm>
          </p:grpSpPr>
          <p:pic>
            <p:nvPicPr>
              <p:cNvPr id="105517" name="Picture 14"/>
              <p:cNvPicPr>
                <a:picLocks noChangeAspect="1" noChangeArrowheads="1"/>
              </p:cNvPicPr>
              <p:nvPr/>
            </p:nvPicPr>
            <p:blipFill>
              <a:blip r:embed="rId4"/>
              <a:srcRect/>
              <a:stretch>
                <a:fillRect/>
              </a:stretch>
            </p:blipFill>
            <p:spPr bwMode="auto">
              <a:xfrm>
                <a:off x="768" y="2192"/>
                <a:ext cx="1583" cy="575"/>
              </a:xfrm>
              <a:prstGeom prst="rect">
                <a:avLst/>
              </a:prstGeom>
              <a:noFill/>
              <a:ln w="9525">
                <a:noFill/>
                <a:round/>
              </a:ln>
            </p:spPr>
          </p:pic>
          <p:sp>
            <p:nvSpPr>
              <p:cNvPr id="105518" name="Text Box 15"/>
              <p:cNvSpPr txBox="1">
                <a:spLocks noChangeArrowheads="1"/>
              </p:cNvSpPr>
              <p:nvPr/>
            </p:nvSpPr>
            <p:spPr bwMode="auto">
              <a:xfrm>
                <a:off x="808" y="2215"/>
                <a:ext cx="1505" cy="507"/>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agent[1]</a:t>
                </a:r>
                <a:endParaRPr lang="en-US" sz="1000" b="1">
                  <a:solidFill>
                    <a:srgbClr val="FFFFFF"/>
                  </a:solidFill>
                  <a:latin typeface="Verdana" panose="020B0604030504040204" pitchFamily="32" charset="0"/>
                  <a:cs typeface="Arial" panose="020B0604020202020204" pitchFamily="34" charset="0"/>
                </a:endParaRPr>
              </a:p>
            </p:txBody>
          </p:sp>
        </p:grpSp>
        <p:sp>
          <p:nvSpPr>
            <p:cNvPr id="106512" name="Rectangle 16"/>
            <p:cNvSpPr>
              <a:spLocks noChangeArrowheads="1"/>
            </p:cNvSpPr>
            <p:nvPr/>
          </p:nvSpPr>
          <p:spPr bwMode="auto">
            <a:xfrm>
              <a:off x="1173" y="2356"/>
              <a:ext cx="1003" cy="303"/>
            </a:xfrm>
            <a:prstGeom prst="rect">
              <a:avLst/>
            </a:prstGeom>
            <a:solidFill>
              <a:srgbClr val="AAE2CA"/>
            </a:solidFill>
            <a:ln w="38160" cap="sq">
              <a:solidFill>
                <a:srgbClr val="FFFFFF"/>
              </a:solidFill>
              <a:miter lim="800000"/>
            </a:ln>
            <a:effectLst>
              <a:outerShdw dist="20160" dir="5400000" algn="ctr" rotWithShape="0">
                <a:srgbClr val="000000">
                  <a:alpha val="38034"/>
                </a:srgbClr>
              </a:outerShdw>
            </a:effectLst>
          </p:spPr>
          <p:txBody>
            <a:bodyPr wrap="none" anchor="ctr"/>
            <a:lstStyle/>
            <a:p>
              <a:pPr>
                <a:defRPr/>
              </a:pPr>
              <a:endParaRPr lang="en-US"/>
            </a:p>
          </p:txBody>
        </p:sp>
      </p:grpSp>
      <p:grpSp>
        <p:nvGrpSpPr>
          <p:cNvPr id="7" name="Group 17"/>
          <p:cNvGrpSpPr/>
          <p:nvPr/>
        </p:nvGrpSpPr>
        <p:grpSpPr bwMode="auto">
          <a:xfrm>
            <a:off x="1625601" y="2413001"/>
            <a:ext cx="3350684" cy="912813"/>
            <a:chOff x="768" y="1520"/>
            <a:chExt cx="1583" cy="575"/>
          </a:xfrm>
        </p:grpSpPr>
        <p:grpSp>
          <p:nvGrpSpPr>
            <p:cNvPr id="8" name="Group 18"/>
            <p:cNvGrpSpPr/>
            <p:nvPr/>
          </p:nvGrpSpPr>
          <p:grpSpPr bwMode="auto">
            <a:xfrm>
              <a:off x="768" y="1520"/>
              <a:ext cx="1583" cy="575"/>
              <a:chOff x="768" y="1520"/>
              <a:chExt cx="1583" cy="575"/>
            </a:xfrm>
          </p:grpSpPr>
          <p:pic>
            <p:nvPicPr>
              <p:cNvPr id="105513" name="Picture 19"/>
              <p:cNvPicPr>
                <a:picLocks noChangeAspect="1" noChangeArrowheads="1"/>
              </p:cNvPicPr>
              <p:nvPr/>
            </p:nvPicPr>
            <p:blipFill>
              <a:blip r:embed="rId5"/>
              <a:srcRect/>
              <a:stretch>
                <a:fillRect/>
              </a:stretch>
            </p:blipFill>
            <p:spPr bwMode="auto">
              <a:xfrm>
                <a:off x="768" y="1520"/>
                <a:ext cx="1583" cy="575"/>
              </a:xfrm>
              <a:prstGeom prst="rect">
                <a:avLst/>
              </a:prstGeom>
              <a:noFill/>
              <a:ln w="9525">
                <a:noFill/>
                <a:round/>
              </a:ln>
            </p:spPr>
          </p:pic>
          <p:sp>
            <p:nvSpPr>
              <p:cNvPr id="105514" name="Text Box 20"/>
              <p:cNvSpPr txBox="1">
                <a:spLocks noChangeArrowheads="1"/>
              </p:cNvSpPr>
              <p:nvPr/>
            </p:nvSpPr>
            <p:spPr bwMode="auto">
              <a:xfrm>
                <a:off x="808" y="1543"/>
                <a:ext cx="1505" cy="507"/>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agent[0]</a:t>
                </a:r>
                <a:endParaRPr lang="en-US" sz="1000" b="1">
                  <a:solidFill>
                    <a:srgbClr val="FFFFFF"/>
                  </a:solidFill>
                  <a:latin typeface="Verdana" panose="020B0604030504040204" pitchFamily="32" charset="0"/>
                  <a:cs typeface="Arial" panose="020B0604020202020204" pitchFamily="34" charset="0"/>
                </a:endParaRPr>
              </a:p>
            </p:txBody>
          </p:sp>
        </p:grpSp>
        <p:sp>
          <p:nvSpPr>
            <p:cNvPr id="106517" name="Rectangle 21"/>
            <p:cNvSpPr>
              <a:spLocks noChangeArrowheads="1"/>
            </p:cNvSpPr>
            <p:nvPr/>
          </p:nvSpPr>
          <p:spPr bwMode="auto">
            <a:xfrm>
              <a:off x="1173" y="1727"/>
              <a:ext cx="1003" cy="260"/>
            </a:xfrm>
            <a:prstGeom prst="rect">
              <a:avLst/>
            </a:prstGeom>
            <a:solidFill>
              <a:srgbClr val="AAE2CA"/>
            </a:solidFill>
            <a:ln w="38160" cap="sq">
              <a:solidFill>
                <a:srgbClr val="FFFFFF"/>
              </a:solidFill>
              <a:miter lim="800000"/>
            </a:ln>
            <a:effectLst>
              <a:outerShdw dist="20160" dir="5400000" algn="ctr" rotWithShape="0">
                <a:srgbClr val="000000">
                  <a:alpha val="38034"/>
                </a:srgbClr>
              </a:outerShdw>
            </a:effectLst>
          </p:spPr>
          <p:txBody>
            <a:bodyPr wrap="none" anchor="ctr"/>
            <a:lstStyle/>
            <a:p>
              <a:pPr>
                <a:defRPr/>
              </a:pPr>
              <a:endParaRPr lang="en-US"/>
            </a:p>
          </p:txBody>
        </p:sp>
      </p:grpSp>
      <p:grpSp>
        <p:nvGrpSpPr>
          <p:cNvPr id="9" name="Group 22"/>
          <p:cNvGrpSpPr/>
          <p:nvPr/>
        </p:nvGrpSpPr>
        <p:grpSpPr bwMode="auto">
          <a:xfrm>
            <a:off x="1625601" y="5461001"/>
            <a:ext cx="3350684" cy="912813"/>
            <a:chOff x="768" y="3440"/>
            <a:chExt cx="1583" cy="575"/>
          </a:xfrm>
        </p:grpSpPr>
        <p:grpSp>
          <p:nvGrpSpPr>
            <p:cNvPr id="10" name="Group 23"/>
            <p:cNvGrpSpPr/>
            <p:nvPr/>
          </p:nvGrpSpPr>
          <p:grpSpPr bwMode="auto">
            <a:xfrm>
              <a:off x="768" y="3440"/>
              <a:ext cx="1583" cy="575"/>
              <a:chOff x="768" y="3440"/>
              <a:chExt cx="1583" cy="575"/>
            </a:xfrm>
          </p:grpSpPr>
          <p:pic>
            <p:nvPicPr>
              <p:cNvPr id="105509" name="Picture 24"/>
              <p:cNvPicPr>
                <a:picLocks noChangeAspect="1" noChangeArrowheads="1"/>
              </p:cNvPicPr>
              <p:nvPr/>
            </p:nvPicPr>
            <p:blipFill>
              <a:blip r:embed="rId6"/>
              <a:srcRect/>
              <a:stretch>
                <a:fillRect/>
              </a:stretch>
            </p:blipFill>
            <p:spPr bwMode="auto">
              <a:xfrm>
                <a:off x="768" y="3440"/>
                <a:ext cx="1583" cy="575"/>
              </a:xfrm>
              <a:prstGeom prst="rect">
                <a:avLst/>
              </a:prstGeom>
              <a:noFill/>
              <a:ln w="9525">
                <a:noFill/>
                <a:round/>
              </a:ln>
            </p:spPr>
          </p:pic>
          <p:sp>
            <p:nvSpPr>
              <p:cNvPr id="105510" name="Text Box 25"/>
              <p:cNvSpPr txBox="1">
                <a:spLocks noChangeArrowheads="1"/>
              </p:cNvSpPr>
              <p:nvPr/>
            </p:nvSpPr>
            <p:spPr bwMode="auto">
              <a:xfrm>
                <a:off x="808" y="3463"/>
                <a:ext cx="1505" cy="507"/>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agent[3]</a:t>
                </a:r>
                <a:endParaRPr lang="en-US" sz="1000" b="1">
                  <a:solidFill>
                    <a:srgbClr val="FFFFFF"/>
                  </a:solidFill>
                  <a:latin typeface="Verdana" panose="020B0604030504040204" pitchFamily="32" charset="0"/>
                  <a:cs typeface="Arial" panose="020B0604020202020204" pitchFamily="34" charset="0"/>
                </a:endParaRPr>
              </a:p>
            </p:txBody>
          </p:sp>
        </p:grpSp>
        <p:sp>
          <p:nvSpPr>
            <p:cNvPr id="106522" name="Rectangle 26"/>
            <p:cNvSpPr>
              <a:spLocks noChangeArrowheads="1"/>
            </p:cNvSpPr>
            <p:nvPr/>
          </p:nvSpPr>
          <p:spPr bwMode="auto">
            <a:xfrm>
              <a:off x="1173" y="3604"/>
              <a:ext cx="1003" cy="303"/>
            </a:xfrm>
            <a:prstGeom prst="rect">
              <a:avLst/>
            </a:prstGeom>
            <a:solidFill>
              <a:srgbClr val="AAE2CA"/>
            </a:solidFill>
            <a:ln w="38160" cap="sq">
              <a:solidFill>
                <a:srgbClr val="FFFFFF"/>
              </a:solidFill>
              <a:miter lim="800000"/>
            </a:ln>
            <a:effectLst>
              <a:outerShdw dist="20160" dir="5400000" algn="ctr" rotWithShape="0">
                <a:srgbClr val="000000">
                  <a:alpha val="38034"/>
                </a:srgbClr>
              </a:outerShdw>
            </a:effectLst>
          </p:spPr>
          <p:txBody>
            <a:bodyPr wrap="none" anchor="ctr"/>
            <a:lstStyle/>
            <a:p>
              <a:pPr>
                <a:defRPr/>
              </a:pPr>
              <a:endParaRPr lang="en-US"/>
            </a:p>
          </p:txBody>
        </p:sp>
      </p:grpSp>
      <p:sp>
        <p:nvSpPr>
          <p:cNvPr id="106523" name="AutoShape 27"/>
          <p:cNvSpPr>
            <a:spLocks noChangeArrowheads="1"/>
          </p:cNvSpPr>
          <p:nvPr/>
        </p:nvSpPr>
        <p:spPr bwMode="auto">
          <a:xfrm>
            <a:off x="8839200" y="2743200"/>
            <a:ext cx="2336800" cy="1371600"/>
          </a:xfrm>
          <a:prstGeom prst="flowChartMagneticDisk">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wrap="none" anchor="ctr"/>
          <a:lstStyle/>
          <a:p>
            <a:pPr>
              <a:defRPr/>
            </a:pPr>
            <a:endParaRPr lang="en-US"/>
          </a:p>
        </p:txBody>
      </p:sp>
      <p:sp>
        <p:nvSpPr>
          <p:cNvPr id="106524" name="Rectangle 28"/>
          <p:cNvSpPr>
            <a:spLocks noChangeArrowheads="1"/>
          </p:cNvSpPr>
          <p:nvPr/>
        </p:nvSpPr>
        <p:spPr bwMode="auto">
          <a:xfrm>
            <a:off x="9347200" y="3352800"/>
            <a:ext cx="1524000" cy="495300"/>
          </a:xfrm>
          <a:prstGeom prst="rect">
            <a:avLst/>
          </a:prstGeom>
          <a:gradFill rotWithShape="0">
            <a:gsLst>
              <a:gs pos="0">
                <a:srgbClr val="EDFFF8"/>
              </a:gs>
              <a:gs pos="100000">
                <a:srgbClr val="C3FFE8"/>
              </a:gs>
            </a:gsLst>
            <a:lin ang="5400000" scaled="1"/>
          </a:gradFill>
          <a:ln w="9360" cap="sq">
            <a:solidFill>
              <a:srgbClr val="A5DEC6"/>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*agent[2]*</a:t>
            </a:r>
            <a:endParaRPr lang="en-US" sz="1200">
              <a:solidFill>
                <a:srgbClr val="000000"/>
              </a:solidFill>
              <a:latin typeface="Verdana" panose="020B0604030504040204" pitchFamily="32" charset="0"/>
              <a:cs typeface="Arial" panose="020B0604020202020204" pitchFamily="34"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is_active = 1</a:t>
            </a:r>
            <a:endParaRPr lang="en-US" sz="1200">
              <a:solidFill>
                <a:srgbClr val="000000"/>
              </a:solidFill>
              <a:latin typeface="Verdana" panose="020B0604030504040204" pitchFamily="32" charset="0"/>
              <a:cs typeface="Arial" panose="020B0604020202020204" pitchFamily="34" charset="0"/>
            </a:endParaRPr>
          </a:p>
        </p:txBody>
      </p:sp>
      <p:cxnSp>
        <p:nvCxnSpPr>
          <p:cNvPr id="106525" name="AutoShape 29"/>
          <p:cNvCxnSpPr>
            <a:cxnSpLocks noChangeShapeType="1"/>
            <a:stCxn id="106526" idx="3"/>
          </p:cNvCxnSpPr>
          <p:nvPr/>
        </p:nvCxnSpPr>
        <p:spPr bwMode="auto">
          <a:xfrm>
            <a:off x="5588000" y="1943100"/>
            <a:ext cx="3352800" cy="1409700"/>
          </a:xfrm>
          <a:prstGeom prst="straightConnector1">
            <a:avLst/>
          </a:prstGeom>
          <a:noFill/>
          <a:ln w="25560" cap="sq">
            <a:solidFill>
              <a:schemeClr val="accent3"/>
            </a:solidFill>
            <a:prstDash val="dash"/>
            <a:miter lim="800000"/>
            <a:tailEnd type="triangle" w="med" len="med"/>
          </a:ln>
          <a:effectLst>
            <a:outerShdw dist="20160" dir="5400000" algn="ctr" rotWithShape="0">
              <a:srgbClr val="000000">
                <a:alpha val="38034"/>
              </a:srgbClr>
            </a:outerShdw>
          </a:effectLst>
        </p:spPr>
      </p:cxnSp>
      <p:sp>
        <p:nvSpPr>
          <p:cNvPr id="106526" name="AutoShape 30"/>
          <p:cNvSpPr>
            <a:spLocks noChangeArrowheads="1"/>
          </p:cNvSpPr>
          <p:nvPr/>
        </p:nvSpPr>
        <p:spPr bwMode="auto">
          <a:xfrm>
            <a:off x="3759200" y="1828800"/>
            <a:ext cx="1828800" cy="228600"/>
          </a:xfrm>
          <a:prstGeom prst="roundRect">
            <a:avLst>
              <a:gd name="adj" fmla="val 16667"/>
            </a:avLst>
          </a:prstGeom>
          <a:solidFill>
            <a:srgbClr val="FFFFFF"/>
          </a:solidFill>
          <a:ln w="25560" cap="sq">
            <a:solidFill>
              <a:srgbClr val="000000"/>
            </a:solidFill>
            <a:miter lim="800000"/>
          </a:ln>
        </p:spPr>
        <p:txBody>
          <a:bodyPr wrap="none"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latin typeface="Verdana" panose="020B0604030504040204" pitchFamily="32" charset="0"/>
                <a:cs typeface="Arial" panose="020B0604020202020204" pitchFamily="34" charset="0"/>
              </a:rPr>
              <a:t>SET is_active = 1</a:t>
            </a:r>
            <a:endParaRPr lang="en-US" sz="1000">
              <a:solidFill>
                <a:srgbClr val="000000"/>
              </a:solidFill>
              <a:latin typeface="Verdana" panose="020B0604030504040204" pitchFamily="32" charset="0"/>
              <a:cs typeface="Arial" panose="020B0604020202020204" pitchFamily="34" charset="0"/>
            </a:endParaRPr>
          </a:p>
        </p:txBody>
      </p:sp>
      <p:sp>
        <p:nvSpPr>
          <p:cNvPr id="105486" name="Text Box 31"/>
          <p:cNvSpPr txBox="1">
            <a:spLocks noChangeArrowheads="1"/>
          </p:cNvSpPr>
          <p:nvPr/>
        </p:nvSpPr>
        <p:spPr bwMode="auto">
          <a:xfrm>
            <a:off x="304800" y="0"/>
            <a:ext cx="10668000" cy="1216025"/>
          </a:xfrm>
          <a:prstGeom prst="rect">
            <a:avLst/>
          </a:prstGeom>
          <a:noFill/>
          <a:ln w="9525">
            <a:noFill/>
            <a:round/>
          </a:ln>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dirty="0">
              <a:solidFill>
                <a:srgbClr val="000000"/>
              </a:solidFill>
              <a:latin typeface="+mj-lt"/>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solidFill>
                  <a:srgbClr val="000000"/>
                </a:solidFill>
                <a:latin typeface="+mj-lt"/>
              </a:rPr>
              <a:t>  </a:t>
            </a:r>
            <a:r>
              <a:rPr lang="en-US" sz="3200" dirty="0" err="1">
                <a:latin typeface="+mj-lt"/>
              </a:rPr>
              <a:t>Uvm_config_db</a:t>
            </a:r>
            <a:r>
              <a:rPr lang="en-US" sz="3200" dirty="0">
                <a:latin typeface="+mj-lt"/>
              </a:rPr>
              <a:t> – set/get</a:t>
            </a:r>
            <a:endParaRPr lang="en-US" sz="3200" dirty="0">
              <a:latin typeface="+mj-lt"/>
            </a:endParaRPr>
          </a:p>
        </p:txBody>
      </p:sp>
      <p:sp>
        <p:nvSpPr>
          <p:cNvPr id="106528" name="AutoShape 32"/>
          <p:cNvSpPr>
            <a:spLocks noChangeArrowheads="1"/>
          </p:cNvSpPr>
          <p:nvPr/>
        </p:nvSpPr>
        <p:spPr bwMode="auto">
          <a:xfrm>
            <a:off x="2540000" y="2870200"/>
            <a:ext cx="2032000" cy="228600"/>
          </a:xfrm>
          <a:prstGeom prst="roundRect">
            <a:avLst>
              <a:gd name="adj" fmla="val 16667"/>
            </a:avLst>
          </a:prstGeom>
          <a:solidFill>
            <a:srgbClr val="FFFFFF"/>
          </a:solidFill>
          <a:ln w="25560" cap="sq">
            <a:solidFill>
              <a:srgbClr val="000000"/>
            </a:solidFill>
            <a:miter lim="800000"/>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latin typeface="Verdana" panose="020B0604030504040204" pitchFamily="32" charset="0"/>
                <a:cs typeface="Arial" panose="020B0604020202020204" pitchFamily="34" charset="0"/>
              </a:rPr>
              <a:t>GET “is_active” Fails</a:t>
            </a:r>
            <a:endParaRPr lang="en-US" sz="1000">
              <a:solidFill>
                <a:srgbClr val="000000"/>
              </a:solidFill>
              <a:latin typeface="Verdana" panose="020B0604030504040204" pitchFamily="32" charset="0"/>
              <a:cs typeface="Arial" panose="020B0604020202020204" pitchFamily="34" charset="0"/>
            </a:endParaRPr>
          </a:p>
        </p:txBody>
      </p:sp>
      <p:sp>
        <p:nvSpPr>
          <p:cNvPr id="106529" name="Rectangle 33"/>
          <p:cNvSpPr>
            <a:spLocks noChangeArrowheads="1"/>
          </p:cNvSpPr>
          <p:nvPr/>
        </p:nvSpPr>
        <p:spPr bwMode="auto">
          <a:xfrm>
            <a:off x="9347200" y="2819400"/>
            <a:ext cx="1524000" cy="228600"/>
          </a:xfrm>
          <a:prstGeom prst="rect">
            <a:avLst/>
          </a:prstGeom>
          <a:gradFill rotWithShape="0">
            <a:gsLst>
              <a:gs pos="0">
                <a:srgbClr val="EDFFF8"/>
              </a:gs>
              <a:gs pos="100000">
                <a:srgbClr val="C3FFE8"/>
              </a:gs>
            </a:gsLst>
            <a:lin ang="5400000" scaled="1"/>
          </a:gradFill>
          <a:ln w="9360" cap="sq">
            <a:solidFill>
              <a:srgbClr val="A5DEC6"/>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Config db</a:t>
            </a:r>
            <a:endParaRPr lang="en-US" sz="1200">
              <a:solidFill>
                <a:srgbClr val="000000"/>
              </a:solidFill>
              <a:latin typeface="Verdana" panose="020B0604030504040204" pitchFamily="32" charset="0"/>
              <a:cs typeface="Arial" panose="020B0604020202020204" pitchFamily="34" charset="0"/>
            </a:endParaRPr>
          </a:p>
        </p:txBody>
      </p:sp>
      <p:sp>
        <p:nvSpPr>
          <p:cNvPr id="106530" name="AutoShape 34"/>
          <p:cNvSpPr>
            <a:spLocks noChangeArrowheads="1"/>
          </p:cNvSpPr>
          <p:nvPr/>
        </p:nvSpPr>
        <p:spPr bwMode="auto">
          <a:xfrm>
            <a:off x="2540000" y="5842000"/>
            <a:ext cx="2032000" cy="228600"/>
          </a:xfrm>
          <a:prstGeom prst="roundRect">
            <a:avLst>
              <a:gd name="adj" fmla="val 16667"/>
            </a:avLst>
          </a:prstGeom>
          <a:solidFill>
            <a:srgbClr val="FFFFFF"/>
          </a:solidFill>
          <a:ln w="25560" cap="sq">
            <a:solidFill>
              <a:srgbClr val="000000"/>
            </a:solidFill>
            <a:miter lim="800000"/>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latin typeface="Verdana" panose="020B0604030504040204" pitchFamily="32" charset="0"/>
                <a:cs typeface="Arial" panose="020B0604020202020204" pitchFamily="34" charset="0"/>
              </a:rPr>
              <a:t>GET “is_active” Fails</a:t>
            </a:r>
            <a:endParaRPr lang="en-US" sz="1000">
              <a:solidFill>
                <a:srgbClr val="000000"/>
              </a:solidFill>
              <a:latin typeface="Verdana" panose="020B0604030504040204" pitchFamily="32" charset="0"/>
              <a:cs typeface="Arial" panose="020B0604020202020204" pitchFamily="34" charset="0"/>
            </a:endParaRPr>
          </a:p>
        </p:txBody>
      </p:sp>
      <p:sp>
        <p:nvSpPr>
          <p:cNvPr id="106531" name="AutoShape 35"/>
          <p:cNvSpPr>
            <a:spLocks noChangeArrowheads="1"/>
          </p:cNvSpPr>
          <p:nvPr/>
        </p:nvSpPr>
        <p:spPr bwMode="auto">
          <a:xfrm>
            <a:off x="2540000" y="3860800"/>
            <a:ext cx="2032000" cy="228600"/>
          </a:xfrm>
          <a:prstGeom prst="roundRect">
            <a:avLst>
              <a:gd name="adj" fmla="val 16667"/>
            </a:avLst>
          </a:prstGeom>
          <a:solidFill>
            <a:srgbClr val="FFFFFF"/>
          </a:solidFill>
          <a:ln w="25560" cap="sq">
            <a:solidFill>
              <a:srgbClr val="000000"/>
            </a:solidFill>
            <a:miter lim="800000"/>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latin typeface="Verdana" panose="020B0604030504040204" pitchFamily="32" charset="0"/>
                <a:cs typeface="Arial" panose="020B0604020202020204" pitchFamily="34" charset="0"/>
              </a:rPr>
              <a:t>GET “is_active” Fails</a:t>
            </a:r>
            <a:endParaRPr lang="en-US" sz="1000">
              <a:solidFill>
                <a:srgbClr val="000000"/>
              </a:solidFill>
              <a:latin typeface="Verdana" panose="020B0604030504040204" pitchFamily="32" charset="0"/>
              <a:cs typeface="Arial" panose="020B0604020202020204" pitchFamily="34" charset="0"/>
            </a:endParaRPr>
          </a:p>
        </p:txBody>
      </p:sp>
      <p:grpSp>
        <p:nvGrpSpPr>
          <p:cNvPr id="11" name="Group 36"/>
          <p:cNvGrpSpPr/>
          <p:nvPr/>
        </p:nvGrpSpPr>
        <p:grpSpPr bwMode="auto">
          <a:xfrm>
            <a:off x="1625601" y="4445001"/>
            <a:ext cx="3350684" cy="912813"/>
            <a:chOff x="768" y="2800"/>
            <a:chExt cx="1583" cy="575"/>
          </a:xfrm>
        </p:grpSpPr>
        <p:grpSp>
          <p:nvGrpSpPr>
            <p:cNvPr id="12" name="Group 37"/>
            <p:cNvGrpSpPr/>
            <p:nvPr/>
          </p:nvGrpSpPr>
          <p:grpSpPr bwMode="auto">
            <a:xfrm>
              <a:off x="768" y="2800"/>
              <a:ext cx="1583" cy="575"/>
              <a:chOff x="768" y="2800"/>
              <a:chExt cx="1583" cy="575"/>
            </a:xfrm>
          </p:grpSpPr>
          <p:pic>
            <p:nvPicPr>
              <p:cNvPr id="105505" name="Picture 38"/>
              <p:cNvPicPr>
                <a:picLocks noChangeAspect="1" noChangeArrowheads="1"/>
              </p:cNvPicPr>
              <p:nvPr/>
            </p:nvPicPr>
            <p:blipFill>
              <a:blip r:embed="rId7"/>
              <a:srcRect/>
              <a:stretch>
                <a:fillRect/>
              </a:stretch>
            </p:blipFill>
            <p:spPr bwMode="auto">
              <a:xfrm>
                <a:off x="768" y="2800"/>
                <a:ext cx="1583" cy="575"/>
              </a:xfrm>
              <a:prstGeom prst="rect">
                <a:avLst/>
              </a:prstGeom>
              <a:noFill/>
              <a:ln w="9525">
                <a:noFill/>
                <a:round/>
              </a:ln>
            </p:spPr>
          </p:pic>
          <p:sp>
            <p:nvSpPr>
              <p:cNvPr id="105506" name="Text Box 39"/>
              <p:cNvSpPr txBox="1">
                <a:spLocks noChangeArrowheads="1"/>
              </p:cNvSpPr>
              <p:nvPr/>
            </p:nvSpPr>
            <p:spPr bwMode="auto">
              <a:xfrm>
                <a:off x="808" y="2824"/>
                <a:ext cx="1505" cy="507"/>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agent[2]</a:t>
                </a:r>
                <a:endParaRPr lang="en-US" sz="1000" b="1">
                  <a:solidFill>
                    <a:srgbClr val="FFFFFF"/>
                  </a:solidFill>
                  <a:latin typeface="Verdana" panose="020B0604030504040204" pitchFamily="32" charset="0"/>
                  <a:cs typeface="Arial" panose="020B0604020202020204" pitchFamily="34" charset="0"/>
                </a:endParaRPr>
              </a:p>
            </p:txBody>
          </p:sp>
        </p:grpSp>
        <p:sp>
          <p:nvSpPr>
            <p:cNvPr id="106536" name="Rectangle 40"/>
            <p:cNvSpPr>
              <a:spLocks noChangeArrowheads="1"/>
            </p:cNvSpPr>
            <p:nvPr/>
          </p:nvSpPr>
          <p:spPr bwMode="auto">
            <a:xfrm>
              <a:off x="1173" y="2888"/>
              <a:ext cx="1003" cy="380"/>
            </a:xfrm>
            <a:prstGeom prst="rect">
              <a:avLst/>
            </a:prstGeom>
            <a:solidFill>
              <a:srgbClr val="AAE2CA"/>
            </a:solidFill>
            <a:ln w="38160" cap="sq">
              <a:solidFill>
                <a:srgbClr val="FFFFFF"/>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000">
                  <a:solidFill>
                    <a:srgbClr val="000000"/>
                  </a:solidFill>
                  <a:latin typeface="Verdana" panose="020B0604030504040204" pitchFamily="32" charset="0"/>
                  <a:cs typeface="Arial" panose="020B0604020202020204" pitchFamily="34" charset="0"/>
                </a:rPr>
                <a:t>wr_agent</a:t>
              </a:r>
              <a:endParaRPr lang="en-US" sz="1000">
                <a:solidFill>
                  <a:srgbClr val="000000"/>
                </a:solidFill>
                <a:latin typeface="Verdana" panose="020B0604030504040204" pitchFamily="32" charset="0"/>
                <a:cs typeface="Arial" panose="020B0604020202020204" pitchFamily="34" charset="0"/>
              </a:endParaRPr>
            </a:p>
          </p:txBody>
        </p:sp>
      </p:grpSp>
      <p:grpSp>
        <p:nvGrpSpPr>
          <p:cNvPr id="13" name="Group 41"/>
          <p:cNvGrpSpPr/>
          <p:nvPr/>
        </p:nvGrpSpPr>
        <p:grpSpPr bwMode="auto">
          <a:xfrm>
            <a:off x="1625601" y="4445001"/>
            <a:ext cx="3350684" cy="912813"/>
            <a:chOff x="768" y="2800"/>
            <a:chExt cx="1583" cy="575"/>
          </a:xfrm>
        </p:grpSpPr>
        <p:grpSp>
          <p:nvGrpSpPr>
            <p:cNvPr id="14" name="Group 42"/>
            <p:cNvGrpSpPr/>
            <p:nvPr/>
          </p:nvGrpSpPr>
          <p:grpSpPr bwMode="auto">
            <a:xfrm>
              <a:off x="768" y="2800"/>
              <a:ext cx="1583" cy="575"/>
              <a:chOff x="768" y="2800"/>
              <a:chExt cx="1583" cy="575"/>
            </a:xfrm>
          </p:grpSpPr>
          <p:pic>
            <p:nvPicPr>
              <p:cNvPr id="105501" name="Picture 43"/>
              <p:cNvPicPr>
                <a:picLocks noChangeAspect="1" noChangeArrowheads="1"/>
              </p:cNvPicPr>
              <p:nvPr/>
            </p:nvPicPr>
            <p:blipFill>
              <a:blip r:embed="rId8"/>
              <a:srcRect/>
              <a:stretch>
                <a:fillRect/>
              </a:stretch>
            </p:blipFill>
            <p:spPr bwMode="auto">
              <a:xfrm>
                <a:off x="768" y="2800"/>
                <a:ext cx="1583" cy="575"/>
              </a:xfrm>
              <a:prstGeom prst="rect">
                <a:avLst/>
              </a:prstGeom>
              <a:noFill/>
              <a:ln w="9525">
                <a:noFill/>
                <a:round/>
              </a:ln>
            </p:spPr>
          </p:pic>
          <p:sp>
            <p:nvSpPr>
              <p:cNvPr id="105502" name="Text Box 44"/>
              <p:cNvSpPr txBox="1">
                <a:spLocks noChangeArrowheads="1"/>
              </p:cNvSpPr>
              <p:nvPr/>
            </p:nvSpPr>
            <p:spPr bwMode="auto">
              <a:xfrm>
                <a:off x="808" y="2824"/>
                <a:ext cx="1505" cy="507"/>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FFFFFF"/>
                    </a:solidFill>
                    <a:latin typeface="Verdana" panose="020B0604030504040204" pitchFamily="32" charset="0"/>
                    <a:cs typeface="Arial" panose="020B0604020202020204" pitchFamily="34" charset="0"/>
                  </a:rPr>
                  <a:t>agent[2]</a:t>
                </a:r>
                <a:endParaRPr lang="en-US" sz="1000" b="1">
                  <a:solidFill>
                    <a:srgbClr val="FFFFFF"/>
                  </a:solidFill>
                  <a:latin typeface="Verdana" panose="020B0604030504040204" pitchFamily="32" charset="0"/>
                  <a:cs typeface="Arial" panose="020B0604020202020204" pitchFamily="34" charset="0"/>
                </a:endParaRPr>
              </a:p>
            </p:txBody>
          </p:sp>
        </p:grpSp>
        <p:grpSp>
          <p:nvGrpSpPr>
            <p:cNvPr id="15" name="Group 45"/>
            <p:cNvGrpSpPr/>
            <p:nvPr/>
          </p:nvGrpSpPr>
          <p:grpSpPr bwMode="auto">
            <a:xfrm>
              <a:off x="1126" y="2949"/>
              <a:ext cx="1094" cy="368"/>
              <a:chOff x="1126" y="2949"/>
              <a:chExt cx="1094" cy="368"/>
            </a:xfrm>
          </p:grpSpPr>
          <p:pic>
            <p:nvPicPr>
              <p:cNvPr id="105499" name="Picture 46"/>
              <p:cNvPicPr>
                <a:picLocks noChangeAspect="1" noChangeArrowheads="1"/>
              </p:cNvPicPr>
              <p:nvPr/>
            </p:nvPicPr>
            <p:blipFill>
              <a:blip r:embed="rId9"/>
              <a:srcRect/>
              <a:stretch>
                <a:fillRect/>
              </a:stretch>
            </p:blipFill>
            <p:spPr bwMode="auto">
              <a:xfrm>
                <a:off x="1126" y="2949"/>
                <a:ext cx="1094" cy="368"/>
              </a:xfrm>
              <a:prstGeom prst="rect">
                <a:avLst/>
              </a:prstGeom>
              <a:noFill/>
              <a:ln w="9525">
                <a:noFill/>
                <a:round/>
              </a:ln>
            </p:spPr>
          </p:pic>
          <p:sp>
            <p:nvSpPr>
              <p:cNvPr id="105500" name="Text Box 47"/>
              <p:cNvSpPr txBox="1">
                <a:spLocks noChangeArrowheads="1"/>
              </p:cNvSpPr>
              <p:nvPr/>
            </p:nvSpPr>
            <p:spPr bwMode="auto">
              <a:xfrm>
                <a:off x="1173" y="2979"/>
                <a:ext cx="1003" cy="289"/>
              </a:xfrm>
              <a:prstGeom prst="rect">
                <a:avLst/>
              </a:prstGeom>
              <a:noFill/>
              <a:ln w="9525">
                <a:noFill/>
                <a:round/>
              </a:ln>
            </p:spPr>
            <p:txBody>
              <a:bodyPr wrap="none" anchor="ctr"/>
              <a:lstStyle/>
              <a:p>
                <a:endParaRPr lang="en-US"/>
              </a:p>
            </p:txBody>
          </p:sp>
        </p:grpSp>
      </p:grpSp>
      <p:cxnSp>
        <p:nvCxnSpPr>
          <p:cNvPr id="106544" name="AutoShape 48"/>
          <p:cNvCxnSpPr>
            <a:cxnSpLocks noChangeShapeType="1"/>
            <a:stCxn id="106523" idx="3"/>
          </p:cNvCxnSpPr>
          <p:nvPr/>
        </p:nvCxnSpPr>
        <p:spPr bwMode="auto">
          <a:xfrm flipH="1">
            <a:off x="4876800" y="4114800"/>
            <a:ext cx="5130800" cy="749300"/>
          </a:xfrm>
          <a:prstGeom prst="straightConnector1">
            <a:avLst/>
          </a:prstGeom>
          <a:noFill/>
          <a:ln w="25560" cap="sq">
            <a:solidFill>
              <a:schemeClr val="accent3"/>
            </a:solidFill>
            <a:prstDash val="dash"/>
            <a:miter lim="800000"/>
            <a:tailEnd type="triangle" w="med" len="med"/>
          </a:ln>
          <a:effectLst>
            <a:outerShdw dist="20160" dir="5400000" algn="ctr" rotWithShape="0">
              <a:srgbClr val="000000">
                <a:alpha val="38034"/>
              </a:srgbClr>
            </a:outerShdw>
          </a:effectLst>
        </p:spPr>
      </p:cxnSp>
      <p:sp>
        <p:nvSpPr>
          <p:cNvPr id="106545" name="AutoShape 49"/>
          <p:cNvSpPr>
            <a:spLocks noChangeArrowheads="1"/>
          </p:cNvSpPr>
          <p:nvPr/>
        </p:nvSpPr>
        <p:spPr bwMode="auto">
          <a:xfrm>
            <a:off x="2540000" y="4889500"/>
            <a:ext cx="2032000" cy="228600"/>
          </a:xfrm>
          <a:prstGeom prst="roundRect">
            <a:avLst>
              <a:gd name="adj" fmla="val 16667"/>
            </a:avLst>
          </a:prstGeom>
          <a:solidFill>
            <a:srgbClr val="FFFFFF"/>
          </a:solidFill>
          <a:ln w="25560" cap="sq">
            <a:solidFill>
              <a:srgbClr val="000000"/>
            </a:solidFill>
            <a:miter lim="800000"/>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latin typeface="Verdana" panose="020B0604030504040204" pitchFamily="32" charset="0"/>
                <a:cs typeface="Arial" panose="020B0604020202020204" pitchFamily="34" charset="0"/>
              </a:rPr>
              <a:t>GET “is_active” Pass</a:t>
            </a:r>
            <a:endParaRPr lang="en-US" sz="1000">
              <a:solidFill>
                <a:srgbClr val="000000"/>
              </a:solidFill>
              <a:latin typeface="Verdana" panose="020B0604030504040204" pitchFamily="32" charset="0"/>
              <a:cs typeface="Arial" panose="020B0604020202020204" pitchFamily="34" charset="0"/>
            </a:endParaRPr>
          </a:p>
        </p:txBody>
      </p:sp>
      <p:pic>
        <p:nvPicPr>
          <p:cNvPr id="106546" name="Picture 50"/>
          <p:cNvPicPr>
            <a:picLocks noChangeAspect="1" noChangeArrowheads="1"/>
          </p:cNvPicPr>
          <p:nvPr/>
        </p:nvPicPr>
        <p:blipFill>
          <a:blip r:embed="rId10"/>
          <a:srcRect/>
          <a:stretch>
            <a:fillRect/>
          </a:stretch>
        </p:blipFill>
        <p:spPr bwMode="auto">
          <a:xfrm>
            <a:off x="7112000" y="1981201"/>
            <a:ext cx="4876800" cy="485775"/>
          </a:xfrm>
          <a:prstGeom prst="rect">
            <a:avLst/>
          </a:prstGeom>
          <a:noFill/>
          <a:ln w="9525">
            <a:noFill/>
            <a:round/>
          </a:ln>
        </p:spPr>
      </p:pic>
      <p:pic>
        <p:nvPicPr>
          <p:cNvPr id="106547" name="Picture 51"/>
          <p:cNvPicPr>
            <a:picLocks noChangeAspect="1" noChangeArrowheads="1"/>
          </p:cNvPicPr>
          <p:nvPr/>
        </p:nvPicPr>
        <p:blipFill>
          <a:blip r:embed="rId11"/>
          <a:srcRect/>
          <a:stretch>
            <a:fillRect/>
          </a:stretch>
        </p:blipFill>
        <p:spPr bwMode="auto">
          <a:xfrm>
            <a:off x="7010400" y="5029200"/>
            <a:ext cx="5181600" cy="590550"/>
          </a:xfrm>
          <a:prstGeom prst="rect">
            <a:avLst/>
          </a:prstGeom>
          <a:noFill/>
          <a:ln w="9525">
            <a:noFill/>
            <a:round/>
          </a:ln>
        </p:spPr>
      </p:pic>
      <p:sp>
        <p:nvSpPr>
          <p:cNvPr id="53" name="Footer Placeholder 4"/>
          <p:cNvSpPr>
            <a:spLocks noGrp="1"/>
          </p:cNvSpPr>
          <p:nvPr>
            <p:ph type="ftr" sz="quarter" idx="11"/>
          </p:nvPr>
        </p:nvSpPr>
        <p:spPr>
          <a:xfrm>
            <a:off x="1341120" y="6601968"/>
            <a:ext cx="7159752" cy="237744"/>
          </a:xfrm>
        </p:spPr>
        <p:txBody>
          <a:bodyPr/>
          <a:lstStyle/>
          <a:p>
            <a:r>
              <a:rPr lang="en-US" dirty="0" smtClean="0"/>
              <a:t>Universal verification Methodology</a:t>
            </a:r>
            <a:endParaRPr lang="en-US" dirty="0"/>
          </a:p>
        </p:txBody>
      </p:sp>
      <p:sp>
        <p:nvSpPr>
          <p:cNvPr id="54" name="Date Placeholder 5"/>
          <p:cNvSpPr>
            <a:spLocks noGrp="1"/>
          </p:cNvSpPr>
          <p:nvPr>
            <p:ph type="dt" sz="half" idx="10"/>
          </p:nvPr>
        </p:nvSpPr>
        <p:spPr>
          <a:xfrm>
            <a:off x="8875776" y="6601968"/>
            <a:ext cx="960120" cy="237744"/>
          </a:xfrm>
        </p:spPr>
        <p:txBody>
          <a:bodyPr/>
          <a:lstStyle/>
          <a:p>
            <a:fld id="{A8FDC996-F52D-4B06-8042-3F014CC63000}" type="datetime1">
              <a:rPr lang="en-US" smtClean="0"/>
            </a:fld>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additive="repl">
                                        <p:cTn id="6" dur="1" fill="hold">
                                          <p:stCondLst>
                                            <p:cond delay="0"/>
                                          </p:stCondLst>
                                        </p:cTn>
                                        <p:tgtEl>
                                          <p:spTgt spid="13"/>
                                        </p:tgtEl>
                                        <p:attrNameLst>
                                          <p:attrName>style.visibility</p:attrName>
                                        </p:attrNameLst>
                                      </p:cBhvr>
                                      <p:to>
                                        <p:strVal val="visible"/>
                                      </p:to>
                                    </p:set>
                                    <p:animEffect transition="in" filter="fade">
                                      <p:cBhvr additive="repl">
                                        <p:cTn id="7" dur="2000"/>
                                        <p:tgtEl>
                                          <p:spTgt spid="13"/>
                                        </p:tgtEl>
                                      </p:cBhvr>
                                    </p:animEffect>
                                  </p:childTnLst>
                                </p:cTn>
                              </p:par>
                              <p:par>
                                <p:cTn id="8" presetID="10" presetClass="entr" presetSubtype="0" fill="hold" nodeType="withEffect">
                                  <p:stCondLst>
                                    <p:cond delay="0"/>
                                  </p:stCondLst>
                                  <p:childTnLst>
                                    <p:set>
                                      <p:cBhvr additive="repl">
                                        <p:cTn id="9" dur="1" fill="hold">
                                          <p:stCondLst>
                                            <p:cond delay="0"/>
                                          </p:stCondLst>
                                        </p:cTn>
                                        <p:tgtEl>
                                          <p:spTgt spid="106531"/>
                                        </p:tgtEl>
                                        <p:attrNameLst>
                                          <p:attrName>style.visibility</p:attrName>
                                        </p:attrNameLst>
                                      </p:cBhvr>
                                      <p:to>
                                        <p:strVal val="visible"/>
                                      </p:to>
                                    </p:set>
                                    <p:animEffect transition="in" filter="fade">
                                      <p:cBhvr additive="repl">
                                        <p:cTn id="10" dur="2000"/>
                                        <p:tgtEl>
                                          <p:spTgt spid="106531"/>
                                        </p:tgtEl>
                                      </p:cBhvr>
                                    </p:animEffect>
                                  </p:childTnLst>
                                </p:cTn>
                              </p:par>
                              <p:par>
                                <p:cTn id="11" presetID="10" presetClass="entr" presetSubtype="0" fill="hold" nodeType="withEffect">
                                  <p:stCondLst>
                                    <p:cond delay="0"/>
                                  </p:stCondLst>
                                  <p:childTnLst>
                                    <p:set>
                                      <p:cBhvr additive="repl">
                                        <p:cTn id="12" dur="1" fill="hold">
                                          <p:stCondLst>
                                            <p:cond delay="0"/>
                                          </p:stCondLst>
                                        </p:cTn>
                                        <p:tgtEl>
                                          <p:spTgt spid="106528"/>
                                        </p:tgtEl>
                                        <p:attrNameLst>
                                          <p:attrName>style.visibility</p:attrName>
                                        </p:attrNameLst>
                                      </p:cBhvr>
                                      <p:to>
                                        <p:strVal val="visible"/>
                                      </p:to>
                                    </p:set>
                                    <p:animEffect transition="in" filter="fade">
                                      <p:cBhvr additive="repl">
                                        <p:cTn id="13" dur="2000"/>
                                        <p:tgtEl>
                                          <p:spTgt spid="106528"/>
                                        </p:tgtEl>
                                      </p:cBhvr>
                                    </p:animEffect>
                                  </p:childTnLst>
                                </p:cTn>
                              </p:par>
                              <p:par>
                                <p:cTn id="14" presetID="10" presetClass="entr" presetSubtype="0" fill="hold" nodeType="withEffect">
                                  <p:stCondLst>
                                    <p:cond delay="0"/>
                                  </p:stCondLst>
                                  <p:childTnLst>
                                    <p:set>
                                      <p:cBhvr additive="repl">
                                        <p:cTn id="15" dur="1" fill="hold">
                                          <p:stCondLst>
                                            <p:cond delay="0"/>
                                          </p:stCondLst>
                                        </p:cTn>
                                        <p:tgtEl>
                                          <p:spTgt spid="106530"/>
                                        </p:tgtEl>
                                        <p:attrNameLst>
                                          <p:attrName>style.visibility</p:attrName>
                                        </p:attrNameLst>
                                      </p:cBhvr>
                                      <p:to>
                                        <p:strVal val="visible"/>
                                      </p:to>
                                    </p:set>
                                    <p:animEffect transition="in" filter="fade">
                                      <p:cBhvr additive="repl">
                                        <p:cTn id="16" dur="2000"/>
                                        <p:tgtEl>
                                          <p:spTgt spid="106530"/>
                                        </p:tgtEl>
                                      </p:cBhvr>
                                    </p:animEffect>
                                  </p:childTnLst>
                                </p:cTn>
                              </p:par>
                              <p:par>
                                <p:cTn id="17" presetID="10" presetClass="entr" presetSubtype="0" fill="hold" nodeType="withEffect">
                                  <p:stCondLst>
                                    <p:cond delay="0"/>
                                  </p:stCondLst>
                                  <p:childTnLst>
                                    <p:set>
                                      <p:cBhvr additive="repl">
                                        <p:cTn id="18" dur="1" fill="hold">
                                          <p:stCondLst>
                                            <p:cond delay="0"/>
                                          </p:stCondLst>
                                        </p:cTn>
                                        <p:tgtEl>
                                          <p:spTgt spid="106545"/>
                                        </p:tgtEl>
                                        <p:attrNameLst>
                                          <p:attrName>style.visibility</p:attrName>
                                        </p:attrNameLst>
                                      </p:cBhvr>
                                      <p:to>
                                        <p:strVal val="visible"/>
                                      </p:to>
                                    </p:set>
                                    <p:animEffect transition="in" filter="fade">
                                      <p:cBhvr additive="repl">
                                        <p:cTn id="19" dur="2000"/>
                                        <p:tgtEl>
                                          <p:spTgt spid="106545"/>
                                        </p:tgtEl>
                                      </p:cBhvr>
                                    </p:animEffect>
                                  </p:childTnLst>
                                </p:cTn>
                              </p:par>
                              <p:par>
                                <p:cTn id="20" presetID="10" presetClass="entr" presetSubtype="0" fill="hold" nodeType="withEffect">
                                  <p:stCondLst>
                                    <p:cond delay="0"/>
                                  </p:stCondLst>
                                  <p:childTnLst>
                                    <p:set>
                                      <p:cBhvr additive="repl">
                                        <p:cTn id="21" dur="1" fill="hold">
                                          <p:stCondLst>
                                            <p:cond delay="0"/>
                                          </p:stCondLst>
                                        </p:cTn>
                                        <p:tgtEl>
                                          <p:spTgt spid="106545"/>
                                        </p:tgtEl>
                                        <p:attrNameLst>
                                          <p:attrName>style.visibility</p:attrName>
                                        </p:attrNameLst>
                                      </p:cBhvr>
                                      <p:to>
                                        <p:strVal val="visible"/>
                                      </p:to>
                                    </p:set>
                                    <p:animEffect transition="in" filter="fade">
                                      <p:cBhvr additive="repl">
                                        <p:cTn id="22" dur="2000"/>
                                        <p:tgtEl>
                                          <p:spTgt spid="106545"/>
                                        </p:tgtEl>
                                      </p:cBhvr>
                                    </p:animEffect>
                                  </p:childTnLst>
                                </p:cTn>
                              </p:par>
                              <p:par>
                                <p:cTn id="23" presetID="10" presetClass="entr" presetSubtype="0" fill="hold" nodeType="withEffect">
                                  <p:stCondLst>
                                    <p:cond delay="0"/>
                                  </p:stCondLst>
                                  <p:childTnLst>
                                    <p:set>
                                      <p:cBhvr additive="repl">
                                        <p:cTn id="24" dur="1" fill="hold">
                                          <p:stCondLst>
                                            <p:cond delay="0"/>
                                          </p:stCondLst>
                                        </p:cTn>
                                        <p:tgtEl>
                                          <p:spTgt spid="7"/>
                                        </p:tgtEl>
                                        <p:attrNameLst>
                                          <p:attrName>style.visibility</p:attrName>
                                        </p:attrNameLst>
                                      </p:cBhvr>
                                      <p:to>
                                        <p:strVal val="visible"/>
                                      </p:to>
                                    </p:set>
                                    <p:animEffect transition="in" filter="fade">
                                      <p:cBhvr additive="repl">
                                        <p:cTn id="25" dur="2000"/>
                                        <p:tgtEl>
                                          <p:spTgt spid="7"/>
                                        </p:tgtEl>
                                      </p:cBhvr>
                                    </p:animEffect>
                                  </p:childTnLst>
                                </p:cTn>
                              </p:par>
                              <p:par>
                                <p:cTn id="26" presetID="10" presetClass="entr" presetSubtype="0" fill="hold" nodeType="withEffect">
                                  <p:stCondLst>
                                    <p:cond delay="0"/>
                                  </p:stCondLst>
                                  <p:childTnLst>
                                    <p:set>
                                      <p:cBhvr additive="repl">
                                        <p:cTn id="27" dur="1" fill="hold">
                                          <p:stCondLst>
                                            <p:cond delay="0"/>
                                          </p:stCondLst>
                                        </p:cTn>
                                        <p:tgtEl>
                                          <p:spTgt spid="5"/>
                                        </p:tgtEl>
                                        <p:attrNameLst>
                                          <p:attrName>style.visibility</p:attrName>
                                        </p:attrNameLst>
                                      </p:cBhvr>
                                      <p:to>
                                        <p:strVal val="visible"/>
                                      </p:to>
                                    </p:set>
                                    <p:animEffect transition="in" filter="fade">
                                      <p:cBhvr additive="repl">
                                        <p:cTn id="28" dur="2000"/>
                                        <p:tgtEl>
                                          <p:spTgt spid="5"/>
                                        </p:tgtEl>
                                      </p:cBhvr>
                                    </p:animEffect>
                                  </p:childTnLst>
                                </p:cTn>
                              </p:par>
                              <p:par>
                                <p:cTn id="29" presetID="10" presetClass="entr" presetSubtype="0" fill="hold" nodeType="withEffect">
                                  <p:stCondLst>
                                    <p:cond delay="0"/>
                                  </p:stCondLst>
                                  <p:childTnLst>
                                    <p:set>
                                      <p:cBhvr additive="repl">
                                        <p:cTn id="30" dur="1" fill="hold">
                                          <p:stCondLst>
                                            <p:cond delay="0"/>
                                          </p:stCondLst>
                                        </p:cTn>
                                        <p:tgtEl>
                                          <p:spTgt spid="11"/>
                                        </p:tgtEl>
                                        <p:attrNameLst>
                                          <p:attrName>style.visibility</p:attrName>
                                        </p:attrNameLst>
                                      </p:cBhvr>
                                      <p:to>
                                        <p:strVal val="visible"/>
                                      </p:to>
                                    </p:set>
                                    <p:animEffect transition="in" filter="fade">
                                      <p:cBhvr additive="repl">
                                        <p:cTn id="31" dur="2000"/>
                                        <p:tgtEl>
                                          <p:spTgt spid="11"/>
                                        </p:tgtEl>
                                      </p:cBhvr>
                                    </p:animEffect>
                                  </p:childTnLst>
                                </p:cTn>
                              </p:par>
                              <p:par>
                                <p:cTn id="32" presetID="10" presetClass="entr" presetSubtype="0" fill="hold" nodeType="withEffect">
                                  <p:stCondLst>
                                    <p:cond delay="0"/>
                                  </p:stCondLst>
                                  <p:childTnLst>
                                    <p:set>
                                      <p:cBhvr additive="repl">
                                        <p:cTn id="33" dur="1" fill="hold">
                                          <p:stCondLst>
                                            <p:cond delay="0"/>
                                          </p:stCondLst>
                                        </p:cTn>
                                        <p:tgtEl>
                                          <p:spTgt spid="9"/>
                                        </p:tgtEl>
                                        <p:attrNameLst>
                                          <p:attrName>style.visibility</p:attrName>
                                        </p:attrNameLst>
                                      </p:cBhvr>
                                      <p:to>
                                        <p:strVal val="visible"/>
                                      </p:to>
                                    </p:set>
                                    <p:animEffect transition="in" filter="fade">
                                      <p:cBhvr additive="repl">
                                        <p:cTn id="34" dur="2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additive="repl">
                                        <p:cTn id="38" dur="1" fill="hold">
                                          <p:stCondLst>
                                            <p:cond delay="0"/>
                                          </p:stCondLst>
                                        </p:cTn>
                                        <p:tgtEl>
                                          <p:spTgt spid="106529"/>
                                        </p:tgtEl>
                                        <p:attrNameLst>
                                          <p:attrName>style.visibility</p:attrName>
                                        </p:attrNameLst>
                                      </p:cBhvr>
                                      <p:to>
                                        <p:strVal val="visible"/>
                                      </p:to>
                                    </p:set>
                                    <p:animEffect transition="in" filter="fade">
                                      <p:cBhvr additive="repl">
                                        <p:cTn id="39" dur="2000"/>
                                        <p:tgtEl>
                                          <p:spTgt spid="106529"/>
                                        </p:tgtEl>
                                      </p:cBhvr>
                                    </p:animEffect>
                                  </p:childTnLst>
                                </p:cTn>
                              </p:par>
                              <p:par>
                                <p:cTn id="40" presetID="10" presetClass="entr" presetSubtype="0" fill="hold" grpId="0" nodeType="withEffect">
                                  <p:stCondLst>
                                    <p:cond delay="0"/>
                                  </p:stCondLst>
                                  <p:childTnLst>
                                    <p:set>
                                      <p:cBhvr additive="repl">
                                        <p:cTn id="41" dur="1" fill="hold">
                                          <p:stCondLst>
                                            <p:cond delay="0"/>
                                          </p:stCondLst>
                                        </p:cTn>
                                        <p:tgtEl>
                                          <p:spTgt spid="106523"/>
                                        </p:tgtEl>
                                        <p:attrNameLst>
                                          <p:attrName>style.visibility</p:attrName>
                                        </p:attrNameLst>
                                      </p:cBhvr>
                                      <p:to>
                                        <p:strVal val="visible"/>
                                      </p:to>
                                    </p:set>
                                    <p:animEffect transition="in" filter="fade">
                                      <p:cBhvr additive="repl">
                                        <p:cTn id="42" dur="2000"/>
                                        <p:tgtEl>
                                          <p:spTgt spid="1065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additive="repl">
                                        <p:cTn id="46" dur="1" fill="hold">
                                          <p:stCondLst>
                                            <p:cond delay="0"/>
                                          </p:stCondLst>
                                        </p:cTn>
                                        <p:tgtEl>
                                          <p:spTgt spid="106526"/>
                                        </p:tgtEl>
                                        <p:attrNameLst>
                                          <p:attrName>style.visibility</p:attrName>
                                        </p:attrNameLst>
                                      </p:cBhvr>
                                      <p:to>
                                        <p:strVal val="visible"/>
                                      </p:to>
                                    </p:set>
                                    <p:animEffect transition="in" filter="fade">
                                      <p:cBhvr additive="repl">
                                        <p:cTn id="47" dur="2000"/>
                                        <p:tgtEl>
                                          <p:spTgt spid="106526"/>
                                        </p:tgtEl>
                                      </p:cBhvr>
                                    </p:animEffect>
                                  </p:childTnLst>
                                </p:cTn>
                              </p:par>
                              <p:par>
                                <p:cTn id="48" presetID="1" presetClass="entr" presetSubtype="0" fill="hold" nodeType="withEffect">
                                  <p:stCondLst>
                                    <p:cond delay="0"/>
                                  </p:stCondLst>
                                  <p:childTnLst>
                                    <p:set>
                                      <p:cBhvr additive="repl">
                                        <p:cTn id="49" dur="1" fill="hold">
                                          <p:stCondLst>
                                            <p:cond delay="0"/>
                                          </p:stCondLst>
                                        </p:cTn>
                                        <p:tgtEl>
                                          <p:spTgt spid="10654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additive="repl">
                                        <p:cTn id="53" dur="1" fill="hold">
                                          <p:stCondLst>
                                            <p:cond delay="0"/>
                                          </p:stCondLst>
                                        </p:cTn>
                                        <p:tgtEl>
                                          <p:spTgt spid="106525"/>
                                        </p:tgtEl>
                                        <p:attrNameLst>
                                          <p:attrName>style.visibility</p:attrName>
                                        </p:attrNameLst>
                                      </p:cBhvr>
                                      <p:to>
                                        <p:strVal val="visible"/>
                                      </p:to>
                                    </p:set>
                                    <p:animEffect transition="in" filter="fade">
                                      <p:cBhvr additive="repl">
                                        <p:cTn id="54" dur="2000"/>
                                        <p:tgtEl>
                                          <p:spTgt spid="10652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additive="repl">
                                        <p:cTn id="58" dur="1" fill="hold">
                                          <p:stCondLst>
                                            <p:cond delay="0"/>
                                          </p:stCondLst>
                                        </p:cTn>
                                        <p:tgtEl>
                                          <p:spTgt spid="106524"/>
                                        </p:tgtEl>
                                        <p:attrNameLst>
                                          <p:attrName>style.visibility</p:attrName>
                                        </p:attrNameLst>
                                      </p:cBhvr>
                                      <p:to>
                                        <p:strVal val="visible"/>
                                      </p:to>
                                    </p:set>
                                    <p:animEffect transition="in" filter="fade">
                                      <p:cBhvr additive="repl">
                                        <p:cTn id="59" dur="2000"/>
                                        <p:tgtEl>
                                          <p:spTgt spid="10652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additive="repl">
                                        <p:cTn id="63" dur="1" fill="hold">
                                          <p:stCondLst>
                                            <p:cond delay="0"/>
                                          </p:stCondLst>
                                        </p:cTn>
                                        <p:tgtEl>
                                          <p:spTgt spid="106544"/>
                                        </p:tgtEl>
                                        <p:attrNameLst>
                                          <p:attrName>style.visibility</p:attrName>
                                        </p:attrNameLst>
                                      </p:cBhvr>
                                      <p:to>
                                        <p:strVal val="visible"/>
                                      </p:to>
                                    </p:set>
                                    <p:animEffect transition="in" filter="fade">
                                      <p:cBhvr additive="repl">
                                        <p:cTn id="64" dur="2000"/>
                                        <p:tgtEl>
                                          <p:spTgt spid="106544"/>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additive="repl">
                                        <p:cTn id="68" dur="1" fill="hold">
                                          <p:stCondLst>
                                            <p:cond delay="0"/>
                                          </p:stCondLst>
                                        </p:cTn>
                                        <p:tgtEl>
                                          <p:spTgt spid="106544"/>
                                        </p:tgtEl>
                                        <p:attrNameLst>
                                          <p:attrName>style.visibility</p:attrName>
                                        </p:attrNameLst>
                                      </p:cBhvr>
                                      <p:to>
                                        <p:strVal val="visible"/>
                                      </p:to>
                                    </p:set>
                                  </p:childTnLst>
                                </p:cTn>
                              </p:par>
                              <p:par>
                                <p:cTn id="69" presetID="1" presetClass="entr" presetSubtype="0" fill="hold" nodeType="withEffect">
                                  <p:stCondLst>
                                    <p:cond delay="0"/>
                                  </p:stCondLst>
                                  <p:childTnLst>
                                    <p:set>
                                      <p:cBhvr additive="repl">
                                        <p:cTn id="70" dur="1" fill="hold">
                                          <p:stCondLst>
                                            <p:cond delay="0"/>
                                          </p:stCondLst>
                                        </p:cTn>
                                        <p:tgtEl>
                                          <p:spTgt spid="106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2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2"/>
          <p:cNvSpPr txBox="1">
            <a:spLocks noChangeArrowheads="1"/>
          </p:cNvSpPr>
          <p:nvPr/>
        </p:nvSpPr>
        <p:spPr bwMode="auto">
          <a:xfrm>
            <a:off x="9063567" y="6399212"/>
            <a:ext cx="2923117" cy="458788"/>
          </a:xfrm>
          <a:prstGeom prst="rect">
            <a:avLst/>
          </a:prstGeom>
          <a:noFill/>
          <a:ln w="9525">
            <a:noFill/>
            <a:rou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DD56223-DD0D-4CE6-9482-7AC83CFDBB3C}" type="slidenum">
              <a:rPr lang="en-IN" sz="1400">
                <a:solidFill>
                  <a:srgbClr val="000000"/>
                </a:solidFill>
              </a:rPr>
            </a:fld>
            <a:endParaRPr lang="en-IN" sz="1400" dirty="0">
              <a:solidFill>
                <a:srgbClr val="000000"/>
              </a:solidFill>
            </a:endParaRPr>
          </a:p>
        </p:txBody>
      </p:sp>
      <p:grpSp>
        <p:nvGrpSpPr>
          <p:cNvPr id="2" name="Group 3"/>
          <p:cNvGrpSpPr/>
          <p:nvPr/>
        </p:nvGrpSpPr>
        <p:grpSpPr bwMode="auto">
          <a:xfrm>
            <a:off x="332318" y="2828926"/>
            <a:ext cx="11247967" cy="3357563"/>
            <a:chOff x="157" y="1782"/>
            <a:chExt cx="5314" cy="2115"/>
          </a:xfrm>
        </p:grpSpPr>
        <p:pic>
          <p:nvPicPr>
            <p:cNvPr id="108577" name="Picture 4"/>
            <p:cNvPicPr>
              <a:picLocks noChangeAspect="1" noChangeArrowheads="1"/>
            </p:cNvPicPr>
            <p:nvPr/>
          </p:nvPicPr>
          <p:blipFill>
            <a:blip r:embed="rId1"/>
            <a:srcRect/>
            <a:stretch>
              <a:fillRect/>
            </a:stretch>
          </p:blipFill>
          <p:spPr bwMode="auto">
            <a:xfrm>
              <a:off x="157" y="1782"/>
              <a:ext cx="5314" cy="2115"/>
            </a:xfrm>
            <a:prstGeom prst="rect">
              <a:avLst/>
            </a:prstGeom>
            <a:noFill/>
            <a:ln w="9525">
              <a:noFill/>
              <a:round/>
            </a:ln>
          </p:spPr>
        </p:pic>
        <p:sp>
          <p:nvSpPr>
            <p:cNvPr id="108578" name="Text Box 5"/>
            <p:cNvSpPr txBox="1">
              <a:spLocks noChangeArrowheads="1"/>
            </p:cNvSpPr>
            <p:nvPr/>
          </p:nvSpPr>
          <p:spPr bwMode="auto">
            <a:xfrm>
              <a:off x="200" y="1824"/>
              <a:ext cx="5231" cy="2023"/>
            </a:xfrm>
            <a:prstGeom prst="rect">
              <a:avLst/>
            </a:prstGeom>
            <a:noFill/>
            <a:ln w="9525">
              <a:noFill/>
              <a:round/>
            </a:ln>
          </p:spPr>
          <p:txBody>
            <a:bodyPr wrap="none"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Verdana" panose="020B0604030504040204" pitchFamily="32" charset="0"/>
                  <a:cs typeface="Arial" panose="020B0604020202020204" pitchFamily="34" charset="0"/>
                </a:rPr>
                <a:t>               Top Module</a:t>
              </a:r>
              <a:endParaRPr lang="en-US" sz="1800">
                <a:solidFill>
                  <a:srgbClr val="000000"/>
                </a:solidFill>
                <a:latin typeface="Verdana" panose="020B0604030504040204" pitchFamily="32" charset="0"/>
                <a:cs typeface="Arial" panose="020B0604020202020204" pitchFamily="34" charset="0"/>
              </a:endParaRPr>
            </a:p>
          </p:txBody>
        </p:sp>
      </p:grpSp>
      <p:grpSp>
        <p:nvGrpSpPr>
          <p:cNvPr id="3" name="Group 6"/>
          <p:cNvGrpSpPr/>
          <p:nvPr/>
        </p:nvGrpSpPr>
        <p:grpSpPr bwMode="auto">
          <a:xfrm>
            <a:off x="8957734" y="3717925"/>
            <a:ext cx="2264833" cy="1651000"/>
            <a:chOff x="4232" y="2342"/>
            <a:chExt cx="1070" cy="1040"/>
          </a:xfrm>
        </p:grpSpPr>
        <p:pic>
          <p:nvPicPr>
            <p:cNvPr id="108575" name="Picture 7"/>
            <p:cNvPicPr>
              <a:picLocks noChangeAspect="1" noChangeArrowheads="1"/>
            </p:cNvPicPr>
            <p:nvPr/>
          </p:nvPicPr>
          <p:blipFill>
            <a:blip r:embed="rId2"/>
            <a:srcRect/>
            <a:stretch>
              <a:fillRect/>
            </a:stretch>
          </p:blipFill>
          <p:spPr bwMode="auto">
            <a:xfrm>
              <a:off x="4232" y="2342"/>
              <a:ext cx="1070" cy="1040"/>
            </a:xfrm>
            <a:prstGeom prst="rect">
              <a:avLst/>
            </a:prstGeom>
            <a:noFill/>
            <a:ln w="9525">
              <a:noFill/>
              <a:round/>
            </a:ln>
          </p:spPr>
        </p:pic>
        <p:sp>
          <p:nvSpPr>
            <p:cNvPr id="108576" name="Text Box 8"/>
            <p:cNvSpPr txBox="1">
              <a:spLocks noChangeArrowheads="1"/>
            </p:cNvSpPr>
            <p:nvPr/>
          </p:nvSpPr>
          <p:spPr bwMode="auto">
            <a:xfrm>
              <a:off x="4298" y="2408"/>
              <a:ext cx="941" cy="911"/>
            </a:xfrm>
            <a:prstGeom prst="rect">
              <a:avLst/>
            </a:prstGeom>
            <a:noFill/>
            <a:ln w="9525">
              <a:noFill/>
              <a:rou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FFFFFF"/>
                  </a:solidFill>
                </a:rPr>
                <a:t>DUT</a:t>
              </a:r>
              <a:endParaRPr lang="en-US" b="1">
                <a:solidFill>
                  <a:srgbClr val="FFFFFF"/>
                </a:solidFill>
              </a:endParaRPr>
            </a:p>
          </p:txBody>
        </p:sp>
      </p:grpSp>
      <p:grpSp>
        <p:nvGrpSpPr>
          <p:cNvPr id="4" name="Group 9"/>
          <p:cNvGrpSpPr/>
          <p:nvPr/>
        </p:nvGrpSpPr>
        <p:grpSpPr bwMode="auto">
          <a:xfrm>
            <a:off x="618067" y="3084514"/>
            <a:ext cx="4540251" cy="2936875"/>
            <a:chOff x="292" y="1943"/>
            <a:chExt cx="2145" cy="1850"/>
          </a:xfrm>
        </p:grpSpPr>
        <p:pic>
          <p:nvPicPr>
            <p:cNvPr id="108573" name="Picture 10"/>
            <p:cNvPicPr>
              <a:picLocks noChangeAspect="1" noChangeArrowheads="1"/>
            </p:cNvPicPr>
            <p:nvPr/>
          </p:nvPicPr>
          <p:blipFill>
            <a:blip r:embed="rId3"/>
            <a:srcRect/>
            <a:stretch>
              <a:fillRect/>
            </a:stretch>
          </p:blipFill>
          <p:spPr bwMode="auto">
            <a:xfrm>
              <a:off x="292" y="1943"/>
              <a:ext cx="2145" cy="1850"/>
            </a:xfrm>
            <a:prstGeom prst="rect">
              <a:avLst/>
            </a:prstGeom>
            <a:noFill/>
            <a:ln w="9525">
              <a:noFill/>
              <a:round/>
            </a:ln>
          </p:spPr>
        </p:pic>
        <p:sp>
          <p:nvSpPr>
            <p:cNvPr id="108574" name="Text Box 11"/>
            <p:cNvSpPr txBox="1">
              <a:spLocks noChangeArrowheads="1"/>
            </p:cNvSpPr>
            <p:nvPr/>
          </p:nvSpPr>
          <p:spPr bwMode="auto">
            <a:xfrm>
              <a:off x="336" y="1968"/>
              <a:ext cx="2063" cy="1775"/>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Verdana" panose="020B0604030504040204" pitchFamily="32" charset="0"/>
                  <a:cs typeface="Arial" panose="020B0604020202020204" pitchFamily="34" charset="0"/>
                </a:rPr>
                <a:t>ram_test</a:t>
              </a:r>
              <a:endParaRPr lang="en-US" sz="1400">
                <a:solidFill>
                  <a:srgbClr val="000000"/>
                </a:solidFill>
                <a:latin typeface="Verdana" panose="020B0604030504040204" pitchFamily="32" charset="0"/>
                <a:cs typeface="Arial" panose="020B0604020202020204" pitchFamily="34" charset="0"/>
              </a:endParaRPr>
            </a:p>
          </p:txBody>
        </p:sp>
      </p:grpSp>
      <p:grpSp>
        <p:nvGrpSpPr>
          <p:cNvPr id="5" name="Group 12"/>
          <p:cNvGrpSpPr/>
          <p:nvPr/>
        </p:nvGrpSpPr>
        <p:grpSpPr bwMode="auto">
          <a:xfrm>
            <a:off x="918634" y="3462338"/>
            <a:ext cx="4036484" cy="2406650"/>
            <a:chOff x="434" y="2181"/>
            <a:chExt cx="1907" cy="1516"/>
          </a:xfrm>
        </p:grpSpPr>
        <p:pic>
          <p:nvPicPr>
            <p:cNvPr id="108571" name="Picture 13"/>
            <p:cNvPicPr>
              <a:picLocks noChangeAspect="1" noChangeArrowheads="1"/>
            </p:cNvPicPr>
            <p:nvPr/>
          </p:nvPicPr>
          <p:blipFill>
            <a:blip r:embed="rId4"/>
            <a:srcRect/>
            <a:stretch>
              <a:fillRect/>
            </a:stretch>
          </p:blipFill>
          <p:spPr bwMode="auto">
            <a:xfrm>
              <a:off x="434" y="2181"/>
              <a:ext cx="1907" cy="1516"/>
            </a:xfrm>
            <a:prstGeom prst="rect">
              <a:avLst/>
            </a:prstGeom>
            <a:noFill/>
            <a:ln w="9525">
              <a:noFill/>
              <a:round/>
            </a:ln>
          </p:spPr>
        </p:pic>
        <p:sp>
          <p:nvSpPr>
            <p:cNvPr id="108572" name="Text Box 14"/>
            <p:cNvSpPr txBox="1">
              <a:spLocks noChangeArrowheads="1"/>
            </p:cNvSpPr>
            <p:nvPr/>
          </p:nvSpPr>
          <p:spPr bwMode="auto">
            <a:xfrm>
              <a:off x="480" y="2208"/>
              <a:ext cx="1823" cy="1439"/>
            </a:xfrm>
            <a:prstGeom prst="rect">
              <a:avLst/>
            </a:prstGeom>
            <a:noFill/>
            <a:ln w="9525">
              <a:noFill/>
              <a:rou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Verdana" panose="020B0604030504040204" pitchFamily="32" charset="0"/>
                  <a:cs typeface="Arial" panose="020B0604020202020204" pitchFamily="34" charset="0"/>
                </a:rPr>
                <a:t>ram_tb</a:t>
              </a:r>
              <a:endParaRPr lang="en-US" sz="1400">
                <a:solidFill>
                  <a:srgbClr val="000000"/>
                </a:solidFill>
                <a:latin typeface="Verdana" panose="020B0604030504040204" pitchFamily="32" charset="0"/>
                <a:cs typeface="Arial" panose="020B0604020202020204" pitchFamily="34" charset="0"/>
              </a:endParaRPr>
            </a:p>
          </p:txBody>
        </p:sp>
      </p:grpSp>
      <p:sp>
        <p:nvSpPr>
          <p:cNvPr id="109583" name="Rectangle 15"/>
          <p:cNvSpPr>
            <a:spLocks noChangeArrowheads="1"/>
          </p:cNvSpPr>
          <p:nvPr/>
        </p:nvSpPr>
        <p:spPr bwMode="auto">
          <a:xfrm>
            <a:off x="1439333" y="3975100"/>
            <a:ext cx="2827867" cy="13716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000" b="1">
                <a:solidFill>
                  <a:srgbClr val="000000"/>
                </a:solidFill>
                <a:latin typeface="Verdana" panose="020B0604030504040204" pitchFamily="32" charset="0"/>
                <a:cs typeface="Arial" panose="020B0604020202020204" pitchFamily="34" charset="0"/>
              </a:rPr>
              <a:t>write_agent</a:t>
            </a:r>
            <a:endParaRPr lang="en-US" sz="1000" b="1">
              <a:solidFill>
                <a:srgbClr val="000000"/>
              </a:solidFill>
              <a:latin typeface="Verdana" panose="020B0604030504040204" pitchFamily="32" charset="0"/>
              <a:cs typeface="Arial" panose="020B0604020202020204" pitchFamily="34" charset="0"/>
            </a:endParaRPr>
          </a:p>
        </p:txBody>
      </p:sp>
      <p:sp>
        <p:nvSpPr>
          <p:cNvPr id="109584" name="AutoShape 16"/>
          <p:cNvSpPr>
            <a:spLocks noChangeArrowheads="1"/>
          </p:cNvSpPr>
          <p:nvPr/>
        </p:nvSpPr>
        <p:spPr bwMode="auto">
          <a:xfrm>
            <a:off x="2438400" y="4356100"/>
            <a:ext cx="609600" cy="228600"/>
          </a:xfrm>
          <a:prstGeom prst="roundRect">
            <a:avLst>
              <a:gd name="adj" fmla="val 16667"/>
            </a:avLst>
          </a:prstGeom>
          <a:gradFill rotWithShape="0">
            <a:gsLst>
              <a:gs pos="0">
                <a:srgbClr val="EDEDED"/>
              </a:gs>
              <a:gs pos="100000">
                <a:srgbClr val="BCBCBC"/>
              </a:gs>
            </a:gsLst>
            <a:lin ang="5400000" scaled="1"/>
          </a:gradFill>
          <a:ln w="9360" cap="sq">
            <a:solidFill>
              <a:srgbClr val="000000"/>
            </a:solidFill>
            <a:miter lim="800000"/>
          </a:ln>
          <a:effectLst>
            <a:outerShdw dist="153753" dir="2700000" algn="ctr" rotWithShape="0">
              <a:srgbClr val="000000">
                <a:alpha val="40033"/>
              </a:srgbClr>
            </a:outerShdw>
          </a:effectLst>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S</a:t>
            </a:r>
            <a:endParaRPr lang="en-US" sz="1200">
              <a:solidFill>
                <a:srgbClr val="000000"/>
              </a:solidFill>
              <a:latin typeface="Verdana" panose="020B0604030504040204" pitchFamily="32" charset="0"/>
              <a:cs typeface="Arial" panose="020B0604020202020204" pitchFamily="34" charset="0"/>
            </a:endParaRPr>
          </a:p>
        </p:txBody>
      </p:sp>
      <p:sp>
        <p:nvSpPr>
          <p:cNvPr id="109585" name="AutoShape 17"/>
          <p:cNvSpPr>
            <a:spLocks noChangeArrowheads="1"/>
          </p:cNvSpPr>
          <p:nvPr/>
        </p:nvSpPr>
        <p:spPr bwMode="auto">
          <a:xfrm>
            <a:off x="3441700" y="4365625"/>
            <a:ext cx="609600" cy="228600"/>
          </a:xfrm>
          <a:prstGeom prst="roundRect">
            <a:avLst>
              <a:gd name="adj" fmla="val 16667"/>
            </a:avLst>
          </a:prstGeom>
          <a:gradFill rotWithShape="0">
            <a:gsLst>
              <a:gs pos="0">
                <a:srgbClr val="EDEDED"/>
              </a:gs>
              <a:gs pos="100000">
                <a:srgbClr val="BCBCBC"/>
              </a:gs>
            </a:gsLst>
            <a:lin ang="5400000" scaled="1"/>
          </a:gradFill>
          <a:ln w="9360" cap="sq">
            <a:solidFill>
              <a:srgbClr val="000000"/>
            </a:solidFill>
            <a:miter lim="800000"/>
          </a:ln>
          <a:effectLst>
            <a:outerShdw dist="153753" dir="2700000" algn="ctr" rotWithShape="0">
              <a:srgbClr val="000000">
                <a:alpha val="40033"/>
              </a:srgbClr>
            </a:outerShdw>
          </a:effectLst>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D</a:t>
            </a:r>
            <a:endParaRPr lang="en-US" sz="1200">
              <a:solidFill>
                <a:srgbClr val="000000"/>
              </a:solidFill>
              <a:latin typeface="Verdana" panose="020B0604030504040204" pitchFamily="32" charset="0"/>
              <a:cs typeface="Arial" panose="020B0604020202020204" pitchFamily="34" charset="0"/>
            </a:endParaRPr>
          </a:p>
        </p:txBody>
      </p:sp>
      <p:sp>
        <p:nvSpPr>
          <p:cNvPr id="109586" name="AutoShape 18"/>
          <p:cNvSpPr>
            <a:spLocks noChangeArrowheads="1"/>
          </p:cNvSpPr>
          <p:nvPr/>
        </p:nvSpPr>
        <p:spPr bwMode="auto">
          <a:xfrm>
            <a:off x="3471333" y="4737100"/>
            <a:ext cx="609600" cy="228600"/>
          </a:xfrm>
          <a:prstGeom prst="roundRect">
            <a:avLst>
              <a:gd name="adj" fmla="val 16667"/>
            </a:avLst>
          </a:prstGeom>
          <a:gradFill rotWithShape="0">
            <a:gsLst>
              <a:gs pos="0">
                <a:srgbClr val="EDEDED"/>
              </a:gs>
              <a:gs pos="100000">
                <a:srgbClr val="BCBCBC"/>
              </a:gs>
            </a:gsLst>
            <a:lin ang="5400000" scaled="1"/>
          </a:gradFill>
          <a:ln w="9360" cap="sq">
            <a:solidFill>
              <a:srgbClr val="000000"/>
            </a:solidFill>
            <a:miter lim="800000"/>
          </a:ln>
          <a:effectLst>
            <a:outerShdw dist="153753" dir="2700000" algn="ctr" rotWithShape="0">
              <a:srgbClr val="000000">
                <a:alpha val="40033"/>
              </a:srgbClr>
            </a:outerShdw>
          </a:effectLst>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M</a:t>
            </a:r>
            <a:endParaRPr lang="en-US" sz="1200">
              <a:solidFill>
                <a:srgbClr val="000000"/>
              </a:solidFill>
              <a:latin typeface="Verdana" panose="020B0604030504040204" pitchFamily="32" charset="0"/>
              <a:cs typeface="Arial" panose="020B0604020202020204" pitchFamily="34" charset="0"/>
            </a:endParaRPr>
          </a:p>
        </p:txBody>
      </p:sp>
      <p:grpSp>
        <p:nvGrpSpPr>
          <p:cNvPr id="6" name="Group 19"/>
          <p:cNvGrpSpPr/>
          <p:nvPr/>
        </p:nvGrpSpPr>
        <p:grpSpPr bwMode="auto">
          <a:xfrm>
            <a:off x="2946401" y="4441826"/>
            <a:ext cx="556684" cy="74613"/>
            <a:chOff x="1392" y="2798"/>
            <a:chExt cx="263" cy="47"/>
          </a:xfrm>
        </p:grpSpPr>
        <p:sp>
          <p:nvSpPr>
            <p:cNvPr id="109588" name="Line 20"/>
            <p:cNvSpPr>
              <a:spLocks noChangeShapeType="1"/>
            </p:cNvSpPr>
            <p:nvPr/>
          </p:nvSpPr>
          <p:spPr bwMode="auto">
            <a:xfrm>
              <a:off x="1450" y="2823"/>
              <a:ext cx="142" cy="0"/>
            </a:xfrm>
            <a:prstGeom prst="line">
              <a:avLst/>
            </a:prstGeom>
            <a:noFill/>
            <a:ln w="19080" cap="sq">
              <a:solidFill>
                <a:srgbClr val="000000"/>
              </a:solidFill>
              <a:miter lim="800000"/>
            </a:ln>
            <a:effectLst>
              <a:outerShdw dist="23040" dir="5400000" algn="ctr" rotWithShape="0">
                <a:srgbClr val="000000">
                  <a:alpha val="35036"/>
                </a:srgbClr>
              </a:outerShdw>
            </a:effectLst>
          </p:spPr>
          <p:txBody>
            <a:bodyPr/>
            <a:lstStyle/>
            <a:p>
              <a:pPr>
                <a:defRPr/>
              </a:pPr>
              <a:endParaRPr lang="en-US"/>
            </a:p>
          </p:txBody>
        </p:sp>
        <p:sp>
          <p:nvSpPr>
            <p:cNvPr id="109589" name="Oval 21"/>
            <p:cNvSpPr>
              <a:spLocks noChangeArrowheads="1"/>
            </p:cNvSpPr>
            <p:nvPr/>
          </p:nvSpPr>
          <p:spPr bwMode="auto">
            <a:xfrm rot="16200000" flipH="1">
              <a:off x="1401" y="2791"/>
              <a:ext cx="47" cy="63"/>
            </a:xfrm>
            <a:prstGeom prst="ellipse">
              <a:avLst/>
            </a:prstGeom>
            <a:solidFill>
              <a:srgbClr val="FFFFFF"/>
            </a:solidFill>
            <a:ln w="19080" cap="sq">
              <a:solidFill>
                <a:srgbClr val="0D0D0D"/>
              </a:solidFill>
              <a:miter lim="800000"/>
            </a:ln>
            <a:effectLst>
              <a:outerShdw dist="20160" dir="5400000" algn="ctr" rotWithShape="0">
                <a:srgbClr val="000000">
                  <a:alpha val="38034"/>
                </a:srgbClr>
              </a:outerShdw>
            </a:effectLst>
          </p:spPr>
          <p:txBody>
            <a:bodyPr wrap="none" anchor="ctr"/>
            <a:lstStyle/>
            <a:p>
              <a:pPr>
                <a:defRPr/>
              </a:pPr>
              <a:endParaRPr lang="en-US"/>
            </a:p>
          </p:txBody>
        </p:sp>
        <p:sp>
          <p:nvSpPr>
            <p:cNvPr id="109590" name="Rectangle 22"/>
            <p:cNvSpPr>
              <a:spLocks noChangeArrowheads="1"/>
            </p:cNvSpPr>
            <p:nvPr/>
          </p:nvSpPr>
          <p:spPr bwMode="auto">
            <a:xfrm rot="16200000" flipH="1">
              <a:off x="1601" y="2791"/>
              <a:ext cx="47" cy="63"/>
            </a:xfrm>
            <a:prstGeom prst="rect">
              <a:avLst/>
            </a:prstGeom>
            <a:solidFill>
              <a:srgbClr val="FFFFFF"/>
            </a:solidFill>
            <a:ln w="19080" cap="sq">
              <a:solidFill>
                <a:srgbClr val="0D0D0D"/>
              </a:solidFill>
              <a:miter lim="800000"/>
            </a:ln>
            <a:effectLst>
              <a:outerShdw dist="20160" dir="5400000" algn="ctr" rotWithShape="0">
                <a:srgbClr val="000000">
                  <a:alpha val="38034"/>
                </a:srgbClr>
              </a:outerShdw>
            </a:effectLst>
          </p:spPr>
          <p:txBody>
            <a:bodyPr wrap="none" anchor="ctr"/>
            <a:lstStyle/>
            <a:p>
              <a:pPr>
                <a:defRPr/>
              </a:pPr>
              <a:endParaRPr lang="en-US"/>
            </a:p>
          </p:txBody>
        </p:sp>
      </p:grpSp>
      <p:sp>
        <p:nvSpPr>
          <p:cNvPr id="109591" name="Rectangle 23"/>
          <p:cNvSpPr>
            <a:spLocks noChangeArrowheads="1"/>
          </p:cNvSpPr>
          <p:nvPr/>
        </p:nvSpPr>
        <p:spPr bwMode="auto">
          <a:xfrm>
            <a:off x="8314267" y="1866900"/>
            <a:ext cx="3617904" cy="533400"/>
          </a:xfrm>
          <a:prstGeom prst="rect">
            <a:avLst/>
          </a:prstGeom>
          <a:gradFill rotWithShape="0">
            <a:gsLst>
              <a:gs pos="0">
                <a:srgbClr val="EDFFF8"/>
              </a:gs>
              <a:gs pos="100000">
                <a:srgbClr val="C3FFE8"/>
              </a:gs>
            </a:gsLst>
            <a:lin ang="5400000" scaled="1"/>
          </a:gradFill>
          <a:ln w="9360" cap="sq">
            <a:solidFill>
              <a:srgbClr val="A5DEC6"/>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dirty="0" err="1">
                <a:solidFill>
                  <a:srgbClr val="000000"/>
                </a:solidFill>
              </a:rPr>
              <a:t>uvm_config_db</a:t>
            </a:r>
            <a:r>
              <a:rPr lang="en-US" sz="1100" dirty="0">
                <a:solidFill>
                  <a:srgbClr val="000000"/>
                </a:solidFill>
              </a:rPr>
              <a:t> #( virtual </a:t>
            </a:r>
            <a:r>
              <a:rPr lang="en-US" sz="1100" dirty="0" err="1">
                <a:solidFill>
                  <a:srgbClr val="000000"/>
                </a:solidFill>
              </a:rPr>
              <a:t>ram_if</a:t>
            </a:r>
            <a:r>
              <a:rPr lang="en-US" sz="1100" dirty="0">
                <a:solidFill>
                  <a:srgbClr val="000000"/>
                </a:solidFill>
              </a:rPr>
              <a:t> </a:t>
            </a:r>
            <a:r>
              <a:rPr lang="en-US" sz="1100" dirty="0" smtClean="0">
                <a:solidFill>
                  <a:srgbClr val="000000"/>
                </a:solidFill>
              </a:rPr>
              <a:t>)::</a:t>
            </a:r>
            <a:r>
              <a:rPr lang="en-US" sz="1100" dirty="0">
                <a:solidFill>
                  <a:srgbClr val="000000"/>
                </a:solidFill>
              </a:rPr>
              <a:t>set( null , “*" , “</a:t>
            </a:r>
            <a:r>
              <a:rPr lang="en-US" sz="1100" dirty="0" err="1">
                <a:solidFill>
                  <a:srgbClr val="000000"/>
                </a:solidFill>
              </a:rPr>
              <a:t>vif</a:t>
            </a:r>
            <a:r>
              <a:rPr lang="en-US" sz="1100" dirty="0">
                <a:solidFill>
                  <a:srgbClr val="000000"/>
                </a:solidFill>
              </a:rPr>
              <a:t>" , in0);</a:t>
            </a:r>
            <a:endParaRPr lang="en-US" sz="1100" dirty="0">
              <a:solidFill>
                <a:srgbClr val="000000"/>
              </a:solidFill>
            </a:endParaRPr>
          </a:p>
        </p:txBody>
      </p:sp>
      <p:sp>
        <p:nvSpPr>
          <p:cNvPr id="109592" name="Rectangle 24"/>
          <p:cNvSpPr>
            <a:spLocks noChangeArrowheads="1"/>
          </p:cNvSpPr>
          <p:nvPr/>
        </p:nvSpPr>
        <p:spPr bwMode="auto">
          <a:xfrm>
            <a:off x="1439333" y="1993900"/>
            <a:ext cx="3454400" cy="533400"/>
          </a:xfrm>
          <a:prstGeom prst="rect">
            <a:avLst/>
          </a:prstGeom>
          <a:gradFill rotWithShape="0">
            <a:gsLst>
              <a:gs pos="0">
                <a:srgbClr val="EDFFF8"/>
              </a:gs>
              <a:gs pos="100000">
                <a:srgbClr val="C3FFE8"/>
              </a:gs>
            </a:gsLst>
            <a:lin ang="5400000" scaled="1"/>
          </a:gradFill>
          <a:ln w="9360" cap="sq">
            <a:solidFill>
              <a:srgbClr val="A5DEC6"/>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dirty="0" err="1">
                <a:solidFill>
                  <a:srgbClr val="000000"/>
                </a:solidFill>
              </a:rPr>
              <a:t>uvm_config_db</a:t>
            </a:r>
            <a:r>
              <a:rPr lang="en-US" sz="1100" dirty="0">
                <a:solidFill>
                  <a:srgbClr val="000000"/>
                </a:solidFill>
              </a:rPr>
              <a:t> #(virtual </a:t>
            </a:r>
            <a:r>
              <a:rPr lang="en-US" sz="1100" dirty="0" err="1">
                <a:solidFill>
                  <a:srgbClr val="000000"/>
                </a:solidFill>
              </a:rPr>
              <a:t>ram_if</a:t>
            </a:r>
            <a:r>
              <a:rPr lang="en-US" sz="1100" dirty="0" smtClean="0">
                <a:solidFill>
                  <a:srgbClr val="000000"/>
                </a:solidFill>
              </a:rPr>
              <a:t>)::</a:t>
            </a:r>
            <a:r>
              <a:rPr lang="en-US" sz="1100" dirty="0">
                <a:solidFill>
                  <a:srgbClr val="000000"/>
                </a:solidFill>
              </a:rPr>
              <a:t>get(this,  “”, "</a:t>
            </a:r>
            <a:r>
              <a:rPr lang="en-US" sz="1100" dirty="0" err="1">
                <a:solidFill>
                  <a:srgbClr val="000000"/>
                </a:solidFill>
              </a:rPr>
              <a:t>vif</a:t>
            </a:r>
            <a:r>
              <a:rPr lang="en-US" sz="1100" dirty="0">
                <a:solidFill>
                  <a:srgbClr val="000000"/>
                </a:solidFill>
              </a:rPr>
              <a:t>", </a:t>
            </a:r>
            <a:r>
              <a:rPr lang="en-US" sz="1100" dirty="0" err="1">
                <a:solidFill>
                  <a:srgbClr val="000000"/>
                </a:solidFill>
              </a:rPr>
              <a:t>vif</a:t>
            </a:r>
            <a:r>
              <a:rPr lang="en-US" sz="1100" dirty="0">
                <a:solidFill>
                  <a:srgbClr val="000000"/>
                </a:solidFill>
              </a:rPr>
              <a:t>)</a:t>
            </a:r>
            <a:endParaRPr lang="en-US" sz="1100" dirty="0">
              <a:solidFill>
                <a:srgbClr val="000000"/>
              </a:solidFill>
            </a:endParaRPr>
          </a:p>
        </p:txBody>
      </p:sp>
      <p:sp>
        <p:nvSpPr>
          <p:cNvPr id="109593" name="AutoShape 25"/>
          <p:cNvSpPr>
            <a:spLocks noChangeArrowheads="1"/>
          </p:cNvSpPr>
          <p:nvPr/>
        </p:nvSpPr>
        <p:spPr bwMode="auto">
          <a:xfrm>
            <a:off x="5486400" y="1524000"/>
            <a:ext cx="2336800" cy="914400"/>
          </a:xfrm>
          <a:prstGeom prst="flowChartMagneticDisk">
            <a:avLst/>
          </a:prstGeom>
          <a:gradFill rotWithShape="0">
            <a:gsLst>
              <a:gs pos="0">
                <a:srgbClr val="E1E1FF">
                  <a:alpha val="70999"/>
                </a:srgbClr>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wrap="none"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uvm_config_db</a:t>
            </a:r>
            <a:endParaRPr lang="en-US" sz="1200">
              <a:solidFill>
                <a:srgbClr val="000000"/>
              </a:solidFill>
              <a:latin typeface="Verdana" panose="020B0604030504040204" pitchFamily="32" charset="0"/>
              <a:cs typeface="Arial" panose="020B0604020202020204" pitchFamily="34" charset="0"/>
            </a:endParaRPr>
          </a:p>
        </p:txBody>
      </p:sp>
      <p:sp>
        <p:nvSpPr>
          <p:cNvPr id="109594" name="Rectangle 26"/>
          <p:cNvSpPr>
            <a:spLocks noChangeArrowheads="1"/>
          </p:cNvSpPr>
          <p:nvPr/>
        </p:nvSpPr>
        <p:spPr bwMode="auto">
          <a:xfrm>
            <a:off x="6096000" y="2133600"/>
            <a:ext cx="1320800" cy="228600"/>
          </a:xfrm>
          <a:prstGeom prst="rect">
            <a:avLst/>
          </a:prstGeom>
          <a:gradFill rotWithShape="0">
            <a:gsLst>
              <a:gs pos="0">
                <a:srgbClr val="EDFFF8"/>
              </a:gs>
              <a:gs pos="100000">
                <a:srgbClr val="C3FFE8"/>
              </a:gs>
            </a:gsLst>
            <a:lin ang="5400000" scaled="1"/>
          </a:gradFill>
          <a:ln w="9360" cap="sq">
            <a:solidFill>
              <a:srgbClr val="A5DEC6"/>
            </a:solidFill>
            <a:miter lim="800000"/>
          </a:ln>
          <a:effectLst>
            <a:outerShdw dist="20160" dir="5400000" algn="ctr" rotWithShape="0">
              <a:srgbClr val="000000">
                <a:alpha val="38034"/>
              </a:srgbClr>
            </a:outerShdw>
          </a:effectLst>
        </p:spPr>
        <p:txBody>
          <a:bodyPr wrap="none"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vif -&gt; in0</a:t>
            </a:r>
            <a:endParaRPr lang="en-US" sz="1200">
              <a:solidFill>
                <a:srgbClr val="000000"/>
              </a:solidFill>
              <a:latin typeface="Verdana" panose="020B0604030504040204" pitchFamily="32" charset="0"/>
              <a:cs typeface="Arial" panose="020B0604020202020204" pitchFamily="34" charset="0"/>
            </a:endParaRPr>
          </a:p>
        </p:txBody>
      </p:sp>
      <p:cxnSp>
        <p:nvCxnSpPr>
          <p:cNvPr id="109595" name="AutoShape 27"/>
          <p:cNvCxnSpPr>
            <a:cxnSpLocks noChangeShapeType="1"/>
            <a:endCxn id="109594" idx="3"/>
          </p:cNvCxnSpPr>
          <p:nvPr/>
        </p:nvCxnSpPr>
        <p:spPr bwMode="auto">
          <a:xfrm rot="10800000">
            <a:off x="7414685" y="2246314"/>
            <a:ext cx="732367" cy="1806575"/>
          </a:xfrm>
          <a:prstGeom prst="bentConnector3">
            <a:avLst>
              <a:gd name="adj1" fmla="val 28759"/>
            </a:avLst>
          </a:prstGeom>
          <a:noFill/>
          <a:ln w="25560" cap="sq">
            <a:solidFill>
              <a:srgbClr val="000000"/>
            </a:solidFill>
            <a:prstDash val="dash"/>
            <a:miter lim="800000"/>
            <a:headEnd type="oval" w="med" len="med"/>
            <a:tailEnd type="triangle" w="med" len="med"/>
          </a:ln>
          <a:effectLst>
            <a:outerShdw dist="20160" dir="5400000" algn="ctr" rotWithShape="0">
              <a:srgbClr val="000000">
                <a:alpha val="38034"/>
              </a:srgbClr>
            </a:outerShdw>
          </a:effectLst>
        </p:spPr>
      </p:cxnSp>
      <p:sp>
        <p:nvSpPr>
          <p:cNvPr id="109596" name="AutoShape 28"/>
          <p:cNvSpPr>
            <a:spLocks noChangeArrowheads="1"/>
          </p:cNvSpPr>
          <p:nvPr/>
        </p:nvSpPr>
        <p:spPr bwMode="auto">
          <a:xfrm>
            <a:off x="4322233" y="4279900"/>
            <a:ext cx="3657600" cy="457200"/>
          </a:xfrm>
          <a:prstGeom prst="leftRightArrow">
            <a:avLst>
              <a:gd name="adj1" fmla="val 50000"/>
              <a:gd name="adj2" fmla="val 50000"/>
            </a:avLst>
          </a:prstGeom>
          <a:gradFill rotWithShape="0">
            <a:gsLst>
              <a:gs pos="0">
                <a:srgbClr val="9CE5C6">
                  <a:alpha val="46999"/>
                </a:srgbClr>
              </a:gs>
              <a:gs pos="100000">
                <a:srgbClr val="77AE96"/>
              </a:gs>
            </a:gsLst>
            <a:lin ang="5400000" scaled="1"/>
          </a:gradFill>
          <a:ln w="9360" cap="sq">
            <a:solidFill>
              <a:srgbClr val="000000"/>
            </a:solidFill>
            <a:miter lim="800000"/>
          </a:ln>
          <a:effectLst>
            <a:outerShdw dist="23040" dir="5400000" algn="ctr" rotWithShape="0">
              <a:srgbClr val="000000">
                <a:alpha val="35036"/>
              </a:srgbClr>
            </a:outerShdw>
          </a:effectLst>
        </p:spPr>
        <p:txBody>
          <a:bodyPr wrap="none" anchor="ctr"/>
          <a:lstStyle/>
          <a:p>
            <a:pPr>
              <a:defRPr/>
            </a:pPr>
            <a:endParaRPr lang="en-US"/>
          </a:p>
        </p:txBody>
      </p:sp>
      <p:sp>
        <p:nvSpPr>
          <p:cNvPr id="108563" name="Text Box 29"/>
          <p:cNvSpPr txBox="1">
            <a:spLocks noChangeArrowheads="1"/>
          </p:cNvSpPr>
          <p:nvPr/>
        </p:nvSpPr>
        <p:spPr bwMode="auto">
          <a:xfrm>
            <a:off x="391886" y="486230"/>
            <a:ext cx="9855200" cy="835025"/>
          </a:xfrm>
          <a:prstGeom prst="rect">
            <a:avLst/>
          </a:prstGeom>
          <a:noFill/>
          <a:ln w="9525">
            <a:noFill/>
            <a:round/>
          </a:ln>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latin typeface="+mj-lt"/>
              </a:rPr>
              <a:t>    </a:t>
            </a:r>
            <a:r>
              <a:rPr lang="en-US" sz="3200" u="sng" dirty="0">
                <a:latin typeface="+mj-lt"/>
              </a:rPr>
              <a:t>Virtual </a:t>
            </a:r>
            <a:r>
              <a:rPr lang="en-US" sz="3200" u="sng" dirty="0" smtClean="0">
                <a:latin typeface="+mj-lt"/>
              </a:rPr>
              <a:t>IF-Configuration:</a:t>
            </a:r>
            <a:endParaRPr lang="en-US" sz="3200" u="sng" dirty="0">
              <a:latin typeface="+mj-lt"/>
            </a:endParaRPr>
          </a:p>
        </p:txBody>
      </p:sp>
      <p:sp>
        <p:nvSpPr>
          <p:cNvPr id="109598" name="AutoShape 30"/>
          <p:cNvSpPr>
            <a:spLocks noChangeArrowheads="1"/>
          </p:cNvSpPr>
          <p:nvPr/>
        </p:nvSpPr>
        <p:spPr bwMode="auto">
          <a:xfrm>
            <a:off x="7979833" y="4330700"/>
            <a:ext cx="1320800" cy="381000"/>
          </a:xfrm>
          <a:prstGeom prst="roundRect">
            <a:avLst>
              <a:gd name="adj" fmla="val 16667"/>
            </a:avLst>
          </a:prstGeom>
          <a:gradFill rotWithShape="0">
            <a:gsLst>
              <a:gs pos="0">
                <a:srgbClr val="EDEDED">
                  <a:alpha val="87999"/>
                </a:srgbClr>
              </a:gs>
              <a:gs pos="100000">
                <a:srgbClr val="BCBCBC"/>
              </a:gs>
            </a:gsLst>
            <a:lin ang="5400000" scaled="1"/>
          </a:gradFill>
          <a:ln w="9360" cap="sq">
            <a:solidFill>
              <a:srgbClr val="000000"/>
            </a:solidFill>
            <a:miter lim="800000"/>
          </a:ln>
          <a:effectLst>
            <a:outerShdw dist="153753" dir="2700000" algn="ctr" rotWithShape="0">
              <a:srgbClr val="000000">
                <a:alpha val="40033"/>
              </a:srgbClr>
            </a:outerShdw>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Interface in0</a:t>
            </a:r>
            <a:endParaRPr lang="en-US" sz="1200">
              <a:solidFill>
                <a:srgbClr val="000000"/>
              </a:solidFill>
            </a:endParaRPr>
          </a:p>
        </p:txBody>
      </p:sp>
      <p:cxnSp>
        <p:nvCxnSpPr>
          <p:cNvPr id="109599" name="AutoShape 31"/>
          <p:cNvCxnSpPr>
            <a:cxnSpLocks noChangeShapeType="1"/>
            <a:stCxn id="109594" idx="1"/>
          </p:cNvCxnSpPr>
          <p:nvPr/>
        </p:nvCxnSpPr>
        <p:spPr bwMode="auto">
          <a:xfrm flipH="1">
            <a:off x="4383618" y="2247900"/>
            <a:ext cx="1714500" cy="1041400"/>
          </a:xfrm>
          <a:prstGeom prst="bentConnector3">
            <a:avLst>
              <a:gd name="adj1" fmla="val 59014"/>
            </a:avLst>
          </a:prstGeom>
          <a:noFill/>
          <a:ln w="25560" cap="sq">
            <a:solidFill>
              <a:srgbClr val="000000"/>
            </a:solidFill>
            <a:prstDash val="dash"/>
            <a:miter lim="800000"/>
            <a:headEnd type="oval" w="med" len="med"/>
            <a:tailEnd type="triangle" w="med" len="med"/>
          </a:ln>
          <a:effectLst>
            <a:outerShdw dist="20160" dir="5400000" algn="ctr" rotWithShape="0">
              <a:srgbClr val="000000">
                <a:alpha val="38034"/>
              </a:srgbClr>
            </a:outerShdw>
          </a:effectLst>
        </p:spPr>
      </p:cxnSp>
      <p:sp>
        <p:nvSpPr>
          <p:cNvPr id="109600" name="Rectangle 32"/>
          <p:cNvSpPr>
            <a:spLocks noChangeArrowheads="1"/>
          </p:cNvSpPr>
          <p:nvPr/>
        </p:nvSpPr>
        <p:spPr bwMode="auto">
          <a:xfrm>
            <a:off x="2861733" y="3213100"/>
            <a:ext cx="1422400" cy="2286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latin typeface="Verdana" panose="020B0604030504040204" pitchFamily="32" charset="0"/>
                <a:cs typeface="Arial" panose="020B0604020202020204" pitchFamily="34" charset="0"/>
              </a:rPr>
              <a:t>ram_config</a:t>
            </a:r>
            <a:endParaRPr lang="en-US" sz="1200">
              <a:solidFill>
                <a:srgbClr val="000000"/>
              </a:solidFill>
              <a:latin typeface="Verdana" panose="020B0604030504040204" pitchFamily="32" charset="0"/>
              <a:cs typeface="Arial" panose="020B0604020202020204" pitchFamily="34" charset="0"/>
            </a:endParaRPr>
          </a:p>
        </p:txBody>
      </p:sp>
      <p:cxnSp>
        <p:nvCxnSpPr>
          <p:cNvPr id="108567" name="AutoShape 33"/>
          <p:cNvCxnSpPr>
            <a:cxnSpLocks noChangeShapeType="1"/>
          </p:cNvCxnSpPr>
          <p:nvPr/>
        </p:nvCxnSpPr>
        <p:spPr bwMode="auto">
          <a:xfrm flipH="1">
            <a:off x="3774018" y="3519489"/>
            <a:ext cx="4233" cy="763587"/>
          </a:xfrm>
          <a:prstGeom prst="straightConnector1">
            <a:avLst/>
          </a:prstGeom>
          <a:noFill/>
          <a:ln w="28440" cap="sq">
            <a:solidFill>
              <a:srgbClr val="000000"/>
            </a:solidFill>
            <a:prstDash val="dash"/>
            <a:miter lim="800000"/>
            <a:tailEnd type="triangle" w="med" len="med"/>
          </a:ln>
        </p:spPr>
      </p:cxnSp>
      <p:sp>
        <p:nvSpPr>
          <p:cNvPr id="35" name="Footer Placeholder 4"/>
          <p:cNvSpPr>
            <a:spLocks noGrp="1"/>
          </p:cNvSpPr>
          <p:nvPr>
            <p:ph type="ftr" sz="quarter" idx="11"/>
          </p:nvPr>
        </p:nvSpPr>
        <p:spPr>
          <a:xfrm>
            <a:off x="1341120" y="6601968"/>
            <a:ext cx="7159752" cy="237744"/>
          </a:xfrm>
        </p:spPr>
        <p:txBody>
          <a:bodyPr/>
          <a:lstStyle/>
          <a:p>
            <a:r>
              <a:rPr lang="en-US" dirty="0" smtClean="0"/>
              <a:t>Universal verification Methodology</a:t>
            </a:r>
            <a:endParaRPr lang="en-US" dirty="0"/>
          </a:p>
        </p:txBody>
      </p:sp>
      <p:sp>
        <p:nvSpPr>
          <p:cNvPr id="36" name="Date Placeholder 5"/>
          <p:cNvSpPr>
            <a:spLocks noGrp="1"/>
          </p:cNvSpPr>
          <p:nvPr>
            <p:ph type="dt" sz="half" idx="10"/>
          </p:nvPr>
        </p:nvSpPr>
        <p:spPr>
          <a:xfrm>
            <a:off x="8875776" y="6601968"/>
            <a:ext cx="960120" cy="237744"/>
          </a:xfrm>
        </p:spPr>
        <p:txBody>
          <a:bodyPr/>
          <a:lstStyle/>
          <a:p>
            <a:fld id="{A8FDC996-F52D-4B06-8042-3F014CC63000}" type="datetime1">
              <a:rPr lang="en-US" smtClean="0"/>
            </a:fld>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additive="repl">
                                        <p:cTn id="6" dur="1" fill="hold">
                                          <p:stCondLst>
                                            <p:cond delay="0"/>
                                          </p:stCondLst>
                                        </p:cTn>
                                        <p:tgtEl>
                                          <p:spTgt spid="109598"/>
                                        </p:tgtEl>
                                        <p:attrNameLst>
                                          <p:attrName>style.visibility</p:attrName>
                                        </p:attrNameLst>
                                      </p:cBhvr>
                                      <p:to>
                                        <p:strVal val="visible"/>
                                      </p:to>
                                    </p:set>
                                    <p:animEffect transition="in" filter="fade">
                                      <p:cBhvr additive="repl">
                                        <p:cTn id="7" dur="2000"/>
                                        <p:tgtEl>
                                          <p:spTgt spid="10959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additive="repl">
                                        <p:cTn id="11" dur="1" fill="hold">
                                          <p:stCondLst>
                                            <p:cond delay="0"/>
                                          </p:stCondLst>
                                        </p:cTn>
                                        <p:tgtEl>
                                          <p:spTgt spid="109596"/>
                                        </p:tgtEl>
                                        <p:attrNameLst>
                                          <p:attrName>style.visibility</p:attrName>
                                        </p:attrNameLst>
                                      </p:cBhvr>
                                      <p:to>
                                        <p:strVal val="visible"/>
                                      </p:to>
                                    </p:set>
                                    <p:anim calcmode="lin" valueType="num">
                                      <p:cBhvr additive="repl">
                                        <p:cTn id="12" dur="500" fill="hold"/>
                                        <p:tgtEl>
                                          <p:spTgt spid="109596"/>
                                        </p:tgtEl>
                                        <p:attrNameLst>
                                          <p:attrName>ppt_w</p:attrName>
                                        </p:attrNameLst>
                                      </p:cBhvr>
                                      <p:tavLst>
                                        <p:tav tm="100000">
                                          <p:val>
                                            <p:fltVal val="0"/>
                                          </p:val>
                                        </p:tav>
                                        <p:tav tm="100000">
                                          <p:val>
                                            <p:strVal val="#ppt_w"/>
                                          </p:val>
                                        </p:tav>
                                      </p:tavLst>
                                    </p:anim>
                                    <p:anim calcmode="lin" valueType="num">
                                      <p:cBhvr additive="repl">
                                        <p:cTn id="13" dur="500" fill="hold"/>
                                        <p:tgtEl>
                                          <p:spTgt spid="109596"/>
                                        </p:tgtEl>
                                        <p:attrNameLst>
                                          <p:attrName>ppt_h</p:attrName>
                                        </p:attrNameLst>
                                      </p:cBhvr>
                                      <p:tavLst>
                                        <p:tav tm="10000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additive="repl">
                                        <p:cTn id="17" dur="1" fill="hold">
                                          <p:stCondLst>
                                            <p:cond delay="0"/>
                                          </p:stCondLst>
                                        </p:cTn>
                                        <p:tgtEl>
                                          <p:spTgt spid="109593"/>
                                        </p:tgtEl>
                                        <p:attrNameLst>
                                          <p:attrName>style.visibility</p:attrName>
                                        </p:attrNameLst>
                                      </p:cBhvr>
                                      <p:to>
                                        <p:strVal val="visible"/>
                                      </p:to>
                                    </p:set>
                                    <p:animEffect transition="in" filter="fade">
                                      <p:cBhvr additive="repl">
                                        <p:cTn id="18" dur="2000"/>
                                        <p:tgtEl>
                                          <p:spTgt spid="10959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additive="repl">
                                        <p:cTn id="22" dur="1" fill="hold">
                                          <p:stCondLst>
                                            <p:cond delay="0"/>
                                          </p:stCondLst>
                                        </p:cTn>
                                        <p:tgtEl>
                                          <p:spTgt spid="109595"/>
                                        </p:tgtEl>
                                        <p:attrNameLst>
                                          <p:attrName>style.visibility</p:attrName>
                                        </p:attrNameLst>
                                      </p:cBhvr>
                                      <p:to>
                                        <p:strVal val="visible"/>
                                      </p:to>
                                    </p:set>
                                    <p:animEffect transition="in" filter="fade">
                                      <p:cBhvr additive="repl">
                                        <p:cTn id="23" dur="2000"/>
                                        <p:tgtEl>
                                          <p:spTgt spid="109595"/>
                                        </p:tgtEl>
                                      </p:cBhvr>
                                    </p:animEffect>
                                  </p:childTnLst>
                                </p:cTn>
                              </p:par>
                              <p:par>
                                <p:cTn id="24" presetID="10" presetClass="entr" presetSubtype="0" fill="hold" nodeType="withEffect">
                                  <p:stCondLst>
                                    <p:cond delay="0"/>
                                  </p:stCondLst>
                                  <p:childTnLst>
                                    <p:set>
                                      <p:cBhvr additive="repl">
                                        <p:cTn id="25" dur="1" fill="hold">
                                          <p:stCondLst>
                                            <p:cond delay="0"/>
                                          </p:stCondLst>
                                        </p:cTn>
                                        <p:tgtEl>
                                          <p:spTgt spid="109591"/>
                                        </p:tgtEl>
                                        <p:attrNameLst>
                                          <p:attrName>style.visibility</p:attrName>
                                        </p:attrNameLst>
                                      </p:cBhvr>
                                      <p:to>
                                        <p:strVal val="visible"/>
                                      </p:to>
                                    </p:set>
                                    <p:animEffect transition="in" filter="fade">
                                      <p:cBhvr additive="repl">
                                        <p:cTn id="26" dur="2000"/>
                                        <p:tgtEl>
                                          <p:spTgt spid="10959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additive="repl">
                                        <p:cTn id="30" dur="1" fill="hold">
                                          <p:stCondLst>
                                            <p:cond delay="0"/>
                                          </p:stCondLst>
                                        </p:cTn>
                                        <p:tgtEl>
                                          <p:spTgt spid="109594"/>
                                        </p:tgtEl>
                                        <p:attrNameLst>
                                          <p:attrName>style.visibility</p:attrName>
                                        </p:attrNameLst>
                                      </p:cBhvr>
                                      <p:to>
                                        <p:strVal val="visible"/>
                                      </p:to>
                                    </p:set>
                                    <p:animEffect transition="in" filter="fade">
                                      <p:cBhvr additive="repl">
                                        <p:cTn id="31" dur="2000"/>
                                        <p:tgtEl>
                                          <p:spTgt spid="10959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additive="repl">
                                        <p:cTn id="35" dur="1" fill="hold">
                                          <p:stCondLst>
                                            <p:cond delay="0"/>
                                          </p:stCondLst>
                                        </p:cTn>
                                        <p:tgtEl>
                                          <p:spTgt spid="109592"/>
                                        </p:tgtEl>
                                        <p:attrNameLst>
                                          <p:attrName>style.visibility</p:attrName>
                                        </p:attrNameLst>
                                      </p:cBhvr>
                                      <p:to>
                                        <p:strVal val="visible"/>
                                      </p:to>
                                    </p:set>
                                    <p:animEffect transition="in" filter="fade">
                                      <p:cBhvr additive="repl">
                                        <p:cTn id="36" dur="2000"/>
                                        <p:tgtEl>
                                          <p:spTgt spid="109592"/>
                                        </p:tgtEl>
                                      </p:cBhvr>
                                    </p:animEffect>
                                  </p:childTnLst>
                                </p:cTn>
                              </p:par>
                              <p:par>
                                <p:cTn id="37" presetID="10" presetClass="entr" presetSubtype="0" fill="hold" nodeType="withEffect">
                                  <p:stCondLst>
                                    <p:cond delay="0"/>
                                  </p:stCondLst>
                                  <p:childTnLst>
                                    <p:set>
                                      <p:cBhvr additive="repl">
                                        <p:cTn id="38" dur="1" fill="hold">
                                          <p:stCondLst>
                                            <p:cond delay="0"/>
                                          </p:stCondLst>
                                        </p:cTn>
                                        <p:tgtEl>
                                          <p:spTgt spid="109599"/>
                                        </p:tgtEl>
                                        <p:attrNameLst>
                                          <p:attrName>style.visibility</p:attrName>
                                        </p:attrNameLst>
                                      </p:cBhvr>
                                      <p:to>
                                        <p:strVal val="visible"/>
                                      </p:to>
                                    </p:set>
                                    <p:animEffect transition="in" filter="fade">
                                      <p:cBhvr additive="repl">
                                        <p:cTn id="39" dur="2000"/>
                                        <p:tgtEl>
                                          <p:spTgt spid="109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9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1"/>
          <p:cNvPicPr>
            <a:picLocks noChangeAspect="1" noChangeArrowheads="1"/>
          </p:cNvPicPr>
          <p:nvPr/>
        </p:nvPicPr>
        <p:blipFill>
          <a:blip r:embed="rId1"/>
          <a:srcRect/>
          <a:stretch>
            <a:fillRect/>
          </a:stretch>
        </p:blipFill>
        <p:spPr bwMode="auto">
          <a:xfrm>
            <a:off x="1016000" y="2057401"/>
            <a:ext cx="9956800" cy="2295525"/>
          </a:xfrm>
          <a:prstGeom prst="rect">
            <a:avLst/>
          </a:prstGeom>
          <a:noFill/>
          <a:ln w="9525">
            <a:noFill/>
            <a:round/>
          </a:ln>
        </p:spPr>
      </p:pic>
      <p:sp>
        <p:nvSpPr>
          <p:cNvPr id="109571" name="Text Box 2"/>
          <p:cNvSpPr txBox="1">
            <a:spLocks noChangeArrowheads="1"/>
          </p:cNvSpPr>
          <p:nvPr/>
        </p:nvSpPr>
        <p:spPr bwMode="auto">
          <a:xfrm>
            <a:off x="624115" y="482600"/>
            <a:ext cx="8128000" cy="762000"/>
          </a:xfrm>
          <a:prstGeom prst="rect">
            <a:avLst/>
          </a:prstGeom>
          <a:noFill/>
          <a:ln w="9525">
            <a:noFill/>
            <a:rou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u="sng" dirty="0">
                <a:solidFill>
                  <a:srgbClr val="003366"/>
                </a:solidFill>
                <a:latin typeface="Arial Black" panose="020B0A04020102020204" pitchFamily="32" charset="0"/>
              </a:rPr>
              <a:t>   </a:t>
            </a:r>
            <a:r>
              <a:rPr lang="en-US" sz="3200" u="sng" dirty="0">
                <a:latin typeface="+mj-lt"/>
              </a:rPr>
              <a:t>Virtual Interface </a:t>
            </a:r>
            <a:r>
              <a:rPr lang="en-US" sz="3200" u="sng" dirty="0" smtClean="0">
                <a:latin typeface="+mj-lt"/>
              </a:rPr>
              <a:t>– Top:</a:t>
            </a:r>
            <a:endParaRPr lang="en-US" sz="3200" u="sng" dirty="0">
              <a:latin typeface="+mj-lt"/>
            </a:endParaRPr>
          </a:p>
        </p:txBody>
      </p:sp>
      <p:sp>
        <p:nvSpPr>
          <p:cNvPr id="109573" name="Text Box 4"/>
          <p:cNvSpPr txBox="1">
            <a:spLocks noChangeArrowheads="1"/>
          </p:cNvSpPr>
          <p:nvPr/>
        </p:nvSpPr>
        <p:spPr bwMode="auto">
          <a:xfrm>
            <a:off x="9078081" y="6399212"/>
            <a:ext cx="2923117" cy="458788"/>
          </a:xfrm>
          <a:prstGeom prst="rect">
            <a:avLst/>
          </a:prstGeom>
          <a:noFill/>
          <a:ln w="9525">
            <a:noFill/>
            <a:rou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BAB700E-F94A-4F7F-8225-E2F620C19C3B}" type="slidenum">
              <a:rPr lang="en-IN" sz="1400">
                <a:solidFill>
                  <a:srgbClr val="000000"/>
                </a:solidFill>
              </a:rPr>
            </a:fld>
            <a:endParaRPr lang="en-IN" sz="1400" dirty="0">
              <a:solidFill>
                <a:srgbClr val="000000"/>
              </a:solidFill>
            </a:endParaRPr>
          </a:p>
        </p:txBody>
      </p:sp>
      <p:sp>
        <p:nvSpPr>
          <p:cNvPr id="110597" name="Rectangle 5"/>
          <p:cNvSpPr>
            <a:spLocks noChangeArrowheads="1"/>
          </p:cNvSpPr>
          <p:nvPr/>
        </p:nvSpPr>
        <p:spPr bwMode="auto">
          <a:xfrm>
            <a:off x="7982857" y="3599542"/>
            <a:ext cx="2743200" cy="6858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type : virtual ram_if</a:t>
            </a:r>
            <a:endParaRPr lang="en-US" sz="1200">
              <a:solidFill>
                <a:srgbClr val="000000"/>
              </a:solidFill>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config database : set</a:t>
            </a:r>
            <a:endParaRPr lang="en-US" sz="1200">
              <a:solidFill>
                <a:srgbClr val="000000"/>
              </a:solidFill>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a:solidFill>
                  <a:srgbClr val="000000"/>
                </a:solidFill>
              </a:rPr>
              <a:t>ram_vif = in0</a:t>
            </a:r>
            <a:endParaRPr lang="en-US" sz="1200">
              <a:solidFill>
                <a:srgbClr val="000000"/>
              </a:solidFill>
            </a:endParaRPr>
          </a:p>
        </p:txBody>
      </p:sp>
      <p:cxnSp>
        <p:nvCxnSpPr>
          <p:cNvPr id="109575" name="AutoShape 6"/>
          <p:cNvCxnSpPr>
            <a:cxnSpLocks noChangeShapeType="1"/>
          </p:cNvCxnSpPr>
          <p:nvPr/>
        </p:nvCxnSpPr>
        <p:spPr bwMode="auto">
          <a:xfrm rot="10800000">
            <a:off x="6923315" y="3512458"/>
            <a:ext cx="1059543" cy="400957"/>
          </a:xfrm>
          <a:prstGeom prst="straightConnector1">
            <a:avLst/>
          </a:prstGeom>
          <a:noFill/>
          <a:ln w="9360" cap="sq">
            <a:solidFill>
              <a:srgbClr val="000000"/>
            </a:solidFill>
            <a:miter lim="800000"/>
            <a:tailEnd type="triangle" w="med" len="med"/>
          </a:ln>
        </p:spPr>
      </p:cxnSp>
      <p:sp>
        <p:nvSpPr>
          <p:cNvPr id="9" name="Footer Placeholder 4"/>
          <p:cNvSpPr>
            <a:spLocks noGrp="1"/>
          </p:cNvSpPr>
          <p:nvPr>
            <p:ph type="ftr" sz="quarter" idx="11"/>
          </p:nvPr>
        </p:nvSpPr>
        <p:spPr>
          <a:xfrm>
            <a:off x="1341120" y="6601968"/>
            <a:ext cx="7159752" cy="237744"/>
          </a:xfrm>
        </p:spPr>
        <p:txBody>
          <a:bodyPr/>
          <a:lstStyle/>
          <a:p>
            <a:r>
              <a:rPr lang="en-US" dirty="0" smtClean="0"/>
              <a:t>Universal verification Methodology</a:t>
            </a:r>
            <a:endParaRPr lang="en-US" dirty="0"/>
          </a:p>
        </p:txBody>
      </p:sp>
      <p:sp>
        <p:nvSpPr>
          <p:cNvPr id="10" name="Date Placeholder 5"/>
          <p:cNvSpPr>
            <a:spLocks noGrp="1"/>
          </p:cNvSpPr>
          <p:nvPr>
            <p:ph type="dt" sz="half" idx="10"/>
          </p:nvPr>
        </p:nvSpPr>
        <p:spPr>
          <a:xfrm>
            <a:off x="8875776" y="6601968"/>
            <a:ext cx="960120" cy="237744"/>
          </a:xfrm>
        </p:spPr>
        <p:txBody>
          <a:bodyPr/>
          <a:lstStyle/>
          <a:p>
            <a:fld id="{A8FDC996-F52D-4B06-8042-3F014CC63000}" type="datetime1">
              <a:rPr lang="en-US" smtClean="0"/>
            </a:fld>
            <a:endParaRPr lang="en-US"/>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32747" y="438846"/>
            <a:ext cx="9509760" cy="766589"/>
          </a:xfrm>
        </p:spPr>
        <p:txBody>
          <a:bodyPr/>
          <a:lstStyle/>
          <a:p>
            <a:r>
              <a:rPr lang="en-US" u="sng" dirty="0"/>
              <a:t>Highlights of UVM</a:t>
            </a:r>
            <a:endParaRPr lang="en-US" u="sng" dirty="0"/>
          </a:p>
        </p:txBody>
      </p:sp>
      <p:sp>
        <p:nvSpPr>
          <p:cNvPr id="2" name="TextBox 1"/>
          <p:cNvSpPr txBox="1"/>
          <p:nvPr/>
        </p:nvSpPr>
        <p:spPr>
          <a:xfrm>
            <a:off x="1251751" y="1436254"/>
            <a:ext cx="8247356" cy="341632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Constrained random, coverage driven verification</a:t>
            </a:r>
            <a:endParaRPr lang="en-IN" sz="2400" dirty="0"/>
          </a:p>
          <a:p>
            <a:pPr marL="342900" indent="-342900">
              <a:buFont typeface="Wingdings" panose="05000000000000000000" pitchFamily="2" charset="2"/>
              <a:buChar char="Ø"/>
            </a:pPr>
            <a:r>
              <a:rPr lang="en-IN" sz="2400" dirty="0"/>
              <a:t>Configurable and flexible testbenches</a:t>
            </a:r>
            <a:endParaRPr lang="en-IN" sz="2400" dirty="0"/>
          </a:p>
          <a:p>
            <a:pPr marL="342900" indent="-342900">
              <a:buFont typeface="Wingdings" panose="05000000000000000000" pitchFamily="2" charset="2"/>
              <a:buChar char="Ø"/>
            </a:pPr>
            <a:r>
              <a:rPr lang="en-IN" sz="2400" dirty="0"/>
              <a:t>Transaction Level Communication</a:t>
            </a:r>
            <a:endParaRPr lang="en-IN" sz="2400" dirty="0"/>
          </a:p>
          <a:p>
            <a:pPr marL="342900" indent="-342900">
              <a:buFont typeface="Wingdings" panose="05000000000000000000" pitchFamily="2" charset="2"/>
              <a:buChar char="Ø"/>
            </a:pPr>
            <a:r>
              <a:rPr lang="en-IN" sz="2400" dirty="0"/>
              <a:t>Standardized Messaging</a:t>
            </a:r>
            <a:endParaRPr lang="en-IN" sz="2400" dirty="0"/>
          </a:p>
          <a:p>
            <a:pPr marL="342900" indent="-342900">
              <a:buFont typeface="Wingdings" panose="05000000000000000000" pitchFamily="2" charset="2"/>
              <a:buChar char="Ø"/>
            </a:pPr>
            <a:r>
              <a:rPr lang="en-IN" sz="2400" dirty="0"/>
              <a:t>Library which consists of predefined classes</a:t>
            </a:r>
            <a:endParaRPr lang="en-IN" sz="2400" dirty="0"/>
          </a:p>
          <a:p>
            <a:pPr marL="342900" indent="-342900">
              <a:buFont typeface="Wingdings" panose="05000000000000000000" pitchFamily="2" charset="2"/>
              <a:buChar char="Ø"/>
            </a:pPr>
            <a:r>
              <a:rPr lang="en-IN" sz="2400" dirty="0"/>
              <a:t>Predefined macros</a:t>
            </a:r>
            <a:endParaRPr lang="en-IN" sz="2400" dirty="0"/>
          </a:p>
          <a:p>
            <a:pPr marL="342900" indent="-342900">
              <a:buFont typeface="Wingdings" panose="05000000000000000000" pitchFamily="2" charset="2"/>
              <a:buChar char="Ø"/>
            </a:pPr>
            <a:r>
              <a:rPr lang="en-IN" sz="2400" dirty="0"/>
              <a:t>Register layer</a:t>
            </a:r>
            <a:endParaRPr lang="en-IN" sz="2400" dirty="0"/>
          </a:p>
          <a:p>
            <a:pPr marL="342900" indent="-342900">
              <a:buFont typeface="Wingdings" panose="05000000000000000000" pitchFamily="2" charset="2"/>
              <a:buChar char="Ø"/>
            </a:pPr>
            <a:r>
              <a:rPr lang="en-IN" sz="2400" dirty="0"/>
              <a:t>Separation of sequence from the Testbench</a:t>
            </a:r>
            <a:endParaRPr lang="en-IN" sz="2400" dirty="0"/>
          </a:p>
          <a:p>
            <a:endParaRPr lang="en-IN" sz="2400" dirty="0"/>
          </a:p>
        </p:txBody>
      </p:sp>
      <p:sp>
        <p:nvSpPr>
          <p:cNvPr id="3" name="Date Placeholder 2"/>
          <p:cNvSpPr>
            <a:spLocks noGrp="1"/>
          </p:cNvSpPr>
          <p:nvPr>
            <p:ph type="dt" sz="half" idx="10"/>
          </p:nvPr>
        </p:nvSpPr>
        <p:spPr/>
        <p:txBody>
          <a:bodyPr/>
          <a:lstStyle/>
          <a:p>
            <a:fld id="{2E54F043-EDF0-4606-BD8F-D13C00A5A217}" type="datetime1">
              <a:rPr lang="en-US" smtClean="0"/>
            </a:fld>
            <a:endParaRPr lang="en-US" dirty="0"/>
          </a:p>
        </p:txBody>
      </p:sp>
      <p:sp>
        <p:nvSpPr>
          <p:cNvPr id="4" name="Footer Placeholder 3"/>
          <p:cNvSpPr>
            <a:spLocks noGrp="1"/>
          </p:cNvSpPr>
          <p:nvPr>
            <p:ph type="ftr" sz="quarter" idx="11"/>
          </p:nvPr>
        </p:nvSpPr>
        <p:spPr>
          <a:xfrm>
            <a:off x="932747" y="6601968"/>
            <a:ext cx="7159752" cy="237744"/>
          </a:xfrm>
        </p:spPr>
        <p:txBody>
          <a:bodyPr/>
          <a:lstStyle/>
          <a:p>
            <a:r>
              <a:rPr lang="en-US" dirty="0"/>
              <a:t>Universal verification Methodology</a:t>
            </a:r>
            <a:endParaRPr lang="en-US" dirty="0"/>
          </a:p>
        </p:txBody>
      </p:sp>
      <p:sp>
        <p:nvSpPr>
          <p:cNvPr id="5" name="Slide Number Placeholder 4"/>
          <p:cNvSpPr>
            <a:spLocks noGrp="1"/>
          </p:cNvSpPr>
          <p:nvPr>
            <p:ph type="sldNum" sz="quarter" idx="12"/>
          </p:nvPr>
        </p:nvSpPr>
        <p:spPr/>
        <p:txBody>
          <a:bodyPr/>
          <a:lstStyle/>
          <a:p>
            <a:fld id="{CA8D9AD5-F248-4919-864A-CFD76CC027D6}"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2"/>
          <p:cNvSpPr txBox="1">
            <a:spLocks noChangeArrowheads="1"/>
          </p:cNvSpPr>
          <p:nvPr/>
        </p:nvSpPr>
        <p:spPr bwMode="auto">
          <a:xfrm>
            <a:off x="333829" y="468086"/>
            <a:ext cx="8128000" cy="762000"/>
          </a:xfrm>
          <a:prstGeom prst="rect">
            <a:avLst/>
          </a:prstGeom>
          <a:noFill/>
          <a:ln w="9525">
            <a:noFill/>
            <a:rou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solidFill>
                  <a:srgbClr val="000000"/>
                </a:solidFill>
                <a:latin typeface="Arial Black" panose="020B0A04020102020204" pitchFamily="32" charset="0"/>
              </a:rPr>
              <a:t>  </a:t>
            </a:r>
            <a:r>
              <a:rPr lang="en-US" sz="3200" u="sng" dirty="0">
                <a:latin typeface="+mj-lt"/>
              </a:rPr>
              <a:t>Virtual Interface </a:t>
            </a:r>
            <a:r>
              <a:rPr lang="en-US" sz="3200" u="sng" dirty="0" smtClean="0">
                <a:latin typeface="+mj-lt"/>
              </a:rPr>
              <a:t>– Driver:</a:t>
            </a:r>
            <a:endParaRPr lang="en-US" sz="3200" u="sng" dirty="0">
              <a:latin typeface="+mj-lt"/>
            </a:endParaRPr>
          </a:p>
        </p:txBody>
      </p:sp>
      <p:sp>
        <p:nvSpPr>
          <p:cNvPr id="111621" name="Text Box 4"/>
          <p:cNvSpPr txBox="1">
            <a:spLocks noChangeArrowheads="1"/>
          </p:cNvSpPr>
          <p:nvPr/>
        </p:nvSpPr>
        <p:spPr bwMode="auto">
          <a:xfrm>
            <a:off x="9049053" y="6399212"/>
            <a:ext cx="2923117" cy="458788"/>
          </a:xfrm>
          <a:prstGeom prst="rect">
            <a:avLst/>
          </a:prstGeom>
          <a:noFill/>
          <a:ln w="9525">
            <a:noFill/>
            <a:rou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88AA1F9-FF29-4821-AA8B-9B2E54B715AA}" type="slidenum">
              <a:rPr lang="en-IN" sz="1400">
                <a:solidFill>
                  <a:srgbClr val="000000"/>
                </a:solidFill>
              </a:rPr>
            </a:fld>
            <a:endParaRPr lang="en-IN" sz="1400" dirty="0">
              <a:solidFill>
                <a:srgbClr val="000000"/>
              </a:solidFill>
            </a:endParaRPr>
          </a:p>
        </p:txBody>
      </p:sp>
      <p:cxnSp>
        <p:nvCxnSpPr>
          <p:cNvPr id="111623" name="AutoShape 6"/>
          <p:cNvCxnSpPr>
            <a:cxnSpLocks noChangeShapeType="1"/>
          </p:cNvCxnSpPr>
          <p:nvPr/>
        </p:nvCxnSpPr>
        <p:spPr bwMode="auto">
          <a:xfrm rot="5400000">
            <a:off x="9060231" y="2768169"/>
            <a:ext cx="610344" cy="413777"/>
          </a:xfrm>
          <a:prstGeom prst="straightConnector1">
            <a:avLst/>
          </a:prstGeom>
          <a:noFill/>
          <a:ln w="9360" cap="sq">
            <a:solidFill>
              <a:srgbClr val="000000"/>
            </a:solidFill>
            <a:miter lim="800000"/>
            <a:tailEnd type="triangle" w="med" len="med"/>
          </a:ln>
        </p:spPr>
      </p:cxnSp>
      <p:pic>
        <p:nvPicPr>
          <p:cNvPr id="5122" name="Picture 2"/>
          <p:cNvPicPr>
            <a:picLocks noChangeAspect="1" noChangeArrowheads="1"/>
          </p:cNvPicPr>
          <p:nvPr/>
        </p:nvPicPr>
        <p:blipFill>
          <a:blip r:embed="rId1"/>
          <a:srcRect/>
          <a:stretch>
            <a:fillRect/>
          </a:stretch>
        </p:blipFill>
        <p:spPr bwMode="auto">
          <a:xfrm>
            <a:off x="616240" y="1521628"/>
            <a:ext cx="10957105" cy="3822246"/>
          </a:xfrm>
          <a:prstGeom prst="rect">
            <a:avLst/>
          </a:prstGeom>
          <a:noFill/>
          <a:ln w="9525">
            <a:noFill/>
            <a:miter lim="800000"/>
            <a:headEnd/>
            <a:tailEnd/>
          </a:ln>
          <a:effectLst/>
        </p:spPr>
      </p:pic>
      <p:sp>
        <p:nvSpPr>
          <p:cNvPr id="11" name="Rectangle 5"/>
          <p:cNvSpPr>
            <a:spLocks noChangeArrowheads="1"/>
          </p:cNvSpPr>
          <p:nvPr/>
        </p:nvSpPr>
        <p:spPr bwMode="auto">
          <a:xfrm>
            <a:off x="8694057" y="1937657"/>
            <a:ext cx="2743200" cy="685800"/>
          </a:xfrm>
          <a:prstGeom prst="rect">
            <a:avLst/>
          </a:prstGeom>
          <a:gradFill rotWithShape="0">
            <a:gsLst>
              <a:gs pos="0">
                <a:srgbClr val="E1E1FF"/>
              </a:gs>
              <a:gs pos="100000">
                <a:srgbClr val="9595FF"/>
              </a:gs>
            </a:gsLst>
            <a:lin ang="5400000" scaled="1"/>
          </a:gradFill>
          <a:ln w="9360" cap="sq">
            <a:solidFill>
              <a:srgbClr val="2E2ECB"/>
            </a:solidFill>
            <a:miter lim="800000"/>
          </a:ln>
          <a:effectLst>
            <a:outerShdw dist="20160" dir="5400000" algn="ctr" rotWithShape="0">
              <a:srgbClr val="000000">
                <a:alpha val="38034"/>
              </a:srgbClr>
            </a:outerShdw>
          </a:effectLst>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000000"/>
                </a:solidFill>
              </a:rPr>
              <a:t>type : virtual </a:t>
            </a:r>
            <a:r>
              <a:rPr lang="en-US" sz="1200" dirty="0" err="1">
                <a:solidFill>
                  <a:srgbClr val="000000"/>
                </a:solidFill>
              </a:rPr>
              <a:t>ram_if</a:t>
            </a:r>
            <a:endParaRPr lang="en-US" sz="1200" dirty="0">
              <a:solidFill>
                <a:srgbClr val="000000"/>
              </a:solidFill>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err="1">
                <a:solidFill>
                  <a:srgbClr val="000000"/>
                </a:solidFill>
              </a:rPr>
              <a:t>config</a:t>
            </a:r>
            <a:r>
              <a:rPr lang="en-US" sz="1200" dirty="0">
                <a:solidFill>
                  <a:srgbClr val="000000"/>
                </a:solidFill>
              </a:rPr>
              <a:t> database : get</a:t>
            </a:r>
            <a:endParaRPr lang="en-US" sz="1200" dirty="0">
              <a:solidFill>
                <a:srgbClr val="000000"/>
              </a:solidFill>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err="1" smtClean="0">
                <a:solidFill>
                  <a:srgbClr val="000000"/>
                </a:solidFill>
              </a:rPr>
              <a:t>vif</a:t>
            </a:r>
            <a:r>
              <a:rPr lang="en-US" sz="1200" dirty="0" smtClean="0">
                <a:solidFill>
                  <a:srgbClr val="000000"/>
                </a:solidFill>
              </a:rPr>
              <a:t> </a:t>
            </a:r>
            <a:r>
              <a:rPr lang="en-US" sz="1200" dirty="0">
                <a:solidFill>
                  <a:srgbClr val="000000"/>
                </a:solidFill>
              </a:rPr>
              <a:t>= </a:t>
            </a:r>
            <a:r>
              <a:rPr lang="en-US" sz="1200" dirty="0" err="1">
                <a:solidFill>
                  <a:srgbClr val="000000"/>
                </a:solidFill>
              </a:rPr>
              <a:t>ram_vif</a:t>
            </a:r>
            <a:endParaRPr lang="en-US" sz="1200" dirty="0">
              <a:solidFill>
                <a:srgbClr val="000000"/>
              </a:solidFill>
            </a:endParaRPr>
          </a:p>
        </p:txBody>
      </p:sp>
      <p:cxnSp>
        <p:nvCxnSpPr>
          <p:cNvPr id="111625" name="AutoShape 8"/>
          <p:cNvCxnSpPr>
            <a:cxnSpLocks noChangeShapeType="1"/>
          </p:cNvCxnSpPr>
          <p:nvPr/>
        </p:nvCxnSpPr>
        <p:spPr bwMode="auto">
          <a:xfrm rot="5400000">
            <a:off x="8614230" y="2794003"/>
            <a:ext cx="580570" cy="304799"/>
          </a:xfrm>
          <a:prstGeom prst="straightConnector1">
            <a:avLst/>
          </a:prstGeom>
          <a:noFill/>
          <a:ln w="9360" cap="sq">
            <a:solidFill>
              <a:schemeClr val="bg2"/>
            </a:solidFill>
            <a:miter lim="800000"/>
            <a:tailEnd type="triangle" w="med" len="med"/>
          </a:ln>
        </p:spPr>
      </p:cxnSp>
      <p:sp>
        <p:nvSpPr>
          <p:cNvPr id="15" name="Footer Placeholder 4"/>
          <p:cNvSpPr>
            <a:spLocks noGrp="1"/>
          </p:cNvSpPr>
          <p:nvPr>
            <p:ph type="ftr" sz="quarter" idx="11"/>
          </p:nvPr>
        </p:nvSpPr>
        <p:spPr>
          <a:xfrm>
            <a:off x="1341120" y="6601968"/>
            <a:ext cx="7159752" cy="237744"/>
          </a:xfrm>
        </p:spPr>
        <p:txBody>
          <a:bodyPr/>
          <a:lstStyle/>
          <a:p>
            <a:r>
              <a:rPr lang="en-US" dirty="0" smtClean="0"/>
              <a:t>Universal verification Methodology</a:t>
            </a:r>
            <a:endParaRPr lang="en-US" dirty="0"/>
          </a:p>
        </p:txBody>
      </p:sp>
      <p:sp>
        <p:nvSpPr>
          <p:cNvPr id="16" name="Date Placeholder 5"/>
          <p:cNvSpPr>
            <a:spLocks noGrp="1"/>
          </p:cNvSpPr>
          <p:nvPr>
            <p:ph type="dt" sz="half" idx="10"/>
          </p:nvPr>
        </p:nvSpPr>
        <p:spPr>
          <a:xfrm>
            <a:off x="8875776" y="6601968"/>
            <a:ext cx="960120" cy="237744"/>
          </a:xfrm>
        </p:spPr>
        <p:txBody>
          <a:bodyPr/>
          <a:lstStyle/>
          <a:p>
            <a:fld id="{A8FDC996-F52D-4B06-8042-3F014CC63000}" type="datetime1">
              <a:rPr lang="en-US" smtClean="0"/>
            </a:fld>
            <a:endParaRPr lang="en-US" dirty="0"/>
          </a:p>
        </p:txBody>
      </p:sp>
    </p:spTree>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9" name="Rectangle 8"/>
          <p:cNvSpPr/>
          <p:nvPr/>
        </p:nvSpPr>
        <p:spPr>
          <a:xfrm>
            <a:off x="653142" y="4157507"/>
            <a:ext cx="11538857" cy="2215991"/>
          </a:xfrm>
          <a:prstGeom prst="rect">
            <a:avLst/>
          </a:prstGeom>
        </p:spPr>
        <p:txBody>
          <a:bodyPr wrap="square">
            <a:spAutoFit/>
          </a:bodyPr>
          <a:lstStyle/>
          <a:p>
            <a:endParaRPr lang="en-US" dirty="0" smtClean="0"/>
          </a:p>
          <a:p>
            <a:r>
              <a:rPr lang="en-US" sz="2400" b="1" dirty="0" smtClean="0"/>
              <a:t>(A) </a:t>
            </a:r>
            <a:r>
              <a:rPr lang="en-US" sz="2400" dirty="0" err="1" smtClean="0"/>
              <a:t>uvm_config_db</a:t>
            </a:r>
            <a:r>
              <a:rPr lang="en-US" sz="2400" dirty="0" smtClean="0"/>
              <a:t>#(T)::set(</a:t>
            </a:r>
            <a:r>
              <a:rPr lang="en-US" sz="2400" dirty="0" err="1" smtClean="0"/>
              <a:t>uvm_root</a:t>
            </a:r>
            <a:r>
              <a:rPr lang="en-US" sz="2400" dirty="0" smtClean="0"/>
              <a:t>::get(),"</a:t>
            </a:r>
            <a:r>
              <a:rPr lang="en-US" sz="2400" dirty="0" smtClean="0"/>
              <a:t>test1.env.agent1“, "</a:t>
            </a:r>
            <a:r>
              <a:rPr lang="en-US" sz="2400" dirty="0" err="1" smtClean="0"/>
              <a:t>config</a:t>
            </a:r>
            <a:r>
              <a:rPr lang="en-US" sz="2400" dirty="0" smtClean="0"/>
              <a:t>", </a:t>
            </a:r>
            <a:r>
              <a:rPr lang="en-US" sz="2400" dirty="0" err="1" smtClean="0"/>
              <a:t>m_config</a:t>
            </a:r>
            <a:r>
              <a:rPr lang="en-US" sz="2400" dirty="0" smtClean="0"/>
              <a:t>) </a:t>
            </a:r>
            <a:endParaRPr lang="en-US" sz="2400" dirty="0" smtClean="0"/>
          </a:p>
          <a:p>
            <a:endParaRPr lang="en-US" sz="2400" dirty="0" smtClean="0"/>
          </a:p>
          <a:p>
            <a:r>
              <a:rPr lang="en-US" sz="2400" b="1" dirty="0" smtClean="0"/>
              <a:t>(B) </a:t>
            </a:r>
            <a:r>
              <a:rPr lang="en-US" sz="2400" dirty="0" err="1" smtClean="0"/>
              <a:t>uvm_config_db</a:t>
            </a:r>
            <a:r>
              <a:rPr lang="en-US" sz="2400" dirty="0" smtClean="0"/>
              <a:t>#(T)::set(</a:t>
            </a:r>
            <a:r>
              <a:rPr lang="en-US" sz="2400" dirty="0" err="1" smtClean="0"/>
              <a:t>this,"env.agent</a:t>
            </a:r>
            <a:r>
              <a:rPr lang="en-US" sz="2400" dirty="0" smtClean="0"/>
              <a:t>*","</a:t>
            </a:r>
            <a:r>
              <a:rPr lang="en-US" sz="2400" dirty="0" err="1" smtClean="0"/>
              <a:t>config</a:t>
            </a:r>
            <a:r>
              <a:rPr lang="en-US" sz="2400" dirty="0" smtClean="0"/>
              <a:t>", </a:t>
            </a:r>
            <a:r>
              <a:rPr lang="en-US" sz="2400" dirty="0" err="1" smtClean="0"/>
              <a:t>m_config</a:t>
            </a:r>
            <a:r>
              <a:rPr lang="en-US" sz="2400" dirty="0" smtClean="0"/>
              <a:t>) </a:t>
            </a:r>
            <a:endParaRPr lang="en-US" sz="2400" dirty="0" smtClean="0"/>
          </a:p>
          <a:p>
            <a:endParaRPr lang="en-US" sz="2400" dirty="0" smtClean="0"/>
          </a:p>
          <a:p>
            <a:r>
              <a:rPr lang="en-US" sz="2400" b="1" dirty="0" smtClean="0"/>
              <a:t>(C) </a:t>
            </a:r>
            <a:r>
              <a:rPr lang="en-US" sz="2400" dirty="0" err="1" smtClean="0"/>
              <a:t>uvm_config_db</a:t>
            </a:r>
            <a:r>
              <a:rPr lang="en-US" sz="2400" dirty="0" smtClean="0"/>
              <a:t>#(T)::set(null,"*","</a:t>
            </a:r>
            <a:r>
              <a:rPr lang="en-US" sz="2400" dirty="0" err="1" smtClean="0"/>
              <a:t>global_cfg</a:t>
            </a:r>
            <a:r>
              <a:rPr lang="en-US" sz="2400" dirty="0" smtClean="0"/>
              <a:t>", </a:t>
            </a:r>
            <a:r>
              <a:rPr lang="en-US" sz="2400" dirty="0" err="1" smtClean="0"/>
              <a:t>m_global_cfg</a:t>
            </a:r>
            <a:r>
              <a:rPr lang="en-US" sz="2400" dirty="0" smtClean="0"/>
              <a:t>) </a:t>
            </a:r>
            <a:endParaRPr lang="en-US" sz="2400" dirty="0"/>
          </a:p>
        </p:txBody>
      </p:sp>
      <p:pic>
        <p:nvPicPr>
          <p:cNvPr id="6146" name="Picture 2"/>
          <p:cNvPicPr>
            <a:picLocks noChangeAspect="1" noChangeArrowheads="1"/>
          </p:cNvPicPr>
          <p:nvPr/>
        </p:nvPicPr>
        <p:blipFill>
          <a:blip r:embed="rId1"/>
          <a:srcRect/>
          <a:stretch>
            <a:fillRect/>
          </a:stretch>
        </p:blipFill>
        <p:spPr bwMode="auto">
          <a:xfrm>
            <a:off x="1399495" y="1026660"/>
            <a:ext cx="9166905" cy="3083540"/>
          </a:xfrm>
          <a:prstGeom prst="rect">
            <a:avLst/>
          </a:prstGeom>
          <a:noFill/>
          <a:ln w="9525">
            <a:noFill/>
            <a:miter lim="800000"/>
            <a:headEnd/>
            <a:tailEnd/>
          </a:ln>
          <a:effectLst/>
        </p:spPr>
      </p:pic>
      <p:sp>
        <p:nvSpPr>
          <p:cNvPr id="10" name="Rectangle 9"/>
          <p:cNvSpPr/>
          <p:nvPr/>
        </p:nvSpPr>
        <p:spPr>
          <a:xfrm>
            <a:off x="348343" y="0"/>
            <a:ext cx="6096000" cy="861774"/>
          </a:xfrm>
          <a:prstGeom prst="rect">
            <a:avLst/>
          </a:prstGeom>
        </p:spPr>
        <p:txBody>
          <a:bodyPr>
            <a:spAutoFit/>
          </a:bodyPr>
          <a:lstStyle/>
          <a:p>
            <a:endParaRPr lang="en-US" dirty="0" smtClean="0"/>
          </a:p>
          <a:p>
            <a:r>
              <a:rPr lang="en-US" sz="3200" u="sng" dirty="0" smtClean="0">
                <a:latin typeface="+mj-lt"/>
              </a:rPr>
              <a:t>Hierarchical Access </a:t>
            </a:r>
            <a:r>
              <a:rPr lang="en-US" sz="3200" u="sng" dirty="0" smtClean="0">
                <a:latin typeface="+mj-lt"/>
              </a:rPr>
              <a:t>Examples: </a:t>
            </a:r>
            <a:endParaRPr lang="en-US" sz="3200" u="sng"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229563"/>
            <a:ext cx="8189495" cy="524416"/>
          </a:xfrm>
        </p:spPr>
        <p:txBody>
          <a:bodyPr>
            <a:normAutofit lnSpcReduction="10000"/>
          </a:bodyPr>
          <a:lstStyle/>
          <a:p>
            <a:pPr marL="45720" indent="0">
              <a:buNone/>
            </a:pPr>
            <a:r>
              <a:rPr lang="en-IN" sz="3200" u="sng" dirty="0"/>
              <a:t>Building the testbench Components</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9" name="Picture 2"/>
          <p:cNvPicPr>
            <a:picLocks noChangeAspect="1" noChangeArrowheads="1"/>
          </p:cNvPicPr>
          <p:nvPr/>
        </p:nvPicPr>
        <p:blipFill>
          <a:blip r:embed="rId1"/>
          <a:srcRect/>
          <a:stretch>
            <a:fillRect/>
          </a:stretch>
        </p:blipFill>
        <p:spPr bwMode="auto">
          <a:xfrm>
            <a:off x="2908092" y="760351"/>
            <a:ext cx="5554871" cy="576327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8" name="Picture 7"/>
          <p:cNvPicPr>
            <a:picLocks noChangeAspect="1" noChangeArrowheads="1"/>
          </p:cNvPicPr>
          <p:nvPr/>
        </p:nvPicPr>
        <p:blipFill>
          <a:blip r:embed="rId1" cstate="print"/>
          <a:srcRect/>
          <a:stretch>
            <a:fillRect/>
          </a:stretch>
        </p:blipFill>
        <p:spPr bwMode="auto">
          <a:xfrm>
            <a:off x="1399436" y="898357"/>
            <a:ext cx="9451444" cy="421768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610" y="197478"/>
            <a:ext cx="6793832" cy="684837"/>
          </a:xfrm>
        </p:spPr>
        <p:txBody>
          <a:bodyPr>
            <a:normAutofit/>
          </a:bodyPr>
          <a:lstStyle/>
          <a:p>
            <a:pPr marL="45720" indent="0">
              <a:buNone/>
            </a:pPr>
            <a:r>
              <a:rPr lang="en-IN" sz="3200" u="sng" dirty="0"/>
              <a:t>Building the Driver</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256674" y="930442"/>
            <a:ext cx="11534273" cy="3447098"/>
          </a:xfrm>
          <a:prstGeom prst="rect">
            <a:avLst/>
          </a:prstGeom>
          <a:noFill/>
        </p:spPr>
        <p:txBody>
          <a:bodyPr wrap="square" rtlCol="0">
            <a:spAutoFit/>
          </a:bodyPr>
          <a:lstStyle/>
          <a:p>
            <a:r>
              <a:rPr lang="en-US" sz="3200" dirty="0">
                <a:latin typeface="Calibri" panose="020F0502020204030204" charset="0"/>
                <a:cs typeface="Calibri" panose="020F0502020204030204" charset="0"/>
              </a:rPr>
              <a:t>What is  driver?</a:t>
            </a:r>
            <a:endParaRPr lang="en-US" sz="3200" dirty="0">
              <a:latin typeface="Calibri" panose="020F0502020204030204" charset="0"/>
              <a:cs typeface="Calibri" panose="020F0502020204030204" charset="0"/>
            </a:endParaRPr>
          </a:p>
          <a:p>
            <a:pPr marL="914400" lvl="1" indent="-457200">
              <a:buFont typeface="Wingdings" panose="05000000000000000000" pitchFamily="2" charset="2"/>
              <a:buChar char="Ø"/>
            </a:pPr>
            <a:r>
              <a:rPr lang="en-IN" sz="2800" dirty="0"/>
              <a:t>Drives data items to the DUT following the interface protocol.</a:t>
            </a:r>
            <a:endParaRPr lang="en-IN" sz="2800" dirty="0"/>
          </a:p>
          <a:p>
            <a:pPr marL="914400" lvl="1" indent="-457200">
              <a:buFont typeface="Wingdings" panose="05000000000000000000" pitchFamily="2" charset="2"/>
              <a:buChar char="Ø"/>
            </a:pPr>
            <a:r>
              <a:rPr lang="en-IN" sz="2800" dirty="0"/>
              <a:t>It gets data items from the sequencer for execution.</a:t>
            </a:r>
            <a:endParaRPr lang="en-IN" sz="2800" dirty="0"/>
          </a:p>
          <a:p>
            <a:pPr marL="914400" lvl="1" indent="-457200">
              <a:buFont typeface="Wingdings" panose="05000000000000000000" pitchFamily="2" charset="2"/>
              <a:buChar char="Ø"/>
            </a:pPr>
            <a:r>
              <a:rPr lang="en-IN" sz="2800" dirty="0"/>
              <a:t>The UVM Class Library provides the uvm_driver base class from which all driver classes should be extended, either directly or indirectly. </a:t>
            </a:r>
            <a:endParaRPr lang="en-IN" sz="2800" dirty="0"/>
          </a:p>
          <a:p>
            <a:pPr marL="914400" lvl="1" indent="-457200">
              <a:buFont typeface="Wingdings" panose="05000000000000000000" pitchFamily="2" charset="2"/>
              <a:buChar char="Ø"/>
            </a:pPr>
            <a:r>
              <a:rPr lang="en-IN" sz="2800" dirty="0"/>
              <a:t>The driver has a run() method that defines its operation, as well as a TLM port through which it communicates with the sequencer</a:t>
            </a:r>
            <a:endParaRPr lang="en-IN" sz="2800"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779" y="245604"/>
            <a:ext cx="6537158" cy="652754"/>
          </a:xfrm>
        </p:spPr>
        <p:txBody>
          <a:bodyPr>
            <a:normAutofit/>
          </a:bodyPr>
          <a:lstStyle/>
          <a:p>
            <a:pPr marL="45720" indent="0">
              <a:buNone/>
            </a:pPr>
            <a:r>
              <a:rPr lang="en-IN" sz="3600" u="sng" dirty="0"/>
              <a:t>How to Create a Driver?</a:t>
            </a:r>
            <a:endParaRPr lang="en-IN" sz="36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481263" y="1219200"/>
            <a:ext cx="10828421" cy="3539430"/>
          </a:xfrm>
          <a:prstGeom prst="rect">
            <a:avLst/>
          </a:prstGeom>
          <a:noFill/>
        </p:spPr>
        <p:txBody>
          <a:bodyPr wrap="square" rtlCol="0">
            <a:spAutoFit/>
          </a:bodyPr>
          <a:lstStyle/>
          <a:p>
            <a:pPr marL="571500" indent="-571500">
              <a:buFont typeface="Wingdings" panose="05000000000000000000" pitchFamily="2" charset="2"/>
              <a:buChar char="Ø"/>
            </a:pPr>
            <a:r>
              <a:rPr lang="en-IN" sz="2800" dirty="0"/>
              <a:t>Derive a driver from the uvm_driver base class.</a:t>
            </a:r>
            <a:endParaRPr lang="en-IN" sz="2800" dirty="0"/>
          </a:p>
          <a:p>
            <a:pPr marL="571500" indent="-571500">
              <a:buFont typeface="Wingdings" panose="05000000000000000000" pitchFamily="2" charset="2"/>
              <a:buChar char="Ø"/>
            </a:pPr>
            <a:r>
              <a:rPr lang="en-IN" sz="2800" dirty="0"/>
              <a:t>Implement  utilities for printing, copying, comparing, and so on.</a:t>
            </a:r>
            <a:endParaRPr lang="en-IN" sz="2800" dirty="0"/>
          </a:p>
          <a:p>
            <a:pPr marL="571500" indent="-571500">
              <a:buFont typeface="Wingdings" panose="05000000000000000000" pitchFamily="2" charset="2"/>
              <a:buChar char="Ø"/>
            </a:pPr>
            <a:r>
              <a:rPr lang="en-IN" sz="2800" dirty="0"/>
              <a:t>Declare a virtual interface in the driver to connect the driver to the DUT.</a:t>
            </a:r>
            <a:endParaRPr lang="en-IN" sz="2800" dirty="0"/>
          </a:p>
          <a:p>
            <a:pPr marL="571500" indent="-571500">
              <a:buFont typeface="Wingdings" panose="05000000000000000000" pitchFamily="2" charset="2"/>
              <a:buChar char="Ø"/>
            </a:pPr>
            <a:r>
              <a:rPr lang="en-IN" sz="2800" dirty="0"/>
              <a:t>Obtain the next data item from the sequencer and execute it  (in  run() method)</a:t>
            </a:r>
            <a:endParaRPr lang="en-IN" sz="2800" dirty="0"/>
          </a:p>
          <a:p>
            <a:pPr marL="571500" indent="-571500">
              <a:buFont typeface="Wingdings" panose="05000000000000000000" pitchFamily="2" charset="2"/>
              <a:buChar char="Ø"/>
            </a:pPr>
            <a:r>
              <a:rPr lang="en-IN" sz="2800" dirty="0"/>
              <a:t>Implement the actual design interface protocol</a:t>
            </a:r>
            <a:endParaRPr lang="en-IN" sz="2800" dirty="0"/>
          </a:p>
          <a:p>
            <a:pPr marL="571500" indent="-571500">
              <a:buFont typeface="Wingdings" panose="05000000000000000000" pitchFamily="2" charset="2"/>
              <a:buChar char="Ø"/>
            </a:pPr>
            <a:endParaRPr lang="en-IN" sz="2800" dirty="0"/>
          </a:p>
        </p:txBody>
      </p:sp>
      <p:sp>
        <p:nvSpPr>
          <p:cNvPr id="9" name="TextBox 8"/>
          <p:cNvSpPr txBox="1"/>
          <p:nvPr/>
        </p:nvSpPr>
        <p:spPr>
          <a:xfrm>
            <a:off x="2181726" y="4987801"/>
            <a:ext cx="5518485" cy="461665"/>
          </a:xfrm>
          <a:prstGeom prst="rect">
            <a:avLst/>
          </a:prstGeom>
          <a:solidFill>
            <a:schemeClr val="tx1">
              <a:lumMod val="85000"/>
            </a:schemeClr>
          </a:solidFill>
        </p:spPr>
        <p:txBody>
          <a:bodyPr wrap="square" rtlCol="0">
            <a:spAutoFit/>
          </a:bodyPr>
          <a:lstStyle/>
          <a:p>
            <a:r>
              <a:rPr lang="en-IN" sz="2400" dirty="0">
                <a:solidFill>
                  <a:schemeClr val="bg1"/>
                </a:solidFill>
                <a:hlinkClick r:id="rId1" tooltip="https://www.edaplayground.com/x/3kMC"/>
              </a:rPr>
              <a:t>https://www.edaplayground.com/x/3kMC</a:t>
            </a:r>
            <a:endParaRPr lang="en-IN"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609" y="261647"/>
            <a:ext cx="7159751" cy="524416"/>
          </a:xfrm>
        </p:spPr>
        <p:txBody>
          <a:bodyPr>
            <a:normAutofit lnSpcReduction="10000"/>
          </a:bodyPr>
          <a:lstStyle/>
          <a:p>
            <a:pPr marL="45720" indent="0">
              <a:buNone/>
            </a:pPr>
            <a:r>
              <a:rPr lang="en-IN" sz="3200" u="sng" dirty="0"/>
              <a:t>Sequencer</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52926" y="786063"/>
            <a:ext cx="10780295" cy="4678204"/>
          </a:xfrm>
          <a:prstGeom prst="rect">
            <a:avLst/>
          </a:prstGeom>
          <a:noFill/>
        </p:spPr>
        <p:txBody>
          <a:bodyPr wrap="square" rtlCol="0">
            <a:spAutoFit/>
          </a:bodyPr>
          <a:lstStyle/>
          <a:p>
            <a:r>
              <a:rPr lang="en-US" sz="2800" dirty="0">
                <a:latin typeface="Calibri" panose="020F0502020204030204" charset="0"/>
                <a:cs typeface="Calibri" panose="020F0502020204030204" charset="0"/>
              </a:rPr>
              <a:t>What is  Sequencer ?</a:t>
            </a:r>
            <a:endParaRPr lang="en-US" sz="2800" dirty="0">
              <a:latin typeface="Calibri" panose="020F0502020204030204" charset="0"/>
              <a:cs typeface="Calibri" panose="020F0502020204030204" charset="0"/>
            </a:endParaRPr>
          </a:p>
          <a:p>
            <a:pPr marL="914400" lvl="1" indent="-457200">
              <a:buFont typeface="Wingdings" panose="05000000000000000000" pitchFamily="2" charset="2"/>
              <a:buChar char="Ø"/>
            </a:pPr>
            <a:r>
              <a:rPr lang="en-IN" sz="2800" dirty="0"/>
              <a:t>Sequencer is a component that passes  stimulus data from a generator (Sequence)  to a driver.</a:t>
            </a:r>
            <a:endParaRPr lang="en-IN" sz="2800" dirty="0"/>
          </a:p>
          <a:p>
            <a:pPr marL="914400" lvl="1" indent="-457200">
              <a:buFont typeface="Wingdings" panose="05000000000000000000" pitchFamily="2" charset="2"/>
              <a:buChar char="Ø"/>
            </a:pPr>
            <a:r>
              <a:rPr lang="en-IN" sz="2800" dirty="0"/>
              <a:t>Multiple  sequences  can be trying to send sequence items to driver -  Sequencer  arbitrates between them </a:t>
            </a:r>
            <a:endParaRPr lang="en-IN" sz="2800" dirty="0"/>
          </a:p>
          <a:p>
            <a:pPr marL="914400" lvl="1" indent="-457200">
              <a:buFont typeface="Wingdings" panose="05000000000000000000" pitchFamily="2" charset="2"/>
              <a:buChar char="Ø"/>
            </a:pPr>
            <a:r>
              <a:rPr lang="en-IN" sz="2800" dirty="0"/>
              <a:t>UVM base class:  </a:t>
            </a:r>
            <a:r>
              <a:rPr lang="en-IN" sz="2800" dirty="0" err="1"/>
              <a:t>uvm_sequencer</a:t>
            </a:r>
            <a:endParaRPr lang="en-IN" sz="2800" dirty="0"/>
          </a:p>
          <a:p>
            <a:pPr marL="914400" lvl="1" indent="-457200">
              <a:buFont typeface="Wingdings" panose="05000000000000000000" pitchFamily="2" charset="2"/>
              <a:buChar char="Ø"/>
            </a:pPr>
            <a:r>
              <a:rPr lang="en-IN" sz="2800" dirty="0" err="1"/>
              <a:t>uvm_sequencer</a:t>
            </a:r>
            <a:r>
              <a:rPr lang="en-IN" sz="2800" dirty="0"/>
              <a:t> base class contains all of the base functionality required to allow a sequence  to communicate with a driver. </a:t>
            </a:r>
            <a:endParaRPr lang="en-IN" sz="2800" dirty="0"/>
          </a:p>
          <a:p>
            <a:pPr marL="914400" lvl="1" indent="-457200">
              <a:buFont typeface="Wingdings" panose="05000000000000000000" pitchFamily="2" charset="2"/>
              <a:buChar char="Ø"/>
            </a:pPr>
            <a:r>
              <a:rPr lang="en-IN" sz="2800" dirty="0" err="1"/>
              <a:t>uvm_sequencer</a:t>
            </a:r>
            <a:r>
              <a:rPr lang="en-IN" sz="2800" dirty="0"/>
              <a:t> #(</a:t>
            </a:r>
            <a:r>
              <a:rPr lang="en-IN" sz="2800" dirty="0" err="1"/>
              <a:t>simple_item</a:t>
            </a:r>
            <a:r>
              <a:rPr lang="en-IN" sz="2800" dirty="0"/>
              <a:t>, </a:t>
            </a:r>
            <a:r>
              <a:rPr lang="en-IN" sz="2800" dirty="0" err="1"/>
              <a:t>simple_rsp</a:t>
            </a:r>
            <a:r>
              <a:rPr lang="en-IN" sz="2800" dirty="0"/>
              <a:t>) sequencer;</a:t>
            </a:r>
            <a:endParaRPr lang="en-IN" sz="2800" dirty="0"/>
          </a:p>
          <a:p>
            <a:pPr marL="1371600" lvl="2" indent="-457200">
              <a:buFont typeface="Wingdings" panose="05000000000000000000" pitchFamily="2" charset="2"/>
              <a:buChar char="Ø"/>
            </a:pPr>
            <a:r>
              <a:rPr lang="en-IN" sz="2800" dirty="0"/>
              <a:t>Parameterized with  request and response</a:t>
            </a:r>
            <a:endParaRPr lang="en-IN" sz="2800" dirty="0"/>
          </a:p>
          <a:p>
            <a:endParaRPr lang="en-IN" dirty="0"/>
          </a:p>
        </p:txBody>
      </p:sp>
      <p:sp>
        <p:nvSpPr>
          <p:cNvPr id="12" name="TextBox 11"/>
          <p:cNvSpPr txBox="1"/>
          <p:nvPr/>
        </p:nvSpPr>
        <p:spPr>
          <a:xfrm>
            <a:off x="2566737" y="5527018"/>
            <a:ext cx="5678905" cy="461665"/>
          </a:xfrm>
          <a:prstGeom prst="rect">
            <a:avLst/>
          </a:prstGeom>
          <a:solidFill>
            <a:schemeClr val="tx1">
              <a:lumMod val="85000"/>
            </a:schemeClr>
          </a:solidFill>
        </p:spPr>
        <p:txBody>
          <a:bodyPr wrap="square" rtlCol="0">
            <a:spAutoFit/>
          </a:bodyPr>
          <a:lstStyle/>
          <a:p>
            <a:r>
              <a:rPr lang="en-IN" sz="2400" dirty="0">
                <a:solidFill>
                  <a:schemeClr val="bg1"/>
                </a:solidFill>
                <a:hlinkClick r:id="rId1"/>
              </a:rPr>
              <a:t>https://www.edaplayground.com/x/3kMC</a:t>
            </a:r>
            <a:endParaRPr lang="en-IN"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160421" y="66415"/>
            <a:ext cx="6320590" cy="584775"/>
          </a:xfrm>
          <a:prstGeom prst="rect">
            <a:avLst/>
          </a:prstGeom>
          <a:noFill/>
        </p:spPr>
        <p:txBody>
          <a:bodyPr wrap="square" rtlCol="0">
            <a:spAutoFit/>
          </a:bodyPr>
          <a:lstStyle/>
          <a:p>
            <a:r>
              <a:rPr lang="en-IN" sz="3200" u="sng" dirty="0"/>
              <a:t>Sequencer – Driver Connection</a:t>
            </a:r>
            <a:endParaRPr lang="en-IN" sz="3200" u="sng" dirty="0"/>
          </a:p>
        </p:txBody>
      </p:sp>
      <p:sp>
        <p:nvSpPr>
          <p:cNvPr id="9" name="TextBox 8"/>
          <p:cNvSpPr txBox="1"/>
          <p:nvPr/>
        </p:nvSpPr>
        <p:spPr>
          <a:xfrm>
            <a:off x="336884" y="651190"/>
            <a:ext cx="11261558" cy="2585323"/>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Connected using  TLM ports. </a:t>
            </a:r>
            <a:endParaRPr lang="en-IN" sz="2400" dirty="0"/>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Driver   pulls  data from Sequencer  using  </a:t>
            </a:r>
            <a:r>
              <a:rPr lang="en-IN" sz="2400" dirty="0" err="1"/>
              <a:t>get_next_item</a:t>
            </a:r>
            <a:r>
              <a:rPr lang="en-IN" sz="2400" dirty="0"/>
              <a:t>()</a:t>
            </a:r>
            <a:endParaRPr lang="en-IN" sz="2400" dirty="0"/>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Driver has  a </a:t>
            </a:r>
            <a:r>
              <a:rPr lang="en-IN" sz="2400" b="1" i="1" dirty="0" err="1"/>
              <a:t>sequence_item_port</a:t>
            </a:r>
            <a:r>
              <a:rPr lang="en-IN" sz="2400" dirty="0"/>
              <a:t>  that  is connected to  a  </a:t>
            </a:r>
            <a:r>
              <a:rPr lang="en-IN" sz="2400" b="1" i="1" dirty="0" err="1"/>
              <a:t>sequence_item_export</a:t>
            </a:r>
            <a:r>
              <a:rPr lang="en-IN" sz="2400" b="1" i="1" dirty="0"/>
              <a:t> </a:t>
            </a:r>
            <a:r>
              <a:rPr lang="en-IN" sz="2400" dirty="0"/>
              <a:t>  in the Sequencer </a:t>
            </a:r>
            <a:endParaRPr lang="en-IN" sz="2400" dirty="0"/>
          </a:p>
          <a:p>
            <a:endParaRPr lang="en-IN" dirty="0"/>
          </a:p>
        </p:txBody>
      </p:sp>
      <p:pic>
        <p:nvPicPr>
          <p:cNvPr id="10" name="Picture 9"/>
          <p:cNvPicPr>
            <a:picLocks noChangeAspect="1"/>
          </p:cNvPicPr>
          <p:nvPr/>
        </p:nvPicPr>
        <p:blipFill>
          <a:blip r:embed="rId1"/>
          <a:stretch>
            <a:fillRect/>
          </a:stretch>
        </p:blipFill>
        <p:spPr>
          <a:xfrm>
            <a:off x="3300472" y="3058853"/>
            <a:ext cx="6361078" cy="31479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176463" y="66415"/>
            <a:ext cx="9881937" cy="584775"/>
          </a:xfrm>
          <a:prstGeom prst="rect">
            <a:avLst/>
          </a:prstGeom>
          <a:noFill/>
        </p:spPr>
        <p:txBody>
          <a:bodyPr wrap="square" rtlCol="0">
            <a:spAutoFit/>
          </a:bodyPr>
          <a:lstStyle/>
          <a:p>
            <a:r>
              <a:rPr lang="en-IN" sz="3200" u="sng" dirty="0"/>
              <a:t>Connect </a:t>
            </a:r>
            <a:r>
              <a:rPr lang="en-IN" sz="3200" u="sng" dirty="0" smtClean="0"/>
              <a:t>Method – In Agent</a:t>
            </a:r>
            <a:endParaRPr lang="en-IN" sz="3200" u="sng" dirty="0"/>
          </a:p>
        </p:txBody>
      </p:sp>
      <p:sp>
        <p:nvSpPr>
          <p:cNvPr id="9" name="TextBox 8"/>
          <p:cNvSpPr txBox="1"/>
          <p:nvPr/>
        </p:nvSpPr>
        <p:spPr>
          <a:xfrm>
            <a:off x="343122" y="902756"/>
            <a:ext cx="11085095" cy="1384995"/>
          </a:xfrm>
          <a:prstGeom prst="rect">
            <a:avLst/>
          </a:prstGeom>
          <a:solidFill>
            <a:schemeClr val="tx1">
              <a:lumMod val="85000"/>
            </a:schemeClr>
          </a:solidFill>
        </p:spPr>
        <p:txBody>
          <a:bodyPr wrap="square" rtlCol="0">
            <a:spAutoFit/>
          </a:bodyPr>
          <a:lstStyle/>
          <a:p>
            <a:r>
              <a:rPr lang="en-IN" sz="2800" dirty="0">
                <a:solidFill>
                  <a:schemeClr val="bg1"/>
                </a:solidFill>
              </a:rPr>
              <a:t>function void </a:t>
            </a:r>
            <a:r>
              <a:rPr lang="en-IN" sz="2800" dirty="0" err="1">
                <a:solidFill>
                  <a:schemeClr val="bg1"/>
                </a:solidFill>
              </a:rPr>
              <a:t>connect_phase</a:t>
            </a:r>
            <a:r>
              <a:rPr lang="en-IN" sz="2800" dirty="0">
                <a:solidFill>
                  <a:schemeClr val="bg1"/>
                </a:solidFill>
              </a:rPr>
              <a:t>(</a:t>
            </a:r>
            <a:r>
              <a:rPr lang="en-IN" sz="2800" dirty="0" err="1">
                <a:solidFill>
                  <a:schemeClr val="bg1"/>
                </a:solidFill>
              </a:rPr>
              <a:t>uvm_phase</a:t>
            </a:r>
            <a:r>
              <a:rPr lang="en-IN" sz="2800" dirty="0">
                <a:solidFill>
                  <a:schemeClr val="bg1"/>
                </a:solidFill>
              </a:rPr>
              <a:t> phase);</a:t>
            </a:r>
            <a:endParaRPr lang="en-IN" sz="2800" dirty="0">
              <a:solidFill>
                <a:schemeClr val="bg1"/>
              </a:solidFill>
            </a:endParaRPr>
          </a:p>
          <a:p>
            <a:r>
              <a:rPr lang="en-IN" sz="2800" dirty="0">
                <a:solidFill>
                  <a:schemeClr val="bg1"/>
                </a:solidFill>
              </a:rPr>
              <a:t>  </a:t>
            </a:r>
            <a:r>
              <a:rPr lang="en-IN" sz="2800" dirty="0" err="1">
                <a:solidFill>
                  <a:schemeClr val="bg1"/>
                </a:solidFill>
              </a:rPr>
              <a:t>driver.seq_item_port.connect</a:t>
            </a:r>
            <a:r>
              <a:rPr lang="en-IN" sz="2800" dirty="0">
                <a:solidFill>
                  <a:schemeClr val="bg1"/>
                </a:solidFill>
              </a:rPr>
              <a:t>(</a:t>
            </a:r>
            <a:r>
              <a:rPr lang="en-IN" sz="2800" dirty="0" err="1">
                <a:solidFill>
                  <a:schemeClr val="bg1"/>
                </a:solidFill>
              </a:rPr>
              <a:t>sequencer.seq_item_export</a:t>
            </a:r>
            <a:r>
              <a:rPr lang="en-IN" sz="2800" dirty="0" smtClean="0">
                <a:solidFill>
                  <a:schemeClr val="bg1"/>
                </a:solidFill>
              </a:rPr>
              <a:t>);  </a:t>
            </a:r>
            <a:endParaRPr lang="en-IN" sz="2800" dirty="0">
              <a:solidFill>
                <a:schemeClr val="bg1"/>
              </a:solidFill>
            </a:endParaRPr>
          </a:p>
          <a:p>
            <a:r>
              <a:rPr lang="en-IN" sz="2800" dirty="0" err="1">
                <a:solidFill>
                  <a:schemeClr val="bg1"/>
                </a:solidFill>
              </a:rPr>
              <a:t>endfunction</a:t>
            </a:r>
            <a:endParaRPr lang="en-IN" sz="2800" dirty="0">
              <a:solidFill>
                <a:schemeClr val="bg1"/>
              </a:solidFill>
            </a:endParaRPr>
          </a:p>
        </p:txBody>
      </p:sp>
      <p:pic>
        <p:nvPicPr>
          <p:cNvPr id="10" name="Picture 9"/>
          <p:cNvPicPr>
            <a:picLocks noChangeAspect="1"/>
          </p:cNvPicPr>
          <p:nvPr/>
        </p:nvPicPr>
        <p:blipFill>
          <a:blip r:embed="rId1"/>
          <a:stretch>
            <a:fillRect/>
          </a:stretch>
        </p:blipFill>
        <p:spPr>
          <a:xfrm>
            <a:off x="4665935" y="3136171"/>
            <a:ext cx="4925995" cy="3048264"/>
          </a:xfrm>
          <a:prstGeom prst="rect">
            <a:avLst/>
          </a:prstGeom>
        </p:spPr>
      </p:pic>
      <p:sp>
        <p:nvSpPr>
          <p:cNvPr id="11" name="TextBox 10"/>
          <p:cNvSpPr txBox="1"/>
          <p:nvPr/>
        </p:nvSpPr>
        <p:spPr>
          <a:xfrm>
            <a:off x="524933" y="3429000"/>
            <a:ext cx="3522134" cy="461665"/>
          </a:xfrm>
          <a:prstGeom prst="rect">
            <a:avLst/>
          </a:prstGeom>
          <a:noFill/>
        </p:spPr>
        <p:txBody>
          <a:bodyPr wrap="square" rtlCol="0">
            <a:spAutoFit/>
          </a:bodyPr>
          <a:lstStyle/>
          <a:p>
            <a:r>
              <a:rPr lang="en-IN" sz="2400" u="sng" dirty="0"/>
              <a:t>Run phase at the driver</a:t>
            </a:r>
            <a:endParaRPr lang="en-IN" sz="2400" u="sng"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144102" y="181745"/>
            <a:ext cx="9211734" cy="584775"/>
          </a:xfrm>
          <a:prstGeom prst="rect">
            <a:avLst/>
          </a:prstGeom>
          <a:noFill/>
        </p:spPr>
        <p:txBody>
          <a:bodyPr wrap="square" rtlCol="0">
            <a:spAutoFit/>
          </a:bodyPr>
          <a:lstStyle/>
          <a:p>
            <a:r>
              <a:rPr lang="en-IN" sz="3200" u="sng" dirty="0"/>
              <a:t>UVM Monitor</a:t>
            </a:r>
            <a:endParaRPr lang="en-IN" sz="3200" u="sng" dirty="0"/>
          </a:p>
        </p:txBody>
      </p:sp>
      <p:sp>
        <p:nvSpPr>
          <p:cNvPr id="9" name="TextBox 8"/>
          <p:cNvSpPr txBox="1"/>
          <p:nvPr/>
        </p:nvSpPr>
        <p:spPr>
          <a:xfrm>
            <a:off x="626533" y="1066800"/>
            <a:ext cx="10668000" cy="3385542"/>
          </a:xfrm>
          <a:prstGeom prst="rect">
            <a:avLst/>
          </a:prstGeom>
          <a:noFill/>
        </p:spPr>
        <p:txBody>
          <a:bodyPr wrap="square" rtlCol="0">
            <a:spAutoFit/>
          </a:bodyPr>
          <a:lstStyle/>
          <a:p>
            <a:r>
              <a:rPr lang="en-US" sz="2800" dirty="0">
                <a:latin typeface="Calibri" panose="020F0502020204030204" charset="0"/>
                <a:cs typeface="Calibri" panose="020F0502020204030204" charset="0"/>
              </a:rPr>
              <a:t>What is  Monitor?</a:t>
            </a:r>
            <a:endParaRPr lang="en-US" sz="2800" dirty="0">
              <a:latin typeface="Calibri" panose="020F0502020204030204" charset="0"/>
              <a:cs typeface="Calibri" panose="020F0502020204030204" charset="0"/>
            </a:endParaRPr>
          </a:p>
          <a:p>
            <a:pPr marL="914400" lvl="1" indent="-457200">
              <a:buFont typeface="Wingdings" panose="05000000000000000000" pitchFamily="2" charset="2"/>
              <a:buChar char="Ø"/>
            </a:pPr>
            <a:r>
              <a:rPr lang="en-IN" sz="2800" dirty="0"/>
              <a:t>Extracts signal  level information and translates to objects/events or high level information</a:t>
            </a:r>
            <a:endParaRPr lang="en-IN" sz="2800" dirty="0"/>
          </a:p>
          <a:p>
            <a:pPr marL="914400" lvl="1" indent="-457200">
              <a:buFont typeface="Wingdings" panose="05000000000000000000" pitchFamily="2" charset="2"/>
              <a:buChar char="Ø"/>
            </a:pPr>
            <a:r>
              <a:rPr lang="en-IN" sz="2800" dirty="0"/>
              <a:t>Passes this information to other  Test bench components through  TLM  connections</a:t>
            </a:r>
            <a:endParaRPr lang="en-IN" sz="2800" dirty="0"/>
          </a:p>
          <a:p>
            <a:pPr marL="914400" lvl="1" indent="-457200">
              <a:buFont typeface="Wingdings" panose="05000000000000000000" pitchFamily="2" charset="2"/>
              <a:buChar char="Ø"/>
            </a:pPr>
            <a:r>
              <a:rPr lang="en-IN" sz="2800" dirty="0"/>
              <a:t>Usually  passes information to coverage collectors or scoreboards  using  analysis ports/exports</a:t>
            </a:r>
            <a:endParaRPr lang="en-IN" sz="2800"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762" y="577049"/>
            <a:ext cx="9509760" cy="617707"/>
          </a:xfrm>
        </p:spPr>
        <p:txBody>
          <a:bodyPr/>
          <a:lstStyle/>
          <a:p>
            <a:r>
              <a:rPr lang="en-IN" dirty="0"/>
              <a:t>UVM class library</a:t>
            </a:r>
            <a:endParaRPr lang="en-IN" dirty="0"/>
          </a:p>
        </p:txBody>
      </p:sp>
      <p:sp>
        <p:nvSpPr>
          <p:cNvPr id="4" name="Content Placeholder 3"/>
          <p:cNvSpPr>
            <a:spLocks noGrp="1"/>
          </p:cNvSpPr>
          <p:nvPr>
            <p:ph sz="half" idx="2"/>
          </p:nvPr>
        </p:nvSpPr>
        <p:spPr>
          <a:xfrm>
            <a:off x="843970" y="1363431"/>
            <a:ext cx="9509760" cy="3306223"/>
          </a:xfrm>
        </p:spPr>
        <p:txBody>
          <a:bodyPr>
            <a:normAutofit lnSpcReduction="10000"/>
          </a:bodyPr>
          <a:lstStyle/>
          <a:p>
            <a:pPr marL="45720" indent="0">
              <a:buNone/>
            </a:pPr>
            <a:r>
              <a:rPr lang="en-IN" sz="2400" dirty="0"/>
              <a:t>The UVM library provides all the building blocks that we require to build modular, scalable, reusable, verification environments. </a:t>
            </a:r>
            <a:endParaRPr lang="en-IN" sz="2400" dirty="0"/>
          </a:p>
          <a:p>
            <a:pPr>
              <a:buFont typeface="Wingdings" panose="05000000000000000000" pitchFamily="2" charset="2"/>
              <a:buChar char="Ø"/>
            </a:pPr>
            <a:r>
              <a:rPr lang="en-IN" sz="2400" dirty="0"/>
              <a:t>This library contains base classes, utilities and macros to support the entire verification process. </a:t>
            </a:r>
            <a:endParaRPr lang="en-IN" sz="2400" dirty="0"/>
          </a:p>
          <a:p>
            <a:pPr>
              <a:buFont typeface="Wingdings" panose="05000000000000000000" pitchFamily="2" charset="2"/>
              <a:buChar char="Ø"/>
            </a:pPr>
            <a:r>
              <a:rPr lang="en-IN" sz="2400" dirty="0"/>
              <a:t>In order to use UVM Library, user needs to: </a:t>
            </a:r>
            <a:endParaRPr lang="en-IN" sz="2400" dirty="0"/>
          </a:p>
          <a:p>
            <a:pPr lvl="1"/>
            <a:r>
              <a:rPr lang="en-IN" sz="2400" dirty="0"/>
              <a:t>Compile uvm_pkg.sv file. </a:t>
            </a:r>
            <a:endParaRPr lang="en-IN" sz="2400" dirty="0"/>
          </a:p>
          <a:p>
            <a:pPr lvl="1"/>
            <a:r>
              <a:rPr lang="en-IN" sz="2400" dirty="0"/>
              <a:t>Import </a:t>
            </a:r>
            <a:r>
              <a:rPr lang="en-IN" sz="2400" dirty="0" err="1"/>
              <a:t>uvm_pkg</a:t>
            </a:r>
            <a:r>
              <a:rPr lang="en-IN" sz="2400" dirty="0"/>
              <a:t> into the desired scope. </a:t>
            </a:r>
            <a:endParaRPr lang="en-IN" sz="2400" dirty="0"/>
          </a:p>
          <a:p>
            <a:pPr lvl="1"/>
            <a:r>
              <a:rPr lang="en-IN" sz="2400" dirty="0"/>
              <a:t>Include file that contains </a:t>
            </a:r>
            <a:r>
              <a:rPr lang="en-IN" sz="2400" dirty="0" err="1"/>
              <a:t>uvm</a:t>
            </a:r>
            <a:r>
              <a:rPr lang="en-IN" sz="2400" dirty="0"/>
              <a:t> macros. </a:t>
            </a:r>
            <a:endParaRPr lang="en-IN" sz="2400" dirty="0"/>
          </a:p>
          <a:p>
            <a:pPr marL="45720" indent="0">
              <a:buNone/>
            </a:pPr>
            <a:endParaRPr lang="en-IN" dirty="0"/>
          </a:p>
        </p:txBody>
      </p:sp>
      <p:sp>
        <p:nvSpPr>
          <p:cNvPr id="7" name="Footer Placeholder 6"/>
          <p:cNvSpPr>
            <a:spLocks noGrp="1"/>
          </p:cNvSpPr>
          <p:nvPr>
            <p:ph type="ftr" sz="quarter" idx="11"/>
          </p:nvPr>
        </p:nvSpPr>
        <p:spPr/>
        <p:txBody>
          <a:bodyPr/>
          <a:lstStyle/>
          <a:p>
            <a:r>
              <a:rPr lang="en-US"/>
              <a:t>Universal verification Methodology</a:t>
            </a:r>
            <a:endParaRPr lang="en-US"/>
          </a:p>
        </p:txBody>
      </p:sp>
      <p:sp>
        <p:nvSpPr>
          <p:cNvPr id="8" name="Date Placeholder 7"/>
          <p:cNvSpPr>
            <a:spLocks noGrp="1"/>
          </p:cNvSpPr>
          <p:nvPr>
            <p:ph type="dt" sz="half" idx="10"/>
          </p:nvPr>
        </p:nvSpPr>
        <p:spPr/>
        <p:txBody>
          <a:bodyPr/>
          <a:lstStyle/>
          <a:p>
            <a:fld id="{549B4BB6-8A3B-4197-A789-78DCEFD5B882}" type="datetime1">
              <a:rPr lang="en-US" smtClean="0"/>
            </a:fld>
            <a:endParaRPr lang="en-US"/>
          </a:p>
        </p:txBody>
      </p:sp>
      <p:sp>
        <p:nvSpPr>
          <p:cNvPr id="9" name="Slide Number Placeholder 8"/>
          <p:cNvSpPr>
            <a:spLocks noGrp="1"/>
          </p:cNvSpPr>
          <p:nvPr>
            <p:ph type="sldNum" sz="quarter" idx="12"/>
          </p:nvPr>
        </p:nvSpPr>
        <p:spPr/>
        <p:txBody>
          <a:bodyPr/>
          <a:lstStyle/>
          <a:p>
            <a:fld id="{CA8D9AD5-F248-4919-864A-CFD76CC027D6}"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21733" y="220133"/>
            <a:ext cx="7535334" cy="584775"/>
          </a:xfrm>
          <a:prstGeom prst="rect">
            <a:avLst/>
          </a:prstGeom>
          <a:noFill/>
        </p:spPr>
        <p:txBody>
          <a:bodyPr wrap="square" rtlCol="0">
            <a:spAutoFit/>
          </a:bodyPr>
          <a:lstStyle/>
          <a:p>
            <a:r>
              <a:rPr lang="en-IN" sz="3200" u="sng" dirty="0"/>
              <a:t>UVM Monitor</a:t>
            </a:r>
            <a:endParaRPr lang="en-IN" sz="3200" u="sng" dirty="0"/>
          </a:p>
        </p:txBody>
      </p:sp>
      <p:pic>
        <p:nvPicPr>
          <p:cNvPr id="9" name="Picture 8"/>
          <p:cNvPicPr>
            <a:picLocks noChangeAspect="1" noChangeArrowheads="1"/>
          </p:cNvPicPr>
          <p:nvPr/>
        </p:nvPicPr>
        <p:blipFill>
          <a:blip r:embed="rId1" cstate="print"/>
          <a:srcRect/>
          <a:stretch>
            <a:fillRect/>
          </a:stretch>
        </p:blipFill>
        <p:spPr bwMode="auto">
          <a:xfrm>
            <a:off x="1859883" y="1333500"/>
            <a:ext cx="8670957" cy="4191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758952"/>
            <a:ext cx="11108267" cy="5330952"/>
          </a:xfrm>
        </p:spPr>
        <p:txBody>
          <a:bodyPr>
            <a:normAutofit/>
          </a:bodyPr>
          <a:lstStyle/>
          <a:p>
            <a:pPr>
              <a:buFont typeface="Wingdings" panose="05000000000000000000" pitchFamily="2" charset="2"/>
              <a:buChar char="Ø"/>
            </a:pPr>
            <a:r>
              <a:rPr lang="en-IN" sz="2400" dirty="0"/>
              <a:t>Derive a monitor from the </a:t>
            </a:r>
            <a:r>
              <a:rPr lang="en-IN" sz="2400" dirty="0" err="1"/>
              <a:t>uvm_monitor</a:t>
            </a:r>
            <a:r>
              <a:rPr lang="en-IN" sz="2400" dirty="0"/>
              <a:t> base class.</a:t>
            </a:r>
            <a:endParaRPr lang="en-IN" sz="2400" dirty="0"/>
          </a:p>
          <a:p>
            <a:pPr>
              <a:buFont typeface="Wingdings" panose="05000000000000000000" pitchFamily="2" charset="2"/>
              <a:buChar char="Ø"/>
            </a:pPr>
            <a:r>
              <a:rPr lang="en-IN" sz="2400" dirty="0"/>
              <a:t>Implement the logic to  monitor signal level information (using a virtual interface)</a:t>
            </a:r>
            <a:endParaRPr lang="en-IN" sz="2400" dirty="0"/>
          </a:p>
          <a:p>
            <a:pPr>
              <a:buFont typeface="Wingdings" panose="05000000000000000000" pitchFamily="2" charset="2"/>
              <a:buChar char="Ø"/>
            </a:pPr>
            <a:r>
              <a:rPr lang="en-IN" sz="2400" dirty="0"/>
              <a:t>Translate signal level information  to  transaction.</a:t>
            </a:r>
            <a:endParaRPr lang="en-IN" sz="2400" dirty="0"/>
          </a:p>
          <a:p>
            <a:pPr>
              <a:buFont typeface="Wingdings" panose="05000000000000000000" pitchFamily="2" charset="2"/>
              <a:buChar char="Ø"/>
            </a:pPr>
            <a:r>
              <a:rPr lang="en-IN" sz="2400" dirty="0"/>
              <a:t>Implement  an analysis port  to which  monitored transactions are to be written out</a:t>
            </a:r>
            <a:endParaRPr lang="en-IN" sz="2400" dirty="0"/>
          </a:p>
          <a:p>
            <a:pPr>
              <a:buFont typeface="Wingdings" panose="05000000000000000000" pitchFamily="2" charset="2"/>
              <a:buChar char="Ø"/>
            </a:pPr>
            <a:r>
              <a:rPr lang="en-IN" sz="2400" dirty="0"/>
              <a:t>All other  components that need this information in the test bench need to connect to this analysis port</a:t>
            </a:r>
            <a:endParaRPr lang="en-IN" sz="2400" dirty="0"/>
          </a:p>
          <a:p>
            <a:pPr marL="45720" indent="0">
              <a:buNone/>
            </a:pPr>
            <a:endParaRPr lang="en-IN"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423333" y="152400"/>
            <a:ext cx="5469467" cy="584775"/>
          </a:xfrm>
          <a:prstGeom prst="rect">
            <a:avLst/>
          </a:prstGeom>
          <a:noFill/>
        </p:spPr>
        <p:txBody>
          <a:bodyPr wrap="square" rtlCol="0">
            <a:spAutoFit/>
          </a:bodyPr>
          <a:lstStyle/>
          <a:p>
            <a:r>
              <a:rPr lang="en-IN" sz="3200" u="sng" dirty="0"/>
              <a:t>How to create a monitor?</a:t>
            </a:r>
            <a:endParaRPr lang="en-IN" sz="3200" u="sng" dirty="0"/>
          </a:p>
        </p:txBody>
      </p:sp>
      <p:sp>
        <p:nvSpPr>
          <p:cNvPr id="9" name="TextBox 8"/>
          <p:cNvSpPr txBox="1"/>
          <p:nvPr/>
        </p:nvSpPr>
        <p:spPr>
          <a:xfrm>
            <a:off x="982133" y="4436533"/>
            <a:ext cx="5367867" cy="461665"/>
          </a:xfrm>
          <a:prstGeom prst="rect">
            <a:avLst/>
          </a:prstGeom>
          <a:solidFill>
            <a:schemeClr val="tx1">
              <a:lumMod val="85000"/>
            </a:schemeClr>
          </a:solidFill>
        </p:spPr>
        <p:txBody>
          <a:bodyPr wrap="square" rtlCol="0">
            <a:spAutoFit/>
          </a:bodyPr>
          <a:lstStyle/>
          <a:p>
            <a:r>
              <a:rPr lang="en-US" sz="2400" dirty="0" smtClean="0">
                <a:hlinkClick r:id="rId1"/>
              </a:rPr>
              <a:t>https://www.edaplayground.com/x/694_</a:t>
            </a:r>
            <a:endParaRPr lang="en-IN"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066" y="350181"/>
            <a:ext cx="7159751" cy="646515"/>
          </a:xfrm>
        </p:spPr>
        <p:txBody>
          <a:bodyPr>
            <a:normAutofit/>
          </a:bodyPr>
          <a:lstStyle/>
          <a:p>
            <a:pPr marL="45720" indent="0">
              <a:buNone/>
            </a:pPr>
            <a:r>
              <a:rPr lang="en-IN" sz="3600" u="sng" dirty="0"/>
              <a:t>UVM Agent</a:t>
            </a:r>
            <a:endParaRPr lang="en-IN" sz="36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491066" y="996696"/>
            <a:ext cx="9499600" cy="5262979"/>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latin typeface="Calibri" panose="020F0502020204030204" charset="0"/>
                <a:cs typeface="Calibri" panose="020F0502020204030204" charset="0"/>
              </a:rPr>
              <a:t>What is an Agent ?</a:t>
            </a:r>
            <a:endParaRPr lang="en-US" sz="2400" dirty="0">
              <a:latin typeface="Calibri" panose="020F0502020204030204" charset="0"/>
              <a:cs typeface="Calibri" panose="020F0502020204030204" charset="0"/>
            </a:endParaRPr>
          </a:p>
          <a:p>
            <a:pPr marL="914400" lvl="1" indent="-457200">
              <a:buFont typeface="Wingdings" panose="05000000000000000000" pitchFamily="2" charset="2"/>
              <a:buChar char="Ø"/>
            </a:pPr>
            <a:r>
              <a:rPr lang="en-US" sz="2400" dirty="0">
                <a:latin typeface="Calibri" panose="020F0502020204030204" charset="0"/>
                <a:cs typeface="Calibri" panose="020F0502020204030204" charset="0"/>
              </a:rPr>
              <a:t>Collection of a group of </a:t>
            </a:r>
            <a:r>
              <a:rPr lang="en-US" sz="2400" dirty="0" err="1">
                <a:latin typeface="Calibri" panose="020F0502020204030204" charset="0"/>
                <a:cs typeface="Calibri" panose="020F0502020204030204" charset="0"/>
              </a:rPr>
              <a:t>uvm_components</a:t>
            </a:r>
            <a:r>
              <a:rPr lang="en-US" sz="2400" dirty="0">
                <a:latin typeface="Calibri" panose="020F0502020204030204" charset="0"/>
                <a:cs typeface="Calibri" panose="020F0502020204030204" charset="0"/>
              </a:rPr>
              <a:t> focused around a specific pin-level interface</a:t>
            </a:r>
            <a:endParaRPr lang="en-US" sz="2400" dirty="0">
              <a:latin typeface="Calibri" panose="020F0502020204030204" charset="0"/>
              <a:cs typeface="Calibri" panose="020F0502020204030204" charset="0"/>
            </a:endParaRPr>
          </a:p>
          <a:p>
            <a:pPr marL="914400" lvl="1" indent="-457200">
              <a:buFont typeface="Wingdings" panose="05000000000000000000" pitchFamily="2" charset="2"/>
              <a:buChar char="Ø"/>
            </a:pPr>
            <a:r>
              <a:rPr lang="en-US" sz="2400" dirty="0">
                <a:latin typeface="Calibri" panose="020F0502020204030204" charset="0"/>
                <a:cs typeface="Calibri" panose="020F0502020204030204" charset="0"/>
              </a:rPr>
              <a:t>Typically instantiates   driver, sequencer,  monitor and  connects them all together</a:t>
            </a:r>
            <a:endParaRPr lang="en-US" sz="2400" dirty="0">
              <a:latin typeface="Calibri" panose="020F0502020204030204" charset="0"/>
              <a:cs typeface="Calibri" panose="020F0502020204030204" charset="0"/>
            </a:endParaRPr>
          </a:p>
          <a:p>
            <a:pPr marL="914400" lvl="1" indent="-457200">
              <a:buFont typeface="Wingdings" panose="05000000000000000000" pitchFamily="2" charset="2"/>
              <a:buChar char="Ø"/>
            </a:pPr>
            <a:r>
              <a:rPr lang="en-US" sz="2400" dirty="0">
                <a:latin typeface="Calibri" panose="020F0502020204030204" charset="0"/>
                <a:cs typeface="Calibri" panose="020F0502020204030204" charset="0"/>
              </a:rPr>
              <a:t>Also will have a  configuration components</a:t>
            </a:r>
            <a:endParaRPr lang="en-US" sz="2400" dirty="0">
              <a:latin typeface="Calibri" panose="020F0502020204030204" charset="0"/>
              <a:cs typeface="Calibri" panose="020F0502020204030204" charset="0"/>
            </a:endParaRPr>
          </a:p>
          <a:p>
            <a:pPr marL="914400" lvl="1" indent="-457200">
              <a:buFont typeface="Wingdings" panose="05000000000000000000" pitchFamily="2" charset="2"/>
              <a:buChar char="Ø"/>
            </a:pPr>
            <a:r>
              <a:rPr lang="en-US" sz="2400" dirty="0">
                <a:latin typeface="Calibri" panose="020F0502020204030204" charset="0"/>
                <a:cs typeface="Calibri" panose="020F0502020204030204" charset="0"/>
              </a:rPr>
              <a:t>Multiple agents can be used for multiple DUT interfaces which has different protocol</a:t>
            </a:r>
            <a:endParaRPr lang="en-US" sz="2400" dirty="0">
              <a:latin typeface="Calibri" panose="020F0502020204030204" charset="0"/>
              <a:cs typeface="Calibri" panose="020F0502020204030204" charset="0"/>
            </a:endParaRPr>
          </a:p>
          <a:p>
            <a:pPr marL="914400" lvl="1" indent="-457200">
              <a:buFont typeface="Wingdings" panose="05000000000000000000" pitchFamily="2" charset="2"/>
              <a:buChar char="Ø"/>
            </a:pPr>
            <a:r>
              <a:rPr lang="en-US" sz="2400" dirty="0">
                <a:latin typeface="Calibri" panose="020F0502020204030204" charset="0"/>
                <a:cs typeface="Calibri" panose="020F0502020204030204" charset="0"/>
              </a:rPr>
              <a:t>Agents can be reused for similar interfaces</a:t>
            </a:r>
            <a:endParaRPr lang="en-US" sz="2400" dirty="0">
              <a:latin typeface="Calibri" panose="020F0502020204030204" charset="0"/>
              <a:cs typeface="Calibri" panose="020F0502020204030204" charset="0"/>
            </a:endParaRPr>
          </a:p>
          <a:p>
            <a:pPr marL="914400" lvl="1" indent="-457200">
              <a:buFont typeface="Wingdings" panose="05000000000000000000" pitchFamily="2" charset="2"/>
              <a:buChar char="Ø"/>
            </a:pPr>
            <a:r>
              <a:rPr lang="en-US" sz="2400" dirty="0">
                <a:latin typeface="Calibri" panose="020F0502020204030204" charset="0"/>
              </a:rPr>
              <a:t>Components within an agent can be configured active/Passive</a:t>
            </a:r>
            <a:endParaRPr lang="en-US" sz="2400" dirty="0"/>
          </a:p>
          <a:p>
            <a:pPr marL="1371600" lvl="2" indent="-457200">
              <a:buFont typeface="Wingdings" panose="05000000000000000000" pitchFamily="2" charset="2"/>
              <a:buChar char="Ø"/>
            </a:pPr>
            <a:r>
              <a:rPr lang="en-US" sz="2400" dirty="0">
                <a:latin typeface="Calibri" panose="020F0502020204030204" charset="0"/>
                <a:cs typeface="Calibri" panose="020F0502020204030204" charset="0"/>
              </a:rPr>
              <a:t>Active -   Contains  active components like driver, sequencer</a:t>
            </a:r>
            <a:endParaRPr lang="en-US" sz="2400" dirty="0">
              <a:latin typeface="Calibri" panose="020F0502020204030204" charset="0"/>
              <a:cs typeface="Calibri" panose="020F0502020204030204" charset="0"/>
            </a:endParaRPr>
          </a:p>
          <a:p>
            <a:pPr marL="1371600" lvl="2" indent="-457200">
              <a:buFont typeface="Wingdings" panose="05000000000000000000" pitchFamily="2" charset="2"/>
              <a:buChar char="Ø"/>
            </a:pPr>
            <a:r>
              <a:rPr lang="en-US" sz="2400" dirty="0">
                <a:latin typeface="Calibri" panose="020F0502020204030204" charset="0"/>
                <a:cs typeface="Calibri" panose="020F0502020204030204" charset="0"/>
              </a:rPr>
              <a:t>Passive – Contains only passive components like monitors</a:t>
            </a:r>
            <a:endParaRPr lang="en-US" sz="2400" dirty="0">
              <a:latin typeface="Calibri" panose="020F0502020204030204" charset="0"/>
              <a:cs typeface="Calibri" panose="020F0502020204030204" charset="0"/>
            </a:endParaRPr>
          </a:p>
          <a:p>
            <a:pPr marL="914400" lvl="1" indent="-457200">
              <a:buFont typeface="Wingdings" panose="05000000000000000000" pitchFamily="2" charset="2"/>
              <a:buChar char="Ø"/>
            </a:pPr>
            <a:endParaRPr lang="en-US" sz="2400" dirty="0">
              <a:latin typeface="Calibri" panose="020F0502020204030204" charset="0"/>
              <a:cs typeface="Calibri" panose="020F0502020204030204" charset="0"/>
            </a:endParaRPr>
          </a:p>
          <a:p>
            <a:pPr marL="285750" indent="-285750">
              <a:buFont typeface="Wingdings" panose="05000000000000000000" pitchFamily="2" charset="2"/>
              <a:buChar char="Ø"/>
            </a:pP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8" name="Content Placeholder 7"/>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440218" y="782636"/>
            <a:ext cx="3439131" cy="264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2" cstate="print"/>
          <a:srcRect/>
          <a:stretch>
            <a:fillRect/>
          </a:stretch>
        </p:blipFill>
        <p:spPr bwMode="auto">
          <a:xfrm>
            <a:off x="4334933" y="191794"/>
            <a:ext cx="7552315" cy="5081490"/>
          </a:xfrm>
          <a:prstGeom prst="rect">
            <a:avLst/>
          </a:prstGeom>
          <a:noFill/>
          <a:ln w="9525">
            <a:noFill/>
            <a:miter lim="800000"/>
            <a:headEnd/>
            <a:tailEnd/>
          </a:ln>
        </p:spPr>
      </p:pic>
      <p:sp>
        <p:nvSpPr>
          <p:cNvPr id="10" name="TextBox 9"/>
          <p:cNvSpPr txBox="1"/>
          <p:nvPr/>
        </p:nvSpPr>
        <p:spPr>
          <a:xfrm>
            <a:off x="643467" y="5467001"/>
            <a:ext cx="4480983" cy="369332"/>
          </a:xfrm>
          <a:prstGeom prst="rect">
            <a:avLst/>
          </a:prstGeom>
          <a:solidFill>
            <a:schemeClr val="tx1">
              <a:lumMod val="85000"/>
            </a:schemeClr>
          </a:solidFill>
        </p:spPr>
        <p:txBody>
          <a:bodyPr wrap="square" rtlCol="0">
            <a:spAutoFit/>
          </a:bodyPr>
          <a:lstStyle/>
          <a:p>
            <a:r>
              <a:rPr lang="en-IN" dirty="0" smtClean="0">
                <a:solidFill>
                  <a:schemeClr val="bg1"/>
                </a:solidFill>
                <a:hlinkClick r:id="rId3"/>
              </a:rPr>
              <a:t>https://www.edaplayground.com/x/28Um</a:t>
            </a:r>
            <a:endParaRPr lang="en-I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726421"/>
            <a:ext cx="10583333" cy="4759980"/>
          </a:xfrm>
        </p:spPr>
        <p:txBody>
          <a:bodyPr>
            <a:normAutofit fontScale="85000" lnSpcReduction="20000"/>
          </a:bodyPr>
          <a:lstStyle/>
          <a:p>
            <a:pPr>
              <a:buFont typeface="Wingdings" panose="05000000000000000000" pitchFamily="2" charset="2"/>
              <a:buChar char="Ø"/>
            </a:pPr>
            <a:r>
              <a:rPr lang="en-US" sz="2600" dirty="0">
                <a:latin typeface="Calibri" panose="020F0502020204030204" charset="0"/>
                <a:cs typeface="Calibri" panose="020F0502020204030204" charset="0"/>
              </a:rPr>
              <a:t>Environment is the top level container class</a:t>
            </a:r>
            <a:endParaRPr lang="en-US" sz="2600" dirty="0">
              <a:latin typeface="Calibri" panose="020F0502020204030204" charset="0"/>
              <a:cs typeface="Calibri" panose="020F0502020204030204" charset="0"/>
            </a:endParaRPr>
          </a:p>
          <a:p>
            <a:pPr>
              <a:buFont typeface="Wingdings" panose="05000000000000000000" pitchFamily="2" charset="2"/>
              <a:buChar char="Ø"/>
            </a:pPr>
            <a:r>
              <a:rPr lang="en-US" sz="2600" kern="0" dirty="0">
                <a:latin typeface="Calibri" panose="020F0502020204030204" charset="0"/>
                <a:cs typeface="Calibri" panose="020F0502020204030204" charset="0"/>
              </a:rPr>
              <a:t>All agents are instantiated and configured in env class</a:t>
            </a:r>
            <a:endParaRPr lang="en-US" sz="2600" kern="0" dirty="0">
              <a:latin typeface="Calibri" panose="020F0502020204030204" charset="0"/>
              <a:cs typeface="Calibri" panose="020F0502020204030204" charset="0"/>
            </a:endParaRPr>
          </a:p>
          <a:p>
            <a:pPr>
              <a:buFont typeface="Wingdings" panose="05000000000000000000" pitchFamily="2" charset="2"/>
              <a:buChar char="Ø"/>
            </a:pPr>
            <a:r>
              <a:rPr lang="en-US" sz="2600" kern="0" dirty="0">
                <a:latin typeface="Calibri" panose="020F0502020204030204" charset="0"/>
                <a:cs typeface="Calibri" panose="020F0502020204030204" charset="0"/>
              </a:rPr>
              <a:t>Most verification reuse happens at env level</a:t>
            </a:r>
            <a:endParaRPr lang="en-US" sz="2600" kern="0" dirty="0">
              <a:latin typeface="Calibri" panose="020F0502020204030204" charset="0"/>
              <a:cs typeface="Calibri" panose="020F0502020204030204" charset="0"/>
            </a:endParaRPr>
          </a:p>
          <a:p>
            <a:pPr lvl="1">
              <a:buFont typeface="Wingdings" panose="05000000000000000000" pitchFamily="2" charset="2"/>
              <a:buChar char="Ø"/>
            </a:pPr>
            <a:r>
              <a:rPr lang="en-US" sz="2600" kern="0" dirty="0">
                <a:latin typeface="Calibri" panose="020F0502020204030204" charset="0"/>
                <a:cs typeface="Calibri" panose="020F0502020204030204" charset="0"/>
              </a:rPr>
              <a:t>A  top level env  can instantiate  multiple  block level environment class</a:t>
            </a:r>
            <a:endParaRPr lang="en-US" sz="2600" kern="0" dirty="0">
              <a:latin typeface="Calibri" panose="020F0502020204030204" charset="0"/>
              <a:cs typeface="Calibri" panose="020F0502020204030204" charset="0"/>
            </a:endParaRPr>
          </a:p>
          <a:p>
            <a:pPr lvl="1">
              <a:buFont typeface="Wingdings" panose="05000000000000000000" pitchFamily="2" charset="2"/>
              <a:buChar char="Ø"/>
            </a:pPr>
            <a:r>
              <a:rPr lang="en-US" sz="2600" kern="0" dirty="0">
                <a:latin typeface="Calibri" panose="020F0502020204030204" charset="0"/>
                <a:cs typeface="Calibri" panose="020F0502020204030204" charset="0"/>
              </a:rPr>
              <a:t>Different projects can  instantiate </a:t>
            </a:r>
            <a:r>
              <a:rPr lang="en-US" sz="2600" kern="0" dirty="0" err="1">
                <a:latin typeface="Calibri" panose="020F0502020204030204" charset="0"/>
                <a:cs typeface="Calibri" panose="020F0502020204030204" charset="0"/>
              </a:rPr>
              <a:t>envs</a:t>
            </a:r>
            <a:r>
              <a:rPr lang="en-US" sz="2600" kern="0" dirty="0">
                <a:latin typeface="Calibri" panose="020F0502020204030204" charset="0"/>
                <a:cs typeface="Calibri" panose="020F0502020204030204" charset="0"/>
              </a:rPr>
              <a:t>  and configure for different agents </a:t>
            </a:r>
            <a:r>
              <a:rPr lang="en-US" sz="2600" kern="0" dirty="0" err="1">
                <a:latin typeface="Calibri" panose="020F0502020204030204" charset="0"/>
                <a:cs typeface="Calibri" panose="020F0502020204030204" charset="0"/>
              </a:rPr>
              <a:t>etc</a:t>
            </a:r>
            <a:endParaRPr lang="en-US" sz="2600" kern="0" dirty="0">
              <a:latin typeface="Calibri" panose="020F0502020204030204" charset="0"/>
              <a:cs typeface="Calibri" panose="020F0502020204030204" charset="0"/>
            </a:endParaRPr>
          </a:p>
          <a:p>
            <a:pPr>
              <a:buFont typeface="Wingdings" panose="05000000000000000000" pitchFamily="2" charset="2"/>
              <a:buChar char="Ø"/>
            </a:pPr>
            <a:r>
              <a:rPr lang="en-US" sz="2600" dirty="0">
                <a:latin typeface="Calibri" panose="020F0502020204030204" charset="0"/>
                <a:cs typeface="Calibri" panose="020F0502020204030204" charset="0"/>
              </a:rPr>
              <a:t>Collection of OVM/UVM Agents</a:t>
            </a:r>
            <a:endParaRPr lang="en-US" sz="2600" dirty="0">
              <a:latin typeface="Calibri" panose="020F0502020204030204" charset="0"/>
              <a:cs typeface="Calibri" panose="020F0502020204030204" charset="0"/>
            </a:endParaRPr>
          </a:p>
          <a:p>
            <a:pPr lvl="1">
              <a:buFont typeface="Wingdings" panose="05000000000000000000" pitchFamily="2" charset="2"/>
              <a:buChar char="Ø"/>
            </a:pPr>
            <a:r>
              <a:rPr lang="en-US" sz="2600" dirty="0">
                <a:latin typeface="Calibri" panose="020F0502020204030204" charset="0"/>
                <a:cs typeface="Calibri" panose="020F0502020204030204" charset="0"/>
              </a:rPr>
              <a:t>Allows interface level reuse</a:t>
            </a:r>
            <a:endParaRPr lang="en-US" sz="2600" dirty="0">
              <a:latin typeface="Calibri" panose="020F0502020204030204" charset="0"/>
              <a:cs typeface="Calibri" panose="020F0502020204030204" charset="0"/>
            </a:endParaRPr>
          </a:p>
          <a:p>
            <a:pPr>
              <a:buFont typeface="Wingdings" panose="05000000000000000000" pitchFamily="2" charset="2"/>
              <a:buChar char="Ø"/>
            </a:pPr>
            <a:r>
              <a:rPr lang="en-US" sz="2600" dirty="0">
                <a:latin typeface="Calibri" panose="020F0502020204030204" charset="0"/>
                <a:cs typeface="Calibri" panose="020F0502020204030204" charset="0"/>
              </a:rPr>
              <a:t>Has its own configuration object</a:t>
            </a:r>
            <a:endParaRPr lang="en-US" sz="2600" dirty="0">
              <a:latin typeface="Calibri" panose="020F0502020204030204" charset="0"/>
              <a:cs typeface="Calibri" panose="020F0502020204030204" charset="0"/>
            </a:endParaRPr>
          </a:p>
          <a:p>
            <a:pPr lvl="1">
              <a:buFont typeface="Wingdings" panose="05000000000000000000" pitchFamily="2" charset="2"/>
              <a:buChar char="Ø"/>
            </a:pPr>
            <a:r>
              <a:rPr lang="en-US" sz="2600" dirty="0" err="1">
                <a:latin typeface="Calibri" panose="020F0502020204030204" charset="0"/>
                <a:cs typeface="Calibri" panose="020F0502020204030204" charset="0"/>
              </a:rPr>
              <a:t>eg</a:t>
            </a:r>
            <a:r>
              <a:rPr lang="en-US" sz="2600" dirty="0">
                <a:latin typeface="Calibri" panose="020F0502020204030204" charset="0"/>
                <a:cs typeface="Calibri" panose="020F0502020204030204" charset="0"/>
              </a:rPr>
              <a:t>: can control no of agents, </a:t>
            </a:r>
            <a:r>
              <a:rPr lang="en-US" sz="2600" dirty="0" err="1">
                <a:latin typeface="Calibri" panose="020F0502020204030204" charset="0"/>
                <a:cs typeface="Calibri" panose="020F0502020204030204" charset="0"/>
              </a:rPr>
              <a:t>env.config</a:t>
            </a:r>
            <a:r>
              <a:rPr lang="en-US" sz="2600" dirty="0">
                <a:latin typeface="Calibri" panose="020F0502020204030204" charset="0"/>
                <a:cs typeface="Calibri" panose="020F0502020204030204" charset="0"/>
              </a:rPr>
              <a:t> can set </a:t>
            </a:r>
            <a:r>
              <a:rPr lang="en-US" sz="2600" dirty="0" err="1">
                <a:latin typeface="Calibri" panose="020F0502020204030204" charset="0"/>
                <a:cs typeface="Calibri" panose="020F0502020204030204" charset="0"/>
              </a:rPr>
              <a:t>agent.config</a:t>
            </a:r>
            <a:endParaRPr lang="en-US" sz="2600" dirty="0">
              <a:latin typeface="Calibri" panose="020F0502020204030204" charset="0"/>
              <a:cs typeface="Calibri" panose="020F0502020204030204" charset="0"/>
            </a:endParaRPr>
          </a:p>
          <a:p>
            <a:pPr>
              <a:buFont typeface="Wingdings" panose="05000000000000000000" pitchFamily="2" charset="2"/>
              <a:buChar char="Ø"/>
            </a:pPr>
            <a:r>
              <a:rPr lang="en-US" sz="2600" dirty="0">
                <a:latin typeface="Calibri" panose="020F0502020204030204" charset="0"/>
                <a:cs typeface="Calibri" panose="020F0502020204030204" charset="0"/>
              </a:rPr>
              <a:t>Can have analysis components like scoreboard, coverage, monitor</a:t>
            </a:r>
            <a:endParaRPr lang="en-US" sz="2600" dirty="0">
              <a:latin typeface="Calibri" panose="020F0502020204030204" charset="0"/>
              <a:cs typeface="Calibri" panose="020F0502020204030204" charset="0"/>
            </a:endParaRPr>
          </a:p>
          <a:p>
            <a:pPr>
              <a:buFont typeface="Wingdings" panose="05000000000000000000" pitchFamily="2" charset="2"/>
              <a:buChar char="Ø"/>
            </a:pPr>
            <a:r>
              <a:rPr lang="en-US" sz="2600" kern="0" dirty="0">
                <a:latin typeface="Calibri" panose="020F0502020204030204" charset="0"/>
                <a:cs typeface="Calibri" panose="020F0502020204030204" charset="0"/>
              </a:rPr>
              <a:t>Multiple block level env classes can be instantiated to have top level env</a:t>
            </a:r>
            <a:endParaRPr lang="en-US" sz="2600" kern="0" dirty="0">
              <a:latin typeface="Calibri" panose="020F0502020204030204" charset="0"/>
              <a:cs typeface="Calibri" panose="020F0502020204030204" charset="0"/>
            </a:endParaRPr>
          </a:p>
          <a:p>
            <a:endParaRPr lang="en-US" sz="2800" dirty="0">
              <a:latin typeface="Calibri" panose="020F0502020204030204" charset="0"/>
              <a:cs typeface="Calibri" panose="020F0502020204030204" charset="0"/>
            </a:endParaRPr>
          </a:p>
          <a:p>
            <a:pPr lvl="1">
              <a:buFont typeface="Wingdings" panose="05000000000000000000" pitchFamily="2" charset="2"/>
              <a:buChar char="Ø"/>
            </a:pPr>
            <a:endParaRPr lang="en-US" sz="2400" kern="0" dirty="0">
              <a:latin typeface="Calibri" panose="020F0502020204030204" charset="0"/>
              <a:cs typeface="Calibri" panose="020F0502020204030204" charset="0"/>
            </a:endParaRPr>
          </a:p>
          <a:p>
            <a:pPr marL="45720" indent="0">
              <a:buNone/>
            </a:pPr>
            <a:endParaRPr lang="en-IN"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389467" y="203200"/>
            <a:ext cx="5892800" cy="523220"/>
          </a:xfrm>
          <a:prstGeom prst="rect">
            <a:avLst/>
          </a:prstGeom>
          <a:noFill/>
        </p:spPr>
        <p:txBody>
          <a:bodyPr wrap="square" rtlCol="0">
            <a:spAutoFit/>
          </a:bodyPr>
          <a:lstStyle/>
          <a:p>
            <a:r>
              <a:rPr lang="en-IN" sz="2800" u="sng" dirty="0"/>
              <a:t>UVM Environment</a:t>
            </a:r>
            <a:endParaRPr lang="en-IN" sz="2800" u="sng" dirty="0"/>
          </a:p>
        </p:txBody>
      </p:sp>
      <p:sp>
        <p:nvSpPr>
          <p:cNvPr id="9" name="TextBox 8"/>
          <p:cNvSpPr txBox="1"/>
          <p:nvPr/>
        </p:nvSpPr>
        <p:spPr>
          <a:xfrm>
            <a:off x="1151467" y="5808133"/>
            <a:ext cx="4301065" cy="369332"/>
          </a:xfrm>
          <a:prstGeom prst="rect">
            <a:avLst/>
          </a:prstGeom>
          <a:solidFill>
            <a:schemeClr val="tx1">
              <a:lumMod val="85000"/>
            </a:schemeClr>
          </a:solidFill>
        </p:spPr>
        <p:txBody>
          <a:bodyPr wrap="square" rtlCol="0">
            <a:spAutoFit/>
          </a:bodyPr>
          <a:lstStyle/>
          <a:p>
            <a:r>
              <a:rPr lang="en-US" dirty="0" smtClean="0">
                <a:hlinkClick r:id="rId1" action="ppaction://hlinkfile"/>
              </a:rPr>
              <a:t>https://www.edaplayground.com/x/5Ae7</a:t>
            </a:r>
            <a:endParaRPr lang="en-I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133" y="217085"/>
            <a:ext cx="6629400" cy="578782"/>
          </a:xfrm>
        </p:spPr>
        <p:txBody>
          <a:bodyPr>
            <a:normAutofit/>
          </a:bodyPr>
          <a:lstStyle/>
          <a:p>
            <a:pPr marL="45720" indent="0">
              <a:buNone/>
            </a:pPr>
            <a:r>
              <a:rPr lang="en-IN" sz="3200" u="sng" dirty="0"/>
              <a:t>UVM Test</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563033" y="951399"/>
            <a:ext cx="11065933" cy="2477601"/>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latin typeface="Calibri" panose="020F0502020204030204" charset="0"/>
                <a:cs typeface="Calibri" panose="020F0502020204030204" charset="0"/>
              </a:rPr>
              <a:t>Test is the top level class that </a:t>
            </a:r>
            <a:r>
              <a:rPr lang="en-US" sz="2800" dirty="0" smtClean="0">
                <a:latin typeface="Calibri" panose="020F0502020204030204" charset="0"/>
                <a:cs typeface="Calibri" panose="020F0502020204030204" charset="0"/>
              </a:rPr>
              <a:t>instantiates </a:t>
            </a:r>
            <a:r>
              <a:rPr lang="en-US" sz="2800" dirty="0">
                <a:latin typeface="Calibri" panose="020F0502020204030204" charset="0"/>
                <a:cs typeface="Calibri" panose="020F0502020204030204" charset="0"/>
              </a:rPr>
              <a:t>ENV, configures the testbench and </a:t>
            </a:r>
            <a:r>
              <a:rPr lang="en-US" sz="2800" dirty="0" smtClean="0">
                <a:latin typeface="Calibri" panose="020F0502020204030204" charset="0"/>
                <a:cs typeface="Calibri" panose="020F0502020204030204" charset="0"/>
              </a:rPr>
              <a:t>initiates </a:t>
            </a:r>
            <a:r>
              <a:rPr lang="en-US" sz="2800" dirty="0">
                <a:latin typeface="Calibri" panose="020F0502020204030204" charset="0"/>
                <a:cs typeface="Calibri" panose="020F0502020204030204" charset="0"/>
              </a:rPr>
              <a:t>construction</a:t>
            </a:r>
            <a:endParaRPr lang="en-US" sz="2800" dirty="0">
              <a:latin typeface="Calibri" panose="020F0502020204030204" charset="0"/>
              <a:cs typeface="Calibri" panose="020F0502020204030204" charset="0"/>
            </a:endParaRPr>
          </a:p>
          <a:p>
            <a:pPr marL="457200" indent="-457200" algn="just">
              <a:buFont typeface="Wingdings" panose="05000000000000000000" pitchFamily="2" charset="2"/>
              <a:buChar char="Ø"/>
            </a:pPr>
            <a:r>
              <a:rPr lang="en-US" sz="2800" dirty="0">
                <a:latin typeface="Calibri" panose="020F0502020204030204" charset="0"/>
                <a:cs typeface="Calibri" panose="020F0502020204030204" charset="0"/>
              </a:rPr>
              <a:t>Individual tests derive from </a:t>
            </a:r>
            <a:r>
              <a:rPr lang="en-US" sz="2800" dirty="0" err="1">
                <a:latin typeface="Calibri" panose="020F0502020204030204" charset="0"/>
                <a:cs typeface="Calibri" panose="020F0502020204030204" charset="0"/>
              </a:rPr>
              <a:t>uvm_test</a:t>
            </a:r>
            <a:endParaRPr lang="en-US" sz="2800" dirty="0">
              <a:latin typeface="Calibri" panose="020F0502020204030204" charset="0"/>
              <a:cs typeface="Calibri" panose="020F0502020204030204" charset="0"/>
            </a:endParaRPr>
          </a:p>
          <a:p>
            <a:pPr marL="914400" lvl="1" indent="-457200" algn="just">
              <a:buFont typeface="Wingdings" panose="05000000000000000000" pitchFamily="2" charset="2"/>
              <a:buChar char="Ø"/>
            </a:pPr>
            <a:r>
              <a:rPr lang="en-US" sz="2800" dirty="0">
                <a:latin typeface="Calibri" panose="020F0502020204030204" charset="0"/>
                <a:cs typeface="Calibri" panose="020F0502020204030204" charset="0"/>
              </a:rPr>
              <a:t>Each test case instantiates </a:t>
            </a:r>
            <a:r>
              <a:rPr lang="en-US" sz="2800" dirty="0" err="1">
                <a:latin typeface="Calibri" panose="020F0502020204030204" charset="0"/>
                <a:cs typeface="Calibri" panose="020F0502020204030204" charset="0"/>
              </a:rPr>
              <a:t>uvm_env</a:t>
            </a:r>
            <a:r>
              <a:rPr lang="en-US" sz="2800" dirty="0">
                <a:latin typeface="Calibri" panose="020F0502020204030204" charset="0"/>
                <a:cs typeface="Calibri" panose="020F0502020204030204" charset="0"/>
              </a:rPr>
              <a:t> and configures them</a:t>
            </a:r>
            <a:endParaRPr lang="en-US" sz="2800" dirty="0">
              <a:latin typeface="Calibri" panose="020F0502020204030204" charset="0"/>
              <a:cs typeface="Calibri" panose="020F0502020204030204" charset="0"/>
            </a:endParaRPr>
          </a:p>
          <a:p>
            <a:pPr marL="731520" lvl="1" indent="-457200" algn="just">
              <a:spcBef>
                <a:spcPts val="1800"/>
              </a:spcBef>
              <a:buFont typeface="Wingdings" panose="05000000000000000000" pitchFamily="2" charset="2"/>
              <a:buChar char="Ø"/>
            </a:pPr>
            <a:r>
              <a:rPr lang="en-US" sz="2800" dirty="0">
                <a:latin typeface="Calibri" panose="020F0502020204030204" charset="0"/>
                <a:cs typeface="Calibri" panose="020F0502020204030204" charset="0"/>
              </a:rPr>
              <a:t>Test bench activated with a call to </a:t>
            </a:r>
            <a:r>
              <a:rPr lang="en-US" sz="2800" dirty="0" err="1">
                <a:latin typeface="Calibri" panose="020F0502020204030204" charset="0"/>
                <a:cs typeface="Calibri" panose="020F0502020204030204" charset="0"/>
              </a:rPr>
              <a:t>run_test</a:t>
            </a:r>
            <a:r>
              <a:rPr lang="en-US" sz="2800" dirty="0">
                <a:latin typeface="Calibri" panose="020F0502020204030204" charset="0"/>
                <a:cs typeface="Calibri" panose="020F0502020204030204" charset="0"/>
              </a:rPr>
              <a:t>() which starts build phases</a:t>
            </a:r>
            <a:endParaRPr lang="en-US" sz="2800" dirty="0">
              <a:latin typeface="Calibri" panose="020F0502020204030204" charset="0"/>
              <a:cs typeface="Calibri" panose="020F0502020204030204" charset="0"/>
            </a:endParaRPr>
          </a:p>
        </p:txBody>
      </p:sp>
      <p:sp>
        <p:nvSpPr>
          <p:cNvPr id="9" name="TextBox 8"/>
          <p:cNvSpPr txBox="1"/>
          <p:nvPr/>
        </p:nvSpPr>
        <p:spPr>
          <a:xfrm>
            <a:off x="2222499" y="3784169"/>
            <a:ext cx="4110567" cy="369332"/>
          </a:xfrm>
          <a:prstGeom prst="rect">
            <a:avLst/>
          </a:prstGeom>
          <a:solidFill>
            <a:schemeClr val="tx1">
              <a:lumMod val="85000"/>
            </a:schemeClr>
          </a:solidFill>
        </p:spPr>
        <p:txBody>
          <a:bodyPr wrap="square" rtlCol="0">
            <a:spAutoFit/>
          </a:bodyPr>
          <a:lstStyle/>
          <a:p>
            <a:r>
              <a:rPr lang="en-IN" dirty="0" smtClean="0">
                <a:solidFill>
                  <a:schemeClr val="bg1"/>
                </a:solidFill>
                <a:hlinkClick r:id="rId1"/>
              </a:rPr>
              <a:t>https://www.edaplayground.com/x/65An</a:t>
            </a:r>
            <a:endParaRPr lang="en-I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2" name="TextBox 1"/>
          <p:cNvSpPr txBox="1"/>
          <p:nvPr/>
        </p:nvSpPr>
        <p:spPr>
          <a:xfrm>
            <a:off x="281354" y="212394"/>
            <a:ext cx="9748911" cy="584775"/>
          </a:xfrm>
          <a:prstGeom prst="rect">
            <a:avLst/>
          </a:prstGeom>
          <a:noFill/>
        </p:spPr>
        <p:txBody>
          <a:bodyPr wrap="square" rtlCol="0">
            <a:spAutoFit/>
          </a:bodyPr>
          <a:lstStyle/>
          <a:p>
            <a:r>
              <a:rPr lang="en-IN" sz="3200" dirty="0"/>
              <a:t>UVM Sequences</a:t>
            </a:r>
            <a:endParaRPr lang="en-IN" sz="3200" dirty="0"/>
          </a:p>
        </p:txBody>
      </p:sp>
      <p:sp>
        <p:nvSpPr>
          <p:cNvPr id="3" name="TextBox 2"/>
          <p:cNvSpPr txBox="1"/>
          <p:nvPr/>
        </p:nvSpPr>
        <p:spPr>
          <a:xfrm>
            <a:off x="557550" y="1019145"/>
            <a:ext cx="9983372" cy="83099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Sequence is derived from </a:t>
            </a:r>
            <a:r>
              <a:rPr lang="en-IN" sz="2400" dirty="0" err="1"/>
              <a:t>uvm_sequence</a:t>
            </a:r>
            <a:r>
              <a:rPr lang="en-IN" sz="2400" dirty="0"/>
              <a:t> and parameterized with </a:t>
            </a:r>
            <a:r>
              <a:rPr lang="en-IN" sz="2400" dirty="0" err="1"/>
              <a:t>sequence_item</a:t>
            </a:r>
            <a:r>
              <a:rPr lang="en-IN" sz="2400" dirty="0"/>
              <a:t> type</a:t>
            </a:r>
            <a:endParaRPr lang="en-IN" sz="2400" dirty="0"/>
          </a:p>
        </p:txBody>
      </p:sp>
      <p:pic>
        <p:nvPicPr>
          <p:cNvPr id="8" name="Picture 7"/>
          <p:cNvPicPr>
            <a:picLocks noChangeAspect="1" noChangeArrowheads="1"/>
          </p:cNvPicPr>
          <p:nvPr/>
        </p:nvPicPr>
        <p:blipFill>
          <a:blip r:embed="rId1" cstate="print"/>
          <a:srcRect/>
          <a:stretch>
            <a:fillRect/>
          </a:stretch>
        </p:blipFill>
        <p:spPr bwMode="auto">
          <a:xfrm>
            <a:off x="1321616" y="2171764"/>
            <a:ext cx="8455240" cy="1114425"/>
          </a:xfrm>
          <a:prstGeom prst="rect">
            <a:avLst/>
          </a:prstGeom>
          <a:noFill/>
          <a:ln w="9525">
            <a:noFill/>
            <a:miter lim="800000"/>
            <a:headEnd/>
            <a:tailEnd/>
          </a:ln>
        </p:spPr>
      </p:pic>
      <p:sp>
        <p:nvSpPr>
          <p:cNvPr id="4" name="Rectangle 3"/>
          <p:cNvSpPr/>
          <p:nvPr/>
        </p:nvSpPr>
        <p:spPr>
          <a:xfrm>
            <a:off x="726831" y="3640479"/>
            <a:ext cx="6096000" cy="1384995"/>
          </a:xfrm>
          <a:prstGeom prst="rect">
            <a:avLst/>
          </a:prstGeom>
        </p:spPr>
        <p:txBody>
          <a:bodyPr>
            <a:spAutoFit/>
          </a:bodyPr>
          <a:lstStyle/>
          <a:p>
            <a:pPr marL="457200" indent="-457200">
              <a:buFont typeface="Wingdings" panose="05000000000000000000" pitchFamily="2" charset="2"/>
              <a:buChar char="Ø"/>
            </a:pPr>
            <a:r>
              <a:rPr lang="en-IN" sz="2800" dirty="0"/>
              <a:t>Two  important  properties</a:t>
            </a:r>
            <a:endParaRPr lang="en-IN" sz="2800" dirty="0"/>
          </a:p>
          <a:p>
            <a:pPr marL="914400" lvl="1" indent="-457200">
              <a:buFont typeface="Wingdings" panose="05000000000000000000" pitchFamily="2" charset="2"/>
              <a:buChar char="Ø"/>
            </a:pPr>
            <a:r>
              <a:rPr lang="en-IN" sz="2800" dirty="0"/>
              <a:t>body()  method</a:t>
            </a:r>
            <a:endParaRPr lang="en-IN" sz="2800" dirty="0"/>
          </a:p>
          <a:p>
            <a:pPr marL="914400" lvl="1" indent="-457200">
              <a:buFont typeface="Wingdings" panose="05000000000000000000" pitchFamily="2" charset="2"/>
              <a:buChar char="Ø"/>
            </a:pPr>
            <a:r>
              <a:rPr lang="en-IN" sz="2800" dirty="0" err="1"/>
              <a:t>m_sequencer</a:t>
            </a:r>
            <a:r>
              <a:rPr lang="en-IN" sz="2800" dirty="0"/>
              <a:t>  handle</a:t>
            </a:r>
            <a:endParaRPr lang="en-IN"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077" y="219691"/>
            <a:ext cx="5334000" cy="600924"/>
          </a:xfrm>
        </p:spPr>
        <p:txBody>
          <a:bodyPr>
            <a:normAutofit/>
          </a:bodyPr>
          <a:lstStyle/>
          <a:p>
            <a:pPr marL="45720" indent="0">
              <a:buNone/>
            </a:pPr>
            <a:r>
              <a:rPr lang="en-IN" sz="3200" u="sng" dirty="0"/>
              <a:t>UVM sequence</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Rectangle 7"/>
          <p:cNvSpPr/>
          <p:nvPr/>
        </p:nvSpPr>
        <p:spPr>
          <a:xfrm>
            <a:off x="410307" y="1172722"/>
            <a:ext cx="11371385" cy="1938992"/>
          </a:xfrm>
          <a:prstGeom prst="rect">
            <a:avLst/>
          </a:prstGeom>
        </p:spPr>
        <p:txBody>
          <a:bodyPr wrap="square">
            <a:spAutoFit/>
          </a:bodyPr>
          <a:lstStyle/>
          <a:p>
            <a:pPr marL="342900" indent="-342900">
              <a:buFont typeface="Wingdings" panose="05000000000000000000" pitchFamily="2" charset="2"/>
              <a:buChar char="Ø"/>
            </a:pPr>
            <a:r>
              <a:rPr lang="en-IN" sz="2400" dirty="0"/>
              <a:t>body()  method</a:t>
            </a:r>
            <a:endParaRPr lang="en-IN" sz="2400" dirty="0"/>
          </a:p>
          <a:p>
            <a:pPr marL="800100" lvl="1" indent="-342900">
              <a:buFont typeface="Wingdings" panose="05000000000000000000" pitchFamily="2" charset="2"/>
              <a:buChar char="Ø"/>
            </a:pPr>
            <a:r>
              <a:rPr lang="en-IN" sz="2400" dirty="0"/>
              <a:t>The content of the body method that determines what the sequence does.</a:t>
            </a:r>
            <a:endParaRPr lang="en-IN" sz="2400" dirty="0"/>
          </a:p>
          <a:p>
            <a:pPr marL="342900" indent="-342900">
              <a:buFont typeface="Wingdings" panose="05000000000000000000" pitchFamily="2" charset="2"/>
              <a:buChar char="Ø"/>
            </a:pPr>
            <a:r>
              <a:rPr lang="en-IN" sz="2400" dirty="0" err="1"/>
              <a:t>m_sequencer</a:t>
            </a:r>
            <a:r>
              <a:rPr lang="en-IN" sz="2400" dirty="0"/>
              <a:t> handle</a:t>
            </a:r>
            <a:endParaRPr lang="en-IN" sz="2400" dirty="0"/>
          </a:p>
          <a:p>
            <a:pPr marL="800100" lvl="1" indent="-342900">
              <a:buFont typeface="Wingdings" panose="05000000000000000000" pitchFamily="2" charset="2"/>
              <a:buChar char="Ø"/>
            </a:pPr>
            <a:r>
              <a:rPr lang="en-IN" sz="2400" dirty="0"/>
              <a:t>The </a:t>
            </a:r>
            <a:r>
              <a:rPr lang="en-IN" sz="2400" dirty="0" err="1"/>
              <a:t>m_sequencer</a:t>
            </a:r>
            <a:r>
              <a:rPr lang="en-IN" sz="2400" dirty="0"/>
              <a:t> handle contains the reference to the sequencer on which the sequence is running. </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84756"/>
            <a:ext cx="5943600" cy="811940"/>
          </a:xfrm>
        </p:spPr>
        <p:txBody>
          <a:bodyPr>
            <a:normAutofit/>
          </a:bodyPr>
          <a:lstStyle/>
          <a:p>
            <a:pPr marL="45720" indent="0">
              <a:buNone/>
            </a:pPr>
            <a:r>
              <a:rPr lang="en-IN" sz="3200" u="sng" dirty="0"/>
              <a:t>Steps to run a sequence</a:t>
            </a:r>
            <a:endParaRPr lang="en-IN" sz="3200" u="sng" dirty="0"/>
          </a:p>
        </p:txBody>
      </p:sp>
      <p:sp>
        <p:nvSpPr>
          <p:cNvPr id="4" name="Text Placeholder 3"/>
          <p:cNvSpPr>
            <a:spLocks noGrp="1"/>
          </p:cNvSpPr>
          <p:nvPr>
            <p:ph type="body" sz="half" idx="2"/>
          </p:nvPr>
        </p:nvSpPr>
        <p:spPr>
          <a:xfrm>
            <a:off x="460248" y="996696"/>
            <a:ext cx="11075260" cy="5052412"/>
          </a:xfrm>
        </p:spPr>
        <p:txBody>
          <a:bodyPr>
            <a:normAutofit/>
          </a:bodyPr>
          <a:lstStyle/>
          <a:p>
            <a:pPr marL="342900" indent="-342900">
              <a:buFont typeface="Wingdings" panose="05000000000000000000" pitchFamily="2" charset="2"/>
              <a:buChar char="Ø"/>
            </a:pPr>
            <a:r>
              <a:rPr lang="en-IN" sz="2400" dirty="0">
                <a:latin typeface="+mj-lt"/>
              </a:rPr>
              <a:t>Step</a:t>
            </a:r>
            <a:r>
              <a:rPr lang="en-IN" sz="2400" dirty="0">
                <a:latin typeface="+mj-lt"/>
                <a:cs typeface="Arial" panose="020B0604020202020204" pitchFamily="34" charset="0"/>
              </a:rPr>
              <a:t> 1 – Sequence Creation</a:t>
            </a:r>
            <a:endParaRPr lang="en-IN" sz="2400" dirty="0">
              <a:latin typeface="+mj-lt"/>
              <a:cs typeface="Arial" panose="020B0604020202020204" pitchFamily="34" charset="0"/>
            </a:endParaRPr>
          </a:p>
          <a:p>
            <a:pPr marL="800100" lvl="1" indent="-342900">
              <a:buFont typeface="Wingdings" panose="05000000000000000000" pitchFamily="2" charset="2"/>
              <a:buChar char="Ø"/>
            </a:pPr>
            <a:r>
              <a:rPr lang="en-IN" sz="2400" dirty="0">
                <a:latin typeface="+mj-lt"/>
                <a:cs typeface="Arial" panose="020B0604020202020204" pitchFamily="34" charset="0"/>
              </a:rPr>
              <a:t>Declare a  Sequence  and Create Sequence using factory</a:t>
            </a:r>
            <a:endParaRPr lang="en-IN" sz="2400" dirty="0">
              <a:latin typeface="+mj-lt"/>
              <a:cs typeface="Arial" panose="020B0604020202020204" pitchFamily="34" charset="0"/>
            </a:endParaRPr>
          </a:p>
          <a:p>
            <a:pPr marL="800100" lvl="1" indent="-342900">
              <a:buFont typeface="Wingdings" panose="05000000000000000000" pitchFamily="2" charset="2"/>
              <a:buChar char="Ø"/>
            </a:pPr>
            <a:r>
              <a:rPr lang="en-IN" sz="2400" dirty="0">
                <a:latin typeface="+mj-lt"/>
                <a:cs typeface="Arial" panose="020B0604020202020204" pitchFamily="34" charset="0"/>
              </a:rPr>
              <a:t>Using factory  allows sequences to be overridden from tests</a:t>
            </a:r>
            <a:endParaRPr lang="en-IN" sz="2400" dirty="0">
              <a:latin typeface="+mj-lt"/>
              <a:cs typeface="Arial" panose="020B0604020202020204" pitchFamily="34" charset="0"/>
            </a:endParaRPr>
          </a:p>
          <a:p>
            <a:endParaRPr lang="en-IN" sz="2400" dirty="0">
              <a:latin typeface="+mj-lt"/>
              <a:cs typeface="Arial" panose="020B0604020202020204" pitchFamily="34" charset="0"/>
            </a:endParaRPr>
          </a:p>
          <a:p>
            <a:endParaRPr lang="en-IN" sz="2400" dirty="0">
              <a:latin typeface="+mj-lt"/>
            </a:endParaRPr>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10" name="Picture 9"/>
          <p:cNvPicPr>
            <a:picLocks noChangeAspect="1" noChangeArrowheads="1"/>
          </p:cNvPicPr>
          <p:nvPr/>
        </p:nvPicPr>
        <p:blipFill>
          <a:blip r:embed="rId1" cstate="print"/>
          <a:srcRect/>
          <a:stretch>
            <a:fillRect/>
          </a:stretch>
        </p:blipFill>
        <p:spPr bwMode="auto">
          <a:xfrm>
            <a:off x="1341120" y="2989502"/>
            <a:ext cx="8255000" cy="12192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583"/>
            <a:ext cx="5990492" cy="554032"/>
          </a:xfrm>
        </p:spPr>
        <p:txBody>
          <a:bodyPr>
            <a:normAutofit/>
          </a:bodyPr>
          <a:lstStyle/>
          <a:p>
            <a:pPr marL="45720" indent="0">
              <a:buNone/>
            </a:pPr>
            <a:r>
              <a:rPr lang="en-IN" sz="3200" u="sng" dirty="0"/>
              <a:t>Steps to run a sequence</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Rectangle 7"/>
          <p:cNvSpPr/>
          <p:nvPr/>
        </p:nvSpPr>
        <p:spPr>
          <a:xfrm>
            <a:off x="1341120" y="1341411"/>
            <a:ext cx="8206154" cy="2677656"/>
          </a:xfrm>
          <a:prstGeom prst="rect">
            <a:avLst/>
          </a:prstGeom>
        </p:spPr>
        <p:txBody>
          <a:bodyPr wrap="square">
            <a:spAutoFit/>
          </a:bodyPr>
          <a:lstStyle/>
          <a:p>
            <a:pPr marL="457200" indent="-457200">
              <a:buFont typeface="Wingdings" panose="05000000000000000000" pitchFamily="2" charset="2"/>
              <a:buChar char="Ø"/>
            </a:pPr>
            <a:r>
              <a:rPr lang="en-IN" sz="2800" dirty="0">
                <a:latin typeface="+mj-lt"/>
              </a:rPr>
              <a:t>Step</a:t>
            </a:r>
            <a:r>
              <a:rPr lang="en-IN" sz="2800" dirty="0">
                <a:latin typeface="+mj-lt"/>
                <a:cs typeface="Arial" panose="020B0604020202020204" pitchFamily="34" charset="0"/>
              </a:rPr>
              <a:t> 2 – Sequence Configuration</a:t>
            </a:r>
            <a:endParaRPr lang="en-IN" sz="2800" dirty="0">
              <a:latin typeface="+mj-lt"/>
            </a:endParaRPr>
          </a:p>
          <a:p>
            <a:pPr marL="914400" lvl="1" indent="-457200">
              <a:buFont typeface="Wingdings" panose="05000000000000000000" pitchFamily="2" charset="2"/>
              <a:buChar char="Ø"/>
            </a:pPr>
            <a:r>
              <a:rPr lang="en-IN" sz="2800" dirty="0">
                <a:latin typeface="+mj-lt"/>
              </a:rPr>
              <a:t>Setting up start values - e.g. a start address or data value</a:t>
            </a:r>
            <a:endParaRPr lang="en-IN" sz="2800" dirty="0">
              <a:latin typeface="+mj-lt"/>
            </a:endParaRPr>
          </a:p>
          <a:p>
            <a:pPr marL="914400" lvl="1" indent="-457200">
              <a:buFont typeface="Wingdings" panose="05000000000000000000" pitchFamily="2" charset="2"/>
              <a:buChar char="Ø"/>
            </a:pPr>
            <a:r>
              <a:rPr lang="en-IN" sz="2800" dirty="0">
                <a:latin typeface="+mj-lt"/>
              </a:rPr>
              <a:t> Setting up generation loop variables - e.g. number of iterations, which index number to start from</a:t>
            </a:r>
            <a:endParaRPr lang="en-IN" sz="2800" dirty="0">
              <a:latin typeface="+mj-lt"/>
            </a:endParaRPr>
          </a:p>
        </p:txBody>
      </p:sp>
      <p:pic>
        <p:nvPicPr>
          <p:cNvPr id="9" name="Picture 8"/>
          <p:cNvPicPr>
            <a:picLocks noChangeAspect="1" noChangeArrowheads="1"/>
          </p:cNvPicPr>
          <p:nvPr/>
        </p:nvPicPr>
        <p:blipFill rotWithShape="1">
          <a:blip r:embed="rId1" cstate="print"/>
          <a:srcRect b="36364"/>
          <a:stretch>
            <a:fillRect/>
          </a:stretch>
        </p:blipFill>
        <p:spPr bwMode="auto">
          <a:xfrm>
            <a:off x="457200" y="4213796"/>
            <a:ext cx="11717334" cy="149752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136" y="192956"/>
            <a:ext cx="9509760" cy="635464"/>
          </a:xfrm>
        </p:spPr>
        <p:txBody>
          <a:bodyPr/>
          <a:lstStyle/>
          <a:p>
            <a:r>
              <a:rPr lang="en-IN" dirty="0"/>
              <a:t>A simple Hello World Program using UVM </a:t>
            </a:r>
            <a:endParaRPr lang="en-IN" dirty="0"/>
          </a:p>
        </p:txBody>
      </p:sp>
      <p:sp>
        <p:nvSpPr>
          <p:cNvPr id="6" name="Content Placeholder 5"/>
          <p:cNvSpPr>
            <a:spLocks noGrp="1"/>
          </p:cNvSpPr>
          <p:nvPr>
            <p:ph sz="quarter" idx="4"/>
          </p:nvPr>
        </p:nvSpPr>
        <p:spPr>
          <a:xfrm>
            <a:off x="1021080" y="1269508"/>
            <a:ext cx="7377196" cy="4598632"/>
          </a:xfrm>
          <a:solidFill>
            <a:schemeClr val="tx2">
              <a:lumMod val="75000"/>
            </a:schemeClr>
          </a:solidFill>
        </p:spPr>
        <p:txBody>
          <a:bodyPr>
            <a:normAutofit lnSpcReduction="10000"/>
          </a:bodyPr>
          <a:lstStyle/>
          <a:p>
            <a:pPr marL="45720" indent="0">
              <a:buNone/>
            </a:pPr>
            <a:r>
              <a:rPr lang="en-IN" dirty="0">
                <a:solidFill>
                  <a:schemeClr val="bg2"/>
                </a:solidFill>
              </a:rPr>
              <a:t>`include “uvm_pkg.sv” </a:t>
            </a:r>
            <a:endParaRPr lang="en-IN" dirty="0">
              <a:solidFill>
                <a:schemeClr val="bg2"/>
              </a:solidFill>
            </a:endParaRPr>
          </a:p>
          <a:p>
            <a:pPr marL="45720" indent="0">
              <a:buNone/>
            </a:pPr>
            <a:r>
              <a:rPr lang="en-IN" dirty="0">
                <a:solidFill>
                  <a:schemeClr val="bg2"/>
                </a:solidFill>
              </a:rPr>
              <a:t>//include for compiling if not available by default </a:t>
            </a:r>
            <a:endParaRPr lang="en-IN" dirty="0">
              <a:solidFill>
                <a:schemeClr val="bg2"/>
              </a:solidFill>
            </a:endParaRPr>
          </a:p>
          <a:p>
            <a:pPr marL="45720" indent="0">
              <a:buNone/>
            </a:pPr>
            <a:r>
              <a:rPr lang="en-IN" dirty="0">
                <a:solidFill>
                  <a:schemeClr val="bg2"/>
                </a:solidFill>
              </a:rPr>
              <a:t>module </a:t>
            </a:r>
            <a:r>
              <a:rPr lang="en-IN" dirty="0" err="1">
                <a:solidFill>
                  <a:schemeClr val="bg2"/>
                </a:solidFill>
              </a:rPr>
              <a:t>hello_world</a:t>
            </a:r>
            <a:r>
              <a:rPr lang="en-IN" dirty="0">
                <a:solidFill>
                  <a:schemeClr val="bg2"/>
                </a:solidFill>
              </a:rPr>
              <a:t>; </a:t>
            </a:r>
            <a:endParaRPr lang="en-IN" dirty="0">
              <a:solidFill>
                <a:schemeClr val="bg2"/>
              </a:solidFill>
            </a:endParaRPr>
          </a:p>
          <a:p>
            <a:pPr marL="45720" indent="0">
              <a:buNone/>
            </a:pPr>
            <a:r>
              <a:rPr lang="en-IN" dirty="0">
                <a:solidFill>
                  <a:schemeClr val="bg2"/>
                </a:solidFill>
              </a:rPr>
              <a:t>import </a:t>
            </a:r>
            <a:r>
              <a:rPr lang="en-IN" dirty="0" err="1">
                <a:solidFill>
                  <a:schemeClr val="bg2"/>
                </a:solidFill>
              </a:rPr>
              <a:t>uvm_pkg</a:t>
            </a:r>
            <a:r>
              <a:rPr lang="en-IN" dirty="0">
                <a:solidFill>
                  <a:schemeClr val="bg2"/>
                </a:solidFill>
              </a:rPr>
              <a:t> :: *; </a:t>
            </a:r>
            <a:endParaRPr lang="en-IN" dirty="0">
              <a:solidFill>
                <a:schemeClr val="bg2"/>
              </a:solidFill>
            </a:endParaRPr>
          </a:p>
          <a:p>
            <a:pPr marL="45720" indent="0">
              <a:buNone/>
            </a:pPr>
            <a:r>
              <a:rPr lang="en-IN" dirty="0">
                <a:solidFill>
                  <a:schemeClr val="bg2"/>
                </a:solidFill>
              </a:rPr>
              <a:t>//importing definitions inside </a:t>
            </a:r>
            <a:r>
              <a:rPr lang="en-IN" dirty="0" err="1">
                <a:solidFill>
                  <a:schemeClr val="bg2"/>
                </a:solidFill>
              </a:rPr>
              <a:t>uvm_pkg</a:t>
            </a:r>
            <a:r>
              <a:rPr lang="en-IN" dirty="0">
                <a:solidFill>
                  <a:schemeClr val="bg2"/>
                </a:solidFill>
              </a:rPr>
              <a:t> </a:t>
            </a:r>
            <a:endParaRPr lang="en-IN" dirty="0">
              <a:solidFill>
                <a:schemeClr val="bg2"/>
              </a:solidFill>
            </a:endParaRPr>
          </a:p>
          <a:p>
            <a:pPr marL="45720" indent="0">
              <a:buNone/>
            </a:pPr>
            <a:r>
              <a:rPr lang="en-IN" dirty="0">
                <a:solidFill>
                  <a:schemeClr val="bg2"/>
                </a:solidFill>
              </a:rPr>
              <a:t>`include “</a:t>
            </a:r>
            <a:r>
              <a:rPr lang="en-IN" dirty="0" err="1">
                <a:solidFill>
                  <a:schemeClr val="bg2"/>
                </a:solidFill>
              </a:rPr>
              <a:t>uvm_macros.svh</a:t>
            </a:r>
            <a:r>
              <a:rPr lang="en-IN" dirty="0">
                <a:solidFill>
                  <a:schemeClr val="bg2"/>
                </a:solidFill>
              </a:rPr>
              <a:t>” </a:t>
            </a:r>
            <a:endParaRPr lang="en-IN" dirty="0">
              <a:solidFill>
                <a:schemeClr val="bg2"/>
              </a:solidFill>
            </a:endParaRPr>
          </a:p>
          <a:p>
            <a:pPr marL="45720" indent="0">
              <a:buNone/>
            </a:pPr>
            <a:r>
              <a:rPr lang="en-IN" dirty="0">
                <a:solidFill>
                  <a:schemeClr val="bg2"/>
                </a:solidFill>
              </a:rPr>
              <a:t>//including </a:t>
            </a:r>
            <a:r>
              <a:rPr lang="en-IN" dirty="0" err="1">
                <a:solidFill>
                  <a:schemeClr val="bg2"/>
                </a:solidFill>
              </a:rPr>
              <a:t>uvm</a:t>
            </a:r>
            <a:r>
              <a:rPr lang="en-IN" dirty="0">
                <a:solidFill>
                  <a:schemeClr val="bg2"/>
                </a:solidFill>
              </a:rPr>
              <a:t> macros </a:t>
            </a:r>
            <a:endParaRPr lang="en-IN" dirty="0">
              <a:solidFill>
                <a:schemeClr val="bg2"/>
              </a:solidFill>
            </a:endParaRPr>
          </a:p>
          <a:p>
            <a:pPr marL="45720" indent="0">
              <a:buNone/>
            </a:pPr>
            <a:r>
              <a:rPr lang="en-IN" dirty="0">
                <a:solidFill>
                  <a:schemeClr val="bg2"/>
                </a:solidFill>
              </a:rPr>
              <a:t>initial </a:t>
            </a:r>
            <a:endParaRPr lang="en-IN" dirty="0">
              <a:solidFill>
                <a:schemeClr val="bg2"/>
              </a:solidFill>
            </a:endParaRPr>
          </a:p>
          <a:p>
            <a:pPr marL="45720" indent="0">
              <a:buNone/>
            </a:pPr>
            <a:r>
              <a:rPr lang="en-IN" dirty="0">
                <a:solidFill>
                  <a:schemeClr val="bg2"/>
                </a:solidFill>
              </a:rPr>
              <a:t>`</a:t>
            </a:r>
            <a:r>
              <a:rPr lang="en-IN" dirty="0" err="1">
                <a:solidFill>
                  <a:schemeClr val="bg2"/>
                </a:solidFill>
              </a:rPr>
              <a:t>uvm_info</a:t>
            </a:r>
            <a:r>
              <a:rPr lang="en-IN" dirty="0">
                <a:solidFill>
                  <a:schemeClr val="bg2"/>
                </a:solidFill>
              </a:rPr>
              <a:t>(“info1”, “Hello World”, UVM_LOW); </a:t>
            </a:r>
            <a:endParaRPr lang="en-IN" dirty="0">
              <a:solidFill>
                <a:schemeClr val="bg2"/>
              </a:solidFill>
            </a:endParaRPr>
          </a:p>
          <a:p>
            <a:pPr marL="45720" indent="0">
              <a:buNone/>
            </a:pPr>
            <a:r>
              <a:rPr lang="en-IN" dirty="0" err="1">
                <a:solidFill>
                  <a:schemeClr val="bg2"/>
                </a:solidFill>
              </a:rPr>
              <a:t>endmodule</a:t>
            </a:r>
            <a:r>
              <a:rPr lang="en-IN" dirty="0">
                <a:solidFill>
                  <a:schemeClr val="bg2"/>
                </a:solidFill>
              </a:rPr>
              <a:t> </a:t>
            </a:r>
            <a:endParaRPr lang="en-IN" dirty="0">
              <a:solidFill>
                <a:schemeClr val="bg2"/>
              </a:solidFill>
            </a:endParaRPr>
          </a:p>
        </p:txBody>
      </p:sp>
      <p:sp>
        <p:nvSpPr>
          <p:cNvPr id="7" name="Footer Placeholder 6"/>
          <p:cNvSpPr>
            <a:spLocks noGrp="1"/>
          </p:cNvSpPr>
          <p:nvPr>
            <p:ph type="ftr" sz="quarter" idx="11"/>
          </p:nvPr>
        </p:nvSpPr>
        <p:spPr/>
        <p:txBody>
          <a:bodyPr/>
          <a:lstStyle/>
          <a:p>
            <a:r>
              <a:rPr lang="en-US"/>
              <a:t>Universal verification Methodology</a:t>
            </a:r>
            <a:endParaRPr lang="en-US"/>
          </a:p>
        </p:txBody>
      </p:sp>
      <p:sp>
        <p:nvSpPr>
          <p:cNvPr id="8" name="Date Placeholder 7"/>
          <p:cNvSpPr>
            <a:spLocks noGrp="1"/>
          </p:cNvSpPr>
          <p:nvPr>
            <p:ph type="dt" sz="half" idx="10"/>
          </p:nvPr>
        </p:nvSpPr>
        <p:spPr/>
        <p:txBody>
          <a:bodyPr/>
          <a:lstStyle/>
          <a:p>
            <a:fld id="{549B4BB6-8A3B-4197-A789-78DCEFD5B882}" type="datetime1">
              <a:rPr lang="en-US" smtClean="0"/>
            </a:fld>
            <a:endParaRPr lang="en-US"/>
          </a:p>
        </p:txBody>
      </p:sp>
      <p:sp>
        <p:nvSpPr>
          <p:cNvPr id="9" name="Slide Number Placeholder 8"/>
          <p:cNvSpPr>
            <a:spLocks noGrp="1"/>
          </p:cNvSpPr>
          <p:nvPr>
            <p:ph type="sldNum" sz="quarter" idx="12"/>
          </p:nvPr>
        </p:nvSpPr>
        <p:spPr/>
        <p:txBody>
          <a:bodyPr/>
          <a:lstStyle/>
          <a:p>
            <a:fld id="{CA8D9AD5-F248-4919-864A-CFD76CC027D6}"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8862" y="1051339"/>
            <a:ext cx="10152184" cy="5330952"/>
          </a:xfrm>
        </p:spPr>
        <p:txBody>
          <a:bodyPr>
            <a:normAutofit/>
          </a:bodyPr>
          <a:lstStyle/>
          <a:p>
            <a:pPr>
              <a:buFont typeface="Wingdings" panose="05000000000000000000" pitchFamily="2" charset="2"/>
              <a:buChar char="Ø"/>
            </a:pPr>
            <a:r>
              <a:rPr lang="en-IN" sz="2400" dirty="0">
                <a:latin typeface="+mj-lt"/>
              </a:rPr>
              <a:t>Step</a:t>
            </a:r>
            <a:r>
              <a:rPr lang="en-IN" sz="2400" dirty="0">
                <a:latin typeface="+mj-lt"/>
                <a:cs typeface="Arial" panose="020B0604020202020204" pitchFamily="34" charset="0"/>
              </a:rPr>
              <a:t> 3 – Starting the Sequence</a:t>
            </a:r>
            <a:endParaRPr lang="en-IN" sz="2400" dirty="0">
              <a:latin typeface="+mj-lt"/>
              <a:cs typeface="Arial" panose="020B0604020202020204" pitchFamily="34" charset="0"/>
            </a:endParaRPr>
          </a:p>
          <a:p>
            <a:pPr lvl="1">
              <a:buFont typeface="Wingdings" panose="05000000000000000000" pitchFamily="2" charset="2"/>
              <a:buChar char="Ø"/>
            </a:pPr>
            <a:r>
              <a:rPr lang="en-IN" sz="2400" dirty="0">
                <a:latin typeface="+mj-lt"/>
                <a:cs typeface="Arial" panose="020B0604020202020204" pitchFamily="34" charset="0"/>
              </a:rPr>
              <a:t>Started using  start() method   which is blocking and returns at end  of executing  body()</a:t>
            </a:r>
            <a:endParaRPr lang="en-IN" sz="2400" dirty="0">
              <a:latin typeface="+mj-lt"/>
              <a:cs typeface="Arial" panose="020B0604020202020204" pitchFamily="34" charset="0"/>
            </a:endParaRPr>
          </a:p>
          <a:p>
            <a:pPr lvl="1">
              <a:buFont typeface="Wingdings" panose="05000000000000000000" pitchFamily="2" charset="2"/>
              <a:buChar char="Ø"/>
            </a:pPr>
            <a:r>
              <a:rPr lang="en-IN" sz="2400" dirty="0">
                <a:latin typeface="+mj-lt"/>
                <a:cs typeface="Arial" panose="020B0604020202020204" pitchFamily="34" charset="0"/>
              </a:rPr>
              <a:t>Arguments - sequencer type  and 3 optional ones</a:t>
            </a:r>
            <a:endParaRPr lang="en-IN" sz="2400" dirty="0">
              <a:latin typeface="+mj-lt"/>
              <a:cs typeface="Arial" panose="020B0604020202020204" pitchFamily="34" charset="0"/>
            </a:endParaRPr>
          </a:p>
          <a:p>
            <a:pPr>
              <a:buFont typeface="Wingdings" panose="05000000000000000000" pitchFamily="2" charset="2"/>
              <a:buChar char="Ø"/>
            </a:pPr>
            <a:endParaRPr lang="en-IN" sz="2400" dirty="0">
              <a:latin typeface="+mj-lt"/>
            </a:endParaRPr>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Rectangle 7"/>
          <p:cNvSpPr/>
          <p:nvPr/>
        </p:nvSpPr>
        <p:spPr>
          <a:xfrm>
            <a:off x="457200" y="246888"/>
            <a:ext cx="4219873" cy="584775"/>
          </a:xfrm>
          <a:prstGeom prst="rect">
            <a:avLst/>
          </a:prstGeom>
        </p:spPr>
        <p:txBody>
          <a:bodyPr wrap="none">
            <a:spAutoFit/>
          </a:bodyPr>
          <a:lstStyle/>
          <a:p>
            <a:pPr marL="45720" indent="0">
              <a:buNone/>
            </a:pPr>
            <a:r>
              <a:rPr lang="en-IN" sz="3200" u="sng" dirty="0"/>
              <a:t>Steps to run a sequence</a:t>
            </a:r>
            <a:endParaRPr lang="en-IN" sz="3200" u="sng" dirty="0"/>
          </a:p>
        </p:txBody>
      </p:sp>
      <p:pic>
        <p:nvPicPr>
          <p:cNvPr id="9" name="Picture 8"/>
          <p:cNvPicPr>
            <a:picLocks noChangeAspect="1" noChangeArrowheads="1"/>
          </p:cNvPicPr>
          <p:nvPr/>
        </p:nvPicPr>
        <p:blipFill>
          <a:blip r:embed="rId1" cstate="print"/>
          <a:srcRect/>
          <a:stretch>
            <a:fillRect/>
          </a:stretch>
        </p:blipFill>
        <p:spPr bwMode="auto">
          <a:xfrm>
            <a:off x="1495425" y="2910730"/>
            <a:ext cx="8715375" cy="1824037"/>
          </a:xfrm>
          <a:prstGeom prst="rect">
            <a:avLst/>
          </a:prstGeom>
          <a:noFill/>
          <a:ln w="9525">
            <a:noFill/>
            <a:miter lim="800000"/>
            <a:headEnd/>
            <a:tailEnd/>
          </a:ln>
        </p:spPr>
      </p:pic>
      <p:pic>
        <p:nvPicPr>
          <p:cNvPr id="10" name="Picture 9"/>
          <p:cNvPicPr>
            <a:picLocks noChangeAspect="1" noChangeArrowheads="1"/>
          </p:cNvPicPr>
          <p:nvPr/>
        </p:nvPicPr>
        <p:blipFill>
          <a:blip r:embed="rId2" cstate="print"/>
          <a:srcRect/>
          <a:stretch>
            <a:fillRect/>
          </a:stretch>
        </p:blipFill>
        <p:spPr bwMode="auto">
          <a:xfrm>
            <a:off x="1419225" y="4891930"/>
            <a:ext cx="8763000" cy="12192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1" cstate="print"/>
          <a:srcRect/>
          <a:stretch>
            <a:fillRect/>
          </a:stretch>
        </p:blipFill>
        <p:spPr bwMode="auto">
          <a:xfrm>
            <a:off x="7162505" y="3384883"/>
            <a:ext cx="5029495" cy="3181925"/>
          </a:xfrm>
          <a:prstGeom prst="rect">
            <a:avLst/>
          </a:prstGeom>
          <a:noFill/>
          <a:ln w="9525">
            <a:noFill/>
            <a:miter lim="800000"/>
            <a:headEnd/>
            <a:tailEnd/>
          </a:ln>
        </p:spPr>
      </p:pic>
      <p:sp>
        <p:nvSpPr>
          <p:cNvPr id="3" name="Content Placeholder 2"/>
          <p:cNvSpPr>
            <a:spLocks noGrp="1"/>
          </p:cNvSpPr>
          <p:nvPr>
            <p:ph idx="1"/>
          </p:nvPr>
        </p:nvSpPr>
        <p:spPr>
          <a:xfrm>
            <a:off x="176463" y="213520"/>
            <a:ext cx="6079958" cy="700880"/>
          </a:xfrm>
        </p:spPr>
        <p:txBody>
          <a:bodyPr>
            <a:normAutofit/>
          </a:bodyPr>
          <a:lstStyle/>
          <a:p>
            <a:pPr marL="45720" indent="0">
              <a:buNone/>
            </a:pPr>
            <a:r>
              <a:rPr lang="en-IN" sz="3200" u="sng" dirty="0"/>
              <a:t>Sending Sequence Items to Driver</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258110" y="752063"/>
            <a:ext cx="8426597" cy="3416320"/>
          </a:xfrm>
          <a:prstGeom prst="rect">
            <a:avLst/>
          </a:prstGeom>
          <a:noFill/>
        </p:spPr>
        <p:txBody>
          <a:bodyPr wrap="square" rtlCol="0">
            <a:spAutoFit/>
          </a:bodyPr>
          <a:lstStyle/>
          <a:p>
            <a:pPr marL="457200" indent="-457200">
              <a:buFont typeface="Arial" panose="020B0604020202020204" pitchFamily="34" charset="0"/>
              <a:buChar char="•"/>
            </a:pPr>
            <a:r>
              <a:rPr lang="en-IN" sz="2400" dirty="0"/>
              <a:t>Create Sequence Item  using factory</a:t>
            </a:r>
            <a:endParaRPr lang="en-IN" sz="2400" dirty="0"/>
          </a:p>
          <a:p>
            <a:pPr marL="457200" indent="-457200">
              <a:buFont typeface="Arial" panose="020B0604020202020204" pitchFamily="34" charset="0"/>
              <a:buChar char="•"/>
            </a:pPr>
            <a:r>
              <a:rPr lang="en-IN" sz="2400" dirty="0"/>
              <a:t>Call  </a:t>
            </a:r>
            <a:r>
              <a:rPr lang="en-IN" sz="2400" dirty="0" err="1"/>
              <a:t>start_item</a:t>
            </a:r>
            <a:r>
              <a:rPr lang="en-IN" sz="2400" dirty="0"/>
              <a:t>()</a:t>
            </a:r>
            <a:endParaRPr lang="en-IN" sz="2400" dirty="0"/>
          </a:p>
          <a:p>
            <a:pPr marL="914400" lvl="1" indent="-457200">
              <a:buFont typeface="Arial" panose="020B0604020202020204" pitchFamily="34" charset="0"/>
              <a:buChar char="•"/>
            </a:pPr>
            <a:r>
              <a:rPr lang="en-IN" sz="2400" dirty="0"/>
              <a:t>Blocks </a:t>
            </a:r>
            <a:r>
              <a:rPr lang="en-IN" sz="2400" dirty="0" smtClean="0"/>
              <a:t>until  </a:t>
            </a:r>
            <a:r>
              <a:rPr lang="en-IN" sz="2400" dirty="0"/>
              <a:t>Sequencer grants access to Sequence</a:t>
            </a:r>
            <a:endParaRPr lang="en-IN" sz="2400" dirty="0"/>
          </a:p>
          <a:p>
            <a:pPr marL="457200" indent="-457200">
              <a:buFont typeface="Arial" panose="020B0604020202020204" pitchFamily="34" charset="0"/>
              <a:buChar char="•"/>
            </a:pPr>
            <a:r>
              <a:rPr lang="en-IN" sz="2400" dirty="0"/>
              <a:t> Set/Randomize </a:t>
            </a:r>
            <a:endParaRPr lang="en-IN" sz="2400" dirty="0"/>
          </a:p>
          <a:p>
            <a:pPr marL="914400" lvl="1" indent="-457200">
              <a:buFont typeface="Arial" panose="020B0604020202020204" pitchFamily="34" charset="0"/>
              <a:buChar char="•"/>
            </a:pPr>
            <a:r>
              <a:rPr lang="en-IN" sz="2400" dirty="0"/>
              <a:t>Set up  sequence item properties or randomize</a:t>
            </a:r>
            <a:endParaRPr lang="en-IN" sz="2400" dirty="0"/>
          </a:p>
          <a:p>
            <a:pPr marL="457200" indent="-457200">
              <a:buFont typeface="Arial" panose="020B0604020202020204" pitchFamily="34" charset="0"/>
              <a:buChar char="•"/>
            </a:pPr>
            <a:r>
              <a:rPr lang="en-IN" sz="2400" dirty="0"/>
              <a:t>Call </a:t>
            </a:r>
            <a:r>
              <a:rPr lang="en-IN" sz="2400" dirty="0" err="1"/>
              <a:t>finish_item</a:t>
            </a:r>
            <a:r>
              <a:rPr lang="en-IN" sz="2400" dirty="0"/>
              <a:t>()</a:t>
            </a:r>
            <a:endParaRPr lang="en-IN" sz="2400" dirty="0"/>
          </a:p>
          <a:p>
            <a:pPr marL="914400" lvl="1" indent="-457200">
              <a:buFont typeface="Arial" panose="020B0604020202020204" pitchFamily="34" charset="0"/>
              <a:buChar char="•"/>
            </a:pPr>
            <a:r>
              <a:rPr lang="en-IN" sz="2400" dirty="0"/>
              <a:t>Blocks </a:t>
            </a:r>
            <a:r>
              <a:rPr lang="en-IN" sz="2400" dirty="0" smtClean="0"/>
              <a:t>until  </a:t>
            </a:r>
            <a:r>
              <a:rPr lang="en-IN" sz="2400" dirty="0"/>
              <a:t>driver completes its  </a:t>
            </a:r>
            <a:r>
              <a:rPr lang="en-IN" sz="2400" dirty="0" smtClean="0"/>
              <a:t>transfer</a:t>
            </a:r>
            <a:endParaRPr lang="en-IN" sz="2400" dirty="0"/>
          </a:p>
          <a:p>
            <a:pPr marL="457200" indent="-457200">
              <a:buFont typeface="Arial" panose="020B0604020202020204" pitchFamily="34" charset="0"/>
              <a:buChar char="•"/>
            </a:pPr>
            <a:r>
              <a:rPr lang="en-IN" sz="2400" dirty="0"/>
              <a:t> Call </a:t>
            </a:r>
            <a:r>
              <a:rPr lang="en-IN" sz="2400" dirty="0" err="1"/>
              <a:t>get_response</a:t>
            </a:r>
            <a:r>
              <a:rPr lang="en-IN" sz="2400" dirty="0"/>
              <a:t>()  - optional </a:t>
            </a:r>
            <a:endParaRPr lang="en-IN" sz="2400" dirty="0"/>
          </a:p>
          <a:p>
            <a:pPr marL="914400" lvl="1" indent="-457200">
              <a:buFont typeface="Arial" panose="020B0604020202020204" pitchFamily="34" charset="0"/>
              <a:buChar char="•"/>
            </a:pPr>
            <a:r>
              <a:rPr lang="en-IN" sz="2400" dirty="0"/>
              <a:t>Blocks </a:t>
            </a:r>
            <a:r>
              <a:rPr lang="en-IN" sz="2400" dirty="0" smtClean="0"/>
              <a:t>until  </a:t>
            </a:r>
            <a:r>
              <a:rPr lang="en-IN" sz="2400" dirty="0"/>
              <a:t>a response is received from driver</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8" name="Picture 2"/>
          <p:cNvPicPr>
            <a:picLocks noChangeAspect="1" noChangeArrowheads="1"/>
          </p:cNvPicPr>
          <p:nvPr/>
        </p:nvPicPr>
        <p:blipFill>
          <a:blip r:embed="rId1" cstate="print"/>
          <a:srcRect/>
          <a:stretch>
            <a:fillRect/>
          </a:stretch>
        </p:blipFill>
        <p:spPr bwMode="auto">
          <a:xfrm>
            <a:off x="1037675" y="1239252"/>
            <a:ext cx="7766641" cy="4038600"/>
          </a:xfrm>
          <a:prstGeom prst="rect">
            <a:avLst/>
          </a:prstGeom>
          <a:noFill/>
          <a:ln w="9525">
            <a:noFill/>
            <a:miter lim="800000"/>
            <a:headEnd/>
            <a:tailEnd/>
          </a:ln>
        </p:spPr>
      </p:pic>
      <p:sp>
        <p:nvSpPr>
          <p:cNvPr id="9" name="Content Placeholder 2"/>
          <p:cNvSpPr>
            <a:spLocks noGrp="1"/>
          </p:cNvSpPr>
          <p:nvPr>
            <p:ph idx="1"/>
          </p:nvPr>
        </p:nvSpPr>
        <p:spPr>
          <a:xfrm>
            <a:off x="176463" y="213520"/>
            <a:ext cx="6079958" cy="700880"/>
          </a:xfrm>
        </p:spPr>
        <p:txBody>
          <a:bodyPr>
            <a:normAutofit/>
          </a:bodyPr>
          <a:lstStyle/>
          <a:p>
            <a:pPr marL="45720" indent="0">
              <a:buNone/>
            </a:pPr>
            <a:r>
              <a:rPr lang="en-IN" sz="3200" u="sng" dirty="0" smtClean="0"/>
              <a:t>In Sequence body method:</a:t>
            </a:r>
            <a:endParaRPr lang="en-IN" sz="3200" u="sng"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8" name="Picture 7"/>
          <p:cNvPicPr>
            <a:picLocks noChangeAspect="1"/>
          </p:cNvPicPr>
          <p:nvPr/>
        </p:nvPicPr>
        <p:blipFill>
          <a:blip r:embed="rId1"/>
          <a:stretch>
            <a:fillRect/>
          </a:stretch>
        </p:blipFill>
        <p:spPr>
          <a:xfrm>
            <a:off x="175804" y="700302"/>
            <a:ext cx="7944614" cy="5785249"/>
          </a:xfrm>
          <a:prstGeom prst="rect">
            <a:avLst/>
          </a:prstGeom>
        </p:spPr>
      </p:pic>
      <p:sp>
        <p:nvSpPr>
          <p:cNvPr id="9" name="TextBox 8"/>
          <p:cNvSpPr txBox="1"/>
          <p:nvPr/>
        </p:nvSpPr>
        <p:spPr>
          <a:xfrm>
            <a:off x="142043" y="71021"/>
            <a:ext cx="4500978" cy="584775"/>
          </a:xfrm>
          <a:prstGeom prst="rect">
            <a:avLst/>
          </a:prstGeom>
          <a:noFill/>
        </p:spPr>
        <p:txBody>
          <a:bodyPr wrap="square" rtlCol="0">
            <a:spAutoFit/>
          </a:bodyPr>
          <a:lstStyle/>
          <a:p>
            <a:r>
              <a:rPr lang="en-IN" sz="3200" u="sng" dirty="0"/>
              <a:t>Sequence Related Macros</a:t>
            </a:r>
            <a:endParaRPr lang="en-IN" sz="3200" u="sng" dirty="0"/>
          </a:p>
        </p:txBody>
      </p:sp>
      <p:sp>
        <p:nvSpPr>
          <p:cNvPr id="10" name="Rectangle 2"/>
          <p:cNvSpPr>
            <a:spLocks noChangeArrowheads="1"/>
          </p:cNvSpPr>
          <p:nvPr/>
        </p:nvSpPr>
        <p:spPr bwMode="auto">
          <a:xfrm>
            <a:off x="8525301" y="1906138"/>
            <a:ext cx="2819400" cy="3505200"/>
          </a:xfrm>
          <a:prstGeom prst="rect">
            <a:avLst/>
          </a:prstGeom>
          <a:solidFill>
            <a:srgbClr val="FFFFFF"/>
          </a:solidFill>
          <a:ln w="25560" cap="sq">
            <a:solidFill>
              <a:srgbClr val="000000"/>
            </a:solidFill>
            <a:miter lim="800000"/>
          </a:ln>
        </p:spPr>
        <p:txBody>
          <a:bodyPr wrap="none" anchor="ctr"/>
          <a:lstStyle/>
          <a:p>
            <a:endParaRPr lang="en-US"/>
          </a:p>
        </p:txBody>
      </p:sp>
      <p:pic>
        <p:nvPicPr>
          <p:cNvPr id="11" name="Picture 7"/>
          <p:cNvPicPr>
            <a:picLocks noChangeAspect="1" noChangeArrowheads="1"/>
          </p:cNvPicPr>
          <p:nvPr/>
        </p:nvPicPr>
        <p:blipFill>
          <a:blip r:embed="rId2"/>
          <a:srcRect/>
          <a:stretch>
            <a:fillRect/>
          </a:stretch>
        </p:blipFill>
        <p:spPr bwMode="auto">
          <a:xfrm>
            <a:off x="8601501" y="2058538"/>
            <a:ext cx="2576513" cy="3254375"/>
          </a:xfrm>
          <a:prstGeom prst="rect">
            <a:avLst/>
          </a:prstGeom>
          <a:noFill/>
          <a:ln w="9525">
            <a:noFill/>
            <a:round/>
          </a:ln>
        </p:spPr>
      </p:pic>
      <p:cxnSp>
        <p:nvCxnSpPr>
          <p:cNvPr id="12" name="AutoShape 11"/>
          <p:cNvCxnSpPr>
            <a:cxnSpLocks noChangeShapeType="1"/>
            <a:endCxn id="10" idx="0"/>
          </p:cNvCxnSpPr>
          <p:nvPr/>
        </p:nvCxnSpPr>
        <p:spPr bwMode="auto">
          <a:xfrm>
            <a:off x="9782601" y="1677538"/>
            <a:ext cx="152400" cy="228600"/>
          </a:xfrm>
          <a:prstGeom prst="straightConnector1">
            <a:avLst/>
          </a:prstGeom>
          <a:noFill/>
          <a:ln w="9360" cap="sq">
            <a:solidFill>
              <a:schemeClr val="tx1"/>
            </a:solidFill>
            <a:miter lim="800000"/>
            <a:tailEnd type="triangle" w="med" len="med"/>
          </a:ln>
          <a:effectLst>
            <a:outerShdw blurRad="50800" dist="50800" dir="5400000" algn="ctr" rotWithShape="0">
              <a:schemeClr val="tx1"/>
            </a:outerShdw>
          </a:effectLst>
        </p:spPr>
      </p:cxnSp>
      <p:sp>
        <p:nvSpPr>
          <p:cNvPr id="13" name="Rectangle 10"/>
          <p:cNvSpPr>
            <a:spLocks noChangeArrowheads="1"/>
          </p:cNvSpPr>
          <p:nvPr/>
        </p:nvSpPr>
        <p:spPr bwMode="auto">
          <a:xfrm>
            <a:off x="9156510" y="1359089"/>
            <a:ext cx="1143000" cy="304800"/>
          </a:xfrm>
          <a:prstGeom prst="rect">
            <a:avLst/>
          </a:prstGeom>
          <a:gradFill rotWithShape="0">
            <a:gsLst>
              <a:gs pos="0">
                <a:srgbClr val="EDEDED"/>
              </a:gs>
              <a:gs pos="100000">
                <a:srgbClr val="BCBCBC"/>
              </a:gs>
            </a:gsLst>
            <a:lin ang="5400000" scaled="1"/>
          </a:gradFill>
          <a:ln w="9360" cap="sq">
            <a:solidFill>
              <a:srgbClr val="000000"/>
            </a:solidFill>
            <a:miter lim="800000"/>
          </a:ln>
          <a:effectLst>
            <a:outerShdw dist="20160" dir="5400000" algn="ctr" rotWithShape="0">
              <a:srgbClr val="000000">
                <a:alpha val="38034"/>
              </a:srgbClr>
            </a:outerShdw>
          </a:effectLst>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Verdana" panose="020B0604030504040204" pitchFamily="32" charset="0"/>
                <a:cs typeface="Arial" panose="020B0604020202020204" pitchFamily="34" charset="0"/>
              </a:rPr>
              <a:t>`uvm_do</a:t>
            </a:r>
            <a:endParaRPr lang="en-US" sz="1400">
              <a:solidFill>
                <a:srgbClr val="000000"/>
              </a:solidFill>
              <a:latin typeface="Verdana" panose="020B0604030504040204" pitchFamily="32" charset="0"/>
              <a:cs typeface="Arial" panose="020B0604020202020204" pitchFamily="34" charset="0"/>
            </a:endParaRPr>
          </a:p>
        </p:txBody>
      </p:sp>
      <p:sp>
        <p:nvSpPr>
          <p:cNvPr id="14" name="Rectangle 13"/>
          <p:cNvSpPr/>
          <p:nvPr/>
        </p:nvSpPr>
        <p:spPr>
          <a:xfrm>
            <a:off x="8187679" y="5837409"/>
            <a:ext cx="3432093" cy="369332"/>
          </a:xfrm>
          <a:prstGeom prst="rect">
            <a:avLst/>
          </a:prstGeom>
        </p:spPr>
        <p:txBody>
          <a:bodyPr wrap="none">
            <a:spAutoFit/>
          </a:bodyPr>
          <a:lstStyle/>
          <a:p>
            <a:r>
              <a:rPr lang="en-US" dirty="0" smtClean="0">
                <a:hlinkClick r:id="rId3"/>
              </a:rPr>
              <a:t>https://edaplayground.com/x/yw4</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12" name="TextBox 11"/>
          <p:cNvSpPr txBox="1"/>
          <p:nvPr/>
        </p:nvSpPr>
        <p:spPr>
          <a:xfrm>
            <a:off x="126623" y="560350"/>
            <a:ext cx="6112043" cy="3950369"/>
          </a:xfrm>
          <a:prstGeom prst="rect">
            <a:avLst/>
          </a:prstGeom>
          <a:solidFill>
            <a:schemeClr val="tx1">
              <a:lumMod val="75000"/>
            </a:schemeClr>
          </a:solidFill>
        </p:spPr>
        <p:txBody>
          <a:bodyPr wrap="square" rtlCol="0">
            <a:spAutoFit/>
          </a:bodyPr>
          <a:lstStyle/>
          <a:p>
            <a:r>
              <a:rPr lang="en-IN" dirty="0">
                <a:solidFill>
                  <a:schemeClr val="bg2"/>
                </a:solidFill>
              </a:rPr>
              <a:t>Class </a:t>
            </a:r>
            <a:r>
              <a:rPr lang="en-IN" dirty="0" err="1">
                <a:solidFill>
                  <a:schemeClr val="bg2"/>
                </a:solidFill>
              </a:rPr>
              <a:t>simple_sequence</a:t>
            </a:r>
            <a:r>
              <a:rPr lang="en-IN" dirty="0">
                <a:solidFill>
                  <a:schemeClr val="bg2"/>
                </a:solidFill>
              </a:rPr>
              <a:t> extends </a:t>
            </a:r>
            <a:r>
              <a:rPr lang="en-IN" dirty="0" err="1">
                <a:solidFill>
                  <a:schemeClr val="bg2"/>
                </a:solidFill>
              </a:rPr>
              <a:t>uvm_sequence</a:t>
            </a:r>
            <a:r>
              <a:rPr lang="en-IN" dirty="0">
                <a:solidFill>
                  <a:schemeClr val="bg2"/>
                </a:solidFill>
              </a:rPr>
              <a:t>#(</a:t>
            </a:r>
            <a:r>
              <a:rPr lang="en-IN" dirty="0" err="1">
                <a:solidFill>
                  <a:schemeClr val="bg2"/>
                </a:solidFill>
              </a:rPr>
              <a:t>simple_trans</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uvm_object_utils</a:t>
            </a:r>
            <a:r>
              <a:rPr lang="en-IN" dirty="0">
                <a:solidFill>
                  <a:schemeClr val="bg2"/>
                </a:solidFill>
              </a:rPr>
              <a:t>(</a:t>
            </a:r>
            <a:r>
              <a:rPr lang="en-IN" dirty="0" err="1">
                <a:solidFill>
                  <a:schemeClr val="bg2"/>
                </a:solidFill>
              </a:rPr>
              <a:t>simple_sequence</a:t>
            </a:r>
            <a:r>
              <a:rPr lang="en-IN" dirty="0">
                <a:solidFill>
                  <a:schemeClr val="bg2"/>
                </a:solidFill>
              </a:rPr>
              <a:t>)</a:t>
            </a:r>
            <a:endParaRPr lang="en-IN" dirty="0">
              <a:solidFill>
                <a:schemeClr val="bg2"/>
              </a:solidFill>
            </a:endParaRPr>
          </a:p>
          <a:p>
            <a:endParaRPr lang="en-IN" dirty="0">
              <a:solidFill>
                <a:schemeClr val="bg2"/>
              </a:solidFill>
            </a:endParaRPr>
          </a:p>
          <a:p>
            <a:endParaRPr lang="en-IN" dirty="0">
              <a:solidFill>
                <a:schemeClr val="bg2"/>
              </a:solidFill>
            </a:endParaRPr>
          </a:p>
          <a:p>
            <a:r>
              <a:rPr lang="en-IN" dirty="0">
                <a:solidFill>
                  <a:schemeClr val="bg2"/>
                </a:solidFill>
              </a:rPr>
              <a:t> //constructor</a:t>
            </a:r>
            <a:endParaRPr lang="en-IN" dirty="0">
              <a:solidFill>
                <a:schemeClr val="bg2"/>
              </a:solidFill>
            </a:endParaRPr>
          </a:p>
          <a:p>
            <a:r>
              <a:rPr lang="en-IN" dirty="0">
                <a:solidFill>
                  <a:schemeClr val="bg2"/>
                </a:solidFill>
              </a:rPr>
              <a:t> function new(string name= “</a:t>
            </a:r>
            <a:r>
              <a:rPr lang="en-IN" dirty="0" err="1">
                <a:solidFill>
                  <a:schemeClr val="bg2"/>
                </a:solidFill>
              </a:rPr>
              <a:t>simple_sequence</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super.new</a:t>
            </a:r>
            <a:r>
              <a:rPr lang="en-IN" dirty="0">
                <a:solidFill>
                  <a:schemeClr val="bg2"/>
                </a:solidFill>
              </a:rPr>
              <a:t>(name);</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 virtual task body();</a:t>
            </a:r>
            <a:endParaRPr lang="en-IN" dirty="0">
              <a:solidFill>
                <a:schemeClr val="bg2"/>
              </a:solidFill>
            </a:endParaRPr>
          </a:p>
          <a:p>
            <a:r>
              <a:rPr lang="en-IN" dirty="0">
                <a:solidFill>
                  <a:schemeClr val="bg2"/>
                </a:solidFill>
              </a:rPr>
              <a:t>   `</a:t>
            </a:r>
            <a:r>
              <a:rPr lang="en-IN" dirty="0" err="1">
                <a:solidFill>
                  <a:schemeClr val="bg2"/>
                </a:solidFill>
              </a:rPr>
              <a:t>uvm_do</a:t>
            </a:r>
            <a:r>
              <a:rPr lang="en-IN" dirty="0">
                <a:solidFill>
                  <a:schemeClr val="bg2"/>
                </a:solidFill>
              </a:rPr>
              <a:t>(</a:t>
            </a:r>
            <a:r>
              <a:rPr lang="en-IN" dirty="0" err="1">
                <a:solidFill>
                  <a:schemeClr val="bg2"/>
                </a:solidFill>
              </a:rPr>
              <a:t>req</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endtask</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sp>
        <p:nvSpPr>
          <p:cNvPr id="13" name="TextBox 12"/>
          <p:cNvSpPr txBox="1"/>
          <p:nvPr/>
        </p:nvSpPr>
        <p:spPr>
          <a:xfrm>
            <a:off x="6196084" y="1831993"/>
            <a:ext cx="5995915" cy="4801314"/>
          </a:xfrm>
          <a:prstGeom prst="rect">
            <a:avLst/>
          </a:prstGeom>
          <a:solidFill>
            <a:schemeClr val="tx1">
              <a:lumMod val="75000"/>
            </a:schemeClr>
          </a:solidFill>
        </p:spPr>
        <p:txBody>
          <a:bodyPr wrap="square" rtlCol="0">
            <a:spAutoFit/>
          </a:bodyPr>
          <a:lstStyle/>
          <a:p>
            <a:r>
              <a:rPr lang="en-IN" dirty="0">
                <a:solidFill>
                  <a:schemeClr val="bg2"/>
                </a:solidFill>
              </a:rPr>
              <a:t>Class </a:t>
            </a:r>
            <a:r>
              <a:rPr lang="en-IN" dirty="0" err="1">
                <a:solidFill>
                  <a:schemeClr val="bg2"/>
                </a:solidFill>
              </a:rPr>
              <a:t>simple_sequence</a:t>
            </a:r>
            <a:r>
              <a:rPr lang="en-IN" dirty="0">
                <a:solidFill>
                  <a:schemeClr val="bg2"/>
                </a:solidFill>
              </a:rPr>
              <a:t> extends </a:t>
            </a:r>
            <a:r>
              <a:rPr lang="en-IN" dirty="0" err="1">
                <a:solidFill>
                  <a:schemeClr val="bg2"/>
                </a:solidFill>
              </a:rPr>
              <a:t>uvm_sequence</a:t>
            </a:r>
            <a:r>
              <a:rPr lang="en-IN" dirty="0">
                <a:solidFill>
                  <a:schemeClr val="bg2"/>
                </a:solidFill>
              </a:rPr>
              <a:t>#(</a:t>
            </a:r>
            <a:r>
              <a:rPr lang="en-IN" dirty="0" err="1">
                <a:solidFill>
                  <a:schemeClr val="bg2"/>
                </a:solidFill>
              </a:rPr>
              <a:t>simple_trans</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uvm_object_utils</a:t>
            </a:r>
            <a:r>
              <a:rPr lang="en-IN" dirty="0">
                <a:solidFill>
                  <a:schemeClr val="bg2"/>
                </a:solidFill>
              </a:rPr>
              <a:t>(</a:t>
            </a:r>
            <a:r>
              <a:rPr lang="en-IN" dirty="0" err="1">
                <a:solidFill>
                  <a:schemeClr val="bg2"/>
                </a:solidFill>
              </a:rPr>
              <a:t>simple_sequence</a:t>
            </a:r>
            <a:r>
              <a:rPr lang="en-IN" dirty="0">
                <a:solidFill>
                  <a:schemeClr val="bg2"/>
                </a:solidFill>
              </a:rPr>
              <a:t>)</a:t>
            </a:r>
            <a:endParaRPr lang="en-IN" dirty="0">
              <a:solidFill>
                <a:schemeClr val="bg2"/>
              </a:solidFill>
            </a:endParaRPr>
          </a:p>
          <a:p>
            <a:endParaRPr lang="en-IN" dirty="0">
              <a:solidFill>
                <a:schemeClr val="bg2"/>
              </a:solidFill>
            </a:endParaRPr>
          </a:p>
          <a:p>
            <a:endParaRPr lang="en-IN" dirty="0">
              <a:solidFill>
                <a:schemeClr val="bg2"/>
              </a:solidFill>
            </a:endParaRPr>
          </a:p>
          <a:p>
            <a:r>
              <a:rPr lang="en-IN" dirty="0">
                <a:solidFill>
                  <a:schemeClr val="bg2"/>
                </a:solidFill>
              </a:rPr>
              <a:t> //constructor</a:t>
            </a:r>
            <a:endParaRPr lang="en-IN" dirty="0">
              <a:solidFill>
                <a:schemeClr val="bg2"/>
              </a:solidFill>
            </a:endParaRPr>
          </a:p>
          <a:p>
            <a:r>
              <a:rPr lang="en-IN" dirty="0">
                <a:solidFill>
                  <a:schemeClr val="bg2"/>
                </a:solidFill>
              </a:rPr>
              <a:t> function new(string name= “</a:t>
            </a:r>
            <a:r>
              <a:rPr lang="en-IN" dirty="0" err="1">
                <a:solidFill>
                  <a:schemeClr val="bg2"/>
                </a:solidFill>
              </a:rPr>
              <a:t>simple_sequence</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super.new</a:t>
            </a:r>
            <a:r>
              <a:rPr lang="en-IN" dirty="0">
                <a:solidFill>
                  <a:schemeClr val="bg2"/>
                </a:solidFill>
              </a:rPr>
              <a:t>(name);</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 virtual task body();</a:t>
            </a:r>
            <a:endParaRPr lang="en-IN" dirty="0">
              <a:solidFill>
                <a:schemeClr val="bg2"/>
              </a:solidFill>
            </a:endParaRPr>
          </a:p>
          <a:p>
            <a:r>
              <a:rPr lang="en-IN" dirty="0">
                <a:solidFill>
                  <a:schemeClr val="bg2"/>
                </a:solidFill>
              </a:rPr>
              <a:t>   `</a:t>
            </a:r>
            <a:r>
              <a:rPr lang="en-IN" dirty="0" err="1">
                <a:solidFill>
                  <a:schemeClr val="bg2"/>
                </a:solidFill>
              </a:rPr>
              <a:t>uvm_create</a:t>
            </a:r>
            <a:r>
              <a:rPr lang="en-IN" dirty="0">
                <a:solidFill>
                  <a:schemeClr val="bg2"/>
                </a:solidFill>
              </a:rPr>
              <a:t>(</a:t>
            </a:r>
            <a:r>
              <a:rPr lang="en-IN" dirty="0" err="1">
                <a:solidFill>
                  <a:schemeClr val="bg2"/>
                </a:solidFill>
              </a:rPr>
              <a:t>req</a:t>
            </a:r>
            <a:r>
              <a:rPr lang="en-IN" dirty="0">
                <a:solidFill>
                  <a:schemeClr val="bg2"/>
                </a:solidFill>
              </a:rPr>
              <a:t>)</a:t>
            </a:r>
            <a:endParaRPr lang="en-IN" dirty="0">
              <a:solidFill>
                <a:schemeClr val="bg2"/>
              </a:solidFill>
            </a:endParaRPr>
          </a:p>
          <a:p>
            <a:r>
              <a:rPr lang="en-IN" dirty="0">
                <a:solidFill>
                  <a:schemeClr val="bg2"/>
                </a:solidFill>
              </a:rPr>
              <a:t>    assert(</a:t>
            </a:r>
            <a:r>
              <a:rPr lang="en-IN" dirty="0" err="1">
                <a:solidFill>
                  <a:schemeClr val="bg2"/>
                </a:solidFill>
              </a:rPr>
              <a:t>req.randomize</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uvm_send</a:t>
            </a:r>
            <a:r>
              <a:rPr lang="en-IN" dirty="0">
                <a:solidFill>
                  <a:schemeClr val="bg2"/>
                </a:solidFill>
              </a:rPr>
              <a:t>(</a:t>
            </a:r>
            <a:r>
              <a:rPr lang="en-IN" dirty="0" err="1">
                <a:solidFill>
                  <a:schemeClr val="bg2"/>
                </a:solidFill>
              </a:rPr>
              <a:t>req</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endtask</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sp>
        <p:nvSpPr>
          <p:cNvPr id="14" name="TextBox 13"/>
          <p:cNvSpPr txBox="1"/>
          <p:nvPr/>
        </p:nvSpPr>
        <p:spPr>
          <a:xfrm>
            <a:off x="126623" y="137457"/>
            <a:ext cx="3016072" cy="369332"/>
          </a:xfrm>
          <a:prstGeom prst="rect">
            <a:avLst/>
          </a:prstGeom>
          <a:noFill/>
          <a:ln>
            <a:solidFill>
              <a:schemeClr val="tx1"/>
            </a:solidFill>
          </a:ln>
        </p:spPr>
        <p:txBody>
          <a:bodyPr wrap="square" rtlCol="0">
            <a:spAutoFit/>
          </a:bodyPr>
          <a:lstStyle/>
          <a:p>
            <a:r>
              <a:rPr lang="en-IN" u="sng" dirty="0"/>
              <a:t>`</a:t>
            </a:r>
            <a:r>
              <a:rPr lang="en-IN" u="sng" dirty="0" err="1"/>
              <a:t>uvm_do</a:t>
            </a:r>
            <a:r>
              <a:rPr lang="en-IN" u="sng" dirty="0"/>
              <a:t> macro</a:t>
            </a:r>
            <a:endParaRPr lang="en-IN" u="sng" dirty="0"/>
          </a:p>
        </p:txBody>
      </p:sp>
      <p:sp>
        <p:nvSpPr>
          <p:cNvPr id="15" name="TextBox 14"/>
          <p:cNvSpPr txBox="1"/>
          <p:nvPr/>
        </p:nvSpPr>
        <p:spPr>
          <a:xfrm>
            <a:off x="6317765" y="1259459"/>
            <a:ext cx="3680418" cy="369332"/>
          </a:xfrm>
          <a:prstGeom prst="rect">
            <a:avLst/>
          </a:prstGeom>
          <a:noFill/>
          <a:ln>
            <a:solidFill>
              <a:schemeClr val="tx1"/>
            </a:solidFill>
          </a:ln>
        </p:spPr>
        <p:txBody>
          <a:bodyPr wrap="square" rtlCol="0">
            <a:spAutoFit/>
          </a:bodyPr>
          <a:lstStyle/>
          <a:p>
            <a:r>
              <a:rPr lang="en-IN" u="sng" dirty="0"/>
              <a:t>`</a:t>
            </a:r>
            <a:r>
              <a:rPr lang="en-IN" u="sng" dirty="0" err="1"/>
              <a:t>uvm_create</a:t>
            </a:r>
            <a:r>
              <a:rPr lang="en-IN" u="sng" dirty="0"/>
              <a:t> and `</a:t>
            </a:r>
            <a:r>
              <a:rPr lang="en-IN" u="sng" dirty="0" err="1"/>
              <a:t>uvm_send</a:t>
            </a:r>
            <a:r>
              <a:rPr lang="en-IN" u="sng" dirty="0"/>
              <a:t> macro</a:t>
            </a:r>
            <a:endParaRPr lang="en-IN" u="sng"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12" name="TextBox 11"/>
          <p:cNvSpPr txBox="1"/>
          <p:nvPr/>
        </p:nvSpPr>
        <p:spPr>
          <a:xfrm>
            <a:off x="126623" y="560350"/>
            <a:ext cx="6112043" cy="4247317"/>
          </a:xfrm>
          <a:prstGeom prst="rect">
            <a:avLst/>
          </a:prstGeom>
          <a:solidFill>
            <a:schemeClr val="tx1">
              <a:lumMod val="75000"/>
            </a:schemeClr>
          </a:solidFill>
        </p:spPr>
        <p:txBody>
          <a:bodyPr wrap="square" rtlCol="0">
            <a:spAutoFit/>
          </a:bodyPr>
          <a:lstStyle/>
          <a:p>
            <a:r>
              <a:rPr lang="en-IN" dirty="0">
                <a:solidFill>
                  <a:schemeClr val="bg2"/>
                </a:solidFill>
              </a:rPr>
              <a:t>Class </a:t>
            </a:r>
            <a:r>
              <a:rPr lang="en-IN" dirty="0" err="1">
                <a:solidFill>
                  <a:schemeClr val="bg2"/>
                </a:solidFill>
              </a:rPr>
              <a:t>simple_sequence</a:t>
            </a:r>
            <a:r>
              <a:rPr lang="en-IN" dirty="0">
                <a:solidFill>
                  <a:schemeClr val="bg2"/>
                </a:solidFill>
              </a:rPr>
              <a:t> extends </a:t>
            </a:r>
            <a:r>
              <a:rPr lang="en-IN" dirty="0" err="1">
                <a:solidFill>
                  <a:schemeClr val="bg2"/>
                </a:solidFill>
              </a:rPr>
              <a:t>uvm_sequence</a:t>
            </a:r>
            <a:r>
              <a:rPr lang="en-IN" dirty="0">
                <a:solidFill>
                  <a:schemeClr val="bg2"/>
                </a:solidFill>
              </a:rPr>
              <a:t>#(</a:t>
            </a:r>
            <a:r>
              <a:rPr lang="en-IN" dirty="0" err="1">
                <a:solidFill>
                  <a:schemeClr val="bg2"/>
                </a:solidFill>
              </a:rPr>
              <a:t>simple_trans</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uvm_object_utils</a:t>
            </a:r>
            <a:r>
              <a:rPr lang="en-IN" dirty="0">
                <a:solidFill>
                  <a:schemeClr val="bg2"/>
                </a:solidFill>
              </a:rPr>
              <a:t>(</a:t>
            </a:r>
            <a:r>
              <a:rPr lang="en-IN" dirty="0" err="1">
                <a:solidFill>
                  <a:schemeClr val="bg2"/>
                </a:solidFill>
              </a:rPr>
              <a:t>simple_sequence</a:t>
            </a:r>
            <a:r>
              <a:rPr lang="en-IN" dirty="0">
                <a:solidFill>
                  <a:schemeClr val="bg2"/>
                </a:solidFill>
              </a:rPr>
              <a:t>)</a:t>
            </a:r>
            <a:endParaRPr lang="en-IN" dirty="0">
              <a:solidFill>
                <a:schemeClr val="bg2"/>
              </a:solidFill>
            </a:endParaRPr>
          </a:p>
          <a:p>
            <a:endParaRPr lang="en-IN" dirty="0">
              <a:solidFill>
                <a:schemeClr val="bg2"/>
              </a:solidFill>
            </a:endParaRPr>
          </a:p>
          <a:p>
            <a:endParaRPr lang="en-IN" dirty="0">
              <a:solidFill>
                <a:schemeClr val="bg2"/>
              </a:solidFill>
            </a:endParaRPr>
          </a:p>
          <a:p>
            <a:r>
              <a:rPr lang="en-IN" dirty="0">
                <a:solidFill>
                  <a:schemeClr val="bg2"/>
                </a:solidFill>
              </a:rPr>
              <a:t> //constructor</a:t>
            </a:r>
            <a:endParaRPr lang="en-IN" dirty="0">
              <a:solidFill>
                <a:schemeClr val="bg2"/>
              </a:solidFill>
            </a:endParaRPr>
          </a:p>
          <a:p>
            <a:r>
              <a:rPr lang="en-IN" dirty="0">
                <a:solidFill>
                  <a:schemeClr val="bg2"/>
                </a:solidFill>
              </a:rPr>
              <a:t> function new(string name= “</a:t>
            </a:r>
            <a:r>
              <a:rPr lang="en-IN" dirty="0" err="1">
                <a:solidFill>
                  <a:schemeClr val="bg2"/>
                </a:solidFill>
              </a:rPr>
              <a:t>simple_sequence</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super.new</a:t>
            </a:r>
            <a:r>
              <a:rPr lang="en-IN" dirty="0">
                <a:solidFill>
                  <a:schemeClr val="bg2"/>
                </a:solidFill>
              </a:rPr>
              <a:t>(name);</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 virtual task body();</a:t>
            </a:r>
            <a:endParaRPr lang="en-IN" dirty="0">
              <a:solidFill>
                <a:schemeClr val="bg2"/>
              </a:solidFill>
            </a:endParaRPr>
          </a:p>
          <a:p>
            <a:r>
              <a:rPr lang="en-IN" dirty="0">
                <a:solidFill>
                  <a:schemeClr val="bg2"/>
                </a:solidFill>
              </a:rPr>
              <a:t>   `</a:t>
            </a:r>
            <a:r>
              <a:rPr lang="en-IN" dirty="0" err="1">
                <a:solidFill>
                  <a:schemeClr val="bg2"/>
                </a:solidFill>
              </a:rPr>
              <a:t>uvm</a:t>
            </a:r>
            <a:r>
              <a:rPr lang="en-IN" dirty="0">
                <a:solidFill>
                  <a:schemeClr val="bg2"/>
                </a:solidFill>
              </a:rPr>
              <a:t>_ create(</a:t>
            </a:r>
            <a:r>
              <a:rPr lang="en-IN" dirty="0" err="1">
                <a:solidFill>
                  <a:schemeClr val="bg2"/>
                </a:solidFill>
              </a:rPr>
              <a:t>req</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uvm_rand_send</a:t>
            </a:r>
            <a:r>
              <a:rPr lang="en-IN" dirty="0">
                <a:solidFill>
                  <a:schemeClr val="bg2"/>
                </a:solidFill>
              </a:rPr>
              <a:t>(</a:t>
            </a:r>
            <a:r>
              <a:rPr lang="en-IN" dirty="0" err="1">
                <a:solidFill>
                  <a:schemeClr val="bg2"/>
                </a:solidFill>
              </a:rPr>
              <a:t>req</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endtask</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sp>
        <p:nvSpPr>
          <p:cNvPr id="13" name="TextBox 12"/>
          <p:cNvSpPr txBox="1"/>
          <p:nvPr/>
        </p:nvSpPr>
        <p:spPr>
          <a:xfrm>
            <a:off x="6079957" y="2282475"/>
            <a:ext cx="6112043" cy="3970318"/>
          </a:xfrm>
          <a:prstGeom prst="rect">
            <a:avLst/>
          </a:prstGeom>
          <a:solidFill>
            <a:schemeClr val="tx1">
              <a:lumMod val="75000"/>
            </a:schemeClr>
          </a:solidFill>
        </p:spPr>
        <p:txBody>
          <a:bodyPr wrap="square" rtlCol="0">
            <a:spAutoFit/>
          </a:bodyPr>
          <a:lstStyle/>
          <a:p>
            <a:r>
              <a:rPr lang="en-IN" dirty="0">
                <a:solidFill>
                  <a:schemeClr val="bg2"/>
                </a:solidFill>
              </a:rPr>
              <a:t>Class </a:t>
            </a:r>
            <a:r>
              <a:rPr lang="en-IN" dirty="0" err="1">
                <a:solidFill>
                  <a:schemeClr val="bg2"/>
                </a:solidFill>
              </a:rPr>
              <a:t>simple_sequence</a:t>
            </a:r>
            <a:r>
              <a:rPr lang="en-IN" dirty="0">
                <a:solidFill>
                  <a:schemeClr val="bg2"/>
                </a:solidFill>
              </a:rPr>
              <a:t> extends </a:t>
            </a:r>
            <a:r>
              <a:rPr lang="en-IN" dirty="0" err="1">
                <a:solidFill>
                  <a:schemeClr val="bg2"/>
                </a:solidFill>
              </a:rPr>
              <a:t>uvm_sequence</a:t>
            </a:r>
            <a:r>
              <a:rPr lang="en-IN" dirty="0">
                <a:solidFill>
                  <a:schemeClr val="bg2"/>
                </a:solidFill>
              </a:rPr>
              <a:t>#(</a:t>
            </a:r>
            <a:r>
              <a:rPr lang="en-IN" dirty="0" err="1">
                <a:solidFill>
                  <a:schemeClr val="bg2"/>
                </a:solidFill>
              </a:rPr>
              <a:t>simple_trans</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uvm_object_utils</a:t>
            </a:r>
            <a:r>
              <a:rPr lang="en-IN" dirty="0">
                <a:solidFill>
                  <a:schemeClr val="bg2"/>
                </a:solidFill>
              </a:rPr>
              <a:t>(</a:t>
            </a:r>
            <a:r>
              <a:rPr lang="en-IN" dirty="0" err="1">
                <a:solidFill>
                  <a:schemeClr val="bg2"/>
                </a:solidFill>
              </a:rPr>
              <a:t>simple_sequence</a:t>
            </a:r>
            <a:r>
              <a:rPr lang="en-IN" dirty="0">
                <a:solidFill>
                  <a:schemeClr val="bg2"/>
                </a:solidFill>
              </a:rPr>
              <a:t>)</a:t>
            </a:r>
            <a:endParaRPr lang="en-IN" dirty="0">
              <a:solidFill>
                <a:schemeClr val="bg2"/>
              </a:solidFill>
            </a:endParaRPr>
          </a:p>
          <a:p>
            <a:endParaRPr lang="en-IN" dirty="0">
              <a:solidFill>
                <a:schemeClr val="bg2"/>
              </a:solidFill>
            </a:endParaRPr>
          </a:p>
          <a:p>
            <a:endParaRPr lang="en-IN" dirty="0">
              <a:solidFill>
                <a:schemeClr val="bg2"/>
              </a:solidFill>
            </a:endParaRPr>
          </a:p>
          <a:p>
            <a:r>
              <a:rPr lang="en-IN" dirty="0">
                <a:solidFill>
                  <a:schemeClr val="bg2"/>
                </a:solidFill>
              </a:rPr>
              <a:t> //constructor</a:t>
            </a:r>
            <a:endParaRPr lang="en-IN" dirty="0">
              <a:solidFill>
                <a:schemeClr val="bg2"/>
              </a:solidFill>
            </a:endParaRPr>
          </a:p>
          <a:p>
            <a:r>
              <a:rPr lang="en-IN" dirty="0">
                <a:solidFill>
                  <a:schemeClr val="bg2"/>
                </a:solidFill>
              </a:rPr>
              <a:t> function new(string name= “</a:t>
            </a:r>
            <a:r>
              <a:rPr lang="en-IN" dirty="0" err="1">
                <a:solidFill>
                  <a:schemeClr val="bg2"/>
                </a:solidFill>
              </a:rPr>
              <a:t>simple_sequence</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super.new</a:t>
            </a:r>
            <a:r>
              <a:rPr lang="en-IN" dirty="0">
                <a:solidFill>
                  <a:schemeClr val="bg2"/>
                </a:solidFill>
              </a:rPr>
              <a:t>(name);</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 virtual task body();</a:t>
            </a:r>
            <a:endParaRPr lang="en-IN" dirty="0">
              <a:solidFill>
                <a:schemeClr val="bg2"/>
              </a:solidFill>
            </a:endParaRPr>
          </a:p>
          <a:p>
            <a:r>
              <a:rPr lang="en-IN" dirty="0">
                <a:solidFill>
                  <a:schemeClr val="bg2"/>
                </a:solidFill>
              </a:rPr>
              <a:t>  `</a:t>
            </a:r>
            <a:r>
              <a:rPr lang="en-IN" dirty="0" err="1" smtClean="0">
                <a:solidFill>
                  <a:schemeClr val="bg2"/>
                </a:solidFill>
              </a:rPr>
              <a:t>uvm_do_with</a:t>
            </a:r>
            <a:r>
              <a:rPr lang="en-IN" dirty="0" smtClean="0">
                <a:solidFill>
                  <a:schemeClr val="bg2"/>
                </a:solidFill>
              </a:rPr>
              <a:t>(</a:t>
            </a:r>
            <a:r>
              <a:rPr lang="en-IN" dirty="0" err="1" smtClean="0">
                <a:solidFill>
                  <a:schemeClr val="bg2"/>
                </a:solidFill>
              </a:rPr>
              <a:t>req</a:t>
            </a:r>
            <a:r>
              <a:rPr lang="en-IN" dirty="0" smtClean="0">
                <a:solidFill>
                  <a:schemeClr val="bg2"/>
                </a:solidFill>
              </a:rPr>
              <a:t>,{</a:t>
            </a:r>
            <a:r>
              <a:rPr lang="en-IN" dirty="0" err="1" smtClean="0">
                <a:solidFill>
                  <a:schemeClr val="bg2"/>
                </a:solidFill>
              </a:rPr>
              <a:t>wr_en</a:t>
            </a:r>
            <a:r>
              <a:rPr lang="en-IN" dirty="0" smtClean="0">
                <a:solidFill>
                  <a:schemeClr val="bg2"/>
                </a:solidFill>
              </a:rPr>
              <a:t> </a:t>
            </a:r>
            <a:r>
              <a:rPr lang="en-IN" dirty="0">
                <a:solidFill>
                  <a:schemeClr val="bg2"/>
                </a:solidFill>
              </a:rPr>
              <a:t>== 1;})</a:t>
            </a:r>
            <a:endParaRPr lang="en-IN" dirty="0">
              <a:solidFill>
                <a:schemeClr val="bg2"/>
              </a:solidFill>
            </a:endParaRPr>
          </a:p>
          <a:p>
            <a:r>
              <a:rPr lang="en-IN" dirty="0" err="1">
                <a:solidFill>
                  <a:schemeClr val="bg2"/>
                </a:solidFill>
              </a:rPr>
              <a:t>endtask</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sp>
        <p:nvSpPr>
          <p:cNvPr id="14" name="TextBox 13"/>
          <p:cNvSpPr txBox="1"/>
          <p:nvPr/>
        </p:nvSpPr>
        <p:spPr>
          <a:xfrm>
            <a:off x="126623" y="137457"/>
            <a:ext cx="3016072" cy="369332"/>
          </a:xfrm>
          <a:prstGeom prst="rect">
            <a:avLst/>
          </a:prstGeom>
          <a:noFill/>
          <a:ln>
            <a:solidFill>
              <a:schemeClr val="tx1"/>
            </a:solidFill>
          </a:ln>
        </p:spPr>
        <p:txBody>
          <a:bodyPr wrap="square" rtlCol="0">
            <a:spAutoFit/>
          </a:bodyPr>
          <a:lstStyle/>
          <a:p>
            <a:r>
              <a:rPr lang="en-IN" u="sng" dirty="0"/>
              <a:t>`</a:t>
            </a:r>
            <a:r>
              <a:rPr lang="en-IN" u="sng" dirty="0" err="1"/>
              <a:t>uvm_rand_send</a:t>
            </a:r>
            <a:r>
              <a:rPr lang="en-IN" u="sng" dirty="0"/>
              <a:t> macro</a:t>
            </a:r>
            <a:endParaRPr lang="en-IN" u="sng" dirty="0"/>
          </a:p>
        </p:txBody>
      </p:sp>
      <p:sp>
        <p:nvSpPr>
          <p:cNvPr id="15" name="TextBox 14"/>
          <p:cNvSpPr txBox="1"/>
          <p:nvPr/>
        </p:nvSpPr>
        <p:spPr>
          <a:xfrm>
            <a:off x="6386003" y="1655243"/>
            <a:ext cx="3680418" cy="369332"/>
          </a:xfrm>
          <a:prstGeom prst="rect">
            <a:avLst/>
          </a:prstGeom>
          <a:noFill/>
          <a:ln>
            <a:solidFill>
              <a:schemeClr val="tx1"/>
            </a:solidFill>
          </a:ln>
        </p:spPr>
        <p:txBody>
          <a:bodyPr wrap="square" rtlCol="0">
            <a:spAutoFit/>
          </a:bodyPr>
          <a:lstStyle/>
          <a:p>
            <a:r>
              <a:rPr lang="en-IN" u="sng" dirty="0"/>
              <a:t>`</a:t>
            </a:r>
            <a:r>
              <a:rPr lang="en-IN" u="sng" dirty="0" err="1"/>
              <a:t>uvm_do_with</a:t>
            </a:r>
            <a:r>
              <a:rPr lang="en-IN" u="sng" dirty="0"/>
              <a:t> macro</a:t>
            </a:r>
            <a:endParaRPr lang="en-IN" u="sng"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12" name="TextBox 11"/>
          <p:cNvSpPr txBox="1"/>
          <p:nvPr/>
        </p:nvSpPr>
        <p:spPr>
          <a:xfrm>
            <a:off x="126623" y="560350"/>
            <a:ext cx="6112043" cy="3950369"/>
          </a:xfrm>
          <a:prstGeom prst="rect">
            <a:avLst/>
          </a:prstGeom>
          <a:solidFill>
            <a:schemeClr val="tx1">
              <a:lumMod val="75000"/>
            </a:schemeClr>
          </a:solidFill>
        </p:spPr>
        <p:txBody>
          <a:bodyPr wrap="square" rtlCol="0">
            <a:spAutoFit/>
          </a:bodyPr>
          <a:lstStyle/>
          <a:p>
            <a:r>
              <a:rPr lang="en-IN" dirty="0">
                <a:solidFill>
                  <a:schemeClr val="bg2"/>
                </a:solidFill>
              </a:rPr>
              <a:t>Class </a:t>
            </a:r>
            <a:r>
              <a:rPr lang="en-IN" dirty="0" err="1">
                <a:solidFill>
                  <a:schemeClr val="bg2"/>
                </a:solidFill>
              </a:rPr>
              <a:t>simple_sequence</a:t>
            </a:r>
            <a:r>
              <a:rPr lang="en-IN" dirty="0">
                <a:solidFill>
                  <a:schemeClr val="bg2"/>
                </a:solidFill>
              </a:rPr>
              <a:t> extends </a:t>
            </a:r>
            <a:r>
              <a:rPr lang="en-IN" dirty="0" err="1">
                <a:solidFill>
                  <a:schemeClr val="bg2"/>
                </a:solidFill>
              </a:rPr>
              <a:t>uvm_sequence</a:t>
            </a:r>
            <a:r>
              <a:rPr lang="en-IN" dirty="0">
                <a:solidFill>
                  <a:schemeClr val="bg2"/>
                </a:solidFill>
              </a:rPr>
              <a:t>#(</a:t>
            </a:r>
            <a:r>
              <a:rPr lang="en-IN" dirty="0" err="1">
                <a:solidFill>
                  <a:schemeClr val="bg2"/>
                </a:solidFill>
              </a:rPr>
              <a:t>simple_trans</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uvm_object_utils</a:t>
            </a:r>
            <a:r>
              <a:rPr lang="en-IN" dirty="0">
                <a:solidFill>
                  <a:schemeClr val="bg2"/>
                </a:solidFill>
              </a:rPr>
              <a:t>(</a:t>
            </a:r>
            <a:r>
              <a:rPr lang="en-IN" dirty="0" err="1">
                <a:solidFill>
                  <a:schemeClr val="bg2"/>
                </a:solidFill>
              </a:rPr>
              <a:t>simple_sequence</a:t>
            </a:r>
            <a:r>
              <a:rPr lang="en-IN" dirty="0">
                <a:solidFill>
                  <a:schemeClr val="bg2"/>
                </a:solidFill>
              </a:rPr>
              <a:t>)</a:t>
            </a:r>
            <a:endParaRPr lang="en-IN" dirty="0">
              <a:solidFill>
                <a:schemeClr val="bg2"/>
              </a:solidFill>
            </a:endParaRPr>
          </a:p>
          <a:p>
            <a:endParaRPr lang="en-IN" dirty="0">
              <a:solidFill>
                <a:schemeClr val="bg2"/>
              </a:solidFill>
            </a:endParaRPr>
          </a:p>
          <a:p>
            <a:endParaRPr lang="en-IN" dirty="0">
              <a:solidFill>
                <a:schemeClr val="bg2"/>
              </a:solidFill>
            </a:endParaRPr>
          </a:p>
          <a:p>
            <a:r>
              <a:rPr lang="en-IN" dirty="0">
                <a:solidFill>
                  <a:schemeClr val="bg2"/>
                </a:solidFill>
              </a:rPr>
              <a:t> //constructor</a:t>
            </a:r>
            <a:endParaRPr lang="en-IN" dirty="0">
              <a:solidFill>
                <a:schemeClr val="bg2"/>
              </a:solidFill>
            </a:endParaRPr>
          </a:p>
          <a:p>
            <a:r>
              <a:rPr lang="en-IN" dirty="0">
                <a:solidFill>
                  <a:schemeClr val="bg2"/>
                </a:solidFill>
              </a:rPr>
              <a:t> function new(string name= “</a:t>
            </a:r>
            <a:r>
              <a:rPr lang="en-IN" dirty="0" err="1">
                <a:solidFill>
                  <a:schemeClr val="bg2"/>
                </a:solidFill>
              </a:rPr>
              <a:t>simple_sequence</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super.new</a:t>
            </a:r>
            <a:r>
              <a:rPr lang="en-IN" dirty="0">
                <a:solidFill>
                  <a:schemeClr val="bg2"/>
                </a:solidFill>
              </a:rPr>
              <a:t>(name);</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 virtual task body();</a:t>
            </a:r>
            <a:endParaRPr lang="en-IN" dirty="0">
              <a:solidFill>
                <a:schemeClr val="bg2"/>
              </a:solidFill>
            </a:endParaRPr>
          </a:p>
          <a:p>
            <a:r>
              <a:rPr lang="en-IN" dirty="0">
                <a:solidFill>
                  <a:schemeClr val="bg2"/>
                </a:solidFill>
              </a:rPr>
              <a:t>   `</a:t>
            </a:r>
            <a:r>
              <a:rPr lang="en-IN" dirty="0" err="1">
                <a:solidFill>
                  <a:schemeClr val="bg2"/>
                </a:solidFill>
              </a:rPr>
              <a:t>uvm_do_pri</a:t>
            </a:r>
            <a:r>
              <a:rPr lang="en-IN" dirty="0">
                <a:solidFill>
                  <a:schemeClr val="bg2"/>
                </a:solidFill>
              </a:rPr>
              <a:t>(</a:t>
            </a:r>
            <a:r>
              <a:rPr lang="en-IN" dirty="0" err="1">
                <a:solidFill>
                  <a:schemeClr val="bg2"/>
                </a:solidFill>
              </a:rPr>
              <a:t>req</a:t>
            </a:r>
            <a:r>
              <a:rPr lang="en-IN" dirty="0">
                <a:solidFill>
                  <a:schemeClr val="bg2"/>
                </a:solidFill>
              </a:rPr>
              <a:t>, 9)</a:t>
            </a:r>
            <a:endParaRPr lang="en-IN" dirty="0">
              <a:solidFill>
                <a:schemeClr val="bg2"/>
              </a:solidFill>
            </a:endParaRPr>
          </a:p>
          <a:p>
            <a:r>
              <a:rPr lang="en-IN" dirty="0">
                <a:solidFill>
                  <a:schemeClr val="bg2"/>
                </a:solidFill>
              </a:rPr>
              <a:t> </a:t>
            </a:r>
            <a:r>
              <a:rPr lang="en-IN" dirty="0" err="1">
                <a:solidFill>
                  <a:schemeClr val="bg2"/>
                </a:solidFill>
              </a:rPr>
              <a:t>endtask</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sp>
        <p:nvSpPr>
          <p:cNvPr id="13" name="TextBox 12"/>
          <p:cNvSpPr txBox="1"/>
          <p:nvPr/>
        </p:nvSpPr>
        <p:spPr>
          <a:xfrm>
            <a:off x="6079957" y="2298518"/>
            <a:ext cx="6112043" cy="3970318"/>
          </a:xfrm>
          <a:prstGeom prst="rect">
            <a:avLst/>
          </a:prstGeom>
          <a:solidFill>
            <a:schemeClr val="tx1">
              <a:lumMod val="75000"/>
            </a:schemeClr>
          </a:solidFill>
        </p:spPr>
        <p:txBody>
          <a:bodyPr wrap="square" rtlCol="0">
            <a:spAutoFit/>
          </a:bodyPr>
          <a:lstStyle/>
          <a:p>
            <a:r>
              <a:rPr lang="en-IN" dirty="0">
                <a:solidFill>
                  <a:schemeClr val="bg2"/>
                </a:solidFill>
              </a:rPr>
              <a:t>Class </a:t>
            </a:r>
            <a:r>
              <a:rPr lang="en-IN" dirty="0" err="1">
                <a:solidFill>
                  <a:schemeClr val="bg2"/>
                </a:solidFill>
              </a:rPr>
              <a:t>simple_sequence</a:t>
            </a:r>
            <a:r>
              <a:rPr lang="en-IN" dirty="0">
                <a:solidFill>
                  <a:schemeClr val="bg2"/>
                </a:solidFill>
              </a:rPr>
              <a:t> extends </a:t>
            </a:r>
            <a:r>
              <a:rPr lang="en-IN" dirty="0" err="1">
                <a:solidFill>
                  <a:schemeClr val="bg2"/>
                </a:solidFill>
              </a:rPr>
              <a:t>uvm_sequence</a:t>
            </a:r>
            <a:r>
              <a:rPr lang="en-IN" dirty="0">
                <a:solidFill>
                  <a:schemeClr val="bg2"/>
                </a:solidFill>
              </a:rPr>
              <a:t>#(</a:t>
            </a:r>
            <a:r>
              <a:rPr lang="en-IN" dirty="0" err="1">
                <a:solidFill>
                  <a:schemeClr val="bg2"/>
                </a:solidFill>
              </a:rPr>
              <a:t>simple_trans</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uvm_object_utils</a:t>
            </a:r>
            <a:r>
              <a:rPr lang="en-IN" dirty="0">
                <a:solidFill>
                  <a:schemeClr val="bg2"/>
                </a:solidFill>
              </a:rPr>
              <a:t>(</a:t>
            </a:r>
            <a:r>
              <a:rPr lang="en-IN" dirty="0" err="1">
                <a:solidFill>
                  <a:schemeClr val="bg2"/>
                </a:solidFill>
              </a:rPr>
              <a:t>simple_sequence</a:t>
            </a:r>
            <a:r>
              <a:rPr lang="en-IN" dirty="0">
                <a:solidFill>
                  <a:schemeClr val="bg2"/>
                </a:solidFill>
              </a:rPr>
              <a:t>)</a:t>
            </a:r>
            <a:endParaRPr lang="en-IN" dirty="0">
              <a:solidFill>
                <a:schemeClr val="bg2"/>
              </a:solidFill>
            </a:endParaRPr>
          </a:p>
          <a:p>
            <a:endParaRPr lang="en-IN" dirty="0">
              <a:solidFill>
                <a:schemeClr val="bg2"/>
              </a:solidFill>
            </a:endParaRPr>
          </a:p>
          <a:p>
            <a:endParaRPr lang="en-IN" dirty="0">
              <a:solidFill>
                <a:schemeClr val="bg2"/>
              </a:solidFill>
            </a:endParaRPr>
          </a:p>
          <a:p>
            <a:r>
              <a:rPr lang="en-IN" dirty="0">
                <a:solidFill>
                  <a:schemeClr val="bg2"/>
                </a:solidFill>
              </a:rPr>
              <a:t> //constructor</a:t>
            </a:r>
            <a:endParaRPr lang="en-IN" dirty="0">
              <a:solidFill>
                <a:schemeClr val="bg2"/>
              </a:solidFill>
            </a:endParaRPr>
          </a:p>
          <a:p>
            <a:r>
              <a:rPr lang="en-IN" dirty="0">
                <a:solidFill>
                  <a:schemeClr val="bg2"/>
                </a:solidFill>
              </a:rPr>
              <a:t> function new(string name= “</a:t>
            </a:r>
            <a:r>
              <a:rPr lang="en-IN" dirty="0" err="1">
                <a:solidFill>
                  <a:schemeClr val="bg2"/>
                </a:solidFill>
              </a:rPr>
              <a:t>simple_sequence</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super.new</a:t>
            </a:r>
            <a:r>
              <a:rPr lang="en-IN" dirty="0">
                <a:solidFill>
                  <a:schemeClr val="bg2"/>
                </a:solidFill>
              </a:rPr>
              <a:t>(name);</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 virtual task body();</a:t>
            </a:r>
            <a:endParaRPr lang="en-IN" dirty="0">
              <a:solidFill>
                <a:schemeClr val="bg2"/>
              </a:solidFill>
            </a:endParaRPr>
          </a:p>
          <a:p>
            <a:r>
              <a:rPr lang="en-IN" dirty="0">
                <a:solidFill>
                  <a:schemeClr val="bg2"/>
                </a:solidFill>
              </a:rPr>
              <a:t>  `</a:t>
            </a:r>
            <a:r>
              <a:rPr lang="en-IN" dirty="0" err="1">
                <a:solidFill>
                  <a:schemeClr val="bg2"/>
                </a:solidFill>
              </a:rPr>
              <a:t>uvm_do_pri_with</a:t>
            </a:r>
            <a:r>
              <a:rPr lang="en-IN" dirty="0">
                <a:solidFill>
                  <a:schemeClr val="bg2"/>
                </a:solidFill>
              </a:rPr>
              <a:t>(</a:t>
            </a:r>
            <a:r>
              <a:rPr lang="en-IN" dirty="0" err="1">
                <a:solidFill>
                  <a:schemeClr val="bg2"/>
                </a:solidFill>
              </a:rPr>
              <a:t>req</a:t>
            </a:r>
            <a:r>
              <a:rPr lang="en-IN" dirty="0">
                <a:solidFill>
                  <a:schemeClr val="bg2"/>
                </a:solidFill>
              </a:rPr>
              <a:t>, 5 , { </a:t>
            </a:r>
            <a:r>
              <a:rPr lang="en-IN" dirty="0" err="1">
                <a:solidFill>
                  <a:schemeClr val="bg2"/>
                </a:solidFill>
              </a:rPr>
              <a:t>addr</a:t>
            </a:r>
            <a:r>
              <a:rPr lang="en-IN" dirty="0">
                <a:solidFill>
                  <a:schemeClr val="bg2"/>
                </a:solidFill>
              </a:rPr>
              <a:t> inside {[1:40]};})</a:t>
            </a:r>
            <a:endParaRPr lang="en-IN" dirty="0">
              <a:solidFill>
                <a:schemeClr val="bg2"/>
              </a:solidFill>
            </a:endParaRPr>
          </a:p>
          <a:p>
            <a:r>
              <a:rPr lang="en-IN" dirty="0">
                <a:solidFill>
                  <a:schemeClr val="bg2"/>
                </a:solidFill>
              </a:rPr>
              <a:t> </a:t>
            </a:r>
            <a:r>
              <a:rPr lang="en-IN" dirty="0" err="1">
                <a:solidFill>
                  <a:schemeClr val="bg2"/>
                </a:solidFill>
              </a:rPr>
              <a:t>endtask</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sp>
        <p:nvSpPr>
          <p:cNvPr id="14" name="TextBox 13"/>
          <p:cNvSpPr txBox="1"/>
          <p:nvPr/>
        </p:nvSpPr>
        <p:spPr>
          <a:xfrm>
            <a:off x="126623" y="137457"/>
            <a:ext cx="3016072" cy="369332"/>
          </a:xfrm>
          <a:prstGeom prst="rect">
            <a:avLst/>
          </a:prstGeom>
          <a:noFill/>
          <a:ln>
            <a:solidFill>
              <a:schemeClr val="tx1"/>
            </a:solidFill>
          </a:ln>
        </p:spPr>
        <p:txBody>
          <a:bodyPr wrap="square" rtlCol="0">
            <a:spAutoFit/>
          </a:bodyPr>
          <a:lstStyle/>
          <a:p>
            <a:r>
              <a:rPr lang="en-IN" dirty="0"/>
              <a:t>`</a:t>
            </a:r>
            <a:r>
              <a:rPr lang="en-IN" dirty="0" err="1"/>
              <a:t>uvm_do_pri</a:t>
            </a:r>
            <a:r>
              <a:rPr lang="en-IN" dirty="0"/>
              <a:t> macro</a:t>
            </a:r>
            <a:endParaRPr lang="en-IN" dirty="0"/>
          </a:p>
        </p:txBody>
      </p:sp>
      <p:sp>
        <p:nvSpPr>
          <p:cNvPr id="15" name="TextBox 14"/>
          <p:cNvSpPr txBox="1"/>
          <p:nvPr/>
        </p:nvSpPr>
        <p:spPr>
          <a:xfrm>
            <a:off x="6386003" y="1655243"/>
            <a:ext cx="3680418" cy="369332"/>
          </a:xfrm>
          <a:prstGeom prst="rect">
            <a:avLst/>
          </a:prstGeom>
          <a:noFill/>
          <a:ln>
            <a:solidFill>
              <a:schemeClr val="tx1"/>
            </a:solidFill>
          </a:ln>
        </p:spPr>
        <p:txBody>
          <a:bodyPr wrap="square" rtlCol="0">
            <a:spAutoFit/>
          </a:bodyPr>
          <a:lstStyle/>
          <a:p>
            <a:r>
              <a:rPr lang="en-IN" dirty="0"/>
              <a:t>`</a:t>
            </a:r>
            <a:r>
              <a:rPr lang="en-IN" dirty="0" err="1"/>
              <a:t>uvm_do_pri_with</a:t>
            </a:r>
            <a:r>
              <a:rPr lang="en-IN" dirty="0"/>
              <a:t> macro</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758952"/>
            <a:ext cx="5430253" cy="412122"/>
          </a:xfrm>
          <a:ln>
            <a:solidFill>
              <a:schemeClr val="tx2"/>
            </a:solidFill>
          </a:ln>
        </p:spPr>
        <p:txBody>
          <a:bodyPr>
            <a:normAutofit/>
          </a:bodyPr>
          <a:lstStyle/>
          <a:p>
            <a:pPr marL="45720" indent="0">
              <a:buNone/>
            </a:pPr>
            <a:r>
              <a:rPr lang="en-IN" dirty="0"/>
              <a:t>`</a:t>
            </a:r>
            <a:r>
              <a:rPr lang="en-IN" dirty="0" err="1"/>
              <a:t>uvm_rand_send_with</a:t>
            </a:r>
            <a:r>
              <a:rPr lang="en-IN" dirty="0"/>
              <a:t>  macro</a:t>
            </a:r>
            <a:endParaRPr lang="en-IN"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9" name="TextBox 8"/>
          <p:cNvSpPr txBox="1"/>
          <p:nvPr/>
        </p:nvSpPr>
        <p:spPr>
          <a:xfrm>
            <a:off x="2053389" y="1299411"/>
            <a:ext cx="7495192" cy="4247317"/>
          </a:xfrm>
          <a:prstGeom prst="rect">
            <a:avLst/>
          </a:prstGeom>
          <a:solidFill>
            <a:schemeClr val="tx1">
              <a:lumMod val="75000"/>
            </a:schemeClr>
          </a:solidFill>
        </p:spPr>
        <p:txBody>
          <a:bodyPr wrap="square" rtlCol="0">
            <a:spAutoFit/>
          </a:bodyPr>
          <a:lstStyle/>
          <a:p>
            <a:r>
              <a:rPr lang="en-IN" dirty="0">
                <a:solidFill>
                  <a:schemeClr val="bg2"/>
                </a:solidFill>
              </a:rPr>
              <a:t>Class </a:t>
            </a:r>
            <a:r>
              <a:rPr lang="en-IN" dirty="0" err="1">
                <a:solidFill>
                  <a:schemeClr val="bg2"/>
                </a:solidFill>
              </a:rPr>
              <a:t>simple_sequence</a:t>
            </a:r>
            <a:r>
              <a:rPr lang="en-IN" dirty="0">
                <a:solidFill>
                  <a:schemeClr val="bg2"/>
                </a:solidFill>
              </a:rPr>
              <a:t> extends </a:t>
            </a:r>
            <a:r>
              <a:rPr lang="en-IN" dirty="0" err="1">
                <a:solidFill>
                  <a:schemeClr val="bg2"/>
                </a:solidFill>
              </a:rPr>
              <a:t>uvm_sequence</a:t>
            </a:r>
            <a:r>
              <a:rPr lang="en-IN" dirty="0">
                <a:solidFill>
                  <a:schemeClr val="bg2"/>
                </a:solidFill>
              </a:rPr>
              <a:t>#(</a:t>
            </a:r>
            <a:r>
              <a:rPr lang="en-IN" dirty="0" err="1">
                <a:solidFill>
                  <a:schemeClr val="bg2"/>
                </a:solidFill>
              </a:rPr>
              <a:t>simple_trans</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uvm_object_utils</a:t>
            </a:r>
            <a:r>
              <a:rPr lang="en-IN" dirty="0">
                <a:solidFill>
                  <a:schemeClr val="bg2"/>
                </a:solidFill>
              </a:rPr>
              <a:t>(</a:t>
            </a:r>
            <a:r>
              <a:rPr lang="en-IN" dirty="0" err="1">
                <a:solidFill>
                  <a:schemeClr val="bg2"/>
                </a:solidFill>
              </a:rPr>
              <a:t>simple_sequence</a:t>
            </a:r>
            <a:r>
              <a:rPr lang="en-IN" dirty="0">
                <a:solidFill>
                  <a:schemeClr val="bg2"/>
                </a:solidFill>
              </a:rPr>
              <a:t>)</a:t>
            </a:r>
            <a:endParaRPr lang="en-IN" dirty="0">
              <a:solidFill>
                <a:schemeClr val="bg2"/>
              </a:solidFill>
            </a:endParaRPr>
          </a:p>
          <a:p>
            <a:endParaRPr lang="en-IN" dirty="0">
              <a:solidFill>
                <a:schemeClr val="bg2"/>
              </a:solidFill>
            </a:endParaRPr>
          </a:p>
          <a:p>
            <a:endParaRPr lang="en-IN" dirty="0">
              <a:solidFill>
                <a:schemeClr val="bg2"/>
              </a:solidFill>
            </a:endParaRPr>
          </a:p>
          <a:p>
            <a:r>
              <a:rPr lang="en-IN" dirty="0">
                <a:solidFill>
                  <a:schemeClr val="bg2"/>
                </a:solidFill>
              </a:rPr>
              <a:t> //constructor</a:t>
            </a:r>
            <a:endParaRPr lang="en-IN" dirty="0">
              <a:solidFill>
                <a:schemeClr val="bg2"/>
              </a:solidFill>
            </a:endParaRPr>
          </a:p>
          <a:p>
            <a:r>
              <a:rPr lang="en-IN" dirty="0">
                <a:solidFill>
                  <a:schemeClr val="bg2"/>
                </a:solidFill>
              </a:rPr>
              <a:t> function new(string name= “</a:t>
            </a:r>
            <a:r>
              <a:rPr lang="en-IN" dirty="0" err="1">
                <a:solidFill>
                  <a:schemeClr val="bg2"/>
                </a:solidFill>
              </a:rPr>
              <a:t>simple_sequence</a:t>
            </a:r>
            <a:r>
              <a:rPr lang="en-IN" dirty="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super.new</a:t>
            </a:r>
            <a:r>
              <a:rPr lang="en-IN" dirty="0">
                <a:solidFill>
                  <a:schemeClr val="bg2"/>
                </a:solidFill>
              </a:rPr>
              <a:t>(name);</a:t>
            </a:r>
            <a:endParaRPr lang="en-IN" dirty="0">
              <a:solidFill>
                <a:schemeClr val="bg2"/>
              </a:solidFill>
            </a:endParaRPr>
          </a:p>
          <a:p>
            <a:r>
              <a:rPr lang="en-IN" dirty="0">
                <a:solidFill>
                  <a:schemeClr val="bg2"/>
                </a:solidFill>
              </a:rPr>
              <a:t> </a:t>
            </a:r>
            <a:r>
              <a:rPr lang="en-IN" dirty="0" err="1">
                <a:solidFill>
                  <a:schemeClr val="bg2"/>
                </a:solidFill>
              </a:rPr>
              <a:t>endfunction</a:t>
            </a:r>
            <a:endParaRPr lang="en-IN" dirty="0">
              <a:solidFill>
                <a:schemeClr val="bg2"/>
              </a:solidFill>
            </a:endParaRPr>
          </a:p>
          <a:p>
            <a:endParaRPr lang="en-IN" dirty="0">
              <a:solidFill>
                <a:schemeClr val="bg2"/>
              </a:solidFill>
            </a:endParaRPr>
          </a:p>
          <a:p>
            <a:r>
              <a:rPr lang="en-IN" dirty="0">
                <a:solidFill>
                  <a:schemeClr val="bg2"/>
                </a:solidFill>
              </a:rPr>
              <a:t> virtual task body</a:t>
            </a:r>
            <a:r>
              <a:rPr lang="en-IN" dirty="0" smtClean="0">
                <a:solidFill>
                  <a:schemeClr val="bg2"/>
                </a:solidFill>
              </a:rPr>
              <a:t>();</a:t>
            </a:r>
            <a:endParaRPr lang="en-IN" dirty="0" smtClean="0">
              <a:solidFill>
                <a:schemeClr val="bg2"/>
              </a:solidFill>
            </a:endParaRPr>
          </a:p>
          <a:p>
            <a:r>
              <a:rPr lang="en-IN" dirty="0" smtClean="0">
                <a:solidFill>
                  <a:schemeClr val="bg2"/>
                </a:solidFill>
              </a:rPr>
              <a:t>   `</a:t>
            </a:r>
            <a:r>
              <a:rPr lang="en-IN" dirty="0" err="1" smtClean="0">
                <a:solidFill>
                  <a:schemeClr val="bg2"/>
                </a:solidFill>
              </a:rPr>
              <a:t>uvm</a:t>
            </a:r>
            <a:r>
              <a:rPr lang="en-IN" dirty="0" smtClean="0">
                <a:solidFill>
                  <a:schemeClr val="bg2"/>
                </a:solidFill>
              </a:rPr>
              <a:t>_ create(</a:t>
            </a:r>
            <a:r>
              <a:rPr lang="en-IN" dirty="0" err="1" smtClean="0">
                <a:solidFill>
                  <a:schemeClr val="bg2"/>
                </a:solidFill>
              </a:rPr>
              <a:t>req</a:t>
            </a:r>
            <a:r>
              <a:rPr lang="en-IN" dirty="0" smtClean="0">
                <a:solidFill>
                  <a:schemeClr val="bg2"/>
                </a:solidFill>
              </a:rPr>
              <a:t>)</a:t>
            </a:r>
            <a:endParaRPr lang="en-IN" dirty="0">
              <a:solidFill>
                <a:schemeClr val="bg2"/>
              </a:solidFill>
            </a:endParaRPr>
          </a:p>
          <a:p>
            <a:r>
              <a:rPr lang="en-IN" dirty="0">
                <a:solidFill>
                  <a:schemeClr val="bg2"/>
                </a:solidFill>
              </a:rPr>
              <a:t>   `</a:t>
            </a:r>
            <a:r>
              <a:rPr lang="en-IN" dirty="0" err="1">
                <a:solidFill>
                  <a:schemeClr val="bg2"/>
                </a:solidFill>
              </a:rPr>
              <a:t>uvm_rand_send_with</a:t>
            </a:r>
            <a:r>
              <a:rPr lang="en-IN" dirty="0">
                <a:solidFill>
                  <a:schemeClr val="bg2"/>
                </a:solidFill>
              </a:rPr>
              <a:t>(</a:t>
            </a:r>
            <a:r>
              <a:rPr lang="en-IN" dirty="0" err="1">
                <a:solidFill>
                  <a:schemeClr val="bg2"/>
                </a:solidFill>
              </a:rPr>
              <a:t>req</a:t>
            </a:r>
            <a:r>
              <a:rPr lang="en-IN" dirty="0">
                <a:solidFill>
                  <a:schemeClr val="bg2"/>
                </a:solidFill>
              </a:rPr>
              <a:t>, {</a:t>
            </a:r>
            <a:r>
              <a:rPr lang="en-IN" dirty="0" err="1">
                <a:solidFill>
                  <a:schemeClr val="bg2"/>
                </a:solidFill>
              </a:rPr>
              <a:t>rd_en</a:t>
            </a:r>
            <a:r>
              <a:rPr lang="en-IN" dirty="0">
                <a:solidFill>
                  <a:schemeClr val="bg2"/>
                </a:solidFill>
              </a:rPr>
              <a:t> == 1})</a:t>
            </a:r>
            <a:endParaRPr lang="en-IN" dirty="0">
              <a:solidFill>
                <a:schemeClr val="bg2"/>
              </a:solidFill>
            </a:endParaRPr>
          </a:p>
          <a:p>
            <a:r>
              <a:rPr lang="en-IN" dirty="0">
                <a:solidFill>
                  <a:schemeClr val="bg2"/>
                </a:solidFill>
              </a:rPr>
              <a:t> </a:t>
            </a:r>
            <a:r>
              <a:rPr lang="en-IN" dirty="0" err="1">
                <a:solidFill>
                  <a:schemeClr val="bg2"/>
                </a:solidFill>
              </a:rPr>
              <a:t>endtask</a:t>
            </a:r>
            <a:endParaRPr lang="en-IN" dirty="0">
              <a:solidFill>
                <a:schemeClr val="bg2"/>
              </a:solidFill>
            </a:endParaRPr>
          </a:p>
          <a:p>
            <a:endParaRPr lang="en-IN" dirty="0">
              <a:solidFill>
                <a:schemeClr val="bg2"/>
              </a:solidFill>
            </a:endParaRPr>
          </a:p>
          <a:p>
            <a:r>
              <a:rPr lang="en-IN" dirty="0" err="1">
                <a:solidFill>
                  <a:schemeClr val="bg2"/>
                </a:solidFill>
              </a:rPr>
              <a:t>endclass</a:t>
            </a:r>
            <a:endParaRPr lang="en-IN" dirty="0">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1"/>
          <p:cNvPicPr>
            <a:picLocks noChangeAspect="1" noChangeArrowheads="1"/>
          </p:cNvPicPr>
          <p:nvPr/>
        </p:nvPicPr>
        <p:blipFill>
          <a:blip r:embed="rId1"/>
          <a:srcRect/>
          <a:stretch>
            <a:fillRect/>
          </a:stretch>
        </p:blipFill>
        <p:spPr bwMode="auto">
          <a:xfrm>
            <a:off x="6537278" y="2292824"/>
            <a:ext cx="5654722" cy="4229528"/>
          </a:xfrm>
          <a:prstGeom prst="rect">
            <a:avLst/>
          </a:prstGeom>
          <a:noFill/>
          <a:ln w="9525">
            <a:noFill/>
            <a:round/>
          </a:ln>
        </p:spPr>
      </p:pic>
      <p:pic>
        <p:nvPicPr>
          <p:cNvPr id="143363" name="Picture 2"/>
          <p:cNvPicPr>
            <a:picLocks noChangeAspect="1" noChangeArrowheads="1"/>
          </p:cNvPicPr>
          <p:nvPr/>
        </p:nvPicPr>
        <p:blipFill>
          <a:blip r:embed="rId2"/>
          <a:srcRect/>
          <a:stretch>
            <a:fillRect/>
          </a:stretch>
        </p:blipFill>
        <p:spPr bwMode="auto">
          <a:xfrm>
            <a:off x="0" y="1050877"/>
            <a:ext cx="6428096" cy="4094329"/>
          </a:xfrm>
          <a:prstGeom prst="rect">
            <a:avLst/>
          </a:prstGeom>
          <a:noFill/>
          <a:ln w="9525">
            <a:noFill/>
            <a:round/>
          </a:ln>
        </p:spPr>
      </p:pic>
      <p:sp>
        <p:nvSpPr>
          <p:cNvPr id="143364" name="Text Box 3"/>
          <p:cNvSpPr txBox="1">
            <a:spLocks noChangeArrowheads="1"/>
          </p:cNvSpPr>
          <p:nvPr/>
        </p:nvSpPr>
        <p:spPr bwMode="auto">
          <a:xfrm>
            <a:off x="0" y="163773"/>
            <a:ext cx="11578167" cy="776288"/>
          </a:xfrm>
          <a:prstGeom prst="rect">
            <a:avLst/>
          </a:prstGeom>
          <a:noFill/>
          <a:ln w="9525">
            <a:noFill/>
            <a:round/>
          </a:ln>
        </p:spPr>
        <p:txBody>
          <a:bodyPr lIns="92160" tIns="46080" rIns="92160" bIns="46080" anchor="b"/>
          <a:lstStyle/>
          <a:p>
            <a:pPr>
              <a:lnSpc>
                <a:spcPct val="9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solidFill>
                  <a:srgbClr val="000000"/>
                </a:solidFill>
                <a:latin typeface="Arial Black" panose="020B0A04020102020204" pitchFamily="32" charset="0"/>
              </a:rPr>
              <a:t> </a:t>
            </a:r>
            <a:r>
              <a:rPr lang="en-US" sz="3200" dirty="0" smtClean="0">
                <a:latin typeface="+mj-lt"/>
              </a:rPr>
              <a:t>Starting </a:t>
            </a:r>
            <a:r>
              <a:rPr lang="en-US" sz="3200" dirty="0">
                <a:latin typeface="+mj-lt"/>
              </a:rPr>
              <a:t>Sequence </a:t>
            </a:r>
            <a:r>
              <a:rPr lang="en-US" sz="3200" dirty="0" smtClean="0">
                <a:latin typeface="+mj-lt"/>
              </a:rPr>
              <a:t>inside sequence</a:t>
            </a:r>
            <a:endParaRPr lang="en-US" sz="3200" dirty="0">
              <a:latin typeface="+mj-lt"/>
            </a:endParaRPr>
          </a:p>
        </p:txBody>
      </p:sp>
      <p:sp>
        <p:nvSpPr>
          <p:cNvPr id="143366" name="Text Box 5"/>
          <p:cNvSpPr txBox="1">
            <a:spLocks noChangeArrowheads="1"/>
          </p:cNvSpPr>
          <p:nvPr/>
        </p:nvSpPr>
        <p:spPr bwMode="auto">
          <a:xfrm>
            <a:off x="9022624" y="6399212"/>
            <a:ext cx="2923117" cy="458788"/>
          </a:xfrm>
          <a:prstGeom prst="rect">
            <a:avLst/>
          </a:prstGeom>
          <a:noFill/>
          <a:ln w="9525">
            <a:noFill/>
            <a:rou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02551F0-29FA-4E15-9275-437E23977BF0}" type="slidenum">
              <a:rPr lang="en-IN" sz="1400">
                <a:solidFill>
                  <a:srgbClr val="000000"/>
                </a:solidFill>
              </a:rPr>
            </a:fld>
            <a:endParaRPr lang="en-IN" sz="1400" dirty="0">
              <a:solidFill>
                <a:srgbClr val="000000"/>
              </a:solidFill>
            </a:endParaRPr>
          </a:p>
        </p:txBody>
      </p:sp>
      <p:sp>
        <p:nvSpPr>
          <p:cNvPr id="13" name="Footer Placeholder 4"/>
          <p:cNvSpPr>
            <a:spLocks noGrp="1"/>
          </p:cNvSpPr>
          <p:nvPr>
            <p:ph type="ftr" sz="quarter" idx="11"/>
          </p:nvPr>
        </p:nvSpPr>
        <p:spPr>
          <a:xfrm>
            <a:off x="1341120" y="6601968"/>
            <a:ext cx="7159752" cy="237744"/>
          </a:xfrm>
        </p:spPr>
        <p:txBody>
          <a:bodyPr/>
          <a:lstStyle/>
          <a:p>
            <a:r>
              <a:rPr lang="en-US"/>
              <a:t>Universal verification Methodology</a:t>
            </a:r>
            <a:endParaRPr lang="en-US"/>
          </a:p>
        </p:txBody>
      </p:sp>
      <p:sp>
        <p:nvSpPr>
          <p:cNvPr id="14" name="Date Placeholder 5"/>
          <p:cNvSpPr>
            <a:spLocks noGrp="1"/>
          </p:cNvSpPr>
          <p:nvPr>
            <p:ph type="dt" sz="half" idx="10"/>
          </p:nvPr>
        </p:nvSpPr>
        <p:spPr>
          <a:xfrm>
            <a:off x="8875776" y="6601968"/>
            <a:ext cx="960120" cy="237744"/>
          </a:xfrm>
        </p:spPr>
        <p:txBody>
          <a:bodyPr/>
          <a:lstStyle/>
          <a:p>
            <a:fld id="{A8FDC996-F52D-4B06-8042-3F014CC63000}" type="datetime1">
              <a:rPr lang="en-US" smtClean="0"/>
            </a:fld>
            <a:endParaRPr lang="en-US" dirty="0"/>
          </a:p>
        </p:txBody>
      </p:sp>
    </p:spTree>
  </p:cSld>
  <p:clrMapOvr>
    <a:masterClrMapping/>
  </p:clrMapOvr>
  <p:transition spd="med">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736" y="309773"/>
            <a:ext cx="6729663" cy="877343"/>
          </a:xfrm>
        </p:spPr>
        <p:txBody>
          <a:bodyPr>
            <a:normAutofit/>
          </a:bodyPr>
          <a:lstStyle/>
          <a:p>
            <a:pPr marL="45720" indent="0">
              <a:buNone/>
            </a:pPr>
            <a:r>
              <a:rPr lang="en-IN" sz="3200" u="sng" dirty="0"/>
              <a:t>Sequencer – Driver connection</a:t>
            </a:r>
            <a:endParaRPr lang="en-IN" sz="3200" u="sng"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10" name="TextBox 9"/>
          <p:cNvSpPr txBox="1"/>
          <p:nvPr/>
        </p:nvSpPr>
        <p:spPr>
          <a:xfrm>
            <a:off x="444270" y="1130985"/>
            <a:ext cx="11085095" cy="1815882"/>
          </a:xfrm>
          <a:prstGeom prst="rect">
            <a:avLst/>
          </a:prstGeom>
          <a:solidFill>
            <a:schemeClr val="tx1">
              <a:lumMod val="85000"/>
            </a:schemeClr>
          </a:solidFill>
        </p:spPr>
        <p:txBody>
          <a:bodyPr wrap="square" rtlCol="0">
            <a:spAutoFit/>
          </a:bodyPr>
          <a:lstStyle/>
          <a:p>
            <a:r>
              <a:rPr lang="en-IN" sz="2800" dirty="0">
                <a:solidFill>
                  <a:schemeClr val="bg1"/>
                </a:solidFill>
              </a:rPr>
              <a:t>function void </a:t>
            </a:r>
            <a:r>
              <a:rPr lang="en-IN" sz="2800" dirty="0" err="1">
                <a:solidFill>
                  <a:schemeClr val="bg1"/>
                </a:solidFill>
              </a:rPr>
              <a:t>connect_phase</a:t>
            </a:r>
            <a:r>
              <a:rPr lang="en-IN" sz="2800" dirty="0">
                <a:solidFill>
                  <a:schemeClr val="bg1"/>
                </a:solidFill>
              </a:rPr>
              <a:t>(</a:t>
            </a:r>
            <a:r>
              <a:rPr lang="en-IN" sz="2800" dirty="0" err="1">
                <a:solidFill>
                  <a:schemeClr val="bg1"/>
                </a:solidFill>
              </a:rPr>
              <a:t>uvm_phase</a:t>
            </a:r>
            <a:r>
              <a:rPr lang="en-IN" sz="2800" dirty="0">
                <a:solidFill>
                  <a:schemeClr val="bg1"/>
                </a:solidFill>
              </a:rPr>
              <a:t> phase);</a:t>
            </a:r>
            <a:endParaRPr lang="en-IN" sz="2800" dirty="0">
              <a:solidFill>
                <a:schemeClr val="bg1"/>
              </a:solidFill>
            </a:endParaRPr>
          </a:p>
          <a:p>
            <a:r>
              <a:rPr lang="en-IN" sz="2800" dirty="0">
                <a:solidFill>
                  <a:schemeClr val="bg1"/>
                </a:solidFill>
              </a:rPr>
              <a:t>  </a:t>
            </a:r>
            <a:r>
              <a:rPr lang="en-IN" sz="2800" dirty="0" err="1">
                <a:solidFill>
                  <a:schemeClr val="bg1"/>
                </a:solidFill>
              </a:rPr>
              <a:t>driver.seq_item_port.connect</a:t>
            </a:r>
            <a:r>
              <a:rPr lang="en-IN" sz="2800" dirty="0">
                <a:solidFill>
                  <a:schemeClr val="bg1"/>
                </a:solidFill>
              </a:rPr>
              <a:t>(</a:t>
            </a:r>
            <a:r>
              <a:rPr lang="en-IN" sz="2800" dirty="0" err="1">
                <a:solidFill>
                  <a:schemeClr val="bg1"/>
                </a:solidFill>
              </a:rPr>
              <a:t>sequencer.seq_item_export</a:t>
            </a:r>
            <a:r>
              <a:rPr lang="en-IN" sz="2800" dirty="0">
                <a:solidFill>
                  <a:schemeClr val="bg1"/>
                </a:solidFill>
              </a:rPr>
              <a:t>);</a:t>
            </a:r>
            <a:endParaRPr lang="en-IN" sz="2800" dirty="0">
              <a:solidFill>
                <a:schemeClr val="bg1"/>
              </a:solidFill>
            </a:endParaRPr>
          </a:p>
          <a:p>
            <a:r>
              <a:rPr lang="en-IN" sz="2800" dirty="0">
                <a:solidFill>
                  <a:schemeClr val="bg1"/>
                </a:solidFill>
              </a:rPr>
              <a:t>  </a:t>
            </a:r>
            <a:r>
              <a:rPr lang="en-IN" sz="2800" dirty="0" err="1">
                <a:solidFill>
                  <a:schemeClr val="bg1"/>
                </a:solidFill>
              </a:rPr>
              <a:t>driver.rsp_port.connect</a:t>
            </a:r>
            <a:r>
              <a:rPr lang="en-IN" sz="2800" dirty="0">
                <a:solidFill>
                  <a:schemeClr val="bg1"/>
                </a:solidFill>
              </a:rPr>
              <a:t>(</a:t>
            </a:r>
            <a:r>
              <a:rPr lang="en-IN" sz="2800" dirty="0" err="1">
                <a:solidFill>
                  <a:schemeClr val="bg1"/>
                </a:solidFill>
              </a:rPr>
              <a:t>sequencer.rsp_export</a:t>
            </a:r>
            <a:r>
              <a:rPr lang="en-IN" sz="2800" dirty="0">
                <a:solidFill>
                  <a:schemeClr val="bg1"/>
                </a:solidFill>
              </a:rPr>
              <a:t>);</a:t>
            </a:r>
            <a:endParaRPr lang="en-IN" sz="2800" dirty="0">
              <a:solidFill>
                <a:schemeClr val="bg1"/>
              </a:solidFill>
            </a:endParaRPr>
          </a:p>
          <a:p>
            <a:r>
              <a:rPr lang="en-IN" sz="2800" dirty="0" err="1">
                <a:solidFill>
                  <a:schemeClr val="bg1"/>
                </a:solidFill>
              </a:rPr>
              <a:t>endfunction</a:t>
            </a:r>
            <a:endParaRPr lang="en-IN" sz="2800" dirty="0">
              <a:solidFill>
                <a:schemeClr val="bg1"/>
              </a:solidFill>
            </a:endParaRPr>
          </a:p>
        </p:txBody>
      </p:sp>
      <p:pic>
        <p:nvPicPr>
          <p:cNvPr id="8" name="Picture 7"/>
          <p:cNvPicPr>
            <a:picLocks noChangeAspect="1"/>
          </p:cNvPicPr>
          <p:nvPr/>
        </p:nvPicPr>
        <p:blipFill>
          <a:blip r:embed="rId1"/>
          <a:stretch>
            <a:fillRect/>
          </a:stretch>
        </p:blipFill>
        <p:spPr>
          <a:xfrm>
            <a:off x="1976640" y="3290865"/>
            <a:ext cx="6361078" cy="31479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2231" y="133164"/>
            <a:ext cx="9509760" cy="706485"/>
          </a:xfrm>
        </p:spPr>
        <p:txBody>
          <a:bodyPr/>
          <a:lstStyle/>
          <a:p>
            <a:r>
              <a:rPr lang="en-US" dirty="0"/>
              <a:t>UVM Testbench Basics</a:t>
            </a:r>
            <a:endParaRPr lang="en-US" dirty="0"/>
          </a:p>
        </p:txBody>
      </p:sp>
      <p:sp>
        <p:nvSpPr>
          <p:cNvPr id="2" name="Date Placeholder 1"/>
          <p:cNvSpPr>
            <a:spLocks noGrp="1"/>
          </p:cNvSpPr>
          <p:nvPr>
            <p:ph type="dt" sz="half" idx="10"/>
          </p:nvPr>
        </p:nvSpPr>
        <p:spPr/>
        <p:txBody>
          <a:bodyPr/>
          <a:lstStyle/>
          <a:p>
            <a:fld id="{40BDBA64-E8B5-4CEA-BC5D-D30726E3CFD2}" type="datetime1">
              <a:rPr lang="en-US" smtClean="0"/>
            </a:fld>
            <a:endParaRPr lang="en-US"/>
          </a:p>
        </p:txBody>
      </p:sp>
      <p:sp>
        <p:nvSpPr>
          <p:cNvPr id="4" name="Footer Placeholder 3"/>
          <p:cNvSpPr>
            <a:spLocks noGrp="1"/>
          </p:cNvSpPr>
          <p:nvPr>
            <p:ph type="ftr" sz="quarter" idx="11"/>
          </p:nvPr>
        </p:nvSpPr>
        <p:spPr/>
        <p:txBody>
          <a:bodyPr/>
          <a:lstStyle/>
          <a:p>
            <a:r>
              <a:rPr lang="en-US"/>
              <a:t>Universal verification Methodology</a:t>
            </a:r>
            <a:endParaRPr lang="en-US"/>
          </a:p>
        </p:txBody>
      </p:sp>
      <p:sp>
        <p:nvSpPr>
          <p:cNvPr id="5" name="Slide Number Placeholder 4"/>
          <p:cNvSpPr>
            <a:spLocks noGrp="1"/>
          </p:cNvSpPr>
          <p:nvPr>
            <p:ph type="sldNum" sz="quarter" idx="12"/>
          </p:nvPr>
        </p:nvSpPr>
        <p:spPr/>
        <p:txBody>
          <a:bodyPr/>
          <a:lstStyle/>
          <a:p>
            <a:fld id="{CA8D9AD5-F248-4919-864A-CFD76CC027D6}" type="slidenum">
              <a:rPr lang="en-IN" smtClean="0"/>
            </a:fld>
            <a:endParaRPr lang="en-IN"/>
          </a:p>
        </p:txBody>
      </p:sp>
      <p:sp>
        <p:nvSpPr>
          <p:cNvPr id="6" name="TextBox 5"/>
          <p:cNvSpPr txBox="1"/>
          <p:nvPr/>
        </p:nvSpPr>
        <p:spPr>
          <a:xfrm>
            <a:off x="958788" y="1056443"/>
            <a:ext cx="10014012" cy="193899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The testbench is divided into static and dynamic components</a:t>
            </a:r>
            <a:endParaRPr lang="en-IN" sz="2400" dirty="0"/>
          </a:p>
          <a:p>
            <a:pPr marL="342900" indent="-342900">
              <a:buFont typeface="Wingdings" panose="05000000000000000000" pitchFamily="2" charset="2"/>
              <a:buChar char="Ø"/>
            </a:pPr>
            <a:r>
              <a:rPr lang="en-IN" sz="2400" dirty="0"/>
              <a:t>Static Components</a:t>
            </a:r>
            <a:endParaRPr lang="en-IN" sz="2400" dirty="0"/>
          </a:p>
          <a:p>
            <a:pPr marL="742950" lvl="1" indent="-285750">
              <a:buFont typeface="Arial" panose="020B0604020202020204" pitchFamily="34" charset="0"/>
              <a:buChar char="•"/>
            </a:pPr>
            <a:r>
              <a:rPr lang="en-IN" sz="2400" dirty="0"/>
              <a:t>forms the testbench hierarchy</a:t>
            </a:r>
            <a:endParaRPr lang="en-IN" sz="2400" dirty="0"/>
          </a:p>
          <a:p>
            <a:pPr marL="742950" lvl="1" indent="-285750">
              <a:buFont typeface="Arial" panose="020B0604020202020204" pitchFamily="34" charset="0"/>
              <a:buChar char="•"/>
            </a:pPr>
            <a:r>
              <a:rPr lang="en-IN" sz="2400" dirty="0"/>
              <a:t>remains throughout simulation</a:t>
            </a:r>
            <a:endParaRPr lang="en-IN" sz="2400" dirty="0"/>
          </a:p>
          <a:p>
            <a:pPr marL="742950" lvl="1" indent="-285750">
              <a:buFont typeface="Arial" panose="020B0604020202020204" pitchFamily="34" charset="0"/>
              <a:buChar char="•"/>
            </a:pPr>
            <a:r>
              <a:rPr lang="en-IN" sz="2400" dirty="0"/>
              <a:t>Example: Driver, Checker, Monitor, Scoreboard</a:t>
            </a:r>
            <a:endParaRPr lang="en-IN" sz="2400" dirty="0"/>
          </a:p>
        </p:txBody>
      </p:sp>
      <p:sp>
        <p:nvSpPr>
          <p:cNvPr id="7" name="TextBox 6"/>
          <p:cNvSpPr txBox="1"/>
          <p:nvPr/>
        </p:nvSpPr>
        <p:spPr>
          <a:xfrm>
            <a:off x="949911" y="2939236"/>
            <a:ext cx="10022889" cy="184665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Dynamic components</a:t>
            </a:r>
            <a:endParaRPr lang="en-IN" sz="2400" dirty="0"/>
          </a:p>
          <a:p>
            <a:pPr marL="742950" lvl="1" indent="-285750">
              <a:buFont typeface="Arial" panose="020B0604020202020204" pitchFamily="34" charset="0"/>
              <a:buChar char="•"/>
            </a:pPr>
            <a:r>
              <a:rPr lang="en-IN" sz="2400" dirty="0"/>
              <a:t>forms the stimulus.</a:t>
            </a:r>
            <a:endParaRPr lang="en-IN" sz="2400" dirty="0"/>
          </a:p>
          <a:p>
            <a:pPr marL="742950" lvl="1" indent="-285750">
              <a:buFont typeface="Arial" panose="020B0604020202020204" pitchFamily="34" charset="0"/>
              <a:buChar char="•"/>
            </a:pPr>
            <a:r>
              <a:rPr lang="en-IN" sz="2400" dirty="0"/>
              <a:t>are generated dynamically </a:t>
            </a:r>
            <a:endParaRPr lang="en-IN" sz="2400" dirty="0"/>
          </a:p>
          <a:p>
            <a:pPr marL="742950" lvl="1" indent="-285750">
              <a:buFont typeface="Arial" panose="020B0604020202020204" pitchFamily="34" charset="0"/>
              <a:buChar char="•"/>
            </a:pPr>
            <a:r>
              <a:rPr lang="en-IN" sz="2400" dirty="0"/>
              <a:t>Example: Transactions, Sequences</a:t>
            </a:r>
            <a:r>
              <a:rPr lang="en-IN" dirty="0"/>
              <a:t>.</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758952"/>
            <a:ext cx="11044989" cy="5000164"/>
          </a:xfrm>
        </p:spPr>
        <p:txBody>
          <a:bodyPr>
            <a:normAutofit/>
          </a:bodyPr>
          <a:lstStyle/>
          <a:p>
            <a:r>
              <a:rPr lang="en-IN" sz="2800" dirty="0" err="1"/>
              <a:t>get_next_item</a:t>
            </a:r>
            <a:r>
              <a:rPr lang="en-IN" sz="2800" dirty="0"/>
              <a:t>()</a:t>
            </a:r>
            <a:endParaRPr lang="en-IN" sz="2800" dirty="0"/>
          </a:p>
          <a:p>
            <a:pPr lvl="1"/>
            <a:r>
              <a:rPr lang="en-IN" sz="2400" dirty="0"/>
              <a:t>Blocking method that  waits until  a  sequence item (REQ) is available in sequencer FIFO  </a:t>
            </a:r>
            <a:r>
              <a:rPr lang="en-IN" sz="2400" dirty="0" smtClean="0"/>
              <a:t>and returns  pointer of REQ</a:t>
            </a:r>
            <a:endParaRPr lang="en-IN" sz="2400" dirty="0"/>
          </a:p>
          <a:p>
            <a:r>
              <a:rPr lang="en-IN" sz="2800" dirty="0" err="1"/>
              <a:t>try_next_item</a:t>
            </a:r>
            <a:r>
              <a:rPr lang="en-IN" sz="2800" dirty="0"/>
              <a:t>()</a:t>
            </a:r>
            <a:endParaRPr lang="en-IN" sz="2800" dirty="0"/>
          </a:p>
          <a:p>
            <a:pPr lvl="1"/>
            <a:r>
              <a:rPr lang="en-IN" sz="2400" dirty="0"/>
              <a:t>Non-blocking variant  of </a:t>
            </a:r>
            <a:r>
              <a:rPr lang="en-IN" sz="2400" dirty="0" err="1"/>
              <a:t>get_next_item</a:t>
            </a:r>
            <a:endParaRPr lang="en-IN" sz="2400" dirty="0"/>
          </a:p>
          <a:p>
            <a:pPr lvl="1"/>
            <a:r>
              <a:rPr lang="en-IN" sz="2400" dirty="0"/>
              <a:t>Returns NULL if no item available</a:t>
            </a:r>
            <a:endParaRPr lang="en-IN" sz="2400" dirty="0"/>
          </a:p>
          <a:p>
            <a:r>
              <a:rPr lang="en-IN" sz="2800" dirty="0" err="1"/>
              <a:t>item_done</a:t>
            </a:r>
            <a:r>
              <a:rPr lang="en-IN" sz="2800" dirty="0"/>
              <a:t>()</a:t>
            </a:r>
            <a:endParaRPr lang="en-IN" sz="2800" dirty="0"/>
          </a:p>
          <a:p>
            <a:pPr lvl="1"/>
            <a:r>
              <a:rPr lang="en-IN" sz="2400" dirty="0" smtClean="0"/>
              <a:t>Indicates to the sequencer that the driver has processed the item and clears the item from the sequencer FIFO</a:t>
            </a:r>
            <a:endParaRPr lang="en-IN" sz="2400" dirty="0" smtClean="0"/>
          </a:p>
          <a:p>
            <a:pPr lvl="1"/>
            <a:r>
              <a:rPr lang="en-IN" sz="2400" dirty="0" smtClean="0"/>
              <a:t>Optionally sends response</a:t>
            </a:r>
            <a:endParaRPr lang="en-IN" sz="2400" dirty="0"/>
          </a:p>
          <a:p>
            <a:pPr marL="45720" indent="0">
              <a:buNone/>
            </a:pPr>
            <a:endParaRPr lang="en-IN"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758952"/>
            <a:ext cx="11221453" cy="5272880"/>
          </a:xfrm>
        </p:spPr>
        <p:txBody>
          <a:bodyPr>
            <a:normAutofit fontScale="92500"/>
          </a:bodyPr>
          <a:lstStyle/>
          <a:p>
            <a:r>
              <a:rPr lang="en-IN" sz="3300" dirty="0"/>
              <a:t>peek()</a:t>
            </a:r>
            <a:endParaRPr lang="en-IN" sz="3300" dirty="0"/>
          </a:p>
          <a:p>
            <a:pPr lvl="1" algn="just"/>
            <a:r>
              <a:rPr lang="en-IN" sz="2600" dirty="0"/>
              <a:t>Similar to </a:t>
            </a:r>
            <a:r>
              <a:rPr lang="en-IN" sz="2600" dirty="0" err="1"/>
              <a:t>get_next_item</a:t>
            </a:r>
            <a:r>
              <a:rPr lang="en-IN" sz="2600" dirty="0"/>
              <a:t>  and blocks until a  REQ is available</a:t>
            </a:r>
            <a:endParaRPr lang="en-IN" sz="2600" dirty="0"/>
          </a:p>
          <a:p>
            <a:pPr lvl="1" algn="just"/>
            <a:r>
              <a:rPr lang="en-IN" sz="2600" dirty="0"/>
              <a:t>However </a:t>
            </a:r>
            <a:r>
              <a:rPr lang="en-IN" sz="2600" dirty="0" smtClean="0"/>
              <a:t>doesn't </a:t>
            </a:r>
            <a:r>
              <a:rPr lang="en-IN" sz="2600" dirty="0"/>
              <a:t>remove the item from Sequencer FIFO. A subsequence </a:t>
            </a:r>
            <a:r>
              <a:rPr lang="en-IN" sz="2600" dirty="0" err="1"/>
              <a:t>item_done</a:t>
            </a:r>
            <a:r>
              <a:rPr lang="en-IN" sz="2600" dirty="0"/>
              <a:t>() will remove</a:t>
            </a:r>
            <a:endParaRPr lang="en-IN" sz="2600" dirty="0"/>
          </a:p>
          <a:p>
            <a:r>
              <a:rPr lang="en-IN" sz="3300" dirty="0"/>
              <a:t>get()</a:t>
            </a:r>
            <a:endParaRPr lang="en-IN" sz="3300" dirty="0"/>
          </a:p>
          <a:p>
            <a:pPr lvl="1" algn="just"/>
            <a:r>
              <a:rPr lang="en-IN" sz="2600" dirty="0"/>
              <a:t>Similar to </a:t>
            </a:r>
            <a:r>
              <a:rPr lang="en-IN" sz="2600" dirty="0" err="1"/>
              <a:t>get_next_item</a:t>
            </a:r>
            <a:r>
              <a:rPr lang="en-IN" sz="2600" dirty="0"/>
              <a:t> and blocks until a REQ is available</a:t>
            </a:r>
            <a:endParaRPr lang="en-IN" sz="2600" dirty="0"/>
          </a:p>
          <a:p>
            <a:pPr lvl="1" algn="just"/>
            <a:r>
              <a:rPr lang="en-IN" sz="2600" dirty="0"/>
              <a:t>However  handshake is completed immediately and there is no need of calling </a:t>
            </a:r>
            <a:r>
              <a:rPr lang="en-IN" sz="2600" dirty="0" err="1"/>
              <a:t>item_done</a:t>
            </a:r>
            <a:endParaRPr lang="en-IN" sz="2600" dirty="0"/>
          </a:p>
          <a:p>
            <a:r>
              <a:rPr lang="en-IN" sz="3300" dirty="0"/>
              <a:t>put()</a:t>
            </a:r>
            <a:endParaRPr lang="en-IN" sz="3300" dirty="0"/>
          </a:p>
          <a:p>
            <a:pPr lvl="1" algn="just"/>
            <a:r>
              <a:rPr lang="en-IN" sz="2600" dirty="0"/>
              <a:t>Non-blocking method used to place a response in  Sequencer’s response FIFO</a:t>
            </a:r>
            <a:endParaRPr lang="en-IN" sz="2600" dirty="0"/>
          </a:p>
          <a:p>
            <a:pPr lvl="1" algn="just"/>
            <a:r>
              <a:rPr lang="en-IN" sz="2600" dirty="0"/>
              <a:t>Unlike  </a:t>
            </a:r>
            <a:r>
              <a:rPr lang="en-IN" sz="2600" dirty="0" err="1"/>
              <a:t>item_done</a:t>
            </a:r>
            <a:r>
              <a:rPr lang="en-IN" sz="2600" dirty="0"/>
              <a:t>(RESP) – put can be called any time independent of hand shake</a:t>
            </a:r>
            <a:endParaRPr lang="en-IN" sz="2600" dirty="0"/>
          </a:p>
          <a:p>
            <a:endParaRPr lang="en-IN" dirty="0"/>
          </a:p>
        </p:txBody>
      </p:sp>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pic>
        <p:nvPicPr>
          <p:cNvPr id="1026" name="Picture 2" descr="https://1.bp.blogspot.com/-kEMJwSBeeuY/V2lpXDmMPlI/AAAAAAAABAE/46DInJFm4OsM87T-_JvH_n2sA9yCnBS2QCLcB/s1600/sequence_driver_handshake_full.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10916" y="526885"/>
            <a:ext cx="9970168" cy="58042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128337" y="128337"/>
            <a:ext cx="11935326" cy="646331"/>
          </a:xfrm>
          <a:prstGeom prst="rect">
            <a:avLst/>
          </a:prstGeom>
          <a:noFill/>
        </p:spPr>
        <p:txBody>
          <a:bodyPr wrap="square" rtlCol="0">
            <a:spAutoFit/>
          </a:bodyPr>
          <a:lstStyle/>
          <a:p>
            <a:r>
              <a:rPr lang="en-IN" sz="3600" u="sng" dirty="0"/>
              <a:t>UVM </a:t>
            </a:r>
            <a:r>
              <a:rPr lang="en-IN" sz="3600" u="sng" dirty="0" smtClean="0"/>
              <a:t>Sequence </a:t>
            </a:r>
            <a:r>
              <a:rPr lang="en-IN" sz="3600" u="sng" dirty="0"/>
              <a:t>arbitration</a:t>
            </a:r>
            <a:endParaRPr lang="en-IN" sz="3600" u="sng" dirty="0"/>
          </a:p>
        </p:txBody>
      </p:sp>
      <p:sp>
        <p:nvSpPr>
          <p:cNvPr id="9" name="TextBox 8"/>
          <p:cNvSpPr txBox="1"/>
          <p:nvPr/>
        </p:nvSpPr>
        <p:spPr>
          <a:xfrm>
            <a:off x="545432" y="914400"/>
            <a:ext cx="9809747" cy="5170646"/>
          </a:xfrm>
          <a:prstGeom prst="rect">
            <a:avLst/>
          </a:prstGeom>
          <a:noFill/>
        </p:spPr>
        <p:txBody>
          <a:bodyPr wrap="square" rtlCol="0">
            <a:spAutoFit/>
          </a:bodyPr>
          <a:lstStyle/>
          <a:p>
            <a:r>
              <a:rPr lang="en-IN" sz="2400" dirty="0"/>
              <a:t>There are total 6 arbitration mechanism </a:t>
            </a:r>
            <a:endParaRPr lang="en-IN" sz="2400" dirty="0"/>
          </a:p>
          <a:p>
            <a:pPr marL="800100" lvl="1" indent="-342900">
              <a:buFont typeface="Wingdings" panose="05000000000000000000" pitchFamily="2" charset="2"/>
              <a:buChar char="Ø"/>
            </a:pPr>
            <a:r>
              <a:rPr lang="en-IN" sz="2000" b="1" dirty="0"/>
              <a:t>UVM_SEQ_ARB_FIFO</a:t>
            </a:r>
            <a:endParaRPr lang="en-IN" sz="2000" dirty="0"/>
          </a:p>
          <a:p>
            <a:pPr marL="800100" lvl="1" indent="-342900">
              <a:buFont typeface="Wingdings" panose="05000000000000000000" pitchFamily="2" charset="2"/>
              <a:buChar char="Ø"/>
            </a:pPr>
            <a:r>
              <a:rPr lang="en-IN" sz="2000" b="1" dirty="0"/>
              <a:t>UVM_SEQ_ARB_WEIGHTED</a:t>
            </a:r>
            <a:endParaRPr lang="en-IN" sz="2000" dirty="0"/>
          </a:p>
          <a:p>
            <a:pPr marL="800100" lvl="1" indent="-342900">
              <a:buFont typeface="Wingdings" panose="05000000000000000000" pitchFamily="2" charset="2"/>
              <a:buChar char="Ø"/>
            </a:pPr>
            <a:r>
              <a:rPr lang="en-IN" sz="2000" b="1" dirty="0" smtClean="0"/>
              <a:t>UVM_SEQ_ARB_RANDOM</a:t>
            </a:r>
            <a:endParaRPr lang="en-IN" sz="2000" dirty="0" smtClean="0"/>
          </a:p>
          <a:p>
            <a:pPr marL="800100" lvl="1" indent="-342900">
              <a:buFont typeface="Wingdings" panose="05000000000000000000" pitchFamily="2" charset="2"/>
              <a:buChar char="Ø"/>
            </a:pPr>
            <a:r>
              <a:rPr lang="en-IN" sz="2000" b="1" dirty="0" smtClean="0"/>
              <a:t>UVM_SEQ_ARB_STRICT_FIFO</a:t>
            </a:r>
            <a:endParaRPr lang="en-IN" sz="2000" b="1" dirty="0" smtClean="0"/>
          </a:p>
          <a:p>
            <a:pPr marL="800100" lvl="1" indent="-342900">
              <a:buFont typeface="Wingdings" panose="05000000000000000000" pitchFamily="2" charset="2"/>
              <a:buChar char="Ø"/>
            </a:pPr>
            <a:r>
              <a:rPr lang="en-IN" sz="2000" b="1" dirty="0" smtClean="0"/>
              <a:t>UVM_SEQ_ARB_STRICT_RANDOM</a:t>
            </a:r>
            <a:endParaRPr lang="en-IN" sz="2000" dirty="0" smtClean="0"/>
          </a:p>
          <a:p>
            <a:pPr marL="800100" lvl="1" indent="-342900">
              <a:buFont typeface="Wingdings" panose="05000000000000000000" pitchFamily="2" charset="2"/>
              <a:buChar char="Ø"/>
            </a:pPr>
            <a:r>
              <a:rPr lang="en-IN" sz="2000" b="1" dirty="0" smtClean="0"/>
              <a:t>UVM_SEQ_ARB_USER</a:t>
            </a:r>
            <a:endParaRPr lang="en-IN" sz="2000" dirty="0"/>
          </a:p>
          <a:p>
            <a:endParaRPr lang="en-IN" dirty="0"/>
          </a:p>
          <a:p>
            <a:r>
              <a:rPr lang="en-IN" sz="2400" dirty="0"/>
              <a:t>The arbitration mechanism can be set using the function </a:t>
            </a:r>
            <a:r>
              <a:rPr lang="en-IN" sz="2400" dirty="0" err="1"/>
              <a:t>set_arbitration</a:t>
            </a:r>
            <a:r>
              <a:rPr lang="en-IN" sz="2400" dirty="0"/>
              <a:t>()</a:t>
            </a:r>
            <a:endParaRPr lang="en-IN" sz="2400" dirty="0"/>
          </a:p>
          <a:p>
            <a:endParaRPr lang="en-IN" sz="2400" dirty="0"/>
          </a:p>
          <a:p>
            <a:r>
              <a:rPr lang="en-IN" sz="2400" dirty="0"/>
              <a:t>Syntax:   </a:t>
            </a:r>
            <a:r>
              <a:rPr lang="en-IN" sz="2400" dirty="0" err="1"/>
              <a:t>m_sequencer.set_arbitration</a:t>
            </a:r>
            <a:r>
              <a:rPr lang="en-IN" sz="2400" dirty="0"/>
              <a:t>(UVM_SEQ_ARB_FIFO);</a:t>
            </a:r>
            <a:endParaRPr lang="en-IN" sz="2400" dirty="0"/>
          </a:p>
          <a:p>
            <a:endParaRPr lang="en-IN" sz="2400" dirty="0"/>
          </a:p>
          <a:p>
            <a:r>
              <a:rPr lang="en-IN" sz="2400" dirty="0"/>
              <a:t>The user defined arbitration can be defined by overriding a method called </a:t>
            </a:r>
            <a:r>
              <a:rPr lang="en-IN" sz="2400" dirty="0" err="1"/>
              <a:t>user_priority_arbitration</a:t>
            </a:r>
            <a:r>
              <a:rPr lang="en-IN" sz="2400" dirty="0"/>
              <a:t>().</a:t>
            </a:r>
            <a:endParaRPr lang="en-IN" sz="2400" dirty="0"/>
          </a:p>
          <a:p>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176463" y="208547"/>
            <a:ext cx="11678653" cy="523220"/>
          </a:xfrm>
          <a:prstGeom prst="rect">
            <a:avLst/>
          </a:prstGeom>
          <a:noFill/>
        </p:spPr>
        <p:txBody>
          <a:bodyPr wrap="square" rtlCol="0">
            <a:spAutoFit/>
          </a:bodyPr>
          <a:lstStyle/>
          <a:p>
            <a:r>
              <a:rPr lang="en-IN" sz="2800" u="sng" dirty="0"/>
              <a:t>Lock and grab of sequencer in UVM</a:t>
            </a:r>
            <a:endParaRPr lang="en-IN" sz="2800" u="sng" dirty="0"/>
          </a:p>
        </p:txBody>
      </p:sp>
      <p:sp>
        <p:nvSpPr>
          <p:cNvPr id="9" name="TextBox 8"/>
          <p:cNvSpPr txBox="1"/>
          <p:nvPr/>
        </p:nvSpPr>
        <p:spPr>
          <a:xfrm>
            <a:off x="176463" y="966787"/>
            <a:ext cx="11839074" cy="2677656"/>
          </a:xfrm>
          <a:prstGeom prst="rect">
            <a:avLst/>
          </a:prstGeom>
          <a:noFill/>
        </p:spPr>
        <p:txBody>
          <a:bodyPr wrap="square" rtlCol="0">
            <a:spAutoFit/>
          </a:bodyPr>
          <a:lstStyle/>
          <a:p>
            <a:r>
              <a:rPr lang="en-IN" sz="2400" b="1" dirty="0"/>
              <a:t>Lock()</a:t>
            </a:r>
            <a:br>
              <a:rPr lang="en-IN" sz="2400" dirty="0"/>
            </a:br>
            <a:r>
              <a:rPr lang="en-IN" sz="2400" dirty="0"/>
              <a:t>1) A lock() request is put in </a:t>
            </a:r>
            <a:r>
              <a:rPr lang="en-IN" sz="2400" b="1" dirty="0"/>
              <a:t>back</a:t>
            </a:r>
            <a:r>
              <a:rPr lang="en-IN" sz="2400" dirty="0"/>
              <a:t> of the arbitration queue . A lock request will be arbitrated the same as any other request.</a:t>
            </a:r>
            <a:br>
              <a:rPr lang="en-IN" sz="2400" dirty="0"/>
            </a:br>
            <a:r>
              <a:rPr lang="en-IN" sz="2400" dirty="0"/>
              <a:t>2) A lock is granted after all earlier requests are completed and no other locks or grabs are blocking </a:t>
            </a:r>
            <a:r>
              <a:rPr lang="en-IN" sz="2400"/>
              <a:t>this </a:t>
            </a:r>
            <a:r>
              <a:rPr lang="en-IN" sz="2400" smtClean="0"/>
              <a:t>sequence.</a:t>
            </a:r>
            <a:br>
              <a:rPr lang="en-IN" sz="2400" dirty="0"/>
            </a:br>
            <a:r>
              <a:rPr lang="en-IN" sz="2400" dirty="0"/>
              <a:t>3) A lock() is blocking task and when access is granted, it will unblock.</a:t>
            </a:r>
            <a:br>
              <a:rPr lang="en-IN" sz="2400" dirty="0"/>
            </a:br>
            <a:r>
              <a:rPr lang="en-IN" sz="2400" dirty="0"/>
              <a:t>4) If no argument is supplied, then current default sequencer is chosen.</a:t>
            </a:r>
            <a:endParaRPr lang="en-IN" sz="2400" dirty="0"/>
          </a:p>
        </p:txBody>
      </p:sp>
      <p:sp>
        <p:nvSpPr>
          <p:cNvPr id="10" name="TextBox 9"/>
          <p:cNvSpPr txBox="1"/>
          <p:nvPr/>
        </p:nvSpPr>
        <p:spPr>
          <a:xfrm>
            <a:off x="352926" y="4321553"/>
            <a:ext cx="11325726" cy="830997"/>
          </a:xfrm>
          <a:prstGeom prst="rect">
            <a:avLst/>
          </a:prstGeom>
          <a:noFill/>
        </p:spPr>
        <p:txBody>
          <a:bodyPr wrap="square" rtlCol="0">
            <a:spAutoFit/>
          </a:bodyPr>
          <a:lstStyle/>
          <a:p>
            <a:r>
              <a:rPr lang="en-IN" sz="2400" b="1" dirty="0"/>
              <a:t>Unlock()</a:t>
            </a:r>
            <a:br>
              <a:rPr lang="en-IN" sz="2400" dirty="0"/>
            </a:br>
            <a:r>
              <a:rPr lang="en-IN" sz="2400" dirty="0"/>
              <a:t>The unlock sequencer function is called from within a sequence to give up its lock or grab. </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8" name="TextBox 7"/>
          <p:cNvSpPr txBox="1"/>
          <p:nvPr/>
        </p:nvSpPr>
        <p:spPr>
          <a:xfrm>
            <a:off x="176463" y="208547"/>
            <a:ext cx="11678653" cy="523220"/>
          </a:xfrm>
          <a:prstGeom prst="rect">
            <a:avLst/>
          </a:prstGeom>
          <a:noFill/>
        </p:spPr>
        <p:txBody>
          <a:bodyPr wrap="square" rtlCol="0">
            <a:spAutoFit/>
          </a:bodyPr>
          <a:lstStyle/>
          <a:p>
            <a:r>
              <a:rPr lang="en-IN" sz="2800" u="sng" dirty="0"/>
              <a:t>Lock and grab of sequencer in UVM</a:t>
            </a:r>
            <a:endParaRPr lang="en-IN" sz="2800" u="sng" dirty="0"/>
          </a:p>
        </p:txBody>
      </p:sp>
      <p:sp>
        <p:nvSpPr>
          <p:cNvPr id="9" name="TextBox 8"/>
          <p:cNvSpPr txBox="1"/>
          <p:nvPr/>
        </p:nvSpPr>
        <p:spPr>
          <a:xfrm>
            <a:off x="176463" y="966787"/>
            <a:ext cx="11839074" cy="3416320"/>
          </a:xfrm>
          <a:prstGeom prst="rect">
            <a:avLst/>
          </a:prstGeom>
          <a:noFill/>
        </p:spPr>
        <p:txBody>
          <a:bodyPr wrap="square" rtlCol="0">
            <a:spAutoFit/>
          </a:bodyPr>
          <a:lstStyle/>
          <a:p>
            <a:r>
              <a:rPr lang="en-IN" sz="2400" b="1" dirty="0"/>
              <a:t>Grab()</a:t>
            </a:r>
            <a:br>
              <a:rPr lang="en-IN" sz="2400" dirty="0"/>
            </a:br>
            <a:r>
              <a:rPr lang="en-IN" sz="2400" dirty="0"/>
              <a:t>1) A grab() request is put in </a:t>
            </a:r>
            <a:r>
              <a:rPr lang="en-IN" sz="2400" b="1" dirty="0"/>
              <a:t>front</a:t>
            </a:r>
            <a:r>
              <a:rPr lang="en-IN" sz="2400" dirty="0"/>
              <a:t> of the arbitration queue. A grab() request will be arbitrated before any other requests.</a:t>
            </a:r>
            <a:br>
              <a:rPr lang="en-IN" sz="2400" dirty="0"/>
            </a:br>
            <a:r>
              <a:rPr lang="en-IN" sz="2400" dirty="0"/>
              <a:t>2) A grab() is granted when no other grabs or locks are blocking this sequence. (The only thing that stops a sequence from grabbing a sequencer is a pre-existing lock() or grab() condition.)</a:t>
            </a:r>
            <a:br>
              <a:rPr lang="en-IN" sz="2400" dirty="0"/>
            </a:br>
            <a:r>
              <a:rPr lang="en-IN" sz="2400" dirty="0"/>
              <a:t>3) A grab() is blocking task</a:t>
            </a:r>
            <a:br>
              <a:rPr lang="en-IN" sz="2400" dirty="0"/>
            </a:br>
            <a:r>
              <a:rPr lang="en-IN" sz="2400" dirty="0"/>
              <a:t>4) If no argument is supplied, then current default sequencer is chosen.</a:t>
            </a:r>
            <a:br>
              <a:rPr lang="en-IN" sz="2400" dirty="0"/>
            </a:br>
            <a:br>
              <a:rPr lang="en-IN" sz="2400" b="1" dirty="0"/>
            </a:br>
            <a:endParaRPr lang="en-IN" sz="2400" dirty="0"/>
          </a:p>
        </p:txBody>
      </p:sp>
      <p:sp>
        <p:nvSpPr>
          <p:cNvPr id="10" name="TextBox 9"/>
          <p:cNvSpPr txBox="1"/>
          <p:nvPr/>
        </p:nvSpPr>
        <p:spPr>
          <a:xfrm>
            <a:off x="352926" y="4321553"/>
            <a:ext cx="11325726" cy="830997"/>
          </a:xfrm>
          <a:prstGeom prst="rect">
            <a:avLst/>
          </a:prstGeom>
          <a:noFill/>
        </p:spPr>
        <p:txBody>
          <a:bodyPr wrap="square" rtlCol="0">
            <a:spAutoFit/>
          </a:bodyPr>
          <a:lstStyle/>
          <a:p>
            <a:r>
              <a:rPr lang="en-IN" sz="2400" b="1" dirty="0"/>
              <a:t>Ungrab()</a:t>
            </a:r>
            <a:br>
              <a:rPr lang="en-IN" sz="2400" dirty="0"/>
            </a:br>
            <a:r>
              <a:rPr lang="en-IN" sz="2400" dirty="0"/>
              <a:t>An alias of function unlock().</a:t>
            </a:r>
            <a:endParaRPr lang="en-IN" sz="2400" dirty="0"/>
          </a:p>
        </p:txBody>
      </p:sp>
      <p:sp>
        <p:nvSpPr>
          <p:cNvPr id="2" name="TextBox 8"/>
          <p:cNvSpPr txBox="1"/>
          <p:nvPr/>
        </p:nvSpPr>
        <p:spPr>
          <a:xfrm>
            <a:off x="1151467" y="5808133"/>
            <a:ext cx="4301065" cy="368300"/>
          </a:xfrm>
          <a:prstGeom prst="rect">
            <a:avLst/>
          </a:prstGeom>
          <a:solidFill>
            <a:schemeClr val="tx1">
              <a:lumMod val="85000"/>
            </a:schemeClr>
          </a:solidFill>
        </p:spPr>
        <p:txBody>
          <a:bodyPr wrap="square" rtlCol="0">
            <a:spAutoFit/>
          </a:bodyPr>
          <a:p>
            <a:r>
              <a:rPr lang="en-US" dirty="0" smtClean="0">
                <a:hlinkClick r:id="rId1" action="ppaction://hlinkfile"/>
              </a:rPr>
              <a:t>https://www.edaplayground.com/x/3w59</a:t>
            </a:r>
            <a:endParaRPr lang="en-I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Universal verification Methodology</a:t>
            </a:r>
            <a:endParaRPr lang="en-US"/>
          </a:p>
        </p:txBody>
      </p:sp>
      <p:sp>
        <p:nvSpPr>
          <p:cNvPr id="6" name="Date Placeholder 5"/>
          <p:cNvSpPr>
            <a:spLocks noGrp="1"/>
          </p:cNvSpPr>
          <p:nvPr>
            <p:ph type="dt" sz="half" idx="10"/>
          </p:nvPr>
        </p:nvSpPr>
        <p:spPr/>
        <p:txBody>
          <a:bodyPr/>
          <a:lstStyle/>
          <a:p>
            <a:fld id="{A8FDC996-F52D-4B06-8042-3F014CC63000}" type="datetime1">
              <a:rPr lang="en-US" smtClean="0"/>
            </a:fld>
            <a:endParaRPr lang="en-US"/>
          </a:p>
        </p:txBody>
      </p:sp>
      <p:sp>
        <p:nvSpPr>
          <p:cNvPr id="7" name="Slide Number Placeholder 6"/>
          <p:cNvSpPr>
            <a:spLocks noGrp="1"/>
          </p:cNvSpPr>
          <p:nvPr>
            <p:ph type="sldNum" sz="quarter" idx="12"/>
          </p:nvPr>
        </p:nvSpPr>
        <p:spPr/>
        <p:txBody>
          <a:bodyPr/>
          <a:lstStyle/>
          <a:p>
            <a:fld id="{CA8D9AD5-F248-4919-864A-CFD76CC027D6}" type="slidenum">
              <a:rPr lang="en-IN" smtClean="0"/>
            </a:fld>
            <a:endParaRPr lang="en-IN"/>
          </a:p>
        </p:txBody>
      </p:sp>
      <p:sp>
        <p:nvSpPr>
          <p:cNvPr id="17" name="Content Placeholder 16"/>
          <p:cNvSpPr>
            <a:spLocks noGrp="1"/>
          </p:cNvSpPr>
          <p:nvPr>
            <p:ph idx="1"/>
          </p:nvPr>
        </p:nvSpPr>
        <p:spPr>
          <a:xfrm>
            <a:off x="344904" y="277688"/>
            <a:ext cx="11478127" cy="6091028"/>
          </a:xfrm>
          <a:solidFill>
            <a:schemeClr val="tx1">
              <a:lumMod val="85000"/>
            </a:schemeClr>
          </a:solidFill>
        </p:spPr>
        <p:txBody>
          <a:bodyPr>
            <a:noAutofit/>
          </a:bodyPr>
          <a:lstStyle/>
          <a:p>
            <a:pPr marL="45720" indent="0">
              <a:lnSpc>
                <a:spcPct val="100000"/>
              </a:lnSpc>
              <a:spcBef>
                <a:spcPts val="600"/>
              </a:spcBef>
              <a:buNone/>
            </a:pPr>
            <a:r>
              <a:rPr lang="en-IN" sz="2800" dirty="0">
                <a:solidFill>
                  <a:schemeClr val="bg2"/>
                </a:solidFill>
              </a:rPr>
              <a:t>class </a:t>
            </a:r>
            <a:r>
              <a:rPr lang="en-IN" sz="2800" dirty="0" err="1">
                <a:solidFill>
                  <a:schemeClr val="bg2"/>
                </a:solidFill>
              </a:rPr>
              <a:t>simple_seq</a:t>
            </a:r>
            <a:r>
              <a:rPr lang="en-IN" sz="2800" dirty="0">
                <a:solidFill>
                  <a:schemeClr val="bg2"/>
                </a:solidFill>
              </a:rPr>
              <a:t> extends </a:t>
            </a:r>
            <a:r>
              <a:rPr lang="en-IN" sz="2800" dirty="0" err="1">
                <a:solidFill>
                  <a:schemeClr val="bg2"/>
                </a:solidFill>
              </a:rPr>
              <a:t>uvm_sequence</a:t>
            </a:r>
            <a:r>
              <a:rPr lang="en-IN" sz="2800" dirty="0">
                <a:solidFill>
                  <a:schemeClr val="bg2"/>
                </a:solidFill>
              </a:rPr>
              <a:t> #(</a:t>
            </a:r>
            <a:r>
              <a:rPr lang="en-IN" sz="2800" dirty="0" err="1">
                <a:solidFill>
                  <a:schemeClr val="bg2"/>
                </a:solidFill>
              </a:rPr>
              <a:t>seq_item</a:t>
            </a:r>
            <a:r>
              <a:rPr lang="en-IN" sz="2800" dirty="0">
                <a:solidFill>
                  <a:schemeClr val="bg2"/>
                </a:solidFill>
              </a:rPr>
              <a:t>);</a:t>
            </a:r>
            <a:endParaRPr lang="en-IN" sz="2800" dirty="0">
              <a:solidFill>
                <a:schemeClr val="bg2"/>
              </a:solidFill>
            </a:endParaRPr>
          </a:p>
          <a:p>
            <a:pPr marL="45720" indent="0">
              <a:lnSpc>
                <a:spcPct val="100000"/>
              </a:lnSpc>
              <a:spcBef>
                <a:spcPts val="600"/>
              </a:spcBef>
              <a:buNone/>
            </a:pPr>
            <a:r>
              <a:rPr lang="en-IN" sz="2800" dirty="0">
                <a:solidFill>
                  <a:schemeClr val="bg2"/>
                </a:solidFill>
              </a:rPr>
              <a:t> </a:t>
            </a:r>
            <a:r>
              <a:rPr lang="en-IN" sz="2800" dirty="0" err="1">
                <a:solidFill>
                  <a:schemeClr val="bg2"/>
                </a:solidFill>
              </a:rPr>
              <a:t>seq_item</a:t>
            </a:r>
            <a:r>
              <a:rPr lang="en-IN" sz="2800" dirty="0">
                <a:solidFill>
                  <a:schemeClr val="bg2"/>
                </a:solidFill>
              </a:rPr>
              <a:t> </a:t>
            </a:r>
            <a:r>
              <a:rPr lang="en-IN" sz="2800" dirty="0" err="1">
                <a:solidFill>
                  <a:schemeClr val="bg2"/>
                </a:solidFill>
              </a:rPr>
              <a:t>req</a:t>
            </a:r>
            <a:r>
              <a:rPr lang="en-IN" sz="2800" dirty="0">
                <a:solidFill>
                  <a:schemeClr val="bg2"/>
                </a:solidFill>
              </a:rPr>
              <a:t>;</a:t>
            </a:r>
            <a:endParaRPr lang="en-IN" sz="2800" dirty="0">
              <a:solidFill>
                <a:schemeClr val="bg2"/>
              </a:solidFill>
            </a:endParaRPr>
          </a:p>
          <a:p>
            <a:pPr marL="45720" indent="0">
              <a:lnSpc>
                <a:spcPct val="100000"/>
              </a:lnSpc>
              <a:spcBef>
                <a:spcPts val="600"/>
              </a:spcBef>
              <a:buNone/>
            </a:pPr>
            <a:r>
              <a:rPr lang="en-IN" sz="2800" dirty="0">
                <a:solidFill>
                  <a:schemeClr val="bg2"/>
                </a:solidFill>
              </a:rPr>
              <a:t> `</a:t>
            </a:r>
            <a:r>
              <a:rPr lang="en-IN" sz="2800" dirty="0" err="1">
                <a:solidFill>
                  <a:schemeClr val="bg2"/>
                </a:solidFill>
              </a:rPr>
              <a:t>uvm_object_utils</a:t>
            </a:r>
            <a:r>
              <a:rPr lang="en-IN" sz="2800" dirty="0">
                <a:solidFill>
                  <a:schemeClr val="bg2"/>
                </a:solidFill>
              </a:rPr>
              <a:t>(</a:t>
            </a:r>
            <a:r>
              <a:rPr lang="en-IN" sz="2800" dirty="0" err="1">
                <a:solidFill>
                  <a:schemeClr val="bg2"/>
                </a:solidFill>
              </a:rPr>
              <a:t>simple_seq</a:t>
            </a:r>
            <a:r>
              <a:rPr lang="en-IN" sz="2800" dirty="0">
                <a:solidFill>
                  <a:schemeClr val="bg2"/>
                </a:solidFill>
              </a:rPr>
              <a:t>)</a:t>
            </a:r>
            <a:endParaRPr lang="en-IN" sz="2800" dirty="0">
              <a:solidFill>
                <a:schemeClr val="bg2"/>
              </a:solidFill>
            </a:endParaRPr>
          </a:p>
          <a:p>
            <a:pPr marL="45720" indent="0">
              <a:lnSpc>
                <a:spcPct val="100000"/>
              </a:lnSpc>
              <a:spcBef>
                <a:spcPts val="600"/>
              </a:spcBef>
              <a:buNone/>
            </a:pPr>
            <a:r>
              <a:rPr lang="en-IN" sz="2800" dirty="0">
                <a:solidFill>
                  <a:schemeClr val="bg2"/>
                </a:solidFill>
              </a:rPr>
              <a:t>   function new(string name= “</a:t>
            </a:r>
            <a:r>
              <a:rPr lang="en-IN" sz="2800" dirty="0" err="1">
                <a:solidFill>
                  <a:schemeClr val="bg2"/>
                </a:solidFill>
              </a:rPr>
              <a:t>simple_seq</a:t>
            </a:r>
            <a:r>
              <a:rPr lang="en-IN" sz="2800" dirty="0">
                <a:solidFill>
                  <a:schemeClr val="bg2"/>
                </a:solidFill>
              </a:rPr>
              <a:t>”);</a:t>
            </a:r>
            <a:endParaRPr lang="en-IN" sz="2800" dirty="0">
              <a:solidFill>
                <a:schemeClr val="bg2"/>
              </a:solidFill>
            </a:endParaRPr>
          </a:p>
          <a:p>
            <a:pPr marL="45720" indent="0">
              <a:lnSpc>
                <a:spcPct val="100000"/>
              </a:lnSpc>
              <a:spcBef>
                <a:spcPts val="600"/>
              </a:spcBef>
              <a:buNone/>
            </a:pPr>
            <a:r>
              <a:rPr lang="en-IN" sz="2800" dirty="0">
                <a:solidFill>
                  <a:schemeClr val="bg2"/>
                </a:solidFill>
              </a:rPr>
              <a:t>    </a:t>
            </a:r>
            <a:r>
              <a:rPr lang="en-IN" sz="2800" dirty="0" err="1">
                <a:solidFill>
                  <a:schemeClr val="bg2"/>
                </a:solidFill>
              </a:rPr>
              <a:t>super.new</a:t>
            </a:r>
            <a:r>
              <a:rPr lang="en-IN" sz="2800" dirty="0">
                <a:solidFill>
                  <a:schemeClr val="bg2"/>
                </a:solidFill>
              </a:rPr>
              <a:t>(name);</a:t>
            </a:r>
            <a:endParaRPr lang="en-IN" sz="2800" dirty="0">
              <a:solidFill>
                <a:schemeClr val="bg2"/>
              </a:solidFill>
            </a:endParaRPr>
          </a:p>
          <a:p>
            <a:pPr marL="45720" indent="0">
              <a:lnSpc>
                <a:spcPct val="100000"/>
              </a:lnSpc>
              <a:spcBef>
                <a:spcPts val="600"/>
              </a:spcBef>
              <a:buNone/>
            </a:pPr>
            <a:r>
              <a:rPr lang="en-IN" sz="2800" dirty="0">
                <a:solidFill>
                  <a:schemeClr val="bg2"/>
                </a:solidFill>
              </a:rPr>
              <a:t>   </a:t>
            </a:r>
            <a:r>
              <a:rPr lang="en-IN" sz="2800" dirty="0" err="1">
                <a:solidFill>
                  <a:schemeClr val="bg2"/>
                </a:solidFill>
              </a:rPr>
              <a:t>endfunction</a:t>
            </a:r>
            <a:endParaRPr lang="en-IN" sz="2800" dirty="0">
              <a:solidFill>
                <a:schemeClr val="bg2"/>
              </a:solidFill>
            </a:endParaRPr>
          </a:p>
          <a:p>
            <a:pPr marL="45720" indent="0">
              <a:lnSpc>
                <a:spcPct val="100000"/>
              </a:lnSpc>
              <a:spcBef>
                <a:spcPts val="600"/>
              </a:spcBef>
              <a:buNone/>
            </a:pPr>
            <a:r>
              <a:rPr lang="en-IN" sz="2800" dirty="0">
                <a:solidFill>
                  <a:schemeClr val="bg2"/>
                </a:solidFill>
              </a:rPr>
              <a:t>  virtual task body();</a:t>
            </a:r>
            <a:endParaRPr lang="en-IN" sz="2800" dirty="0">
              <a:solidFill>
                <a:schemeClr val="bg2"/>
              </a:solidFill>
            </a:endParaRPr>
          </a:p>
          <a:p>
            <a:pPr marL="45720" indent="0">
              <a:lnSpc>
                <a:spcPct val="100000"/>
              </a:lnSpc>
              <a:spcBef>
                <a:spcPts val="600"/>
              </a:spcBef>
              <a:buNone/>
            </a:pPr>
            <a:r>
              <a:rPr lang="en-IN" sz="2800" dirty="0">
                <a:solidFill>
                  <a:schemeClr val="bg2"/>
                </a:solidFill>
              </a:rPr>
              <a:t>     lock();</a:t>
            </a:r>
            <a:endParaRPr lang="en-IN" sz="2800" dirty="0">
              <a:solidFill>
                <a:schemeClr val="bg2"/>
              </a:solidFill>
            </a:endParaRPr>
          </a:p>
          <a:p>
            <a:pPr marL="45720" indent="0">
              <a:lnSpc>
                <a:spcPct val="100000"/>
              </a:lnSpc>
              <a:spcBef>
                <a:spcPts val="600"/>
              </a:spcBef>
              <a:buNone/>
            </a:pPr>
            <a:r>
              <a:rPr lang="en-IN" sz="2800" dirty="0">
                <a:solidFill>
                  <a:schemeClr val="bg2"/>
                </a:solidFill>
              </a:rPr>
              <a:t>     `</a:t>
            </a:r>
            <a:r>
              <a:rPr lang="en-IN" sz="2800" dirty="0" err="1">
                <a:solidFill>
                  <a:schemeClr val="bg2"/>
                </a:solidFill>
              </a:rPr>
              <a:t>uvm_do</a:t>
            </a:r>
            <a:r>
              <a:rPr lang="en-IN" sz="2800" dirty="0">
                <a:solidFill>
                  <a:schemeClr val="bg2"/>
                </a:solidFill>
              </a:rPr>
              <a:t>(</a:t>
            </a:r>
            <a:r>
              <a:rPr lang="en-IN" sz="2800" dirty="0" err="1">
                <a:solidFill>
                  <a:schemeClr val="bg2"/>
                </a:solidFill>
              </a:rPr>
              <a:t>req</a:t>
            </a:r>
            <a:r>
              <a:rPr lang="en-IN" sz="2800" dirty="0">
                <a:solidFill>
                  <a:schemeClr val="bg2"/>
                </a:solidFill>
              </a:rPr>
              <a:t>)</a:t>
            </a:r>
            <a:endParaRPr lang="en-IN" sz="2800" dirty="0">
              <a:solidFill>
                <a:schemeClr val="bg2"/>
              </a:solidFill>
            </a:endParaRPr>
          </a:p>
          <a:p>
            <a:pPr marL="45720" indent="0">
              <a:lnSpc>
                <a:spcPct val="100000"/>
              </a:lnSpc>
              <a:spcBef>
                <a:spcPts val="600"/>
              </a:spcBef>
              <a:buNone/>
            </a:pPr>
            <a:r>
              <a:rPr lang="en-IN" sz="2800" dirty="0">
                <a:solidFill>
                  <a:schemeClr val="bg2"/>
                </a:solidFill>
              </a:rPr>
              <a:t>    unlock();</a:t>
            </a:r>
            <a:endParaRPr lang="en-IN" sz="2800" dirty="0">
              <a:solidFill>
                <a:schemeClr val="bg2"/>
              </a:solidFill>
            </a:endParaRPr>
          </a:p>
          <a:p>
            <a:pPr marL="45720" indent="0">
              <a:lnSpc>
                <a:spcPct val="100000"/>
              </a:lnSpc>
              <a:spcBef>
                <a:spcPts val="600"/>
              </a:spcBef>
              <a:buNone/>
            </a:pPr>
            <a:r>
              <a:rPr lang="en-IN" sz="2800" dirty="0" err="1">
                <a:solidFill>
                  <a:schemeClr val="bg2"/>
                </a:solidFill>
              </a:rPr>
              <a:t>endtask</a:t>
            </a:r>
            <a:endParaRPr lang="en-IN" sz="2800" dirty="0">
              <a:solidFill>
                <a:schemeClr val="bg2"/>
              </a:solidFill>
            </a:endParaRPr>
          </a:p>
          <a:p>
            <a:pPr marL="45720" indent="0">
              <a:lnSpc>
                <a:spcPct val="100000"/>
              </a:lnSpc>
              <a:spcBef>
                <a:spcPts val="600"/>
              </a:spcBef>
              <a:buNone/>
            </a:pPr>
            <a:r>
              <a:rPr lang="en-IN" sz="2800" dirty="0" err="1">
                <a:solidFill>
                  <a:schemeClr val="bg2"/>
                </a:solidFill>
              </a:rPr>
              <a:t>endclass</a:t>
            </a:r>
            <a:endParaRPr lang="en-IN" sz="2800" dirty="0">
              <a:solidFill>
                <a:schemeClr val="bg2"/>
              </a:solidFill>
            </a:endParaRPr>
          </a:p>
          <a:p>
            <a:pPr marL="45720" indent="0">
              <a:lnSpc>
                <a:spcPct val="100000"/>
              </a:lnSpc>
              <a:buNone/>
            </a:pPr>
            <a:endParaRPr lang="en-IN" sz="1800" dirty="0"/>
          </a:p>
          <a:p>
            <a:pPr marL="45720" indent="0">
              <a:lnSpc>
                <a:spcPct val="100000"/>
              </a:lnSpc>
              <a:buNone/>
            </a:pPr>
            <a:endParaRPr lang="en-IN" sz="1800" dirty="0"/>
          </a:p>
          <a:p>
            <a:pPr marL="45720" indent="0">
              <a:lnSpc>
                <a:spcPct val="100000"/>
              </a:lnSpc>
              <a:buNone/>
            </a:pPr>
            <a:r>
              <a:rPr lang="en-IN" sz="1800" dirty="0"/>
              <a:t> </a:t>
            </a:r>
            <a:endParaRPr lang="en-IN" sz="1800" dirty="0"/>
          </a:p>
        </p:txBody>
      </p:sp>
      <p:sp>
        <p:nvSpPr>
          <p:cNvPr id="8" name="Rectangle 7"/>
          <p:cNvSpPr/>
          <p:nvPr/>
        </p:nvSpPr>
        <p:spPr>
          <a:xfrm>
            <a:off x="8164148" y="5932943"/>
            <a:ext cx="3561039" cy="369332"/>
          </a:xfrm>
          <a:prstGeom prst="rect">
            <a:avLst/>
          </a:prstGeom>
        </p:spPr>
        <p:txBody>
          <a:bodyPr wrap="none">
            <a:spAutoFit/>
          </a:bodyPr>
          <a:lstStyle/>
          <a:p>
            <a:r>
              <a:rPr lang="en-US" dirty="0" smtClean="0">
                <a:hlinkClick r:id="rId1"/>
              </a:rPr>
              <a:t>https://edaplayground.com/x/3w59</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 a Slide Title - 1</a:t>
            </a:r>
            <a:endParaRPr lang="en-US" dirty="0"/>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90414463-D923-4CC4-9664-E3BCA191CEE3}" type="datetime1">
              <a:rPr lang="en-US" smtClean="0"/>
            </a:fld>
            <a:endParaRPr lang="en-US"/>
          </a:p>
        </p:txBody>
      </p:sp>
      <p:sp>
        <p:nvSpPr>
          <p:cNvPr id="3" name="Footer Placeholder 2"/>
          <p:cNvSpPr>
            <a:spLocks noGrp="1"/>
          </p:cNvSpPr>
          <p:nvPr>
            <p:ph type="ftr" sz="quarter" idx="11"/>
          </p:nvPr>
        </p:nvSpPr>
        <p:spPr/>
        <p:txBody>
          <a:bodyPr/>
          <a:lstStyle/>
          <a:p>
            <a:r>
              <a:rPr lang="en-US"/>
              <a:t>Universal verification Methodology</a:t>
            </a:r>
            <a:endParaRPr lang="en-US"/>
          </a:p>
        </p:txBody>
      </p:sp>
      <p:sp>
        <p:nvSpPr>
          <p:cNvPr id="6" name="Slide Number Placeholder 5"/>
          <p:cNvSpPr>
            <a:spLocks noGrp="1"/>
          </p:cNvSpPr>
          <p:nvPr>
            <p:ph type="sldNum" sz="quarter" idx="12"/>
          </p:nvPr>
        </p:nvSpPr>
        <p:spPr/>
        <p:txBody>
          <a:bodyPr/>
          <a:lstStyle/>
          <a:p>
            <a:fld id="{CA8D9AD5-F248-4919-864A-CFD76CC027D6}"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Teal banded presentation (widescreen)</Template>
  <TotalTime>0</TotalTime>
  <Words>29482</Words>
  <Application>WPS Presentation</Application>
  <PresentationFormat>Custom</PresentationFormat>
  <Paragraphs>1737</Paragraphs>
  <Slides>97</Slides>
  <Notes>43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97</vt:i4>
      </vt:variant>
    </vt:vector>
  </HeadingPairs>
  <TitlesOfParts>
    <vt:vector size="108" baseType="lpstr">
      <vt:lpstr>Arial</vt:lpstr>
      <vt:lpstr>SimSun</vt:lpstr>
      <vt:lpstr>Wingdings</vt:lpstr>
      <vt:lpstr>Calibri</vt:lpstr>
      <vt:lpstr>Microsoft YaHei</vt:lpstr>
      <vt:lpstr>Arial Unicode MS</vt:lpstr>
      <vt:lpstr>Verdana</vt:lpstr>
      <vt:lpstr>Arial Black</vt:lpstr>
      <vt:lpstr>WenQuanYi Micro Hei</vt:lpstr>
      <vt:lpstr>Segoe Print</vt:lpstr>
      <vt:lpstr>Banded Design Teal 16x9</vt:lpstr>
      <vt:lpstr>UNIVERSAL VERIFICATION METHODOLOGY(UVM)</vt:lpstr>
      <vt:lpstr>Verification Challenges</vt:lpstr>
      <vt:lpstr>What is the need for Standard Methodology?</vt:lpstr>
      <vt:lpstr>History of Verification Methodologies</vt:lpstr>
      <vt:lpstr>What is UVM?</vt:lpstr>
      <vt:lpstr>Highlights of UVM</vt:lpstr>
      <vt:lpstr>UVM class library</vt:lpstr>
      <vt:lpstr>A simple Hello World Program using UVM </vt:lpstr>
      <vt:lpstr>UVM Testbench Basics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Add a Slide Title - 1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METHODOLOGY(UVM)</dc:title>
  <dc:creator>Manoj J</dc:creator>
  <cp:lastModifiedBy>Nepolean_4899</cp:lastModifiedBy>
  <cp:revision>388</cp:revision>
  <dcterms:created xsi:type="dcterms:W3CDTF">2019-01-07T03:03:00Z</dcterms:created>
  <dcterms:modified xsi:type="dcterms:W3CDTF">2022-05-12T07:17:22Z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1033-11.2.0.11074</vt:lpwstr>
  </property>
  <property fmtid="{D5CDD505-2E9C-101B-9397-08002B2CF9AE}" pid="9" name="ICV">
    <vt:lpwstr>BBBE7809DFD34613A2E3D497E5128F48</vt:lpwstr>
  </property>
</Properties>
</file>