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0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2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865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597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047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0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93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229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33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7F70-84B1-7B3A-0C19-2849C1B3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9B0BA-C376-CA62-4111-F631316A3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E308-699C-C9E4-A3A5-89A84D0F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344C-CE01-3DCB-BFB6-6D5CFCE4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9F5C-46D8-A772-B3DD-4DDA835A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4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1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46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8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0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85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33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4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D0AC4-58AF-4CD0-8E39-7F490ABD92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2CD7D-375F-468C-B54C-A1E95363D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9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D59C-66F2-681F-24FF-0FEE70088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Classification with HOG, LBP, Edge Detection, and Deep 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146D-8D1C-27EB-94C3-6DA31D88C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Comparative Study on Different Feature Extraction and Model Techniques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C78D2-0E0C-EBD3-DF63-A0620B77EE65}"/>
              </a:ext>
            </a:extLst>
          </p:cNvPr>
          <p:cNvSpPr txBox="1"/>
          <p:nvPr/>
        </p:nvSpPr>
        <p:spPr>
          <a:xfrm>
            <a:off x="8994019" y="5238206"/>
            <a:ext cx="4910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Ram Karthik G</a:t>
            </a:r>
          </a:p>
          <a:p>
            <a:r>
              <a:rPr lang="en-US" sz="3200" dirty="0">
                <a:solidFill>
                  <a:schemeClr val="bg1"/>
                </a:solidFill>
              </a:rPr>
              <a:t>Jeeva J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72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B32A-5E6B-B2CE-3E1D-CCFEDD48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3AF28-4DF8-2AB5-9913-BD4B86D06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Comparison of Classification Accuracy:</a:t>
            </a:r>
          </a:p>
          <a:p>
            <a:r>
              <a:rPr lang="en-IN" dirty="0">
                <a:solidFill>
                  <a:schemeClr val="bg1"/>
                </a:solidFill>
              </a:rPr>
              <a:t>HOG + SVM: 98.26%</a:t>
            </a:r>
          </a:p>
          <a:p>
            <a:r>
              <a:rPr lang="en-IN" dirty="0">
                <a:solidFill>
                  <a:schemeClr val="bg1"/>
                </a:solidFill>
              </a:rPr>
              <a:t>LBP + Gradient Boosting: 96.08%</a:t>
            </a:r>
          </a:p>
          <a:p>
            <a:r>
              <a:rPr lang="en-IN" dirty="0">
                <a:solidFill>
                  <a:schemeClr val="bg1"/>
                </a:solidFill>
              </a:rPr>
              <a:t>Edge Detection + Random Forest: 92.34%</a:t>
            </a:r>
          </a:p>
          <a:p>
            <a:r>
              <a:rPr lang="en-IN" dirty="0">
                <a:solidFill>
                  <a:schemeClr val="bg1"/>
                </a:solidFill>
              </a:rPr>
              <a:t>ResNet50 + MLP: 91.59%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Conclusion:</a:t>
            </a:r>
          </a:p>
          <a:p>
            <a:r>
              <a:rPr lang="en-IN" dirty="0">
                <a:solidFill>
                  <a:schemeClr val="bg1"/>
                </a:solidFill>
              </a:rPr>
              <a:t>HOG + SVM outperforms other techniques, especially in terms of accuracy.</a:t>
            </a:r>
          </a:p>
        </p:txBody>
      </p:sp>
    </p:spTree>
    <p:extLst>
      <p:ext uri="{BB962C8B-B14F-4D97-AF65-F5344CB8AC3E}">
        <p14:creationId xmlns:p14="http://schemas.microsoft.com/office/powerpoint/2010/main" val="165478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855F-DE34-A6CB-2D85-3744994C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0C3B5-F2EC-4B78-0875-9F11DE47E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Summary:</a:t>
            </a:r>
          </a:p>
          <a:p>
            <a:r>
              <a:rPr lang="en-IN" dirty="0">
                <a:solidFill>
                  <a:schemeClr val="bg1"/>
                </a:solidFill>
              </a:rPr>
              <a:t>Different feature extraction methods (HOG, LBP, Edge Detection) and models (SVM, Gradient Boosting, Random Forest, and MLP) offer varying performance.</a:t>
            </a:r>
          </a:p>
          <a:p>
            <a:r>
              <a:rPr lang="en-IN" dirty="0">
                <a:solidFill>
                  <a:schemeClr val="bg1"/>
                </a:solidFill>
              </a:rPr>
              <a:t>While deep learning approaches provide reasonable performance, traditional methods like HOG + SVM offer simplicity and high accuracy.</a:t>
            </a:r>
          </a:p>
          <a:p>
            <a:r>
              <a:rPr lang="en-IN" dirty="0">
                <a:solidFill>
                  <a:schemeClr val="bg1"/>
                </a:solidFill>
              </a:rPr>
              <a:t>Future Work:</a:t>
            </a:r>
          </a:p>
          <a:p>
            <a:r>
              <a:rPr lang="en-IN" dirty="0">
                <a:solidFill>
                  <a:schemeClr val="bg1"/>
                </a:solidFill>
              </a:rPr>
              <a:t>Investigate other deep learning architectures (e.g., CNNs).</a:t>
            </a:r>
          </a:p>
          <a:p>
            <a:r>
              <a:rPr lang="en-IN" dirty="0">
                <a:solidFill>
                  <a:schemeClr val="bg1"/>
                </a:solidFill>
              </a:rPr>
              <a:t>Explore hyperparameter tuning and model </a:t>
            </a:r>
            <a:r>
              <a:rPr lang="en-IN" dirty="0" err="1">
                <a:solidFill>
                  <a:schemeClr val="bg1"/>
                </a:solidFill>
              </a:rPr>
              <a:t>ensembling</a:t>
            </a:r>
            <a:r>
              <a:rPr lang="en-IN" dirty="0">
                <a:solidFill>
                  <a:schemeClr val="bg1"/>
                </a:solidFill>
              </a:rPr>
              <a:t> techniques.</a:t>
            </a:r>
          </a:p>
        </p:txBody>
      </p:sp>
    </p:spTree>
    <p:extLst>
      <p:ext uri="{BB962C8B-B14F-4D97-AF65-F5344CB8AC3E}">
        <p14:creationId xmlns:p14="http://schemas.microsoft.com/office/powerpoint/2010/main" val="2372409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0272-3E76-1D1F-2F4A-2DEA49CE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ABA7F-B9B9-7492-0A7E-D18D398DF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Overview:</a:t>
            </a:r>
          </a:p>
          <a:p>
            <a:r>
              <a:rPr lang="en-IN" dirty="0">
                <a:solidFill>
                  <a:schemeClr val="bg1"/>
                </a:solidFill>
              </a:rPr>
              <a:t>Image classification is a crucial task in computer vision.</a:t>
            </a:r>
          </a:p>
          <a:p>
            <a:r>
              <a:rPr lang="en-IN" dirty="0">
                <a:solidFill>
                  <a:schemeClr val="bg1"/>
                </a:solidFill>
              </a:rPr>
              <a:t>The code implements different techniques to extract features from images and train various models on the MNIST dataset.</a:t>
            </a:r>
          </a:p>
          <a:p>
            <a:r>
              <a:rPr lang="en-IN" dirty="0">
                <a:solidFill>
                  <a:schemeClr val="bg1"/>
                </a:solidFill>
              </a:rPr>
              <a:t>Techniques include: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- HOG (Histogram of Oriented Gradients)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- LBP (Local Binary Pattern)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- Edge detection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- Deep learning models (ResNet50 + MLP)</a:t>
            </a:r>
          </a:p>
        </p:txBody>
      </p:sp>
    </p:spTree>
    <p:extLst>
      <p:ext uri="{BB962C8B-B14F-4D97-AF65-F5344CB8AC3E}">
        <p14:creationId xmlns:p14="http://schemas.microsoft.com/office/powerpoint/2010/main" val="383966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FD22-5A9C-5C8F-466E-C5D5CF2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Importing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DC423-80AD-88B0-2FAD-A14563239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Key Libraries:</a:t>
            </a:r>
          </a:p>
          <a:p>
            <a:r>
              <a:rPr lang="en-IN" dirty="0" err="1">
                <a:solidFill>
                  <a:schemeClr val="bg1"/>
                </a:solidFill>
              </a:rPr>
              <a:t>numpy</a:t>
            </a:r>
            <a:r>
              <a:rPr lang="en-IN" dirty="0">
                <a:solidFill>
                  <a:schemeClr val="bg1"/>
                </a:solidFill>
              </a:rPr>
              <a:t>, cv2, matplotlib, </a:t>
            </a:r>
            <a:r>
              <a:rPr lang="en-IN" dirty="0" err="1">
                <a:solidFill>
                  <a:schemeClr val="bg1"/>
                </a:solidFill>
              </a:rPr>
              <a:t>sklearn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tensorflow.keras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These libraries provide tools for: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- Data handling (</a:t>
            </a:r>
            <a:r>
              <a:rPr lang="en-IN" dirty="0" err="1">
                <a:solidFill>
                  <a:schemeClr val="bg1"/>
                </a:solidFill>
              </a:rPr>
              <a:t>numpy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- Image processing (cv2)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- Machine learning (</a:t>
            </a:r>
            <a:r>
              <a:rPr lang="en-IN" dirty="0" err="1">
                <a:solidFill>
                  <a:schemeClr val="bg1"/>
                </a:solidFill>
              </a:rPr>
              <a:t>sklearn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- Deep learning (</a:t>
            </a:r>
            <a:r>
              <a:rPr lang="en-IN" dirty="0" err="1">
                <a:solidFill>
                  <a:schemeClr val="bg1"/>
                </a:solidFill>
              </a:rPr>
              <a:t>tensorflow.keras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732386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B92E-9E17-185A-08DA-77816A32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Loading and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664DD-2358-DCCA-EA1C-CDE5CBA95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Dataset:</a:t>
            </a:r>
          </a:p>
          <a:p>
            <a:r>
              <a:rPr lang="en-US" dirty="0">
                <a:solidFill>
                  <a:schemeClr val="bg1"/>
                </a:solidFill>
              </a:rPr>
              <a:t>The MNIST dataset is loaded using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The dataset consists of 60,000 training and 10,000 test grayscale images of digits (0-9).</a:t>
            </a:r>
          </a:p>
          <a:p>
            <a:r>
              <a:rPr lang="en-US" dirty="0">
                <a:solidFill>
                  <a:schemeClr val="bg1"/>
                </a:solidFill>
              </a:rPr>
              <a:t>Preprocessing Steps:</a:t>
            </a:r>
          </a:p>
          <a:p>
            <a:r>
              <a:rPr lang="en-US" dirty="0">
                <a:solidFill>
                  <a:schemeClr val="bg1"/>
                </a:solidFill>
              </a:rPr>
              <a:t>Images are normalized (scaled between 0 and 1).</a:t>
            </a:r>
          </a:p>
          <a:p>
            <a:r>
              <a:rPr lang="en-US" dirty="0">
                <a:solidFill>
                  <a:schemeClr val="bg1"/>
                </a:solidFill>
              </a:rPr>
              <a:t>Resized images to (32, 32) pixels for compatibility with deep learning models.</a:t>
            </a:r>
          </a:p>
          <a:p>
            <a:r>
              <a:rPr lang="en-US" dirty="0">
                <a:solidFill>
                  <a:schemeClr val="bg1"/>
                </a:solidFill>
              </a:rPr>
              <a:t>Data augmentation (rotation and shifting) is applied to enhance model generalization.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88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2B03-D237-91BF-2A26-10236E18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346" y="76200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Feature Extraction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B9671-AE9C-8EA1-49DD-D24B2076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3878" y="1300770"/>
            <a:ext cx="9905999" cy="354171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HOG (Histogram of Oriented Gradients):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Extracts gradient information to capture edge directions.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Features are extracted using hog() from </a:t>
            </a:r>
            <a:r>
              <a:rPr lang="en-US" sz="1600" dirty="0" err="1">
                <a:solidFill>
                  <a:schemeClr val="bg1"/>
                </a:solidFill>
              </a:rPr>
              <a:t>skimage.feature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Used with an SVM classifier for image classification.</a:t>
            </a:r>
          </a:p>
          <a:p>
            <a:endParaRPr lang="en-US" sz="1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LBP (Local Binary Pattern):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Captures texture patterns based on pixel intensity comparisons.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Features are extracted using </a:t>
            </a:r>
            <a:r>
              <a:rPr lang="en-US" sz="1600" dirty="0" err="1">
                <a:solidFill>
                  <a:schemeClr val="bg1"/>
                </a:solidFill>
              </a:rPr>
              <a:t>local_binary_pattern</a:t>
            </a:r>
            <a:r>
              <a:rPr lang="en-US" sz="1600" dirty="0">
                <a:solidFill>
                  <a:schemeClr val="bg1"/>
                </a:solidFill>
              </a:rPr>
              <a:t>() from </a:t>
            </a:r>
            <a:r>
              <a:rPr lang="en-US" sz="1600" dirty="0" err="1">
                <a:solidFill>
                  <a:schemeClr val="bg1"/>
                </a:solidFill>
              </a:rPr>
              <a:t>skimage.feature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Used with Gradient Boosting Classifier.</a:t>
            </a:r>
          </a:p>
          <a:p>
            <a:endParaRPr lang="en-US" sz="1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Edge Detection: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Detects edges using the Laplacian operator from cv2.</a:t>
            </a:r>
          </a:p>
          <a:p>
            <a:r>
              <a:rPr lang="en-US" sz="1600" dirty="0">
                <a:solidFill>
                  <a:schemeClr val="bg1"/>
                </a:solidFill>
              </a:rPr>
              <a:t>Helps capture the boundaries of objects.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Used with Random Forest Classifier.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5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7FAE-B48F-F8A4-B926-71B96D7A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SVM Classifier with HOG 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A0735-1FCB-FC4C-2FED-8AD886D3B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Process:</a:t>
            </a:r>
          </a:p>
          <a:p>
            <a:r>
              <a:rPr lang="en-US" dirty="0">
                <a:solidFill>
                  <a:schemeClr val="bg1"/>
                </a:solidFill>
              </a:rPr>
              <a:t>HOG features are extracted from the training and test sets.</a:t>
            </a:r>
          </a:p>
          <a:p>
            <a:r>
              <a:rPr lang="en-US" dirty="0">
                <a:solidFill>
                  <a:schemeClr val="bg1"/>
                </a:solidFill>
              </a:rPr>
              <a:t>Features are scaled using </a:t>
            </a:r>
            <a:r>
              <a:rPr lang="en-US" dirty="0" err="1">
                <a:solidFill>
                  <a:schemeClr val="bg1"/>
                </a:solidFill>
              </a:rPr>
              <a:t>StandardScaler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SVM with a radial basis function (RBF) kernel is used to classify the images.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Performance:</a:t>
            </a:r>
          </a:p>
          <a:p>
            <a:r>
              <a:rPr lang="en-US" dirty="0">
                <a:solidFill>
                  <a:schemeClr val="bg1"/>
                </a:solidFill>
              </a:rPr>
              <a:t>Accuracy: 98.26%</a:t>
            </a:r>
          </a:p>
          <a:p>
            <a:r>
              <a:rPr lang="en-US" dirty="0">
                <a:solidFill>
                  <a:schemeClr val="bg1"/>
                </a:solidFill>
              </a:rPr>
              <a:t>Classification Report: Precision, recall, and F1-scores are high for all digits.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3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0A97-684C-1741-161C-0549BE0D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Gradient Boosting with LBP 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F463-D135-CCCB-1ED7-812898B29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Process:</a:t>
            </a:r>
          </a:p>
          <a:p>
            <a:r>
              <a:rPr lang="en-US" dirty="0">
                <a:solidFill>
                  <a:schemeClr val="bg1"/>
                </a:solidFill>
              </a:rPr>
              <a:t>LBP features are extracted and scaled.</a:t>
            </a:r>
          </a:p>
          <a:p>
            <a:r>
              <a:rPr lang="en-US" dirty="0">
                <a:solidFill>
                  <a:schemeClr val="bg1"/>
                </a:solidFill>
              </a:rPr>
              <a:t>Gradient Boosting Classifier is trained to predict digits based on LBP features.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Performance:</a:t>
            </a:r>
          </a:p>
          <a:p>
            <a:r>
              <a:rPr lang="en-US" dirty="0">
                <a:solidFill>
                  <a:schemeClr val="bg1"/>
                </a:solidFill>
              </a:rPr>
              <a:t>Accuracy: 96.08%</a:t>
            </a:r>
          </a:p>
          <a:p>
            <a:r>
              <a:rPr lang="en-US" dirty="0">
                <a:solidFill>
                  <a:schemeClr val="bg1"/>
                </a:solidFill>
              </a:rPr>
              <a:t>Classification Report: High accuracy for digits like 1 and 0.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2165-D58E-239D-F03A-2A9F1758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Random Forest with Edge 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C697-D1C0-45F4-D36E-3FE4F60F7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Process:</a:t>
            </a:r>
          </a:p>
          <a:p>
            <a:r>
              <a:rPr lang="en-US" dirty="0">
                <a:solidFill>
                  <a:schemeClr val="bg1"/>
                </a:solidFill>
              </a:rPr>
              <a:t>Edge detection features are extracted using the Laplacian method.</a:t>
            </a:r>
          </a:p>
          <a:p>
            <a:r>
              <a:rPr lang="en-US" dirty="0">
                <a:solidFill>
                  <a:schemeClr val="bg1"/>
                </a:solidFill>
              </a:rPr>
              <a:t>Random Forest Classifier is trained on these features.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Performance:</a:t>
            </a:r>
          </a:p>
          <a:p>
            <a:r>
              <a:rPr lang="en-US" dirty="0">
                <a:solidFill>
                  <a:schemeClr val="bg1"/>
                </a:solidFill>
              </a:rPr>
              <a:t>Accuracy: 92.34%</a:t>
            </a:r>
          </a:p>
          <a:p>
            <a:r>
              <a:rPr lang="en-US" dirty="0">
                <a:solidFill>
                  <a:schemeClr val="bg1"/>
                </a:solidFill>
              </a:rPr>
              <a:t>Classification Report: Good performance on digits with clear edges.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4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C5AA-B13B-947C-96AA-7205E5B1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Deep Learning with ResNet50 + MLP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3009-3366-D498-BEEF-38C813D5C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Process:</a:t>
            </a:r>
          </a:p>
          <a:p>
            <a:r>
              <a:rPr lang="en-US" dirty="0">
                <a:solidFill>
                  <a:schemeClr val="bg1"/>
                </a:solidFill>
              </a:rPr>
              <a:t>ResNet50 is used as a feature extractor, leveraging pre-trained weights from ImageNet.</a:t>
            </a:r>
          </a:p>
          <a:p>
            <a:r>
              <a:rPr lang="en-US" dirty="0">
                <a:solidFill>
                  <a:schemeClr val="bg1"/>
                </a:solidFill>
              </a:rPr>
              <a:t>The extracted features are reshaped and passed through a Multi-Layer Perceptron (MLP) model for classification.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Performance:</a:t>
            </a:r>
          </a:p>
          <a:p>
            <a:r>
              <a:rPr lang="en-US" dirty="0">
                <a:solidFill>
                  <a:schemeClr val="bg1"/>
                </a:solidFill>
              </a:rPr>
              <a:t>Accuracy: 91.59%</a:t>
            </a:r>
          </a:p>
          <a:p>
            <a:r>
              <a:rPr lang="en-US" dirty="0">
                <a:solidFill>
                  <a:schemeClr val="bg1"/>
                </a:solidFill>
              </a:rPr>
              <a:t>Classification Report: Comparable results to other methods.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97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</TotalTime>
  <Words>648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Image Classification with HOG, LBP, Edge Detection, and Deep Learning</vt:lpstr>
      <vt:lpstr>Introduction</vt:lpstr>
      <vt:lpstr>Importing Libraries</vt:lpstr>
      <vt:lpstr>Data Loading and Preprocessing</vt:lpstr>
      <vt:lpstr>Feature Extraction Techniques</vt:lpstr>
      <vt:lpstr>SVM Classifier with HOG Features</vt:lpstr>
      <vt:lpstr>Gradient Boosting with LBP Features</vt:lpstr>
      <vt:lpstr>Random Forest with Edge Features</vt:lpstr>
      <vt:lpstr>Deep Learning with ResNet50 + MLP</vt:lpstr>
      <vt:lpstr>Results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Karthik G</dc:creator>
  <cp:lastModifiedBy>Ram Karthik G</cp:lastModifiedBy>
  <cp:revision>4</cp:revision>
  <dcterms:created xsi:type="dcterms:W3CDTF">2025-03-24T17:38:49Z</dcterms:created>
  <dcterms:modified xsi:type="dcterms:W3CDTF">2025-03-26T08:13:22Z</dcterms:modified>
</cp:coreProperties>
</file>