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Montserrat" charset="1" panose="00000500000000000000"/>
      <p:regular r:id="rId27"/>
    </p:embeddedFont>
    <p:embeddedFont>
      <p:font typeface="Montserrat Bold" charset="1" panose="00000800000000000000"/>
      <p:regular r:id="rId28"/>
    </p:embeddedFont>
    <p:embeddedFont>
      <p:font typeface="Open Sans" charset="1" panose="00000000000000000000"/>
      <p:regular r:id="rId29"/>
    </p:embeddedFont>
    <p:embeddedFont>
      <p:font typeface="Garet Bold" charset="1" panose="00000000000000000000"/>
      <p:regular r:id="rId30"/>
    </p:embeddedFont>
    <p:embeddedFont>
      <p:font typeface="Canva Sans Bold" charset="1" panose="020B0803030501040103"/>
      <p:regular r:id="rId31"/>
    </p:embeddedFont>
    <p:embeddedFont>
      <p:font typeface="Canva Sans" charset="1" panose="020B0503030501040103"/>
      <p:regular r:id="rId32"/>
    </p:embeddedFont>
    <p:embeddedFont>
      <p:font typeface="Open Sans Bold" charset="1" panose="000000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Relationship Id="rId7" Target="slide2.xml" Type="http://schemas.openxmlformats.org/officeDocument/2006/relationships/slid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slide2.xml" Type="http://schemas.openxmlformats.org/officeDocument/2006/relationships/slid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Relationship Id="rId6" Target="slide2.xml" Type="http://schemas.openxmlformats.org/officeDocument/2006/relationships/slide"/><Relationship Id="rId7" Target="slide12.xml" Type="http://schemas.openxmlformats.org/officeDocument/2006/relationships/slid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8.png" Type="http://schemas.openxmlformats.org/officeDocument/2006/relationships/image"/><Relationship Id="rId5" Target="../media/image29.png" Type="http://schemas.openxmlformats.org/officeDocument/2006/relationships/image"/><Relationship Id="rId6" Target="slide2.xml" Type="http://schemas.openxmlformats.org/officeDocument/2006/relationships/slid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Relationship Id="rId7" Target="slide2.xml" Type="http://schemas.openxmlformats.org/officeDocument/2006/relationships/slid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slide2.xml" Type="http://schemas.openxmlformats.org/officeDocument/2006/relationships/slide"/><Relationship Id="rId6" Target="../media/image3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slide2.xml" Type="http://schemas.openxmlformats.org/officeDocument/2006/relationships/slide"/><Relationship Id="rId6" Target="../media/image3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7.png" Type="http://schemas.openxmlformats.org/officeDocument/2006/relationships/image"/><Relationship Id="rId5" Target="slide2.xml" Type="http://schemas.openxmlformats.org/officeDocument/2006/relationships/slide"/><Relationship Id="rId6" Target="../media/image3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9.png" Type="http://schemas.openxmlformats.org/officeDocument/2006/relationships/image"/><Relationship Id="rId5" Target="slide2.xml" Type="http://schemas.openxmlformats.org/officeDocument/2006/relationships/slide"/><Relationship Id="rId6" Target="../media/image40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2.xml" Type="http://schemas.openxmlformats.org/officeDocument/2006/relationships/slide"/><Relationship Id="rId3" Target="../media/image41.png" Type="http://schemas.openxmlformats.org/officeDocument/2006/relationships/image"/><Relationship Id="rId4" Target="../media/image4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slide10.xml" Type="http://schemas.openxmlformats.org/officeDocument/2006/relationships/slide"/><Relationship Id="rId11" Target="slide11.xml" Type="http://schemas.openxmlformats.org/officeDocument/2006/relationships/slide"/><Relationship Id="rId12" Target="slide12.xml" Type="http://schemas.openxmlformats.org/officeDocument/2006/relationships/slid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slide4.xml" Type="http://schemas.openxmlformats.org/officeDocument/2006/relationships/slide"/><Relationship Id="rId5" Target="slide5.xml" Type="http://schemas.openxmlformats.org/officeDocument/2006/relationships/slide"/><Relationship Id="rId6" Target="slide6.xml" Type="http://schemas.openxmlformats.org/officeDocument/2006/relationships/slide"/><Relationship Id="rId7" Target="slide7.xml" Type="http://schemas.openxmlformats.org/officeDocument/2006/relationships/slide"/><Relationship Id="rId8" Target="slide8.xml" Type="http://schemas.openxmlformats.org/officeDocument/2006/relationships/slide"/><Relationship Id="rId9" Target="slide9.xml" Type="http://schemas.openxmlformats.org/officeDocument/2006/relationships/slid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2.xml" Type="http://schemas.openxmlformats.org/officeDocument/2006/relationships/slide"/><Relationship Id="rId3" Target="../media/image43.png" Type="http://schemas.openxmlformats.org/officeDocument/2006/relationships/image"/><Relationship Id="rId4" Target="../media/image44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2.xml" Type="http://schemas.openxmlformats.org/officeDocument/2006/relationships/slide"/><Relationship Id="rId3" Target="../media/image45.png" Type="http://schemas.openxmlformats.org/officeDocument/2006/relationships/image"/><Relationship Id="rId4" Target="../media/image4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2.xml" Type="http://schemas.openxmlformats.org/officeDocument/2006/relationships/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slide2.xml" Type="http://schemas.openxmlformats.org/officeDocument/2006/relationships/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slide2.xml" Type="http://schemas.openxmlformats.org/officeDocument/2006/relationships/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slide2.xml" Type="http://schemas.openxmlformats.org/officeDocument/2006/relationships/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slide2.xml" Type="http://schemas.openxmlformats.org/officeDocument/2006/relationships/slid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Relationship Id="rId7" Target="slide2.xml" Type="http://schemas.openxmlformats.org/officeDocument/2006/relationships/slid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2.png" Type="http://schemas.openxmlformats.org/officeDocument/2006/relationships/image"/><Relationship Id="rId5" Target="slide2.xml" Type="http://schemas.openxmlformats.org/officeDocument/2006/relationships/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17473" y="3665501"/>
            <a:ext cx="7393322" cy="291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19"/>
              </a:lnSpc>
            </a:pPr>
            <a:r>
              <a:rPr lang="en-US" sz="9600">
                <a:solidFill>
                  <a:srgbClr val="1C402E"/>
                </a:solidFill>
                <a:latin typeface="Montserrat"/>
              </a:rPr>
              <a:t>MYSQL </a:t>
            </a:r>
          </a:p>
          <a:p>
            <a:pPr algn="l">
              <a:lnSpc>
                <a:spcPts val="11519"/>
              </a:lnSpc>
            </a:pPr>
            <a:r>
              <a:rPr lang="en-US" sz="9600">
                <a:solidFill>
                  <a:srgbClr val="1C402E"/>
                </a:solidFill>
                <a:latin typeface="Montserrat"/>
              </a:rPr>
              <a:t>Project - 1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17473" y="8915132"/>
            <a:ext cx="6717999" cy="16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sz="2000" spc="68">
                <a:solidFill>
                  <a:srgbClr val="1C402E"/>
                </a:solidFill>
                <a:latin typeface="Montserrat Bold"/>
              </a:rPr>
              <a:t>PRESENTED BY: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17473" y="9177288"/>
            <a:ext cx="6717999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1C402E"/>
                </a:solidFill>
                <a:latin typeface="Open Sans"/>
              </a:rPr>
              <a:t>Jeevarathnam R 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2003" y="959403"/>
            <a:ext cx="3321635" cy="31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1"/>
              </a:lnSpc>
              <a:spcBef>
                <a:spcPct val="0"/>
              </a:spcBef>
            </a:pPr>
            <a:r>
              <a:rPr lang="en-US" sz="1901">
                <a:solidFill>
                  <a:srgbClr val="1C402E"/>
                </a:solidFill>
                <a:latin typeface="Garet Bold"/>
              </a:rPr>
              <a:t>Super Store Database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10317391" y="2651937"/>
            <a:ext cx="7970609" cy="4941778"/>
          </a:xfrm>
          <a:custGeom>
            <a:avLst/>
            <a:gdLst/>
            <a:ahLst/>
            <a:cxnLst/>
            <a:rect r="r" b="b" t="t" l="l"/>
            <a:pathLst>
              <a:path h="4941778" w="7970609">
                <a:moveTo>
                  <a:pt x="7970609" y="0"/>
                </a:moveTo>
                <a:lnTo>
                  <a:pt x="0" y="0"/>
                </a:lnTo>
                <a:lnTo>
                  <a:pt x="0" y="4941777"/>
                </a:lnTo>
                <a:lnTo>
                  <a:pt x="7970609" y="4941777"/>
                </a:lnTo>
                <a:lnTo>
                  <a:pt x="79706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8433" y="7349713"/>
            <a:ext cx="7971135" cy="3985567"/>
          </a:xfrm>
          <a:custGeom>
            <a:avLst/>
            <a:gdLst/>
            <a:ahLst/>
            <a:cxnLst/>
            <a:rect r="r" b="b" t="t" l="l"/>
            <a:pathLst>
              <a:path h="3985567" w="7971135">
                <a:moveTo>
                  <a:pt x="0" y="0"/>
                </a:moveTo>
                <a:lnTo>
                  <a:pt x="7971134" y="0"/>
                </a:lnTo>
                <a:lnTo>
                  <a:pt x="7971134" y="3985568"/>
                </a:lnTo>
                <a:lnTo>
                  <a:pt x="0" y="3985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91845"/>
            <a:ext cx="7200094" cy="4032053"/>
          </a:xfrm>
          <a:custGeom>
            <a:avLst/>
            <a:gdLst/>
            <a:ahLst/>
            <a:cxnLst/>
            <a:rect r="r" b="b" t="t" l="l"/>
            <a:pathLst>
              <a:path h="4032053" w="7200094">
                <a:moveTo>
                  <a:pt x="0" y="0"/>
                </a:moveTo>
                <a:lnTo>
                  <a:pt x="7200094" y="0"/>
                </a:lnTo>
                <a:lnTo>
                  <a:pt x="7200094" y="4032053"/>
                </a:lnTo>
                <a:lnTo>
                  <a:pt x="0" y="40320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629" r="0" b="-762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95806" y="597235"/>
            <a:ext cx="3034653" cy="2833686"/>
          </a:xfrm>
          <a:custGeom>
            <a:avLst/>
            <a:gdLst/>
            <a:ahLst/>
            <a:cxnLst/>
            <a:rect r="r" b="b" t="t" l="l"/>
            <a:pathLst>
              <a:path h="2833686" w="3034653">
                <a:moveTo>
                  <a:pt x="0" y="0"/>
                </a:moveTo>
                <a:lnTo>
                  <a:pt x="3034652" y="0"/>
                </a:lnTo>
                <a:lnTo>
                  <a:pt x="3034652" y="2833686"/>
                </a:lnTo>
                <a:lnTo>
                  <a:pt x="0" y="28336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5612" t="0" r="-80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24318" y="5476718"/>
            <a:ext cx="4298338" cy="1626801"/>
          </a:xfrm>
          <a:custGeom>
            <a:avLst/>
            <a:gdLst/>
            <a:ahLst/>
            <a:cxnLst/>
            <a:rect r="r" b="b" t="t" l="l"/>
            <a:pathLst>
              <a:path h="1626801" w="4298338">
                <a:moveTo>
                  <a:pt x="0" y="0"/>
                </a:moveTo>
                <a:lnTo>
                  <a:pt x="4298337" y="0"/>
                </a:lnTo>
                <a:lnTo>
                  <a:pt x="4298337" y="1626801"/>
                </a:lnTo>
                <a:lnTo>
                  <a:pt x="0" y="16268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731" r="-17852" b="-73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010793" y="962025"/>
            <a:ext cx="4248507" cy="44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10"/>
              </a:lnSpc>
            </a:pPr>
            <a:r>
              <a:rPr lang="en-US" sz="2700" u="sng">
                <a:solidFill>
                  <a:srgbClr val="1C402E"/>
                </a:solidFill>
                <a:latin typeface="Open Sans"/>
                <a:hlinkClick r:id="rId7" action="ppaction://hlinksldjump"/>
              </a:rPr>
              <a:t>Back to Agenda</a:t>
            </a:r>
          </a:p>
        </p:txBody>
      </p:sp>
      <p:sp>
        <p:nvSpPr>
          <p:cNvPr name="AutoShape 7" id="7"/>
          <p:cNvSpPr/>
          <p:nvPr/>
        </p:nvSpPr>
        <p:spPr>
          <a:xfrm>
            <a:off x="2920193" y="4812015"/>
            <a:ext cx="0" cy="664703"/>
          </a:xfrm>
          <a:prstGeom prst="line">
            <a:avLst/>
          </a:prstGeom>
          <a:ln cap="flat" w="38100">
            <a:solidFill>
              <a:srgbClr val="042A1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>
            <a:off x="8275397" y="2014078"/>
            <a:ext cx="920408" cy="0"/>
          </a:xfrm>
          <a:prstGeom prst="line">
            <a:avLst/>
          </a:prstGeom>
          <a:ln cap="flat" w="38100">
            <a:solidFill>
              <a:srgbClr val="042A1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9" id="9"/>
          <p:cNvSpPr txBox="true"/>
          <p:nvPr/>
        </p:nvSpPr>
        <p:spPr>
          <a:xfrm rot="0">
            <a:off x="8228794" y="5095875"/>
            <a:ext cx="9563997" cy="1843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9780" indent="-284890" lvl="1">
              <a:lnSpc>
                <a:spcPts val="3694"/>
              </a:lnSpc>
              <a:buFont typeface="Arial"/>
              <a:buChar char="•"/>
            </a:pPr>
            <a:r>
              <a:rPr lang="en-US" sz="2639">
                <a:solidFill>
                  <a:srgbClr val="1C402E"/>
                </a:solidFill>
                <a:latin typeface="Canva Sans"/>
              </a:rPr>
              <a:t>Use subqueries to combine and compare data across multiple tables.</a:t>
            </a:r>
          </a:p>
          <a:p>
            <a:pPr algn="l" marL="569780" indent="-284890" lvl="1">
              <a:lnSpc>
                <a:spcPts val="3694"/>
              </a:lnSpc>
              <a:buFont typeface="Arial"/>
              <a:buChar char="•"/>
            </a:pPr>
            <a:r>
              <a:rPr lang="en-US" sz="2639">
                <a:solidFill>
                  <a:srgbClr val="1C402E"/>
                </a:solidFill>
                <a:latin typeface="Canva Sans"/>
              </a:rPr>
              <a:t>Break down complex queries into simpler subqueries to improve readability and maintainability.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-95250"/>
            <a:ext cx="365179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C402E"/>
                </a:solidFill>
                <a:latin typeface="Canva Sans Bold"/>
              </a:rPr>
              <a:t>Subqueries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8021" y="769259"/>
            <a:ext cx="10407406" cy="6740233"/>
          </a:xfrm>
          <a:custGeom>
            <a:avLst/>
            <a:gdLst/>
            <a:ahLst/>
            <a:cxnLst/>
            <a:rect r="r" b="b" t="t" l="l"/>
            <a:pathLst>
              <a:path h="6740233" w="10407406">
                <a:moveTo>
                  <a:pt x="0" y="0"/>
                </a:moveTo>
                <a:lnTo>
                  <a:pt x="10407406" y="0"/>
                </a:lnTo>
                <a:lnTo>
                  <a:pt x="10407406" y="6740234"/>
                </a:lnTo>
                <a:lnTo>
                  <a:pt x="0" y="67402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0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58433" y="7349713"/>
            <a:ext cx="7971135" cy="3985567"/>
          </a:xfrm>
          <a:custGeom>
            <a:avLst/>
            <a:gdLst/>
            <a:ahLst/>
            <a:cxnLst/>
            <a:rect r="r" b="b" t="t" l="l"/>
            <a:pathLst>
              <a:path h="3985567" w="7971135">
                <a:moveTo>
                  <a:pt x="0" y="0"/>
                </a:moveTo>
                <a:lnTo>
                  <a:pt x="7971134" y="0"/>
                </a:lnTo>
                <a:lnTo>
                  <a:pt x="7971134" y="3985568"/>
                </a:lnTo>
                <a:lnTo>
                  <a:pt x="0" y="39855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010793" y="241574"/>
            <a:ext cx="4248507" cy="44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10"/>
              </a:lnSpc>
            </a:pPr>
            <a:r>
              <a:rPr lang="en-US" sz="2700" u="sng">
                <a:solidFill>
                  <a:srgbClr val="1C402E"/>
                </a:solidFill>
                <a:latin typeface="Open Sans"/>
                <a:hlinkClick r:id="rId5" action="ppaction://hlinksldjump"/>
              </a:rPr>
              <a:t>Back to Agenda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046738" y="1838327"/>
            <a:ext cx="6529079" cy="4278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6" indent="-226698" lvl="1">
              <a:lnSpc>
                <a:spcPts val="3108"/>
              </a:lnSpc>
              <a:buFont typeface="Arial"/>
              <a:buChar char="•"/>
            </a:pPr>
            <a:r>
              <a:rPr lang="en-US" sz="2100">
                <a:solidFill>
                  <a:srgbClr val="1C402E"/>
                </a:solidFill>
                <a:latin typeface="Canva Sans"/>
              </a:rPr>
              <a:t>Subqueries and Common Table Expressions (CTEs) to break down complex queries and improve readability and maintainability.</a:t>
            </a:r>
          </a:p>
          <a:p>
            <a:pPr algn="l">
              <a:lnSpc>
                <a:spcPts val="3108"/>
              </a:lnSpc>
            </a:pPr>
          </a:p>
          <a:p>
            <a:pPr algn="l" marL="453396" indent="-226698" lvl="1">
              <a:lnSpc>
                <a:spcPts val="3108"/>
              </a:lnSpc>
              <a:buFont typeface="Arial"/>
              <a:buChar char="•"/>
            </a:pPr>
            <a:r>
              <a:rPr lang="en-US" sz="2100">
                <a:solidFill>
                  <a:srgbClr val="1C402E"/>
                </a:solidFill>
                <a:latin typeface="Canva Sans"/>
              </a:rPr>
              <a:t>Optimize query performance by reducing data retrieval complexity.</a:t>
            </a:r>
          </a:p>
          <a:p>
            <a:pPr algn="l">
              <a:lnSpc>
                <a:spcPts val="3108"/>
              </a:lnSpc>
            </a:pPr>
          </a:p>
          <a:p>
            <a:pPr algn="l" marL="453396" indent="-226698" lvl="1">
              <a:lnSpc>
                <a:spcPts val="3108"/>
              </a:lnSpc>
              <a:buFont typeface="Arial"/>
              <a:buChar char="•"/>
            </a:pPr>
            <a:r>
              <a:rPr lang="en-US" sz="2100">
                <a:solidFill>
                  <a:srgbClr val="1C402E"/>
                </a:solidFill>
                <a:latin typeface="Canva Sans"/>
              </a:rPr>
              <a:t>Enable dynamic and conditional data retrieval.</a:t>
            </a:r>
          </a:p>
          <a:p>
            <a:pPr algn="l">
              <a:lnSpc>
                <a:spcPts val="3108"/>
              </a:lnSpc>
            </a:pPr>
          </a:p>
          <a:p>
            <a:pPr algn="l" marL="453396" indent="-226698" lvl="1">
              <a:lnSpc>
                <a:spcPts val="3108"/>
              </a:lnSpc>
              <a:buFont typeface="Arial"/>
              <a:buChar char="•"/>
            </a:pPr>
            <a:r>
              <a:rPr lang="en-US" sz="2100">
                <a:solidFill>
                  <a:srgbClr val="1C402E"/>
                </a:solidFill>
                <a:latin typeface="Canva Sans"/>
              </a:rPr>
              <a:t>They simplify complex queries by breaking them into manageable parts.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6596" y="-67087"/>
            <a:ext cx="616937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C402E"/>
                </a:solidFill>
                <a:latin typeface="Canva Sans Bold"/>
              </a:rPr>
              <a:t>Subqueries &amp; CTE’s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8433" y="7349713"/>
            <a:ext cx="7971135" cy="3985567"/>
          </a:xfrm>
          <a:custGeom>
            <a:avLst/>
            <a:gdLst/>
            <a:ahLst/>
            <a:cxnLst/>
            <a:rect r="r" b="b" t="t" l="l"/>
            <a:pathLst>
              <a:path h="3985567" w="7971135">
                <a:moveTo>
                  <a:pt x="0" y="0"/>
                </a:moveTo>
                <a:lnTo>
                  <a:pt x="7971134" y="0"/>
                </a:lnTo>
                <a:lnTo>
                  <a:pt x="7971134" y="3985568"/>
                </a:lnTo>
                <a:lnTo>
                  <a:pt x="0" y="3985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6204" y="808987"/>
            <a:ext cx="10912905" cy="3194544"/>
          </a:xfrm>
          <a:custGeom>
            <a:avLst/>
            <a:gdLst/>
            <a:ahLst/>
            <a:cxnLst/>
            <a:rect r="r" b="b" t="t" l="l"/>
            <a:pathLst>
              <a:path h="3194544" w="10912905">
                <a:moveTo>
                  <a:pt x="0" y="0"/>
                </a:moveTo>
                <a:lnTo>
                  <a:pt x="10912904" y="0"/>
                </a:lnTo>
                <a:lnTo>
                  <a:pt x="10912904" y="3194544"/>
                </a:lnTo>
                <a:lnTo>
                  <a:pt x="0" y="31945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4630135"/>
            <a:ext cx="4807483" cy="2820774"/>
          </a:xfrm>
          <a:custGeom>
            <a:avLst/>
            <a:gdLst/>
            <a:ahLst/>
            <a:cxnLst/>
            <a:rect r="r" b="b" t="t" l="l"/>
            <a:pathLst>
              <a:path h="2820774" w="4807483">
                <a:moveTo>
                  <a:pt x="0" y="0"/>
                </a:moveTo>
                <a:lnTo>
                  <a:pt x="4807483" y="0"/>
                </a:lnTo>
                <a:lnTo>
                  <a:pt x="4807483" y="2820774"/>
                </a:lnTo>
                <a:lnTo>
                  <a:pt x="0" y="28207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5946" t="0" r="-25438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010793" y="962025"/>
            <a:ext cx="4248507" cy="44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10"/>
              </a:lnSpc>
            </a:pPr>
            <a:r>
              <a:rPr lang="en-US" sz="2700" u="sng">
                <a:solidFill>
                  <a:srgbClr val="1C402E"/>
                </a:solidFill>
                <a:latin typeface="Open Sans"/>
                <a:hlinkClick r:id="rId6" action="ppaction://hlinksldjump"/>
              </a:rPr>
              <a:t>Back to Agenda</a:t>
            </a:r>
          </a:p>
        </p:txBody>
      </p:sp>
      <p:sp>
        <p:nvSpPr>
          <p:cNvPr name="AutoShape 6" id="6"/>
          <p:cNvSpPr/>
          <p:nvPr/>
        </p:nvSpPr>
        <p:spPr>
          <a:xfrm>
            <a:off x="2999805" y="3965431"/>
            <a:ext cx="0" cy="664703"/>
          </a:xfrm>
          <a:prstGeom prst="line">
            <a:avLst/>
          </a:prstGeom>
          <a:ln cap="flat" w="38100">
            <a:solidFill>
              <a:srgbClr val="042A1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7" id="7"/>
          <p:cNvSpPr txBox="true"/>
          <p:nvPr/>
        </p:nvSpPr>
        <p:spPr>
          <a:xfrm rot="0">
            <a:off x="715729" y="-104775"/>
            <a:ext cx="89580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1C402E"/>
                </a:solidFill>
                <a:latin typeface="Canva Sans Bold"/>
                <a:hlinkClick r:id="rId7" action="ppaction://hlinksldjump"/>
              </a:rPr>
              <a:t>Data Insights and Reporting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52722" y="4780573"/>
            <a:ext cx="9492712" cy="1725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0453" indent="-355226" lvl="1">
              <a:lnSpc>
                <a:spcPts val="4606"/>
              </a:lnSpc>
              <a:buFont typeface="Arial"/>
              <a:buChar char="•"/>
            </a:pPr>
            <a:r>
              <a:rPr lang="en-US" sz="3290">
                <a:solidFill>
                  <a:srgbClr val="1C402E"/>
                </a:solidFill>
                <a:latin typeface="Canva Sans"/>
              </a:rPr>
              <a:t>United packages has handled the most no of shipments handled</a:t>
            </a:r>
          </a:p>
          <a:p>
            <a:pPr algn="l" marL="710453" indent="-355226" lvl="1">
              <a:lnSpc>
                <a:spcPts val="4606"/>
              </a:lnSpc>
              <a:buFont typeface="Arial"/>
              <a:buChar char="•"/>
            </a:pPr>
            <a:r>
              <a:rPr lang="en-US" sz="3290">
                <a:solidFill>
                  <a:srgbClr val="1C402E"/>
                </a:solidFill>
                <a:latin typeface="Canva Sans"/>
              </a:rPr>
              <a:t>The sum of total no of orders handled is 74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8433" y="7349713"/>
            <a:ext cx="7971135" cy="3985567"/>
          </a:xfrm>
          <a:custGeom>
            <a:avLst/>
            <a:gdLst/>
            <a:ahLst/>
            <a:cxnLst/>
            <a:rect r="r" b="b" t="t" l="l"/>
            <a:pathLst>
              <a:path h="3985567" w="7971135">
                <a:moveTo>
                  <a:pt x="0" y="0"/>
                </a:moveTo>
                <a:lnTo>
                  <a:pt x="7971134" y="0"/>
                </a:lnTo>
                <a:lnTo>
                  <a:pt x="7971134" y="3985568"/>
                </a:lnTo>
                <a:lnTo>
                  <a:pt x="0" y="3985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9852" y="976093"/>
            <a:ext cx="10618266" cy="2862162"/>
          </a:xfrm>
          <a:custGeom>
            <a:avLst/>
            <a:gdLst/>
            <a:ahLst/>
            <a:cxnLst/>
            <a:rect r="r" b="b" t="t" l="l"/>
            <a:pathLst>
              <a:path h="2862162" w="10618266">
                <a:moveTo>
                  <a:pt x="0" y="0"/>
                </a:moveTo>
                <a:lnTo>
                  <a:pt x="10618266" y="0"/>
                </a:lnTo>
                <a:lnTo>
                  <a:pt x="10618266" y="2862162"/>
                </a:lnTo>
                <a:lnTo>
                  <a:pt x="0" y="28621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4787770"/>
            <a:ext cx="7208073" cy="1612429"/>
          </a:xfrm>
          <a:custGeom>
            <a:avLst/>
            <a:gdLst/>
            <a:ahLst/>
            <a:cxnLst/>
            <a:rect r="r" b="b" t="t" l="l"/>
            <a:pathLst>
              <a:path h="1612429" w="7208073">
                <a:moveTo>
                  <a:pt x="0" y="0"/>
                </a:moveTo>
                <a:lnTo>
                  <a:pt x="7208073" y="0"/>
                </a:lnTo>
                <a:lnTo>
                  <a:pt x="7208073" y="1612428"/>
                </a:lnTo>
                <a:lnTo>
                  <a:pt x="0" y="16124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110" t="0" r="-511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010793" y="415290"/>
            <a:ext cx="4248507" cy="44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10"/>
              </a:lnSpc>
            </a:pPr>
            <a:r>
              <a:rPr lang="en-US" sz="2700" u="sng">
                <a:solidFill>
                  <a:srgbClr val="1C402E"/>
                </a:solidFill>
                <a:latin typeface="Open Sans"/>
                <a:hlinkClick r:id="rId6" action="ppaction://hlinksldjump"/>
              </a:rPr>
              <a:t>Back to Agenda</a:t>
            </a:r>
          </a:p>
        </p:txBody>
      </p:sp>
      <p:sp>
        <p:nvSpPr>
          <p:cNvPr name="AutoShape 6" id="6"/>
          <p:cNvSpPr/>
          <p:nvPr/>
        </p:nvSpPr>
        <p:spPr>
          <a:xfrm>
            <a:off x="2999805" y="3965431"/>
            <a:ext cx="0" cy="664703"/>
          </a:xfrm>
          <a:prstGeom prst="line">
            <a:avLst/>
          </a:prstGeom>
          <a:ln cap="flat" w="38100">
            <a:solidFill>
              <a:srgbClr val="042A1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7" id="7"/>
          <p:cNvSpPr txBox="true"/>
          <p:nvPr/>
        </p:nvSpPr>
        <p:spPr>
          <a:xfrm rot="0">
            <a:off x="9547612" y="4070302"/>
            <a:ext cx="7163912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C402E"/>
                </a:solidFill>
                <a:latin typeface="Canva Sans"/>
              </a:rPr>
              <a:t>The top 2 customers who have contributed the company revenue are 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C402E"/>
                </a:solidFill>
                <a:latin typeface="Canva Sans"/>
              </a:rPr>
              <a:t>        Jytte petersen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C402E"/>
                </a:solidFill>
                <a:latin typeface="Canva Sans"/>
              </a:rPr>
              <a:t>        Roland mendel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8433" y="7349713"/>
            <a:ext cx="7971135" cy="3985567"/>
          </a:xfrm>
          <a:custGeom>
            <a:avLst/>
            <a:gdLst/>
            <a:ahLst/>
            <a:cxnLst/>
            <a:rect r="r" b="b" t="t" l="l"/>
            <a:pathLst>
              <a:path h="3985567" w="7971135">
                <a:moveTo>
                  <a:pt x="0" y="0"/>
                </a:moveTo>
                <a:lnTo>
                  <a:pt x="7971134" y="0"/>
                </a:lnTo>
                <a:lnTo>
                  <a:pt x="7971134" y="3985568"/>
                </a:lnTo>
                <a:lnTo>
                  <a:pt x="0" y="3985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1743" y="747293"/>
            <a:ext cx="10300341" cy="2778512"/>
          </a:xfrm>
          <a:custGeom>
            <a:avLst/>
            <a:gdLst/>
            <a:ahLst/>
            <a:cxnLst/>
            <a:rect r="r" b="b" t="t" l="l"/>
            <a:pathLst>
              <a:path h="2778512" w="10300341">
                <a:moveTo>
                  <a:pt x="0" y="0"/>
                </a:moveTo>
                <a:lnTo>
                  <a:pt x="10300341" y="0"/>
                </a:lnTo>
                <a:lnTo>
                  <a:pt x="10300341" y="2778512"/>
                </a:lnTo>
                <a:lnTo>
                  <a:pt x="0" y="27785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35927" y="4218683"/>
            <a:ext cx="5574081" cy="2438153"/>
          </a:xfrm>
          <a:custGeom>
            <a:avLst/>
            <a:gdLst/>
            <a:ahLst/>
            <a:cxnLst/>
            <a:rect r="r" b="b" t="t" l="l"/>
            <a:pathLst>
              <a:path h="2438153" w="5574081">
                <a:moveTo>
                  <a:pt x="0" y="0"/>
                </a:moveTo>
                <a:lnTo>
                  <a:pt x="5574081" y="0"/>
                </a:lnTo>
                <a:lnTo>
                  <a:pt x="5574081" y="2438153"/>
                </a:lnTo>
                <a:lnTo>
                  <a:pt x="0" y="24381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2020" t="0" r="-1909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35927" y="6929251"/>
            <a:ext cx="2784107" cy="840924"/>
          </a:xfrm>
          <a:custGeom>
            <a:avLst/>
            <a:gdLst/>
            <a:ahLst/>
            <a:cxnLst/>
            <a:rect r="r" b="b" t="t" l="l"/>
            <a:pathLst>
              <a:path h="840924" w="2784107">
                <a:moveTo>
                  <a:pt x="0" y="0"/>
                </a:moveTo>
                <a:lnTo>
                  <a:pt x="2784107" y="0"/>
                </a:lnTo>
                <a:lnTo>
                  <a:pt x="2784107" y="840924"/>
                </a:lnTo>
                <a:lnTo>
                  <a:pt x="0" y="8409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2058" t="0" r="-89372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010793" y="415290"/>
            <a:ext cx="4248507" cy="44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10"/>
              </a:lnSpc>
            </a:pPr>
            <a:r>
              <a:rPr lang="en-US" sz="2700" u="sng">
                <a:solidFill>
                  <a:srgbClr val="1C402E"/>
                </a:solidFill>
                <a:latin typeface="Open Sans"/>
                <a:hlinkClick r:id="rId7" action="ppaction://hlinksldjump"/>
              </a:rPr>
              <a:t>Back to Agenda</a:t>
            </a:r>
          </a:p>
        </p:txBody>
      </p:sp>
      <p:sp>
        <p:nvSpPr>
          <p:cNvPr name="AutoShape 7" id="7"/>
          <p:cNvSpPr/>
          <p:nvPr/>
        </p:nvSpPr>
        <p:spPr>
          <a:xfrm>
            <a:off x="2999805" y="3553979"/>
            <a:ext cx="0" cy="664703"/>
          </a:xfrm>
          <a:prstGeom prst="line">
            <a:avLst/>
          </a:prstGeom>
          <a:ln cap="flat" w="38100">
            <a:solidFill>
              <a:srgbClr val="042A1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8" id="8"/>
          <p:cNvSpPr txBox="true"/>
          <p:nvPr/>
        </p:nvSpPr>
        <p:spPr>
          <a:xfrm rot="0">
            <a:off x="9144000" y="3866502"/>
            <a:ext cx="3892974" cy="2506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0"/>
              </a:lnSpc>
            </a:pPr>
            <a:r>
              <a:rPr lang="en-US" sz="2378">
                <a:solidFill>
                  <a:srgbClr val="1C402E"/>
                </a:solidFill>
                <a:latin typeface="Canva Sans"/>
              </a:rPr>
              <a:t>Top contries by purchase power are </a:t>
            </a:r>
          </a:p>
          <a:p>
            <a:pPr algn="ctr" marL="513608" indent="-256804" lvl="1">
              <a:lnSpc>
                <a:spcPts val="3330"/>
              </a:lnSpc>
              <a:buAutoNum type="arabicPeriod" startAt="1"/>
            </a:pPr>
            <a:r>
              <a:rPr lang="en-US" sz="2378">
                <a:solidFill>
                  <a:srgbClr val="1C402E"/>
                </a:solidFill>
                <a:latin typeface="Canva Sans"/>
              </a:rPr>
              <a:t>USA </a:t>
            </a:r>
          </a:p>
          <a:p>
            <a:pPr algn="ctr" marL="513608" indent="-256804" lvl="1">
              <a:lnSpc>
                <a:spcPts val="3330"/>
              </a:lnSpc>
              <a:buAutoNum type="arabicPeriod" startAt="1"/>
            </a:pPr>
            <a:r>
              <a:rPr lang="en-US" sz="2378">
                <a:solidFill>
                  <a:srgbClr val="1C402E"/>
                </a:solidFill>
                <a:latin typeface="Canva Sans"/>
              </a:rPr>
              <a:t>Germany</a:t>
            </a:r>
          </a:p>
          <a:p>
            <a:pPr algn="ctr" marL="513608" indent="-256804" lvl="1">
              <a:lnSpc>
                <a:spcPts val="3330"/>
              </a:lnSpc>
              <a:buAutoNum type="arabicPeriod" startAt="1"/>
            </a:pPr>
            <a:r>
              <a:rPr lang="en-US" sz="2378">
                <a:solidFill>
                  <a:srgbClr val="1C402E"/>
                </a:solidFill>
                <a:latin typeface="Canva Sans"/>
              </a:rPr>
              <a:t>Austria</a:t>
            </a:r>
          </a:p>
          <a:p>
            <a:pPr algn="ctr" marL="513608" indent="-256804" lvl="1">
              <a:lnSpc>
                <a:spcPts val="3330"/>
              </a:lnSpc>
              <a:buAutoNum type="arabicPeriod" startAt="1"/>
            </a:pPr>
            <a:r>
              <a:rPr lang="en-US" sz="2378">
                <a:solidFill>
                  <a:srgbClr val="1C402E"/>
                </a:solidFill>
                <a:latin typeface="Canva Sans"/>
              </a:rPr>
              <a:t>Denmark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683946" y="5063984"/>
            <a:ext cx="3575354" cy="1592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8"/>
              </a:lnSpc>
            </a:pPr>
            <a:r>
              <a:rPr lang="en-US" sz="2284">
                <a:solidFill>
                  <a:srgbClr val="1C402E"/>
                </a:solidFill>
                <a:latin typeface="Canva Sans"/>
              </a:rPr>
              <a:t>Countries we need to develop on:</a:t>
            </a:r>
          </a:p>
          <a:p>
            <a:pPr algn="l" marL="493220" indent="-246610" lvl="1">
              <a:lnSpc>
                <a:spcPts val="3198"/>
              </a:lnSpc>
              <a:buFont typeface="Arial"/>
              <a:buChar char="•"/>
            </a:pPr>
            <a:r>
              <a:rPr lang="en-US" sz="2284">
                <a:solidFill>
                  <a:srgbClr val="1C402E"/>
                </a:solidFill>
                <a:latin typeface="Canva Sans"/>
              </a:rPr>
              <a:t>Argentina</a:t>
            </a:r>
          </a:p>
          <a:p>
            <a:pPr algn="l" marL="493220" indent="-246610" lvl="1">
              <a:lnSpc>
                <a:spcPts val="3198"/>
              </a:lnSpc>
              <a:buFont typeface="Arial"/>
              <a:buChar char="•"/>
            </a:pPr>
            <a:r>
              <a:rPr lang="en-US" sz="2284">
                <a:solidFill>
                  <a:srgbClr val="1C402E"/>
                </a:solidFill>
                <a:latin typeface="Canva Sans"/>
              </a:rPr>
              <a:t>Norway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2588" y="4471346"/>
            <a:ext cx="6731519" cy="3618451"/>
          </a:xfrm>
          <a:custGeom>
            <a:avLst/>
            <a:gdLst/>
            <a:ahLst/>
            <a:cxnLst/>
            <a:rect r="r" b="b" t="t" l="l"/>
            <a:pathLst>
              <a:path h="3618451" w="6731519">
                <a:moveTo>
                  <a:pt x="0" y="0"/>
                </a:moveTo>
                <a:lnTo>
                  <a:pt x="6731519" y="0"/>
                </a:lnTo>
                <a:lnTo>
                  <a:pt x="6731519" y="3618451"/>
                </a:lnTo>
                <a:lnTo>
                  <a:pt x="0" y="36184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55" t="0" r="-374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58433" y="7349713"/>
            <a:ext cx="7971135" cy="3985567"/>
          </a:xfrm>
          <a:custGeom>
            <a:avLst/>
            <a:gdLst/>
            <a:ahLst/>
            <a:cxnLst/>
            <a:rect r="r" b="b" t="t" l="l"/>
            <a:pathLst>
              <a:path h="3985567" w="7971135">
                <a:moveTo>
                  <a:pt x="0" y="0"/>
                </a:moveTo>
                <a:lnTo>
                  <a:pt x="7971134" y="0"/>
                </a:lnTo>
                <a:lnTo>
                  <a:pt x="7971134" y="3985568"/>
                </a:lnTo>
                <a:lnTo>
                  <a:pt x="0" y="39855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010793" y="415290"/>
            <a:ext cx="4248507" cy="44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10"/>
              </a:lnSpc>
            </a:pPr>
            <a:r>
              <a:rPr lang="en-US" sz="2700" u="sng">
                <a:solidFill>
                  <a:srgbClr val="1C402E"/>
                </a:solidFill>
                <a:latin typeface="Open Sans"/>
                <a:hlinkClick r:id="rId5" action="ppaction://hlinksldjump"/>
              </a:rPr>
              <a:t>Back to Agenda</a:t>
            </a:r>
          </a:p>
        </p:txBody>
      </p:sp>
      <p:sp>
        <p:nvSpPr>
          <p:cNvPr name="AutoShape 5" id="5"/>
          <p:cNvSpPr/>
          <p:nvPr/>
        </p:nvSpPr>
        <p:spPr>
          <a:xfrm>
            <a:off x="2999805" y="3806642"/>
            <a:ext cx="0" cy="664703"/>
          </a:xfrm>
          <a:prstGeom prst="line">
            <a:avLst/>
          </a:prstGeom>
          <a:ln cap="flat" w="38100">
            <a:solidFill>
              <a:srgbClr val="042A1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611610" y="655320"/>
            <a:ext cx="10167275" cy="3383278"/>
          </a:xfrm>
          <a:custGeom>
            <a:avLst/>
            <a:gdLst/>
            <a:ahLst/>
            <a:cxnLst/>
            <a:rect r="r" b="b" t="t" l="l"/>
            <a:pathLst>
              <a:path h="3383278" w="10167275">
                <a:moveTo>
                  <a:pt x="0" y="0"/>
                </a:moveTo>
                <a:lnTo>
                  <a:pt x="10167275" y="0"/>
                </a:lnTo>
                <a:lnTo>
                  <a:pt x="10167275" y="3383279"/>
                </a:lnTo>
                <a:lnTo>
                  <a:pt x="0" y="33832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" t="0" r="-5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326771" y="4433246"/>
            <a:ext cx="6653402" cy="254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3895" indent="-261948" lvl="1">
              <a:lnSpc>
                <a:spcPts val="3397"/>
              </a:lnSpc>
              <a:buFont typeface="Arial"/>
              <a:buChar char="•"/>
            </a:pPr>
            <a:r>
              <a:rPr lang="en-US" sz="2426">
                <a:solidFill>
                  <a:srgbClr val="1C402E"/>
                </a:solidFill>
                <a:latin typeface="Canva Sans"/>
              </a:rPr>
              <a:t>Top selling month is </a:t>
            </a:r>
            <a:r>
              <a:rPr lang="en-US" sz="2426">
                <a:solidFill>
                  <a:srgbClr val="1C402E"/>
                </a:solidFill>
                <a:latin typeface="Canva Sans Bold"/>
              </a:rPr>
              <a:t>Jan</a:t>
            </a:r>
          </a:p>
          <a:p>
            <a:pPr algn="l">
              <a:lnSpc>
                <a:spcPts val="3397"/>
              </a:lnSpc>
            </a:pPr>
          </a:p>
          <a:p>
            <a:pPr algn="l" marL="523895" indent="-261948" lvl="1">
              <a:lnSpc>
                <a:spcPts val="3397"/>
              </a:lnSpc>
              <a:buFont typeface="Arial"/>
              <a:buChar char="•"/>
            </a:pPr>
            <a:r>
              <a:rPr lang="en-US" sz="2426">
                <a:solidFill>
                  <a:srgbClr val="1C402E"/>
                </a:solidFill>
                <a:latin typeface="Canva Sans"/>
              </a:rPr>
              <a:t>November and December has high sales compared to other months </a:t>
            </a:r>
          </a:p>
          <a:p>
            <a:pPr algn="l" marL="523895" indent="-261948" lvl="1">
              <a:lnSpc>
                <a:spcPts val="3397"/>
              </a:lnSpc>
              <a:buFont typeface="Arial"/>
              <a:buChar char="•"/>
            </a:pPr>
            <a:r>
              <a:rPr lang="en-US" sz="2426">
                <a:solidFill>
                  <a:srgbClr val="1C402E"/>
                </a:solidFill>
                <a:latin typeface="Canva Sans"/>
              </a:rPr>
              <a:t>we could see a </a:t>
            </a:r>
            <a:r>
              <a:rPr lang="en-US" sz="2426">
                <a:solidFill>
                  <a:srgbClr val="1C402E"/>
                </a:solidFill>
                <a:latin typeface="Canva Sans Bold"/>
              </a:rPr>
              <a:t>Trend</a:t>
            </a:r>
            <a:r>
              <a:rPr lang="en-US" sz="2426">
                <a:solidFill>
                  <a:srgbClr val="1C402E"/>
                </a:solidFill>
                <a:latin typeface="Canva Sans"/>
              </a:rPr>
              <a:t> on last two months of the year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1904" y="5740420"/>
            <a:ext cx="7802487" cy="1649273"/>
          </a:xfrm>
          <a:custGeom>
            <a:avLst/>
            <a:gdLst/>
            <a:ahLst/>
            <a:cxnLst/>
            <a:rect r="r" b="b" t="t" l="l"/>
            <a:pathLst>
              <a:path h="1649273" w="7802487">
                <a:moveTo>
                  <a:pt x="0" y="0"/>
                </a:moveTo>
                <a:lnTo>
                  <a:pt x="7802486" y="0"/>
                </a:lnTo>
                <a:lnTo>
                  <a:pt x="7802486" y="1649273"/>
                </a:lnTo>
                <a:lnTo>
                  <a:pt x="0" y="16492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138" t="0" r="-119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58433" y="7349713"/>
            <a:ext cx="7971135" cy="3985567"/>
          </a:xfrm>
          <a:custGeom>
            <a:avLst/>
            <a:gdLst/>
            <a:ahLst/>
            <a:cxnLst/>
            <a:rect r="r" b="b" t="t" l="l"/>
            <a:pathLst>
              <a:path h="3985567" w="7971135">
                <a:moveTo>
                  <a:pt x="0" y="0"/>
                </a:moveTo>
                <a:lnTo>
                  <a:pt x="7971134" y="0"/>
                </a:lnTo>
                <a:lnTo>
                  <a:pt x="7971134" y="3985568"/>
                </a:lnTo>
                <a:lnTo>
                  <a:pt x="0" y="39855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010793" y="415290"/>
            <a:ext cx="4248507" cy="44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10"/>
              </a:lnSpc>
            </a:pPr>
            <a:r>
              <a:rPr lang="en-US" sz="2700" u="sng">
                <a:solidFill>
                  <a:srgbClr val="1C402E"/>
                </a:solidFill>
                <a:latin typeface="Open Sans"/>
                <a:hlinkClick r:id="rId5" action="ppaction://hlinksldjump"/>
              </a:rPr>
              <a:t>Back to Agenda</a:t>
            </a:r>
          </a:p>
        </p:txBody>
      </p:sp>
      <p:sp>
        <p:nvSpPr>
          <p:cNvPr name="AutoShape 5" id="5"/>
          <p:cNvSpPr/>
          <p:nvPr/>
        </p:nvSpPr>
        <p:spPr>
          <a:xfrm>
            <a:off x="2999805" y="5068323"/>
            <a:ext cx="0" cy="664703"/>
          </a:xfrm>
          <a:prstGeom prst="line">
            <a:avLst/>
          </a:prstGeom>
          <a:ln cap="flat" w="38100">
            <a:solidFill>
              <a:srgbClr val="042A1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17016" y="429409"/>
            <a:ext cx="10047021" cy="4714091"/>
          </a:xfrm>
          <a:custGeom>
            <a:avLst/>
            <a:gdLst/>
            <a:ahLst/>
            <a:cxnLst/>
            <a:rect r="r" b="b" t="t" l="l"/>
            <a:pathLst>
              <a:path h="4714091" w="10047021">
                <a:moveTo>
                  <a:pt x="0" y="0"/>
                </a:moveTo>
                <a:lnTo>
                  <a:pt x="10047020" y="0"/>
                </a:lnTo>
                <a:lnTo>
                  <a:pt x="10047020" y="4714091"/>
                </a:lnTo>
                <a:lnTo>
                  <a:pt x="0" y="47140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1" t="0" r="-11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752100" y="3895657"/>
            <a:ext cx="7185668" cy="3110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7901" indent="-318950" lvl="1">
              <a:lnSpc>
                <a:spcPts val="4136"/>
              </a:lnSpc>
              <a:buFont typeface="Arial"/>
              <a:buChar char="•"/>
            </a:pPr>
            <a:r>
              <a:rPr lang="en-US" sz="2954">
                <a:solidFill>
                  <a:srgbClr val="1C402E"/>
                </a:solidFill>
                <a:latin typeface="Canva Sans"/>
              </a:rPr>
              <a:t>These suplpliers have contributed more to the store than other suppliers </a:t>
            </a:r>
          </a:p>
          <a:p>
            <a:pPr algn="l" marL="637901" indent="-318950" lvl="1">
              <a:lnSpc>
                <a:spcPts val="4136"/>
              </a:lnSpc>
              <a:buFont typeface="Arial"/>
              <a:buChar char="•"/>
            </a:pPr>
            <a:r>
              <a:rPr lang="en-US" sz="2954">
                <a:solidFill>
                  <a:srgbClr val="1C402E"/>
                </a:solidFill>
                <a:latin typeface="Canva Sans"/>
              </a:rPr>
              <a:t>Total earnings from these suppliers to the country can say that these suppliers have high productivity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8433" y="7349713"/>
            <a:ext cx="7971135" cy="3985567"/>
          </a:xfrm>
          <a:custGeom>
            <a:avLst/>
            <a:gdLst/>
            <a:ahLst/>
            <a:cxnLst/>
            <a:rect r="r" b="b" t="t" l="l"/>
            <a:pathLst>
              <a:path h="3985567" w="7971135">
                <a:moveTo>
                  <a:pt x="0" y="0"/>
                </a:moveTo>
                <a:lnTo>
                  <a:pt x="7971134" y="0"/>
                </a:lnTo>
                <a:lnTo>
                  <a:pt x="7971134" y="3985568"/>
                </a:lnTo>
                <a:lnTo>
                  <a:pt x="0" y="3985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4313" y="4499697"/>
            <a:ext cx="7382196" cy="2505393"/>
          </a:xfrm>
          <a:custGeom>
            <a:avLst/>
            <a:gdLst/>
            <a:ahLst/>
            <a:cxnLst/>
            <a:rect r="r" b="b" t="t" l="l"/>
            <a:pathLst>
              <a:path h="2505393" w="7382196">
                <a:moveTo>
                  <a:pt x="0" y="0"/>
                </a:moveTo>
                <a:lnTo>
                  <a:pt x="7382195" y="0"/>
                </a:lnTo>
                <a:lnTo>
                  <a:pt x="7382195" y="2505393"/>
                </a:lnTo>
                <a:lnTo>
                  <a:pt x="0" y="25053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9" t="0" r="-1211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010793" y="415290"/>
            <a:ext cx="4248507" cy="44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10"/>
              </a:lnSpc>
            </a:pPr>
            <a:r>
              <a:rPr lang="en-US" sz="2700" u="sng">
                <a:solidFill>
                  <a:srgbClr val="1C402E"/>
                </a:solidFill>
                <a:latin typeface="Open Sans"/>
                <a:hlinkClick r:id="rId5" action="ppaction://hlinksldjump"/>
              </a:rPr>
              <a:t>Back to Agenda</a:t>
            </a:r>
          </a:p>
        </p:txBody>
      </p:sp>
      <p:sp>
        <p:nvSpPr>
          <p:cNvPr name="AutoShape 5" id="5"/>
          <p:cNvSpPr/>
          <p:nvPr/>
        </p:nvSpPr>
        <p:spPr>
          <a:xfrm>
            <a:off x="2999805" y="3834993"/>
            <a:ext cx="0" cy="664703"/>
          </a:xfrm>
          <a:prstGeom prst="line">
            <a:avLst/>
          </a:prstGeom>
          <a:ln cap="flat" w="38100">
            <a:solidFill>
              <a:srgbClr val="042A1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64313" y="865536"/>
            <a:ext cx="10920101" cy="3060937"/>
          </a:xfrm>
          <a:custGeom>
            <a:avLst/>
            <a:gdLst/>
            <a:ahLst/>
            <a:cxnLst/>
            <a:rect r="r" b="b" t="t" l="l"/>
            <a:pathLst>
              <a:path h="3060937" w="10920101">
                <a:moveTo>
                  <a:pt x="0" y="0"/>
                </a:moveTo>
                <a:lnTo>
                  <a:pt x="10920101" y="0"/>
                </a:lnTo>
                <a:lnTo>
                  <a:pt x="10920101" y="3060937"/>
                </a:lnTo>
                <a:lnTo>
                  <a:pt x="0" y="3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535510" y="4442547"/>
            <a:ext cx="6950565" cy="1808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5645" indent="-277822" lvl="1">
              <a:lnSpc>
                <a:spcPts val="3603"/>
              </a:lnSpc>
              <a:buFont typeface="Arial"/>
              <a:buChar char="•"/>
            </a:pPr>
            <a:r>
              <a:rPr lang="en-US" sz="2573">
                <a:solidFill>
                  <a:srgbClr val="1C402E"/>
                </a:solidFill>
                <a:latin typeface="Canva Sans"/>
              </a:rPr>
              <a:t>Marget peacock  has made a high revenue </a:t>
            </a:r>
          </a:p>
          <a:p>
            <a:pPr algn="l" marL="555645" indent="-277822" lvl="1">
              <a:lnSpc>
                <a:spcPts val="3603"/>
              </a:lnSpc>
              <a:buFont typeface="Arial"/>
              <a:buChar char="•"/>
            </a:pPr>
            <a:r>
              <a:rPr lang="en-US" sz="2573">
                <a:solidFill>
                  <a:srgbClr val="1C402E"/>
                </a:solidFill>
                <a:latin typeface="Canva Sans"/>
              </a:rPr>
              <a:t>second person have revenue of half of marget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8433" y="7349713"/>
            <a:ext cx="7971135" cy="3985567"/>
          </a:xfrm>
          <a:custGeom>
            <a:avLst/>
            <a:gdLst/>
            <a:ahLst/>
            <a:cxnLst/>
            <a:rect r="r" b="b" t="t" l="l"/>
            <a:pathLst>
              <a:path h="3985567" w="7971135">
                <a:moveTo>
                  <a:pt x="0" y="0"/>
                </a:moveTo>
                <a:lnTo>
                  <a:pt x="7971134" y="0"/>
                </a:lnTo>
                <a:lnTo>
                  <a:pt x="7971134" y="3985568"/>
                </a:lnTo>
                <a:lnTo>
                  <a:pt x="0" y="3985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1066" y="3656063"/>
            <a:ext cx="2405740" cy="1042938"/>
          </a:xfrm>
          <a:custGeom>
            <a:avLst/>
            <a:gdLst/>
            <a:ahLst/>
            <a:cxnLst/>
            <a:rect r="r" b="b" t="t" l="l"/>
            <a:pathLst>
              <a:path h="1042938" w="2405740">
                <a:moveTo>
                  <a:pt x="0" y="0"/>
                </a:moveTo>
                <a:lnTo>
                  <a:pt x="2405739" y="0"/>
                </a:lnTo>
                <a:lnTo>
                  <a:pt x="2405739" y="1042937"/>
                </a:lnTo>
                <a:lnTo>
                  <a:pt x="0" y="10429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6541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010793" y="415290"/>
            <a:ext cx="4248507" cy="44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10"/>
              </a:lnSpc>
            </a:pPr>
            <a:r>
              <a:rPr lang="en-US" sz="2700" u="sng">
                <a:solidFill>
                  <a:srgbClr val="1C402E"/>
                </a:solidFill>
                <a:latin typeface="Open Sans"/>
                <a:hlinkClick r:id="rId5" action="ppaction://hlinksldjump"/>
              </a:rPr>
              <a:t>Back to Agenda</a:t>
            </a:r>
          </a:p>
        </p:txBody>
      </p:sp>
      <p:sp>
        <p:nvSpPr>
          <p:cNvPr name="AutoShape 5" id="5"/>
          <p:cNvSpPr/>
          <p:nvPr/>
        </p:nvSpPr>
        <p:spPr>
          <a:xfrm>
            <a:off x="2999805" y="2991359"/>
            <a:ext cx="0" cy="664703"/>
          </a:xfrm>
          <a:prstGeom prst="line">
            <a:avLst/>
          </a:prstGeom>
          <a:ln cap="flat" w="38100">
            <a:solidFill>
              <a:srgbClr val="042A1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682555" y="1845177"/>
            <a:ext cx="10380030" cy="1251766"/>
          </a:xfrm>
          <a:custGeom>
            <a:avLst/>
            <a:gdLst/>
            <a:ahLst/>
            <a:cxnLst/>
            <a:rect r="r" b="b" t="t" l="l"/>
            <a:pathLst>
              <a:path h="1251766" w="10380030">
                <a:moveTo>
                  <a:pt x="0" y="0"/>
                </a:moveTo>
                <a:lnTo>
                  <a:pt x="10380030" y="0"/>
                </a:lnTo>
                <a:lnTo>
                  <a:pt x="10380030" y="1251766"/>
                </a:lnTo>
                <a:lnTo>
                  <a:pt x="0" y="12517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484680" y="4118610"/>
            <a:ext cx="704838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C402E"/>
                </a:solidFill>
                <a:latin typeface="Canva Sans"/>
              </a:rPr>
              <a:t>Total revenue of store is </a:t>
            </a:r>
            <a:r>
              <a:rPr lang="en-US" sz="3399">
                <a:solidFill>
                  <a:srgbClr val="1C402E"/>
                </a:solidFill>
                <a:latin typeface="Canva Sans Bold"/>
              </a:rPr>
              <a:t>128,545$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010793" y="224790"/>
            <a:ext cx="4248507" cy="44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10"/>
              </a:lnSpc>
            </a:pPr>
            <a:r>
              <a:rPr lang="en-US" sz="2700" u="sng">
                <a:solidFill>
                  <a:srgbClr val="1C402E"/>
                </a:solidFill>
                <a:latin typeface="Open Sans"/>
                <a:hlinkClick r:id="rId2" action="ppaction://hlinksldjump"/>
              </a:rPr>
              <a:t>Back to Agenda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3500518" y="1202055"/>
            <a:ext cx="7029921" cy="7029921"/>
          </a:xfrm>
          <a:custGeom>
            <a:avLst/>
            <a:gdLst/>
            <a:ahLst/>
            <a:cxnLst/>
            <a:rect r="r" b="b" t="t" l="l"/>
            <a:pathLst>
              <a:path h="7029921" w="7029921">
                <a:moveTo>
                  <a:pt x="0" y="0"/>
                </a:moveTo>
                <a:lnTo>
                  <a:pt x="7029921" y="0"/>
                </a:lnTo>
                <a:lnTo>
                  <a:pt x="7029921" y="7029921"/>
                </a:lnTo>
                <a:lnTo>
                  <a:pt x="0" y="7029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41036" y="1722010"/>
            <a:ext cx="13569975" cy="7781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C402E"/>
                </a:solidFill>
                <a:latin typeface="Canva Sans"/>
              </a:rPr>
              <a:t>These are the examples to show how we can use MYSQL to retrieve data from Database.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C402E"/>
                </a:solidFill>
                <a:latin typeface="Canva Sans"/>
              </a:rPr>
              <a:t>Insights which retrieved shows the trends and values from data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C402E"/>
                </a:solidFill>
                <a:latin typeface="Canva Sans"/>
              </a:rPr>
              <a:t>Trends - Nov, Dec has high sells value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C402E"/>
                </a:solidFill>
                <a:latin typeface="Canva Sans"/>
              </a:rPr>
              <a:t>Values - Highest revenue employee, highest sold suppliers etc.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C402E"/>
                </a:solidFill>
                <a:latin typeface="Canva Sans"/>
              </a:rPr>
              <a:t>We can further dive into the data and retrieve most important info to help our client 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C402E"/>
                </a:solidFill>
                <a:latin typeface="Canva Sans"/>
              </a:rPr>
              <a:t>We can get information's from original data to support our assumptions or prove it.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62604" y="1160400"/>
            <a:ext cx="9806604" cy="10293191"/>
          </a:xfrm>
          <a:custGeom>
            <a:avLst/>
            <a:gdLst/>
            <a:ahLst/>
            <a:cxnLst/>
            <a:rect r="r" b="b" t="t" l="l"/>
            <a:pathLst>
              <a:path h="10293191" w="9806604">
                <a:moveTo>
                  <a:pt x="0" y="0"/>
                </a:moveTo>
                <a:lnTo>
                  <a:pt x="9806604" y="0"/>
                </a:lnTo>
                <a:lnTo>
                  <a:pt x="9806604" y="10293191"/>
                </a:lnTo>
                <a:lnTo>
                  <a:pt x="0" y="10293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30410" y="2950067"/>
            <a:ext cx="4121920" cy="1174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250"/>
              </a:lnSpc>
              <a:spcBef>
                <a:spcPct val="0"/>
              </a:spcBef>
            </a:pPr>
            <a:r>
              <a:rPr lang="en-US" sz="7708">
                <a:solidFill>
                  <a:srgbClr val="FFFAF4"/>
                </a:solidFill>
                <a:latin typeface="Montserrat"/>
              </a:rPr>
              <a:t>Agenda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143334" y="2617895"/>
            <a:ext cx="7580387" cy="7118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1216" indent="-300608" lvl="1">
              <a:lnSpc>
                <a:spcPts val="5179"/>
              </a:lnSpc>
              <a:buFont typeface="Arial"/>
              <a:buChar char="•"/>
            </a:pPr>
            <a:r>
              <a:rPr lang="en-US" sz="2784" spc="306" u="sng">
                <a:solidFill>
                  <a:srgbClr val="1C402E"/>
                </a:solidFill>
                <a:latin typeface="Open Sans"/>
                <a:hlinkClick r:id="rId4" action="ppaction://hlinksldjump"/>
              </a:rPr>
              <a:t>Data Retrieval and Basic Queries</a:t>
            </a:r>
          </a:p>
          <a:p>
            <a:pPr algn="l" marL="601216" indent="-300608" lvl="1">
              <a:lnSpc>
                <a:spcPts val="5179"/>
              </a:lnSpc>
              <a:buFont typeface="Arial"/>
              <a:buChar char="•"/>
            </a:pPr>
            <a:r>
              <a:rPr lang="en-US" sz="2784" spc="306" u="sng">
                <a:solidFill>
                  <a:srgbClr val="1C402E"/>
                </a:solidFill>
                <a:latin typeface="Open Sans"/>
                <a:hlinkClick r:id="rId5" action="ppaction://hlinksldjump"/>
              </a:rPr>
              <a:t>Filtering and Sorting Data</a:t>
            </a:r>
          </a:p>
          <a:p>
            <a:pPr algn="l" marL="601216" indent="-300608" lvl="1">
              <a:lnSpc>
                <a:spcPts val="5179"/>
              </a:lnSpc>
              <a:buFont typeface="Arial"/>
              <a:buChar char="•"/>
            </a:pPr>
            <a:r>
              <a:rPr lang="en-US" sz="2784" spc="306" u="sng">
                <a:solidFill>
                  <a:srgbClr val="1C402E"/>
                </a:solidFill>
                <a:latin typeface="Open Sans"/>
                <a:hlinkClick r:id="rId6" action="ppaction://hlinksldjump"/>
              </a:rPr>
              <a:t>Joining Tables</a:t>
            </a:r>
          </a:p>
          <a:p>
            <a:pPr algn="l" marL="601216" indent="-300608" lvl="1">
              <a:lnSpc>
                <a:spcPts val="5179"/>
              </a:lnSpc>
              <a:buFont typeface="Arial"/>
              <a:buChar char="•"/>
            </a:pPr>
            <a:r>
              <a:rPr lang="en-US" sz="2784" spc="306" u="sng">
                <a:solidFill>
                  <a:srgbClr val="1C402E"/>
                </a:solidFill>
                <a:latin typeface="Open Sans"/>
                <a:hlinkClick r:id="rId7" action="ppaction://hlinksldjump"/>
              </a:rPr>
              <a:t>Data Aggregation and Grouping</a:t>
            </a:r>
          </a:p>
          <a:p>
            <a:pPr algn="l" marL="601216" indent="-300608" lvl="1">
              <a:lnSpc>
                <a:spcPts val="5179"/>
              </a:lnSpc>
              <a:buFont typeface="Arial"/>
              <a:buChar char="•"/>
            </a:pPr>
            <a:r>
              <a:rPr lang="en-US" sz="2784" spc="306" u="sng">
                <a:solidFill>
                  <a:srgbClr val="1C402E"/>
                </a:solidFill>
                <a:latin typeface="Open Sans"/>
                <a:hlinkClick r:id="rId8" action="ppaction://hlinksldjump"/>
              </a:rPr>
              <a:t>Advanced SQL Functions</a:t>
            </a:r>
          </a:p>
          <a:p>
            <a:pPr algn="l" marL="601216" indent="-300608" lvl="1">
              <a:lnSpc>
                <a:spcPts val="5179"/>
              </a:lnSpc>
              <a:buFont typeface="Arial"/>
              <a:buChar char="•"/>
            </a:pPr>
            <a:r>
              <a:rPr lang="en-US" sz="2784" spc="306" u="sng">
                <a:solidFill>
                  <a:srgbClr val="1C402E"/>
                </a:solidFill>
                <a:latin typeface="Open Sans"/>
                <a:hlinkClick r:id="rId9" action="ppaction://hlinksldjump"/>
              </a:rPr>
              <a:t>Creating Views and Stored Procedures</a:t>
            </a:r>
          </a:p>
          <a:p>
            <a:pPr algn="l" marL="601216" indent="-300608" lvl="1">
              <a:lnSpc>
                <a:spcPts val="5179"/>
              </a:lnSpc>
              <a:buFont typeface="Arial"/>
              <a:buChar char="•"/>
            </a:pPr>
            <a:r>
              <a:rPr lang="en-US" sz="2784" spc="306" u="none">
                <a:solidFill>
                  <a:srgbClr val="1C402E"/>
                </a:solidFill>
                <a:latin typeface="Open Sans"/>
              </a:rPr>
              <a:t>Apply </a:t>
            </a:r>
            <a:r>
              <a:rPr lang="en-US" sz="2784" spc="306" u="sng">
                <a:solidFill>
                  <a:srgbClr val="1C402E"/>
                </a:solidFill>
                <a:latin typeface="Open Sans"/>
                <a:hlinkClick r:id="rId10" action="ppaction://hlinksldjump"/>
              </a:rPr>
              <a:t>subqueries </a:t>
            </a:r>
            <a:r>
              <a:rPr lang="en-US" sz="2784" spc="306" u="none">
                <a:solidFill>
                  <a:srgbClr val="1C402E"/>
                </a:solidFill>
                <a:latin typeface="Open Sans"/>
              </a:rPr>
              <a:t>and </a:t>
            </a:r>
            <a:r>
              <a:rPr lang="en-US" sz="2784" spc="306" u="sng">
                <a:solidFill>
                  <a:srgbClr val="1C402E"/>
                </a:solidFill>
                <a:latin typeface="Open Sans"/>
                <a:hlinkClick r:id="rId11" action="ppaction://hlinksldjump"/>
              </a:rPr>
              <a:t>common table expressions (CTEs)</a:t>
            </a:r>
          </a:p>
          <a:p>
            <a:pPr algn="l" marL="601216" indent="-300608" lvl="1">
              <a:lnSpc>
                <a:spcPts val="5179"/>
              </a:lnSpc>
              <a:buFont typeface="Arial"/>
              <a:buChar char="•"/>
            </a:pPr>
            <a:r>
              <a:rPr lang="en-US" sz="2784" spc="306" u="sng">
                <a:solidFill>
                  <a:srgbClr val="1C402E"/>
                </a:solidFill>
                <a:latin typeface="Open Sans"/>
                <a:hlinkClick r:id="rId12" action="ppaction://hlinksldjump"/>
              </a:rPr>
              <a:t>Data Insights and Reporting</a:t>
            </a:r>
          </a:p>
          <a:p>
            <a:pPr algn="l">
              <a:lnSpc>
                <a:spcPts val="4455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1340644"/>
            <a:ext cx="5486995" cy="1362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25"/>
              </a:lnSpc>
            </a:pPr>
            <a:r>
              <a:rPr lang="en-US" sz="2589">
                <a:solidFill>
                  <a:srgbClr val="042A19"/>
                </a:solidFill>
                <a:latin typeface="Canva Sans Bold"/>
              </a:rPr>
              <a:t>In the upcoming slide You will see </a:t>
            </a:r>
          </a:p>
          <a:p>
            <a:pPr algn="just">
              <a:lnSpc>
                <a:spcPts val="3625"/>
              </a:lnSpc>
            </a:pPr>
            <a:r>
              <a:rPr lang="en-US" sz="2589">
                <a:solidFill>
                  <a:srgbClr val="042A19"/>
                </a:solidFill>
                <a:latin typeface="Canva Sans Bold"/>
              </a:rPr>
              <a:t>The Function which are </a:t>
            </a:r>
          </a:p>
          <a:p>
            <a:pPr algn="just">
              <a:lnSpc>
                <a:spcPts val="3625"/>
              </a:lnSpc>
            </a:pPr>
            <a:r>
              <a:rPr lang="en-US" sz="2589">
                <a:solidFill>
                  <a:srgbClr val="042A19"/>
                </a:solidFill>
                <a:latin typeface="Canva Sans Bold"/>
              </a:rPr>
              <a:t>Mentioned below: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26770"/>
            <a:ext cx="11203370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1C402E"/>
                </a:solidFill>
                <a:latin typeface="Montserrat"/>
              </a:rPr>
              <a:t>Recommendations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010793" y="931545"/>
            <a:ext cx="4248507" cy="44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10"/>
              </a:lnSpc>
            </a:pPr>
            <a:r>
              <a:rPr lang="en-US" sz="2700" u="sng">
                <a:solidFill>
                  <a:srgbClr val="1C402E"/>
                </a:solidFill>
                <a:latin typeface="Open Sans"/>
                <a:hlinkClick r:id="rId2" action="ppaction://hlinksldjump"/>
              </a:rPr>
              <a:t>Back to Agenda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814691" y="3405188"/>
            <a:ext cx="2102103" cy="1819275"/>
          </a:xfrm>
          <a:custGeom>
            <a:avLst/>
            <a:gdLst/>
            <a:ahLst/>
            <a:cxnLst/>
            <a:rect r="r" b="b" t="t" l="l"/>
            <a:pathLst>
              <a:path h="1819275" w="2102103">
                <a:moveTo>
                  <a:pt x="0" y="0"/>
                </a:moveTo>
                <a:lnTo>
                  <a:pt x="2102103" y="0"/>
                </a:lnTo>
                <a:lnTo>
                  <a:pt x="2102103" y="1819274"/>
                </a:lnTo>
                <a:lnTo>
                  <a:pt x="0" y="18192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484519" y="3529965"/>
            <a:ext cx="4159597" cy="76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>
                <a:solidFill>
                  <a:srgbClr val="1C402E"/>
                </a:solidFill>
                <a:latin typeface="Open Sans Bold"/>
              </a:rPr>
              <a:t>Use simple and clear queries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814691" y="5953125"/>
            <a:ext cx="2102103" cy="1819275"/>
          </a:xfrm>
          <a:custGeom>
            <a:avLst/>
            <a:gdLst/>
            <a:ahLst/>
            <a:cxnLst/>
            <a:rect r="r" b="b" t="t" l="l"/>
            <a:pathLst>
              <a:path h="1819275" w="2102103">
                <a:moveTo>
                  <a:pt x="0" y="0"/>
                </a:moveTo>
                <a:lnTo>
                  <a:pt x="2102103" y="0"/>
                </a:lnTo>
                <a:lnTo>
                  <a:pt x="2102103" y="1819275"/>
                </a:lnTo>
                <a:lnTo>
                  <a:pt x="0" y="18192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484519" y="6077903"/>
            <a:ext cx="4159597" cy="76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>
                <a:solidFill>
                  <a:srgbClr val="1C402E"/>
                </a:solidFill>
                <a:latin typeface="Open Sans Bold"/>
              </a:rPr>
              <a:t>Use views , CTE’s to simplify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9643884" y="3405188"/>
            <a:ext cx="2102103" cy="1819275"/>
          </a:xfrm>
          <a:custGeom>
            <a:avLst/>
            <a:gdLst/>
            <a:ahLst/>
            <a:cxnLst/>
            <a:rect r="r" b="b" t="t" l="l"/>
            <a:pathLst>
              <a:path h="1819275" w="2102103">
                <a:moveTo>
                  <a:pt x="0" y="0"/>
                </a:moveTo>
                <a:lnTo>
                  <a:pt x="2102103" y="0"/>
                </a:lnTo>
                <a:lnTo>
                  <a:pt x="2102103" y="1819274"/>
                </a:lnTo>
                <a:lnTo>
                  <a:pt x="0" y="18192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313712" y="3529965"/>
            <a:ext cx="4159597" cy="76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>
                <a:solidFill>
                  <a:srgbClr val="1C402E"/>
                </a:solidFill>
                <a:latin typeface="Open Sans Bold"/>
              </a:rPr>
              <a:t>Avoid complexing queries and try to optimize it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9643884" y="5953125"/>
            <a:ext cx="2102103" cy="1819275"/>
          </a:xfrm>
          <a:custGeom>
            <a:avLst/>
            <a:gdLst/>
            <a:ahLst/>
            <a:cxnLst/>
            <a:rect r="r" b="b" t="t" l="l"/>
            <a:pathLst>
              <a:path h="1819275" w="2102103">
                <a:moveTo>
                  <a:pt x="0" y="0"/>
                </a:moveTo>
                <a:lnTo>
                  <a:pt x="2102103" y="0"/>
                </a:lnTo>
                <a:lnTo>
                  <a:pt x="2102103" y="1819275"/>
                </a:lnTo>
                <a:lnTo>
                  <a:pt x="0" y="18192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313712" y="6077903"/>
            <a:ext cx="4159597" cy="76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>
                <a:solidFill>
                  <a:srgbClr val="1C402E"/>
                </a:solidFill>
                <a:latin typeface="Open Sans Bold"/>
              </a:rPr>
              <a:t>Learn and practice SQL and experiment in it.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99187" y="1602785"/>
            <a:ext cx="7426254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>
                <a:solidFill>
                  <a:srgbClr val="1C402E"/>
                </a:solidFill>
                <a:latin typeface="Montserrat"/>
              </a:rPr>
              <a:t>Get In Touch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99187" y="3384194"/>
            <a:ext cx="5945056" cy="779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1"/>
              </a:lnSpc>
            </a:pPr>
            <a:r>
              <a:rPr lang="en-US" sz="4572">
                <a:solidFill>
                  <a:srgbClr val="1C402E"/>
                </a:solidFill>
                <a:latin typeface="Montserrat"/>
              </a:rPr>
              <a:t>Email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99187" y="4319910"/>
            <a:ext cx="6985591" cy="564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292">
                <a:solidFill>
                  <a:srgbClr val="1C402E"/>
                </a:solidFill>
                <a:latin typeface="Montserrat Bold"/>
              </a:rPr>
              <a:t>Jeevarathinam969@gmail.com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99187" y="5368716"/>
            <a:ext cx="5945056" cy="779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1"/>
              </a:lnSpc>
            </a:pPr>
            <a:r>
              <a:rPr lang="en-US" sz="4572">
                <a:solidFill>
                  <a:srgbClr val="1C402E"/>
                </a:solidFill>
                <a:latin typeface="Montserrat"/>
              </a:rPr>
              <a:t>Social Media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9187" y="6304432"/>
            <a:ext cx="5945056" cy="564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292">
                <a:solidFill>
                  <a:srgbClr val="1C402E"/>
                </a:solidFill>
                <a:latin typeface="Montserrat Bold"/>
              </a:rPr>
              <a:t>@jeevarathnam R 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10793" y="748814"/>
            <a:ext cx="4248507" cy="44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10"/>
              </a:lnSpc>
            </a:pPr>
            <a:r>
              <a:rPr lang="en-US" sz="2700" u="sng">
                <a:solidFill>
                  <a:srgbClr val="FFFAF4"/>
                </a:solidFill>
                <a:latin typeface="Open Sans"/>
                <a:hlinkClick r:id="rId2" action="ppaction://hlinksldjump"/>
              </a:rPr>
              <a:t>Back to Agenda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676727" y="0"/>
            <a:ext cx="13404163" cy="14455470"/>
          </a:xfrm>
          <a:custGeom>
            <a:avLst/>
            <a:gdLst/>
            <a:ahLst/>
            <a:cxnLst/>
            <a:rect r="r" b="b" t="t" l="l"/>
            <a:pathLst>
              <a:path h="14455470" w="13404163">
                <a:moveTo>
                  <a:pt x="0" y="0"/>
                </a:moveTo>
                <a:lnTo>
                  <a:pt x="13404163" y="0"/>
                </a:lnTo>
                <a:lnTo>
                  <a:pt x="13404163" y="14455470"/>
                </a:lnTo>
                <a:lnTo>
                  <a:pt x="0" y="144554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90698" y="5609634"/>
            <a:ext cx="3523234" cy="1500320"/>
            <a:chOff x="0" y="0"/>
            <a:chExt cx="812800" cy="3461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46119"/>
            </a:xfrm>
            <a:custGeom>
              <a:avLst/>
              <a:gdLst/>
              <a:ahLst/>
              <a:cxnLst/>
              <a:rect r="r" b="b" t="t" l="l"/>
              <a:pathLst>
                <a:path h="346119" w="812800">
                  <a:moveTo>
                    <a:pt x="131843" y="0"/>
                  </a:moveTo>
                  <a:lnTo>
                    <a:pt x="680957" y="0"/>
                  </a:lnTo>
                  <a:cubicBezTo>
                    <a:pt x="753772" y="0"/>
                    <a:pt x="812800" y="59028"/>
                    <a:pt x="812800" y="131843"/>
                  </a:cubicBezTo>
                  <a:lnTo>
                    <a:pt x="812800" y="214276"/>
                  </a:lnTo>
                  <a:cubicBezTo>
                    <a:pt x="812800" y="287091"/>
                    <a:pt x="753772" y="346119"/>
                    <a:pt x="680957" y="346119"/>
                  </a:cubicBezTo>
                  <a:lnTo>
                    <a:pt x="131843" y="346119"/>
                  </a:lnTo>
                  <a:cubicBezTo>
                    <a:pt x="59028" y="346119"/>
                    <a:pt x="0" y="287091"/>
                    <a:pt x="0" y="214276"/>
                  </a:cubicBezTo>
                  <a:lnTo>
                    <a:pt x="0" y="131843"/>
                  </a:lnTo>
                  <a:cubicBezTo>
                    <a:pt x="0" y="59028"/>
                    <a:pt x="59028" y="0"/>
                    <a:pt x="131843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39374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AF4"/>
                  </a:solidFill>
                  <a:latin typeface="Open Sans"/>
                </a:rPr>
                <a:t>ORDERS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417009" y="5814632"/>
            <a:ext cx="1979936" cy="1090322"/>
            <a:chOff x="0" y="0"/>
            <a:chExt cx="967017" cy="5325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67017" cy="532522"/>
            </a:xfrm>
            <a:custGeom>
              <a:avLst/>
              <a:gdLst/>
              <a:ahLst/>
              <a:cxnLst/>
              <a:rect r="r" b="b" t="t" l="l"/>
              <a:pathLst>
                <a:path h="532522" w="967017">
                  <a:moveTo>
                    <a:pt x="0" y="0"/>
                  </a:moveTo>
                  <a:lnTo>
                    <a:pt x="967017" y="0"/>
                  </a:lnTo>
                  <a:lnTo>
                    <a:pt x="967017" y="532522"/>
                  </a:lnTo>
                  <a:lnTo>
                    <a:pt x="0" y="532522"/>
                  </a:lnTo>
                  <a:close/>
                </a:path>
              </a:pathLst>
            </a:custGeom>
            <a:solidFill>
              <a:srgbClr val="1C402E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67017" cy="57062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 marL="0" indent="0" lvl="0">
                <a:lnSpc>
                  <a:spcPts val="2799"/>
                </a:lnSpc>
                <a:spcBef>
                  <a:spcPct val="0"/>
                </a:spcBef>
              </a:pPr>
              <a:r>
                <a:rPr lang="en-US" sz="1999" strike="noStrike" u="none">
                  <a:solidFill>
                    <a:srgbClr val="FFFAF4"/>
                  </a:solidFill>
                  <a:latin typeface="Open Sans"/>
                </a:rPr>
                <a:t>CUSTOMERS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973418" y="4263826"/>
            <a:ext cx="2341164" cy="837102"/>
            <a:chOff x="0" y="0"/>
            <a:chExt cx="1143444" cy="4088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43444" cy="408847"/>
            </a:xfrm>
            <a:custGeom>
              <a:avLst/>
              <a:gdLst/>
              <a:ahLst/>
              <a:cxnLst/>
              <a:rect r="r" b="b" t="t" l="l"/>
              <a:pathLst>
                <a:path h="408847" w="1143444">
                  <a:moveTo>
                    <a:pt x="0" y="0"/>
                  </a:moveTo>
                  <a:lnTo>
                    <a:pt x="1143444" y="0"/>
                  </a:lnTo>
                  <a:lnTo>
                    <a:pt x="1143444" y="408847"/>
                  </a:lnTo>
                  <a:lnTo>
                    <a:pt x="0" y="408847"/>
                  </a:lnTo>
                  <a:close/>
                </a:path>
              </a:pathLst>
            </a:custGeom>
            <a:solidFill>
              <a:srgbClr val="1C402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143444" cy="446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AF4"/>
                  </a:solidFill>
                  <a:latin typeface="Open Sans"/>
                </a:rPr>
                <a:t>ORDER_DETAILS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139522" y="5814632"/>
            <a:ext cx="1742542" cy="1090322"/>
            <a:chOff x="0" y="0"/>
            <a:chExt cx="851072" cy="53252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51072" cy="532522"/>
            </a:xfrm>
            <a:custGeom>
              <a:avLst/>
              <a:gdLst/>
              <a:ahLst/>
              <a:cxnLst/>
              <a:rect r="r" b="b" t="t" l="l"/>
              <a:pathLst>
                <a:path h="532522" w="851072">
                  <a:moveTo>
                    <a:pt x="0" y="0"/>
                  </a:moveTo>
                  <a:lnTo>
                    <a:pt x="851072" y="0"/>
                  </a:lnTo>
                  <a:lnTo>
                    <a:pt x="851072" y="532522"/>
                  </a:lnTo>
                  <a:lnTo>
                    <a:pt x="0" y="532522"/>
                  </a:lnTo>
                  <a:close/>
                </a:path>
              </a:pathLst>
            </a:custGeom>
            <a:solidFill>
              <a:srgbClr val="1C402E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51072" cy="57062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AF4"/>
                  </a:solidFill>
                  <a:latin typeface="Open Sans"/>
                </a:rPr>
                <a:t>SHIPPERS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>
            <a:off x="10913931" y="6359793"/>
            <a:ext cx="1225591" cy="0"/>
          </a:xfrm>
          <a:prstGeom prst="line">
            <a:avLst/>
          </a:prstGeom>
          <a:ln cap="rnd" w="28575">
            <a:solidFill>
              <a:srgbClr val="FF914D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5" id="15"/>
          <p:cNvSpPr/>
          <p:nvPr/>
        </p:nvSpPr>
        <p:spPr>
          <a:xfrm flipH="true" flipV="true">
            <a:off x="6396944" y="6359793"/>
            <a:ext cx="993753" cy="0"/>
          </a:xfrm>
          <a:prstGeom prst="line">
            <a:avLst/>
          </a:prstGeom>
          <a:ln cap="rnd" w="28575">
            <a:solidFill>
              <a:srgbClr val="FF914D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6" id="16"/>
          <p:cNvSpPr/>
          <p:nvPr/>
        </p:nvSpPr>
        <p:spPr>
          <a:xfrm flipH="true" flipV="true">
            <a:off x="9144000" y="5100927"/>
            <a:ext cx="8314" cy="508706"/>
          </a:xfrm>
          <a:prstGeom prst="line">
            <a:avLst/>
          </a:prstGeom>
          <a:ln cap="rnd" w="28575">
            <a:solidFill>
              <a:srgbClr val="FF914D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7" id="17"/>
          <p:cNvGrpSpPr/>
          <p:nvPr/>
        </p:nvGrpSpPr>
        <p:grpSpPr>
          <a:xfrm rot="0">
            <a:off x="8007871" y="2368909"/>
            <a:ext cx="2272258" cy="895485"/>
            <a:chOff x="0" y="0"/>
            <a:chExt cx="1109790" cy="43736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09790" cy="437362"/>
            </a:xfrm>
            <a:custGeom>
              <a:avLst/>
              <a:gdLst/>
              <a:ahLst/>
              <a:cxnLst/>
              <a:rect r="r" b="b" t="t" l="l"/>
              <a:pathLst>
                <a:path h="437362" w="1109790">
                  <a:moveTo>
                    <a:pt x="0" y="0"/>
                  </a:moveTo>
                  <a:lnTo>
                    <a:pt x="1109790" y="0"/>
                  </a:lnTo>
                  <a:lnTo>
                    <a:pt x="1109790" y="437362"/>
                  </a:lnTo>
                  <a:lnTo>
                    <a:pt x="0" y="437362"/>
                  </a:lnTo>
                  <a:close/>
                </a:path>
              </a:pathLst>
            </a:custGeom>
            <a:solidFill>
              <a:srgbClr val="1C402E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109790" cy="47546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AF4"/>
                  </a:solidFill>
                  <a:latin typeface="Open Sans"/>
                </a:rPr>
                <a:t>PRODUCTS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 flipV="true">
            <a:off x="9144000" y="3264394"/>
            <a:ext cx="0" cy="999432"/>
          </a:xfrm>
          <a:prstGeom prst="line">
            <a:avLst/>
          </a:prstGeom>
          <a:ln cap="rnd" w="28575">
            <a:solidFill>
              <a:srgbClr val="FF914D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1" id="21"/>
          <p:cNvGrpSpPr/>
          <p:nvPr/>
        </p:nvGrpSpPr>
        <p:grpSpPr>
          <a:xfrm rot="0">
            <a:off x="4124686" y="2368909"/>
            <a:ext cx="2272258" cy="895485"/>
            <a:chOff x="0" y="0"/>
            <a:chExt cx="1109790" cy="43736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109790" cy="437362"/>
            </a:xfrm>
            <a:custGeom>
              <a:avLst/>
              <a:gdLst/>
              <a:ahLst/>
              <a:cxnLst/>
              <a:rect r="r" b="b" t="t" l="l"/>
              <a:pathLst>
                <a:path h="437362" w="1109790">
                  <a:moveTo>
                    <a:pt x="0" y="0"/>
                  </a:moveTo>
                  <a:lnTo>
                    <a:pt x="1109790" y="0"/>
                  </a:lnTo>
                  <a:lnTo>
                    <a:pt x="1109790" y="437362"/>
                  </a:lnTo>
                  <a:lnTo>
                    <a:pt x="0" y="437362"/>
                  </a:lnTo>
                  <a:close/>
                </a:path>
              </a:pathLst>
            </a:custGeom>
            <a:solidFill>
              <a:srgbClr val="1C402E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109790" cy="47546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AF4"/>
                  </a:solidFill>
                  <a:latin typeface="Open Sans"/>
                </a:rPr>
                <a:t>CATEGORIES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2139522" y="2368909"/>
            <a:ext cx="2272258" cy="895485"/>
            <a:chOff x="0" y="0"/>
            <a:chExt cx="1109790" cy="43736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09790" cy="437362"/>
            </a:xfrm>
            <a:custGeom>
              <a:avLst/>
              <a:gdLst/>
              <a:ahLst/>
              <a:cxnLst/>
              <a:rect r="r" b="b" t="t" l="l"/>
              <a:pathLst>
                <a:path h="437362" w="1109790">
                  <a:moveTo>
                    <a:pt x="0" y="0"/>
                  </a:moveTo>
                  <a:lnTo>
                    <a:pt x="1109790" y="0"/>
                  </a:lnTo>
                  <a:lnTo>
                    <a:pt x="1109790" y="437362"/>
                  </a:lnTo>
                  <a:lnTo>
                    <a:pt x="0" y="437362"/>
                  </a:lnTo>
                  <a:close/>
                </a:path>
              </a:pathLst>
            </a:custGeom>
            <a:solidFill>
              <a:srgbClr val="1C402E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109790" cy="47546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AF4"/>
                  </a:solidFill>
                  <a:latin typeface="Open Sans"/>
                </a:rPr>
                <a:t>SUPPLIERS</a:t>
              </a:r>
            </a:p>
          </p:txBody>
        </p:sp>
      </p:grpSp>
      <p:sp>
        <p:nvSpPr>
          <p:cNvPr name="AutoShape 27" id="27"/>
          <p:cNvSpPr/>
          <p:nvPr/>
        </p:nvSpPr>
        <p:spPr>
          <a:xfrm flipH="true">
            <a:off x="6396944" y="2816652"/>
            <a:ext cx="1610926" cy="0"/>
          </a:xfrm>
          <a:prstGeom prst="line">
            <a:avLst/>
          </a:prstGeom>
          <a:ln cap="rnd" w="28575">
            <a:solidFill>
              <a:srgbClr val="FF914D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8" id="28"/>
          <p:cNvSpPr/>
          <p:nvPr/>
        </p:nvSpPr>
        <p:spPr>
          <a:xfrm>
            <a:off x="10280129" y="2816652"/>
            <a:ext cx="1859393" cy="0"/>
          </a:xfrm>
          <a:prstGeom prst="line">
            <a:avLst/>
          </a:prstGeom>
          <a:ln cap="rnd" w="28575">
            <a:solidFill>
              <a:srgbClr val="FF914D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9" id="29"/>
          <p:cNvSpPr txBox="true"/>
          <p:nvPr/>
        </p:nvSpPr>
        <p:spPr>
          <a:xfrm rot="0">
            <a:off x="13010793" y="931545"/>
            <a:ext cx="4248507" cy="44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10"/>
              </a:lnSpc>
            </a:pPr>
            <a:r>
              <a:rPr lang="en-US" sz="2700" u="sng">
                <a:solidFill>
                  <a:srgbClr val="1C402E"/>
                </a:solidFill>
                <a:latin typeface="Open Sans"/>
                <a:hlinkClick r:id="rId2" action="ppaction://hlinksldjump"/>
              </a:rPr>
              <a:t>Back to Agenda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8176359" y="7872032"/>
            <a:ext cx="1935282" cy="1090322"/>
            <a:chOff x="0" y="0"/>
            <a:chExt cx="945208" cy="53252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45208" cy="532522"/>
            </a:xfrm>
            <a:custGeom>
              <a:avLst/>
              <a:gdLst/>
              <a:ahLst/>
              <a:cxnLst/>
              <a:rect r="r" b="b" t="t" l="l"/>
              <a:pathLst>
                <a:path h="532522" w="945208">
                  <a:moveTo>
                    <a:pt x="0" y="0"/>
                  </a:moveTo>
                  <a:lnTo>
                    <a:pt x="945208" y="0"/>
                  </a:lnTo>
                  <a:lnTo>
                    <a:pt x="945208" y="532522"/>
                  </a:lnTo>
                  <a:lnTo>
                    <a:pt x="0" y="532522"/>
                  </a:lnTo>
                  <a:close/>
                </a:path>
              </a:pathLst>
            </a:custGeom>
            <a:solidFill>
              <a:srgbClr val="1C402E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945208" cy="57062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AF4"/>
                  </a:solidFill>
                  <a:latin typeface="Open Sans"/>
                </a:rPr>
                <a:t>EMPLOYEES</a:t>
              </a:r>
            </a:p>
          </p:txBody>
        </p:sp>
      </p:grpSp>
      <p:sp>
        <p:nvSpPr>
          <p:cNvPr name="AutoShape 33" id="33"/>
          <p:cNvSpPr/>
          <p:nvPr/>
        </p:nvSpPr>
        <p:spPr>
          <a:xfrm flipH="true">
            <a:off x="9144000" y="7109953"/>
            <a:ext cx="8314" cy="762079"/>
          </a:xfrm>
          <a:prstGeom prst="line">
            <a:avLst/>
          </a:prstGeom>
          <a:ln cap="rnd" w="28575">
            <a:solidFill>
              <a:srgbClr val="FF914D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4" id="34"/>
          <p:cNvSpPr txBox="true"/>
          <p:nvPr/>
        </p:nvSpPr>
        <p:spPr>
          <a:xfrm rot="0">
            <a:off x="4702369" y="43273"/>
            <a:ext cx="9248065" cy="1325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30"/>
              </a:lnSpc>
            </a:pPr>
            <a:r>
              <a:rPr lang="en-US" sz="7736">
                <a:solidFill>
                  <a:srgbClr val="1C402E"/>
                </a:solidFill>
                <a:latin typeface="Canva Sans Bold"/>
              </a:rPr>
              <a:t>Database structure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8433" y="7349713"/>
            <a:ext cx="7971135" cy="3985567"/>
          </a:xfrm>
          <a:custGeom>
            <a:avLst/>
            <a:gdLst/>
            <a:ahLst/>
            <a:cxnLst/>
            <a:rect r="r" b="b" t="t" l="l"/>
            <a:pathLst>
              <a:path h="3985567" w="7971135">
                <a:moveTo>
                  <a:pt x="0" y="0"/>
                </a:moveTo>
                <a:lnTo>
                  <a:pt x="7971134" y="0"/>
                </a:lnTo>
                <a:lnTo>
                  <a:pt x="7971134" y="3985568"/>
                </a:lnTo>
                <a:lnTo>
                  <a:pt x="0" y="3985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2809" y="1535148"/>
            <a:ext cx="7648349" cy="2705071"/>
          </a:xfrm>
          <a:custGeom>
            <a:avLst/>
            <a:gdLst/>
            <a:ahLst/>
            <a:cxnLst/>
            <a:rect r="r" b="b" t="t" l="l"/>
            <a:pathLst>
              <a:path h="2705071" w="7648349">
                <a:moveTo>
                  <a:pt x="0" y="0"/>
                </a:moveTo>
                <a:lnTo>
                  <a:pt x="7648349" y="0"/>
                </a:lnTo>
                <a:lnTo>
                  <a:pt x="7648349" y="2705072"/>
                </a:lnTo>
                <a:lnTo>
                  <a:pt x="0" y="27050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5" t="0" r="-13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550908" y="1215573"/>
            <a:ext cx="3863541" cy="1729944"/>
          </a:xfrm>
          <a:custGeom>
            <a:avLst/>
            <a:gdLst/>
            <a:ahLst/>
            <a:cxnLst/>
            <a:rect r="r" b="b" t="t" l="l"/>
            <a:pathLst>
              <a:path h="1729944" w="3863541">
                <a:moveTo>
                  <a:pt x="0" y="0"/>
                </a:moveTo>
                <a:lnTo>
                  <a:pt x="3863541" y="0"/>
                </a:lnTo>
                <a:lnTo>
                  <a:pt x="3863541" y="1729943"/>
                </a:lnTo>
                <a:lnTo>
                  <a:pt x="0" y="17299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5124450"/>
            <a:ext cx="3322483" cy="2158913"/>
          </a:xfrm>
          <a:custGeom>
            <a:avLst/>
            <a:gdLst/>
            <a:ahLst/>
            <a:cxnLst/>
            <a:rect r="r" b="b" t="t" l="l"/>
            <a:pathLst>
              <a:path h="2158913" w="3322483">
                <a:moveTo>
                  <a:pt x="0" y="0"/>
                </a:moveTo>
                <a:lnTo>
                  <a:pt x="3322483" y="0"/>
                </a:lnTo>
                <a:lnTo>
                  <a:pt x="3322483" y="2158913"/>
                </a:lnTo>
                <a:lnTo>
                  <a:pt x="0" y="21589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010793" y="962025"/>
            <a:ext cx="4248507" cy="44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10"/>
              </a:lnSpc>
            </a:pPr>
            <a:r>
              <a:rPr lang="en-US" sz="2700" u="sng">
                <a:solidFill>
                  <a:srgbClr val="1C402E"/>
                </a:solidFill>
                <a:latin typeface="Open Sans"/>
                <a:hlinkClick r:id="rId7" action="ppaction://hlinksldjump"/>
              </a:rPr>
              <a:t>Back to Agenda</a:t>
            </a:r>
          </a:p>
        </p:txBody>
      </p:sp>
      <p:sp>
        <p:nvSpPr>
          <p:cNvPr name="AutoShape 7" id="7"/>
          <p:cNvSpPr/>
          <p:nvPr/>
        </p:nvSpPr>
        <p:spPr>
          <a:xfrm>
            <a:off x="8531158" y="2080544"/>
            <a:ext cx="1019750" cy="0"/>
          </a:xfrm>
          <a:prstGeom prst="line">
            <a:avLst/>
          </a:prstGeom>
          <a:ln cap="flat" w="38100">
            <a:solidFill>
              <a:srgbClr val="042A1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 flipH="true">
            <a:off x="2689942" y="4240220"/>
            <a:ext cx="0" cy="884230"/>
          </a:xfrm>
          <a:prstGeom prst="line">
            <a:avLst/>
          </a:prstGeom>
          <a:ln cap="flat" w="38100">
            <a:solidFill>
              <a:srgbClr val="042A1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9" id="9"/>
          <p:cNvSpPr txBox="true"/>
          <p:nvPr/>
        </p:nvSpPr>
        <p:spPr>
          <a:xfrm rot="0">
            <a:off x="9934039" y="4192595"/>
            <a:ext cx="7847528" cy="3027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6385" indent="-268193" lvl="1">
              <a:lnSpc>
                <a:spcPts val="3478"/>
              </a:lnSpc>
              <a:buFont typeface="Arial"/>
              <a:buChar char="•"/>
            </a:pPr>
            <a:r>
              <a:rPr lang="en-US" sz="2484">
                <a:solidFill>
                  <a:srgbClr val="1C402E"/>
                </a:solidFill>
                <a:latin typeface="Canva Sans"/>
              </a:rPr>
              <a:t>Extract information from individual tables to understand the structure and contents of the database.</a:t>
            </a:r>
          </a:p>
          <a:p>
            <a:pPr algn="l" marL="536385" indent="-268193" lvl="1">
              <a:lnSpc>
                <a:spcPts val="3478"/>
              </a:lnSpc>
              <a:buFont typeface="Arial"/>
              <a:buChar char="•"/>
            </a:pPr>
            <a:r>
              <a:rPr lang="en-US" sz="2484">
                <a:solidFill>
                  <a:srgbClr val="1C402E"/>
                </a:solidFill>
                <a:latin typeface="Canva Sans"/>
              </a:rPr>
              <a:t>Retrieve lists of customers, products, categories, employees, shippers, and orders using simple SELECT queries.</a:t>
            </a:r>
          </a:p>
          <a:p>
            <a:pPr algn="ctr">
              <a:lnSpc>
                <a:spcPts val="3478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783779" y="141605"/>
            <a:ext cx="437465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C402E"/>
                </a:solidFill>
                <a:latin typeface="Canva Sans Bold"/>
              </a:rPr>
              <a:t>Basic Queries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8433" y="7349713"/>
            <a:ext cx="7971135" cy="3985567"/>
          </a:xfrm>
          <a:custGeom>
            <a:avLst/>
            <a:gdLst/>
            <a:ahLst/>
            <a:cxnLst/>
            <a:rect r="r" b="b" t="t" l="l"/>
            <a:pathLst>
              <a:path h="3985567" w="7971135">
                <a:moveTo>
                  <a:pt x="0" y="0"/>
                </a:moveTo>
                <a:lnTo>
                  <a:pt x="7971134" y="0"/>
                </a:lnTo>
                <a:lnTo>
                  <a:pt x="7971134" y="3985568"/>
                </a:lnTo>
                <a:lnTo>
                  <a:pt x="0" y="3985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42787" y="1056360"/>
            <a:ext cx="4607975" cy="2993215"/>
          </a:xfrm>
          <a:custGeom>
            <a:avLst/>
            <a:gdLst/>
            <a:ahLst/>
            <a:cxnLst/>
            <a:rect r="r" b="b" t="t" l="l"/>
            <a:pathLst>
              <a:path h="2993215" w="4607975">
                <a:moveTo>
                  <a:pt x="0" y="0"/>
                </a:moveTo>
                <a:lnTo>
                  <a:pt x="4607975" y="0"/>
                </a:lnTo>
                <a:lnTo>
                  <a:pt x="4607975" y="2993215"/>
                </a:lnTo>
                <a:lnTo>
                  <a:pt x="0" y="29932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51856" y="933450"/>
            <a:ext cx="8723456" cy="3239035"/>
          </a:xfrm>
          <a:custGeom>
            <a:avLst/>
            <a:gdLst/>
            <a:ahLst/>
            <a:cxnLst/>
            <a:rect r="r" b="b" t="t" l="l"/>
            <a:pathLst>
              <a:path h="3239035" w="8723456">
                <a:moveTo>
                  <a:pt x="0" y="0"/>
                </a:moveTo>
                <a:lnTo>
                  <a:pt x="8723456" y="0"/>
                </a:lnTo>
                <a:lnTo>
                  <a:pt x="8723456" y="3239035"/>
                </a:lnTo>
                <a:lnTo>
                  <a:pt x="0" y="32390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2" t="0" r="-52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51856" y="5045657"/>
            <a:ext cx="4900302" cy="1905673"/>
          </a:xfrm>
          <a:custGeom>
            <a:avLst/>
            <a:gdLst/>
            <a:ahLst/>
            <a:cxnLst/>
            <a:rect r="r" b="b" t="t" l="l"/>
            <a:pathLst>
              <a:path h="1905673" w="4900302">
                <a:moveTo>
                  <a:pt x="0" y="0"/>
                </a:moveTo>
                <a:lnTo>
                  <a:pt x="4900302" y="0"/>
                </a:lnTo>
                <a:lnTo>
                  <a:pt x="4900302" y="1905673"/>
                </a:lnTo>
                <a:lnTo>
                  <a:pt x="0" y="19056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010793" y="367665"/>
            <a:ext cx="4248507" cy="44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10"/>
              </a:lnSpc>
            </a:pPr>
            <a:r>
              <a:rPr lang="en-US" sz="2700" u="sng">
                <a:solidFill>
                  <a:srgbClr val="1C402E"/>
                </a:solidFill>
                <a:latin typeface="Open Sans"/>
                <a:hlinkClick r:id="rId7" action="ppaction://hlinksldjump"/>
              </a:rPr>
              <a:t>Back to Agenda</a:t>
            </a:r>
          </a:p>
        </p:txBody>
      </p:sp>
      <p:sp>
        <p:nvSpPr>
          <p:cNvPr name="AutoShape 7" id="7"/>
          <p:cNvSpPr/>
          <p:nvPr/>
        </p:nvSpPr>
        <p:spPr>
          <a:xfrm>
            <a:off x="9875312" y="2552967"/>
            <a:ext cx="1367474" cy="0"/>
          </a:xfrm>
          <a:prstGeom prst="line">
            <a:avLst/>
          </a:prstGeom>
          <a:ln cap="flat" w="38100">
            <a:solidFill>
              <a:srgbClr val="042A1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 flipH="true">
            <a:off x="3602007" y="4172485"/>
            <a:ext cx="0" cy="873172"/>
          </a:xfrm>
          <a:prstGeom prst="line">
            <a:avLst/>
          </a:prstGeom>
          <a:ln cap="flat" w="38100">
            <a:solidFill>
              <a:srgbClr val="1C402E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9" id="9"/>
          <p:cNvSpPr txBox="true"/>
          <p:nvPr/>
        </p:nvSpPr>
        <p:spPr>
          <a:xfrm rot="0">
            <a:off x="9448097" y="5007557"/>
            <a:ext cx="8197355" cy="2603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5637" indent="-267818" lvl="1">
              <a:lnSpc>
                <a:spcPts val="3473"/>
              </a:lnSpc>
              <a:buFont typeface="Arial"/>
              <a:buChar char="•"/>
            </a:pPr>
            <a:r>
              <a:rPr lang="en-US" sz="2480">
                <a:solidFill>
                  <a:srgbClr val="1C402E"/>
                </a:solidFill>
                <a:latin typeface="Canva Sans"/>
              </a:rPr>
              <a:t>Implement filtering to retrieve specific subsets of </a:t>
            </a:r>
            <a:r>
              <a:rPr lang="en-US" sz="2480">
                <a:solidFill>
                  <a:srgbClr val="1C402E"/>
                </a:solidFill>
                <a:latin typeface="Canva Sans"/>
              </a:rPr>
              <a:t>data, such as customers from a particular country or employees born after a certain date.</a:t>
            </a:r>
          </a:p>
          <a:p>
            <a:pPr algn="l" marL="535637" indent="-267818" lvl="1">
              <a:lnSpc>
                <a:spcPts val="3473"/>
              </a:lnSpc>
              <a:buFont typeface="Arial"/>
              <a:buChar char="•"/>
            </a:pPr>
            <a:r>
              <a:rPr lang="en-US" sz="2480">
                <a:solidFill>
                  <a:srgbClr val="1C402E"/>
                </a:solidFill>
                <a:latin typeface="Canva Sans"/>
              </a:rPr>
              <a:t>Sort data based on various attributes, such as product prices, order dates, or customer names.</a:t>
            </a:r>
          </a:p>
          <a:p>
            <a:pPr algn="ctr">
              <a:lnSpc>
                <a:spcPts val="3473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75143" y="-77470"/>
            <a:ext cx="438313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C402E"/>
                </a:solidFill>
                <a:latin typeface="Canva Sans Bold"/>
              </a:rPr>
              <a:t>Filtering Data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8433" y="7349713"/>
            <a:ext cx="7971135" cy="3985567"/>
          </a:xfrm>
          <a:custGeom>
            <a:avLst/>
            <a:gdLst/>
            <a:ahLst/>
            <a:cxnLst/>
            <a:rect r="r" b="b" t="t" l="l"/>
            <a:pathLst>
              <a:path h="3985567" w="7971135">
                <a:moveTo>
                  <a:pt x="0" y="0"/>
                </a:moveTo>
                <a:lnTo>
                  <a:pt x="7971134" y="0"/>
                </a:lnTo>
                <a:lnTo>
                  <a:pt x="7971134" y="3985568"/>
                </a:lnTo>
                <a:lnTo>
                  <a:pt x="0" y="3985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1074" y="815614"/>
            <a:ext cx="7936035" cy="2626716"/>
          </a:xfrm>
          <a:custGeom>
            <a:avLst/>
            <a:gdLst/>
            <a:ahLst/>
            <a:cxnLst/>
            <a:rect r="r" b="b" t="t" l="l"/>
            <a:pathLst>
              <a:path h="2626716" w="7936035">
                <a:moveTo>
                  <a:pt x="0" y="0"/>
                </a:moveTo>
                <a:lnTo>
                  <a:pt x="7936035" y="0"/>
                </a:lnTo>
                <a:lnTo>
                  <a:pt x="7936035" y="2626715"/>
                </a:lnTo>
                <a:lnTo>
                  <a:pt x="0" y="26267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" t="0" r="-11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1074" y="4256278"/>
            <a:ext cx="4135966" cy="2261856"/>
          </a:xfrm>
          <a:custGeom>
            <a:avLst/>
            <a:gdLst/>
            <a:ahLst/>
            <a:cxnLst/>
            <a:rect r="r" b="b" t="t" l="l"/>
            <a:pathLst>
              <a:path h="2261856" w="4135966">
                <a:moveTo>
                  <a:pt x="0" y="0"/>
                </a:moveTo>
                <a:lnTo>
                  <a:pt x="4135965" y="0"/>
                </a:lnTo>
                <a:lnTo>
                  <a:pt x="4135965" y="2261856"/>
                </a:lnTo>
                <a:lnTo>
                  <a:pt x="0" y="22618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861709" y="999226"/>
            <a:ext cx="6535717" cy="2259491"/>
          </a:xfrm>
          <a:custGeom>
            <a:avLst/>
            <a:gdLst/>
            <a:ahLst/>
            <a:cxnLst/>
            <a:rect r="r" b="b" t="t" l="l"/>
            <a:pathLst>
              <a:path h="2259491" w="6535717">
                <a:moveTo>
                  <a:pt x="0" y="0"/>
                </a:moveTo>
                <a:lnTo>
                  <a:pt x="6535717" y="0"/>
                </a:lnTo>
                <a:lnTo>
                  <a:pt x="6535717" y="2259491"/>
                </a:lnTo>
                <a:lnTo>
                  <a:pt x="0" y="22594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010793" y="262890"/>
            <a:ext cx="4248507" cy="44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10"/>
              </a:lnSpc>
            </a:pPr>
            <a:r>
              <a:rPr lang="en-US" sz="2700" u="sng">
                <a:solidFill>
                  <a:srgbClr val="1C402E"/>
                </a:solidFill>
                <a:latin typeface="Open Sans"/>
                <a:hlinkClick r:id="rId7" action="ppaction://hlinksldjump"/>
              </a:rPr>
              <a:t>Back to Agenda</a:t>
            </a:r>
          </a:p>
        </p:txBody>
      </p:sp>
      <p:sp>
        <p:nvSpPr>
          <p:cNvPr name="AutoShape 7" id="7"/>
          <p:cNvSpPr/>
          <p:nvPr/>
        </p:nvSpPr>
        <p:spPr>
          <a:xfrm>
            <a:off x="8767109" y="2128972"/>
            <a:ext cx="1094600" cy="0"/>
          </a:xfrm>
          <a:prstGeom prst="line">
            <a:avLst/>
          </a:prstGeom>
          <a:ln cap="flat" w="38100">
            <a:solidFill>
              <a:srgbClr val="042A1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 flipH="true">
            <a:off x="2899056" y="3442329"/>
            <a:ext cx="0" cy="813949"/>
          </a:xfrm>
          <a:prstGeom prst="line">
            <a:avLst/>
          </a:prstGeom>
          <a:ln cap="flat" w="38100">
            <a:solidFill>
              <a:srgbClr val="042A1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9" id="9"/>
          <p:cNvSpPr txBox="true"/>
          <p:nvPr/>
        </p:nvSpPr>
        <p:spPr>
          <a:xfrm rot="0">
            <a:off x="9144000" y="4208653"/>
            <a:ext cx="8638243" cy="3927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6339" indent="-268170" lvl="1">
              <a:lnSpc>
                <a:spcPts val="3477"/>
              </a:lnSpc>
              <a:buFont typeface="Arial"/>
              <a:buChar char="•"/>
            </a:pPr>
            <a:r>
              <a:rPr lang="en-US" sz="2484">
                <a:solidFill>
                  <a:srgbClr val="1C402E"/>
                </a:solidFill>
                <a:latin typeface="Canva Sans"/>
              </a:rPr>
              <a:t>Perform inner joins, left joins, right joins, an</a:t>
            </a:r>
            <a:r>
              <a:rPr lang="en-US" sz="2484">
                <a:solidFill>
                  <a:srgbClr val="1C402E"/>
                </a:solidFill>
                <a:latin typeface="Canva Sans"/>
              </a:rPr>
              <a:t>d full joins to combine data from multiple tables and retrieve comprehensive information, such as order details along with customer and employee names.</a:t>
            </a:r>
          </a:p>
          <a:p>
            <a:pPr algn="l">
              <a:lnSpc>
                <a:spcPts val="3477"/>
              </a:lnSpc>
            </a:pPr>
          </a:p>
          <a:p>
            <a:pPr algn="l" marL="536339" indent="-268170" lvl="1">
              <a:lnSpc>
                <a:spcPts val="3477"/>
              </a:lnSpc>
              <a:buFont typeface="Arial"/>
              <a:buChar char="•"/>
            </a:pPr>
            <a:r>
              <a:rPr lang="en-US" sz="2484">
                <a:solidFill>
                  <a:srgbClr val="1C402E"/>
                </a:solidFill>
                <a:latin typeface="Canva Sans"/>
              </a:rPr>
              <a:t>Join tables to analyze relationships between entities, such as products and their categories or orders and their shippers.</a:t>
            </a:r>
          </a:p>
          <a:p>
            <a:pPr algn="ctr">
              <a:lnSpc>
                <a:spcPts val="3477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66574" y="-95250"/>
            <a:ext cx="172997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C402E"/>
                </a:solidFill>
                <a:latin typeface="Canva Sans Bold"/>
              </a:rPr>
              <a:t>Joins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8433" y="7349713"/>
            <a:ext cx="7971135" cy="3985567"/>
          </a:xfrm>
          <a:custGeom>
            <a:avLst/>
            <a:gdLst/>
            <a:ahLst/>
            <a:cxnLst/>
            <a:rect r="r" b="b" t="t" l="l"/>
            <a:pathLst>
              <a:path h="3985567" w="7971135">
                <a:moveTo>
                  <a:pt x="0" y="0"/>
                </a:moveTo>
                <a:lnTo>
                  <a:pt x="7971134" y="0"/>
                </a:lnTo>
                <a:lnTo>
                  <a:pt x="7971134" y="3985568"/>
                </a:lnTo>
                <a:lnTo>
                  <a:pt x="0" y="3985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6481" y="5045085"/>
            <a:ext cx="3780306" cy="2304629"/>
          </a:xfrm>
          <a:custGeom>
            <a:avLst/>
            <a:gdLst/>
            <a:ahLst/>
            <a:cxnLst/>
            <a:rect r="r" b="b" t="t" l="l"/>
            <a:pathLst>
              <a:path h="2304629" w="3780306">
                <a:moveTo>
                  <a:pt x="0" y="0"/>
                </a:moveTo>
                <a:lnTo>
                  <a:pt x="3780306" y="0"/>
                </a:lnTo>
                <a:lnTo>
                  <a:pt x="3780306" y="2304628"/>
                </a:lnTo>
                <a:lnTo>
                  <a:pt x="0" y="23046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022" t="0" r="-18024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41778" y="1013001"/>
            <a:ext cx="7790663" cy="3521476"/>
          </a:xfrm>
          <a:custGeom>
            <a:avLst/>
            <a:gdLst/>
            <a:ahLst/>
            <a:cxnLst/>
            <a:rect r="r" b="b" t="t" l="l"/>
            <a:pathLst>
              <a:path h="3521476" w="7790663">
                <a:moveTo>
                  <a:pt x="0" y="0"/>
                </a:moveTo>
                <a:lnTo>
                  <a:pt x="7790663" y="0"/>
                </a:lnTo>
                <a:lnTo>
                  <a:pt x="7790663" y="3521476"/>
                </a:lnTo>
                <a:lnTo>
                  <a:pt x="0" y="35214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22" t="0" r="-122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084079" y="817178"/>
            <a:ext cx="5334223" cy="2298843"/>
          </a:xfrm>
          <a:custGeom>
            <a:avLst/>
            <a:gdLst/>
            <a:ahLst/>
            <a:cxnLst/>
            <a:rect r="r" b="b" t="t" l="l"/>
            <a:pathLst>
              <a:path h="2298843" w="5334223">
                <a:moveTo>
                  <a:pt x="0" y="0"/>
                </a:moveTo>
                <a:lnTo>
                  <a:pt x="5334224" y="0"/>
                </a:lnTo>
                <a:lnTo>
                  <a:pt x="5334224" y="2298843"/>
                </a:lnTo>
                <a:lnTo>
                  <a:pt x="0" y="22988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064" t="0" r="-12827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010793" y="281940"/>
            <a:ext cx="4248507" cy="44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10"/>
              </a:lnSpc>
            </a:pPr>
            <a:r>
              <a:rPr lang="en-US" sz="2700" u="sng">
                <a:solidFill>
                  <a:srgbClr val="1C402E"/>
                </a:solidFill>
                <a:latin typeface="Open Sans"/>
                <a:hlinkClick r:id="rId7" action="ppaction://hlinksldjump"/>
              </a:rPr>
              <a:t>Back to Agenda</a:t>
            </a:r>
          </a:p>
        </p:txBody>
      </p:sp>
      <p:sp>
        <p:nvSpPr>
          <p:cNvPr name="AutoShape 7" id="7"/>
          <p:cNvSpPr/>
          <p:nvPr/>
        </p:nvSpPr>
        <p:spPr>
          <a:xfrm>
            <a:off x="3426634" y="4550176"/>
            <a:ext cx="0" cy="494908"/>
          </a:xfrm>
          <a:prstGeom prst="line">
            <a:avLst/>
          </a:prstGeom>
          <a:ln cap="flat" w="38100">
            <a:solidFill>
              <a:srgbClr val="042A1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 flipV="true">
            <a:off x="9032441" y="1966599"/>
            <a:ext cx="1051638" cy="0"/>
          </a:xfrm>
          <a:prstGeom prst="line">
            <a:avLst/>
          </a:prstGeom>
          <a:ln cap="flat" w="38100">
            <a:solidFill>
              <a:srgbClr val="042A1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9" id="9"/>
          <p:cNvSpPr txBox="true"/>
          <p:nvPr/>
        </p:nvSpPr>
        <p:spPr>
          <a:xfrm rot="0">
            <a:off x="9144000" y="4502551"/>
            <a:ext cx="8243423" cy="3109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8089" indent="-239045" lvl="1">
              <a:lnSpc>
                <a:spcPts val="3100"/>
              </a:lnSpc>
              <a:buFont typeface="Arial"/>
              <a:buChar char="•"/>
            </a:pPr>
            <a:r>
              <a:rPr lang="en-US" sz="2214">
                <a:solidFill>
                  <a:srgbClr val="1C402E"/>
                </a:solidFill>
                <a:latin typeface="Canva Sans"/>
              </a:rPr>
              <a:t>Use aggregate functions like COUNT, SUM, </a:t>
            </a:r>
            <a:r>
              <a:rPr lang="en-US" sz="2214">
                <a:solidFill>
                  <a:srgbClr val="1C402E"/>
                </a:solidFill>
                <a:latin typeface="Canva Sans"/>
              </a:rPr>
              <a:t>AVG, MAX, and MIN to generate summaries of the data, such as total orders per customer or average product price per category.</a:t>
            </a:r>
          </a:p>
          <a:p>
            <a:pPr algn="l" marL="478089" indent="-239045" lvl="1">
              <a:lnSpc>
                <a:spcPts val="3100"/>
              </a:lnSpc>
              <a:buFont typeface="Arial"/>
              <a:buChar char="•"/>
            </a:pPr>
            <a:r>
              <a:rPr lang="en-US" sz="2214">
                <a:solidFill>
                  <a:srgbClr val="1C402E"/>
                </a:solidFill>
                <a:latin typeface="Canva Sans"/>
              </a:rPr>
              <a:t>Group data by specific attributes to generate meaningful reports, such as the number of orders per shipper or total sales per product category.</a:t>
            </a:r>
          </a:p>
          <a:p>
            <a:pPr algn="l">
              <a:lnSpc>
                <a:spcPts val="310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40752" y="-134620"/>
            <a:ext cx="839271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C402E"/>
                </a:solidFill>
                <a:latin typeface="Canva Sans Bold"/>
              </a:rPr>
              <a:t>Aggregating and Grouping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8433" y="7349713"/>
            <a:ext cx="7971135" cy="3985567"/>
          </a:xfrm>
          <a:custGeom>
            <a:avLst/>
            <a:gdLst/>
            <a:ahLst/>
            <a:cxnLst/>
            <a:rect r="r" b="b" t="t" l="l"/>
            <a:pathLst>
              <a:path h="3985567" w="7971135">
                <a:moveTo>
                  <a:pt x="0" y="0"/>
                </a:moveTo>
                <a:lnTo>
                  <a:pt x="7971134" y="0"/>
                </a:lnTo>
                <a:lnTo>
                  <a:pt x="7971134" y="3985568"/>
                </a:lnTo>
                <a:lnTo>
                  <a:pt x="0" y="3985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2447355" y="6294366"/>
            <a:ext cx="0" cy="664703"/>
          </a:xfrm>
          <a:prstGeom prst="line">
            <a:avLst/>
          </a:prstGeom>
          <a:ln cap="flat" w="38100">
            <a:solidFill>
              <a:srgbClr val="042A1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29589" y="743835"/>
            <a:ext cx="8652307" cy="5591715"/>
          </a:xfrm>
          <a:custGeom>
            <a:avLst/>
            <a:gdLst/>
            <a:ahLst/>
            <a:cxnLst/>
            <a:rect r="r" b="b" t="t" l="l"/>
            <a:pathLst>
              <a:path h="5591715" w="8652307">
                <a:moveTo>
                  <a:pt x="0" y="0"/>
                </a:moveTo>
                <a:lnTo>
                  <a:pt x="8652307" y="0"/>
                </a:lnTo>
                <a:lnTo>
                  <a:pt x="8652307" y="5591715"/>
                </a:lnTo>
                <a:lnTo>
                  <a:pt x="0" y="55917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3" t="0" r="-63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024001" y="810219"/>
            <a:ext cx="4059801" cy="2700900"/>
          </a:xfrm>
          <a:custGeom>
            <a:avLst/>
            <a:gdLst/>
            <a:ahLst/>
            <a:cxnLst/>
            <a:rect r="r" b="b" t="t" l="l"/>
            <a:pathLst>
              <a:path h="2700900" w="4059801">
                <a:moveTo>
                  <a:pt x="0" y="0"/>
                </a:moveTo>
                <a:lnTo>
                  <a:pt x="4059801" y="0"/>
                </a:lnTo>
                <a:lnTo>
                  <a:pt x="4059801" y="2700900"/>
                </a:lnTo>
                <a:lnTo>
                  <a:pt x="0" y="27009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012" t="0" r="-17915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86809" y="6959070"/>
            <a:ext cx="3379615" cy="2731605"/>
          </a:xfrm>
          <a:custGeom>
            <a:avLst/>
            <a:gdLst/>
            <a:ahLst/>
            <a:cxnLst/>
            <a:rect r="r" b="b" t="t" l="l"/>
            <a:pathLst>
              <a:path h="2731605" w="3379615">
                <a:moveTo>
                  <a:pt x="0" y="0"/>
                </a:moveTo>
                <a:lnTo>
                  <a:pt x="3379615" y="0"/>
                </a:lnTo>
                <a:lnTo>
                  <a:pt x="3379615" y="2731605"/>
                </a:lnTo>
                <a:lnTo>
                  <a:pt x="0" y="27316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8919" t="0" r="-2397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010793" y="73275"/>
            <a:ext cx="4248507" cy="44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10"/>
              </a:lnSpc>
            </a:pPr>
            <a:r>
              <a:rPr lang="en-US" sz="2700" u="sng">
                <a:solidFill>
                  <a:srgbClr val="1C402E"/>
                </a:solidFill>
                <a:latin typeface="Open Sans"/>
                <a:hlinkClick r:id="rId7" action="ppaction://hlinksldjump"/>
              </a:rPr>
              <a:t>Back to Agenda</a:t>
            </a:r>
          </a:p>
        </p:txBody>
      </p:sp>
      <p:sp>
        <p:nvSpPr>
          <p:cNvPr name="AutoShape 8" id="8"/>
          <p:cNvSpPr/>
          <p:nvPr/>
        </p:nvSpPr>
        <p:spPr>
          <a:xfrm>
            <a:off x="9282136" y="2160669"/>
            <a:ext cx="741864" cy="0"/>
          </a:xfrm>
          <a:prstGeom prst="line">
            <a:avLst/>
          </a:prstGeom>
          <a:ln cap="flat" w="38100">
            <a:solidFill>
              <a:srgbClr val="042A1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9" id="9"/>
          <p:cNvSpPr txBox="true"/>
          <p:nvPr/>
        </p:nvSpPr>
        <p:spPr>
          <a:xfrm rot="0">
            <a:off x="9392680" y="4472814"/>
            <a:ext cx="8148674" cy="2749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8226" indent="-339113" lvl="1">
              <a:lnSpc>
                <a:spcPts val="4397"/>
              </a:lnSpc>
              <a:buFont typeface="Arial"/>
              <a:buChar char="•"/>
            </a:pPr>
            <a:r>
              <a:rPr lang="en-US" sz="3141">
                <a:solidFill>
                  <a:srgbClr val="1C402E"/>
                </a:solidFill>
                <a:latin typeface="Canva Sans"/>
              </a:rPr>
              <a:t>Here we used different function used in before slide altogether at one query</a:t>
            </a:r>
          </a:p>
          <a:p>
            <a:pPr algn="l">
              <a:lnSpc>
                <a:spcPts val="4397"/>
              </a:lnSpc>
            </a:pPr>
            <a:r>
              <a:rPr lang="en-US" sz="3141">
                <a:solidFill>
                  <a:srgbClr val="1C402E"/>
                </a:solidFill>
                <a:latin typeface="Canva Sans"/>
              </a:rPr>
              <a:t> </a:t>
            </a:r>
          </a:p>
          <a:p>
            <a:pPr algn="l" marL="678226" indent="-339113" lvl="1">
              <a:lnSpc>
                <a:spcPts val="4397"/>
              </a:lnSpc>
              <a:buFont typeface="Arial"/>
              <a:buChar char="•"/>
            </a:pPr>
            <a:r>
              <a:rPr lang="en-US" sz="3141">
                <a:solidFill>
                  <a:srgbClr val="1C402E"/>
                </a:solidFill>
                <a:latin typeface="Canva Sans"/>
              </a:rPr>
              <a:t>Optimize query to retrieve the most relevant data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9589" y="-95250"/>
            <a:ext cx="541526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C402E"/>
                </a:solidFill>
                <a:latin typeface="Canva Sans Bold"/>
              </a:rPr>
              <a:t>Complex queries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58433" y="7349713"/>
            <a:ext cx="7971135" cy="3985567"/>
          </a:xfrm>
          <a:custGeom>
            <a:avLst/>
            <a:gdLst/>
            <a:ahLst/>
            <a:cxnLst/>
            <a:rect r="r" b="b" t="t" l="l"/>
            <a:pathLst>
              <a:path h="3985567" w="7971135">
                <a:moveTo>
                  <a:pt x="0" y="0"/>
                </a:moveTo>
                <a:lnTo>
                  <a:pt x="7971134" y="0"/>
                </a:lnTo>
                <a:lnTo>
                  <a:pt x="7971134" y="3985568"/>
                </a:lnTo>
                <a:lnTo>
                  <a:pt x="0" y="3985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7936" y="854619"/>
            <a:ext cx="13633250" cy="2904475"/>
          </a:xfrm>
          <a:custGeom>
            <a:avLst/>
            <a:gdLst/>
            <a:ahLst/>
            <a:cxnLst/>
            <a:rect r="r" b="b" t="t" l="l"/>
            <a:pathLst>
              <a:path h="2904475" w="13633250">
                <a:moveTo>
                  <a:pt x="0" y="0"/>
                </a:moveTo>
                <a:lnTo>
                  <a:pt x="13633251" y="0"/>
                </a:lnTo>
                <a:lnTo>
                  <a:pt x="13633251" y="2904475"/>
                </a:lnTo>
                <a:lnTo>
                  <a:pt x="0" y="2904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129567" y="265669"/>
            <a:ext cx="4248507" cy="44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10"/>
              </a:lnSpc>
            </a:pPr>
            <a:r>
              <a:rPr lang="en-US" sz="2700" u="sng">
                <a:solidFill>
                  <a:srgbClr val="1C402E"/>
                </a:solidFill>
                <a:latin typeface="Open Sans"/>
                <a:hlinkClick r:id="rId5" action="ppaction://hlinksldjump"/>
              </a:rPr>
              <a:t>Back to Agenda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7140" y="4484538"/>
            <a:ext cx="13690664" cy="2562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0398" indent="-225199" lvl="1">
              <a:lnSpc>
                <a:spcPts val="2920"/>
              </a:lnSpc>
              <a:buFont typeface="Arial"/>
              <a:buChar char="•"/>
            </a:pPr>
            <a:r>
              <a:rPr lang="en-US" sz="2086">
                <a:solidFill>
                  <a:srgbClr val="1C402E"/>
                </a:solidFill>
                <a:latin typeface="Canva Sans"/>
              </a:rPr>
              <a:t>We use view to create a temporary table to retrieve data from.</a:t>
            </a:r>
          </a:p>
          <a:p>
            <a:pPr algn="l" marL="450398" indent="-225199" lvl="1">
              <a:lnSpc>
                <a:spcPts val="2920"/>
              </a:lnSpc>
              <a:buFont typeface="Arial"/>
              <a:buChar char="•"/>
            </a:pPr>
            <a:r>
              <a:rPr lang="en-US" sz="2086">
                <a:solidFill>
                  <a:srgbClr val="1C402E"/>
                </a:solidFill>
                <a:latin typeface="Canva Sans"/>
              </a:rPr>
              <a:t>CTE’s are used with the query .</a:t>
            </a:r>
          </a:p>
          <a:p>
            <a:pPr algn="l" marL="450398" indent="-225199" lvl="1">
              <a:lnSpc>
                <a:spcPts val="2920"/>
              </a:lnSpc>
              <a:buFont typeface="Arial"/>
              <a:buChar char="•"/>
            </a:pPr>
            <a:r>
              <a:rPr lang="en-US" sz="2086">
                <a:solidFill>
                  <a:srgbClr val="1C402E"/>
                </a:solidFill>
                <a:latin typeface="Canva Sans"/>
              </a:rPr>
              <a:t>View can be called from any query once created.</a:t>
            </a:r>
          </a:p>
          <a:p>
            <a:pPr algn="l" marL="450398" indent="-225199" lvl="1">
              <a:lnSpc>
                <a:spcPts val="2920"/>
              </a:lnSpc>
              <a:buFont typeface="Arial"/>
              <a:buChar char="•"/>
            </a:pPr>
            <a:r>
              <a:rPr lang="en-US" sz="2086">
                <a:solidFill>
                  <a:srgbClr val="1C402E"/>
                </a:solidFill>
                <a:latin typeface="Canva Sans"/>
              </a:rPr>
              <a:t>View can be created within single table with aggregation or combination of two or more  tables .</a:t>
            </a:r>
          </a:p>
          <a:p>
            <a:pPr algn="l" marL="450398" indent="-225199" lvl="1">
              <a:lnSpc>
                <a:spcPts val="2920"/>
              </a:lnSpc>
              <a:buFont typeface="Arial"/>
              <a:buChar char="•"/>
            </a:pPr>
            <a:r>
              <a:rPr lang="en-US" sz="2086">
                <a:solidFill>
                  <a:srgbClr val="1C402E"/>
                </a:solidFill>
                <a:latin typeface="Canva Sans"/>
              </a:rPr>
              <a:t>It increases optimized timing and simplify with reusability.</a:t>
            </a:r>
          </a:p>
          <a:p>
            <a:pPr algn="l" marL="450398" indent="-225199" lvl="1">
              <a:lnSpc>
                <a:spcPts val="2920"/>
              </a:lnSpc>
              <a:buFont typeface="Arial"/>
              <a:buChar char="•"/>
            </a:pPr>
            <a:r>
              <a:rPr lang="en-US" sz="2086">
                <a:solidFill>
                  <a:srgbClr val="1C402E"/>
                </a:solidFill>
                <a:latin typeface="Canva Sans"/>
              </a:rPr>
              <a:t>Here we need total amount of order . </a:t>
            </a:r>
          </a:p>
          <a:p>
            <a:pPr algn="l" marL="450398" indent="-225199" lvl="1">
              <a:lnSpc>
                <a:spcPts val="2920"/>
              </a:lnSpc>
              <a:buFont typeface="Arial"/>
              <a:buChar char="•"/>
            </a:pPr>
            <a:r>
              <a:rPr lang="en-US" sz="2086">
                <a:solidFill>
                  <a:srgbClr val="1C402E"/>
                </a:solidFill>
                <a:latin typeface="Canva Sans"/>
              </a:rPr>
              <a:t>So we create a view with aggregated column of quantity and price for sum of price to get the order price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9919" y="-95250"/>
            <a:ext cx="453851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C402E"/>
                </a:solidFill>
                <a:latin typeface="Canva Sans Bold"/>
              </a:rPr>
              <a:t>Create a 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DAGJns1xR3s</dc:identifier>
  <dcterms:modified xsi:type="dcterms:W3CDTF">2011-08-01T06:04:30Z</dcterms:modified>
  <cp:revision>1</cp:revision>
  <dc:title>Orange Green Corporate Geometric Business Case Study and Report Business Presentation</dc:title>
</cp:coreProperties>
</file>