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Hagrid Text" charset="1" panose="00000500000000000000"/>
      <p:regular r:id="rId27"/>
    </p:embeddedFont>
    <p:embeddedFont>
      <p:font typeface="Canva Sans" charset="1" panose="020B0503030501040103"/>
      <p:regular r:id="rId28"/>
    </p:embeddedFont>
    <p:embeddedFont>
      <p:font typeface="Canva Sans Bold" charset="1" panose="020B0803030501040103"/>
      <p:regular r:id="rId29"/>
    </p:embeddedFont>
    <p:embeddedFont>
      <p:font typeface="Hagrid Text Bold" charset="1" panose="00000800000000000000"/>
      <p:regular r:id="rId30"/>
    </p:embeddedFont>
    <p:embeddedFont>
      <p:font typeface="Fira Sans" charset="1" panose="020B0503050000020004"/>
      <p:regular r:id="rId31"/>
    </p:embeddedFont>
    <p:embeddedFont>
      <p:font typeface="Fira Sans Bold" charset="1" panose="020B0803050000020004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2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3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407903"/>
            <a:ext cx="10202605" cy="4158590"/>
            <a:chOff x="0" y="0"/>
            <a:chExt cx="13603473" cy="554478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3603473" cy="442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080"/>
                </a:lnSpc>
              </a:pPr>
              <a:r>
                <a:rPr lang="en-US" sz="10900">
                  <a:solidFill>
                    <a:srgbClr val="000000"/>
                  </a:solidFill>
                  <a:latin typeface="Hagrid Text"/>
                </a:rPr>
                <a:t>Corona virus </a:t>
              </a:r>
            </a:p>
            <a:p>
              <a:pPr algn="l">
                <a:lnSpc>
                  <a:spcPts val="13080"/>
                </a:lnSpc>
              </a:pPr>
              <a:r>
                <a:rPr lang="en-US" sz="10900">
                  <a:solidFill>
                    <a:srgbClr val="000000"/>
                  </a:solidFill>
                  <a:latin typeface="Hagrid Text"/>
                </a:rPr>
                <a:t>Analysis 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4749131"/>
              <a:ext cx="13603473" cy="795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39"/>
                </a:lnSpc>
              </a:pPr>
              <a:r>
                <a:rPr lang="en-US" sz="3599">
                  <a:solidFill>
                    <a:srgbClr val="000000"/>
                  </a:solidFill>
                  <a:latin typeface="Canva Sans"/>
                </a:rPr>
                <a:t>with SQL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328902" y="2317173"/>
            <a:ext cx="7321033" cy="6340049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23716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122944" y="7035126"/>
            <a:ext cx="4970154" cy="4304177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1B86E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336342" y="5954842"/>
            <a:ext cx="2271679" cy="1967285"/>
            <a:chOff x="0" y="0"/>
            <a:chExt cx="3619627" cy="31346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76B5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737770" y="373605"/>
            <a:ext cx="3799619" cy="3290488"/>
            <a:chOff x="0" y="0"/>
            <a:chExt cx="3619627" cy="31346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1B86E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028700" y="1028700"/>
            <a:ext cx="4212844" cy="586200"/>
            <a:chOff x="0" y="0"/>
            <a:chExt cx="5617125" cy="781600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1293956" y="113940"/>
              <a:ext cx="4323169" cy="515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Canva Sans Bold"/>
                </a:rPr>
                <a:t>Jeevarathnam R T</a:t>
              </a:r>
            </a:p>
          </p:txBody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05010" cy="781600"/>
            </a:xfrm>
            <a:custGeom>
              <a:avLst/>
              <a:gdLst/>
              <a:ahLst/>
              <a:cxnLst/>
              <a:rect r="r" b="b" t="t" l="l"/>
              <a:pathLst>
                <a:path h="781600" w="905010">
                  <a:moveTo>
                    <a:pt x="0" y="0"/>
                  </a:moveTo>
                  <a:lnTo>
                    <a:pt x="905010" y="0"/>
                  </a:lnTo>
                  <a:lnTo>
                    <a:pt x="905010" y="781600"/>
                  </a:lnTo>
                  <a:lnTo>
                    <a:pt x="0" y="78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59443" y="-5073187"/>
            <a:ext cx="10405278" cy="6226137"/>
            <a:chOff x="0" y="0"/>
            <a:chExt cx="13873704" cy="8301516"/>
          </a:xfrm>
        </p:grpSpPr>
        <p:grpSp>
          <p:nvGrpSpPr>
            <p:cNvPr name="Group 3" id="3"/>
            <p:cNvGrpSpPr/>
            <p:nvPr/>
          </p:nvGrpSpPr>
          <p:grpSpPr>
            <a:xfrm rot="-10800000">
              <a:off x="777489" y="0"/>
              <a:ext cx="13096215" cy="8301516"/>
              <a:chOff x="0" y="0"/>
              <a:chExt cx="8474859" cy="53721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474859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8474859">
                    <a:moveTo>
                      <a:pt x="6924189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6924189" y="5372100"/>
                    </a:lnTo>
                    <a:lnTo>
                      <a:pt x="8474859" y="2686050"/>
                    </a:lnTo>
                    <a:lnTo>
                      <a:pt x="6924189" y="0"/>
                    </a:lnTo>
                    <a:close/>
                  </a:path>
                </a:pathLst>
              </a:custGeom>
              <a:solidFill>
                <a:srgbClr val="F76B50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0" y="4402527"/>
              <a:ext cx="3593918" cy="3112668"/>
              <a:chOff x="0" y="0"/>
              <a:chExt cx="6202680" cy="53721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00A181"/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-10800000">
            <a:off x="-1747795" y="9258300"/>
            <a:ext cx="10405278" cy="6226137"/>
            <a:chOff x="0" y="0"/>
            <a:chExt cx="13873704" cy="8301516"/>
          </a:xfrm>
        </p:grpSpPr>
        <p:grpSp>
          <p:nvGrpSpPr>
            <p:cNvPr name="Group 8" id="8"/>
            <p:cNvGrpSpPr/>
            <p:nvPr/>
          </p:nvGrpSpPr>
          <p:grpSpPr>
            <a:xfrm rot="-10800000">
              <a:off x="777489" y="0"/>
              <a:ext cx="13096215" cy="8301516"/>
              <a:chOff x="0" y="0"/>
              <a:chExt cx="8474859" cy="53721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474859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8474859">
                    <a:moveTo>
                      <a:pt x="6924189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6924189" y="5372100"/>
                    </a:lnTo>
                    <a:lnTo>
                      <a:pt x="8474859" y="2686050"/>
                    </a:lnTo>
                    <a:lnTo>
                      <a:pt x="6924189" y="0"/>
                    </a:lnTo>
                    <a:close/>
                  </a:path>
                </a:pathLst>
              </a:custGeom>
              <a:solidFill>
                <a:srgbClr val="F76B50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4402527"/>
              <a:ext cx="3593918" cy="3112668"/>
              <a:chOff x="0" y="0"/>
              <a:chExt cx="6202680" cy="53721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00A181"/>
              </a:solidFill>
            </p:spPr>
          </p:sp>
        </p:grpSp>
      </p:grpSp>
      <p:sp>
        <p:nvSpPr>
          <p:cNvPr name="Freeform 12" id="12"/>
          <p:cNvSpPr/>
          <p:nvPr/>
        </p:nvSpPr>
        <p:spPr>
          <a:xfrm flipH="false" flipV="false" rot="0">
            <a:off x="848684" y="505452"/>
            <a:ext cx="7542465" cy="2713878"/>
          </a:xfrm>
          <a:custGeom>
            <a:avLst/>
            <a:gdLst/>
            <a:ahLst/>
            <a:cxnLst/>
            <a:rect r="r" b="b" t="t" l="l"/>
            <a:pathLst>
              <a:path h="2713878" w="7542465">
                <a:moveTo>
                  <a:pt x="0" y="0"/>
                </a:moveTo>
                <a:lnTo>
                  <a:pt x="7542465" y="0"/>
                </a:lnTo>
                <a:lnTo>
                  <a:pt x="7542465" y="2713877"/>
                </a:lnTo>
                <a:lnTo>
                  <a:pt x="0" y="2713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48684" y="3349730"/>
            <a:ext cx="7542465" cy="5687296"/>
          </a:xfrm>
          <a:custGeom>
            <a:avLst/>
            <a:gdLst/>
            <a:ahLst/>
            <a:cxnLst/>
            <a:rect r="r" b="b" t="t" l="l"/>
            <a:pathLst>
              <a:path h="5687296" w="7542465">
                <a:moveTo>
                  <a:pt x="0" y="0"/>
                </a:moveTo>
                <a:lnTo>
                  <a:pt x="7542465" y="0"/>
                </a:lnTo>
                <a:lnTo>
                  <a:pt x="7542465" y="5687295"/>
                </a:lnTo>
                <a:lnTo>
                  <a:pt x="0" y="56872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9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8809823" y="3479365"/>
            <a:ext cx="8988760" cy="2083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9066" indent="-254533" lvl="1">
              <a:lnSpc>
                <a:spcPts val="3301"/>
              </a:lnSpc>
              <a:buFont typeface="Arial"/>
              <a:buChar char="•"/>
            </a:pPr>
            <a:r>
              <a:rPr lang="en-US" sz="2357">
                <a:solidFill>
                  <a:srgbClr val="00A181"/>
                </a:solidFill>
                <a:latin typeface="Fira Sans"/>
              </a:rPr>
              <a:t>calculated the average confirmed cases, deaths and recoveries</a:t>
            </a:r>
          </a:p>
          <a:p>
            <a:pPr algn="l" marL="509066" indent="-254533" lvl="1">
              <a:lnSpc>
                <a:spcPts val="3301"/>
              </a:lnSpc>
              <a:buFont typeface="Arial"/>
              <a:buChar char="•"/>
            </a:pPr>
            <a:r>
              <a:rPr lang="en-US" sz="2357">
                <a:solidFill>
                  <a:srgbClr val="00A181"/>
                </a:solidFill>
                <a:latin typeface="Fira Sans"/>
              </a:rPr>
              <a:t>For each month</a:t>
            </a:r>
          </a:p>
          <a:p>
            <a:pPr algn="l" marL="509066" indent="-254533" lvl="1">
              <a:lnSpc>
                <a:spcPts val="3301"/>
              </a:lnSpc>
              <a:buFont typeface="Arial"/>
              <a:buChar char="•"/>
            </a:pPr>
            <a:r>
              <a:rPr lang="en-US" sz="2357">
                <a:solidFill>
                  <a:srgbClr val="00A181"/>
                </a:solidFill>
                <a:latin typeface="Fira Sans"/>
              </a:rPr>
              <a:t>we used year to avoid months of different years been sum up into single month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7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2915828" y="-5226012"/>
            <a:ext cx="12804984" cy="6226137"/>
            <a:chOff x="0" y="0"/>
            <a:chExt cx="11048529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F1B86E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8394095" y="-4647552"/>
            <a:ext cx="11615295" cy="5647677"/>
            <a:chOff x="0" y="0"/>
            <a:chExt cx="11048529" cy="5372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F1B86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701031" y="-1810626"/>
            <a:ext cx="2695438" cy="2334501"/>
            <a:chOff x="0" y="0"/>
            <a:chExt cx="6202680" cy="53721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597936" y="1204033"/>
            <a:ext cx="9452009" cy="4680248"/>
          </a:xfrm>
          <a:custGeom>
            <a:avLst/>
            <a:gdLst/>
            <a:ahLst/>
            <a:cxnLst/>
            <a:rect r="r" b="b" t="t" l="l"/>
            <a:pathLst>
              <a:path h="4680248" w="9452009">
                <a:moveTo>
                  <a:pt x="0" y="0"/>
                </a:moveTo>
                <a:lnTo>
                  <a:pt x="9452010" y="0"/>
                </a:lnTo>
                <a:lnTo>
                  <a:pt x="9452010" y="4680248"/>
                </a:lnTo>
                <a:lnTo>
                  <a:pt x="0" y="46802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059103" y="1204033"/>
            <a:ext cx="5623323" cy="5017325"/>
          </a:xfrm>
          <a:custGeom>
            <a:avLst/>
            <a:gdLst/>
            <a:ahLst/>
            <a:cxnLst/>
            <a:rect r="r" b="b" t="t" l="l"/>
            <a:pathLst>
              <a:path h="5017325" w="5623323">
                <a:moveTo>
                  <a:pt x="0" y="0"/>
                </a:moveTo>
                <a:lnTo>
                  <a:pt x="5623322" y="0"/>
                </a:lnTo>
                <a:lnTo>
                  <a:pt x="5623322" y="5017325"/>
                </a:lnTo>
                <a:lnTo>
                  <a:pt x="0" y="50173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006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78749" y="6910123"/>
            <a:ext cx="11299396" cy="1652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9066" indent="-254533" lvl="1">
              <a:lnSpc>
                <a:spcPts val="3301"/>
              </a:lnSpc>
              <a:buFont typeface="Arial"/>
              <a:buChar char="•"/>
            </a:pPr>
            <a:r>
              <a:rPr lang="en-US" sz="2357">
                <a:solidFill>
                  <a:srgbClr val="F1CC77"/>
                </a:solidFill>
                <a:latin typeface="Fira Sans"/>
              </a:rPr>
              <a:t>To find the most frequent value for each month </a:t>
            </a:r>
          </a:p>
          <a:p>
            <a:pPr algn="l" marL="509066" indent="-254533" lvl="1">
              <a:lnSpc>
                <a:spcPts val="3301"/>
              </a:lnSpc>
              <a:buFont typeface="Arial"/>
              <a:buChar char="•"/>
            </a:pPr>
            <a:r>
              <a:rPr lang="en-US" sz="2357">
                <a:solidFill>
                  <a:srgbClr val="F1CC77"/>
                </a:solidFill>
                <a:latin typeface="Fira Sans"/>
              </a:rPr>
              <a:t>Using subquery within FROM clause </a:t>
            </a:r>
          </a:p>
          <a:p>
            <a:pPr algn="l" marL="509066" indent="-254533" lvl="1">
              <a:lnSpc>
                <a:spcPts val="3301"/>
              </a:lnSpc>
              <a:buFont typeface="Arial"/>
              <a:buChar char="•"/>
            </a:pPr>
            <a:r>
              <a:rPr lang="en-US" sz="2357">
                <a:solidFill>
                  <a:srgbClr val="F1CC77"/>
                </a:solidFill>
                <a:latin typeface="Fira Sans"/>
              </a:rPr>
              <a:t>For those three columns we assign row number to by highest occurred value.</a:t>
            </a:r>
          </a:p>
          <a:p>
            <a:pPr algn="l" marL="509066" indent="-254533" lvl="1">
              <a:lnSpc>
                <a:spcPts val="3301"/>
              </a:lnSpc>
              <a:buFont typeface="Arial"/>
              <a:buChar char="•"/>
            </a:pPr>
            <a:r>
              <a:rPr lang="en-US" sz="2357">
                <a:solidFill>
                  <a:srgbClr val="F1CC77"/>
                </a:solidFill>
                <a:latin typeface="Fira Sans"/>
              </a:rPr>
              <a:t>In WHERE clause we put condition to get only values with row number 1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59443" y="-5073187"/>
            <a:ext cx="10405278" cy="6226137"/>
            <a:chOff x="0" y="0"/>
            <a:chExt cx="13873704" cy="8301516"/>
          </a:xfrm>
        </p:grpSpPr>
        <p:grpSp>
          <p:nvGrpSpPr>
            <p:cNvPr name="Group 3" id="3"/>
            <p:cNvGrpSpPr/>
            <p:nvPr/>
          </p:nvGrpSpPr>
          <p:grpSpPr>
            <a:xfrm rot="-10800000">
              <a:off x="777489" y="0"/>
              <a:ext cx="13096215" cy="8301516"/>
              <a:chOff x="0" y="0"/>
              <a:chExt cx="8474859" cy="53721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474859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8474859">
                    <a:moveTo>
                      <a:pt x="6924189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6924189" y="5372100"/>
                    </a:lnTo>
                    <a:lnTo>
                      <a:pt x="8474859" y="2686050"/>
                    </a:lnTo>
                    <a:lnTo>
                      <a:pt x="6924189" y="0"/>
                    </a:lnTo>
                    <a:close/>
                  </a:path>
                </a:pathLst>
              </a:custGeom>
              <a:solidFill>
                <a:srgbClr val="F76B50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0" y="4402527"/>
              <a:ext cx="3593918" cy="3112668"/>
              <a:chOff x="0" y="0"/>
              <a:chExt cx="6202680" cy="53721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00A181"/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-10800000">
            <a:off x="-1747795" y="9258300"/>
            <a:ext cx="10405278" cy="6226137"/>
            <a:chOff x="0" y="0"/>
            <a:chExt cx="13873704" cy="8301516"/>
          </a:xfrm>
        </p:grpSpPr>
        <p:grpSp>
          <p:nvGrpSpPr>
            <p:cNvPr name="Group 8" id="8"/>
            <p:cNvGrpSpPr/>
            <p:nvPr/>
          </p:nvGrpSpPr>
          <p:grpSpPr>
            <a:xfrm rot="-10800000">
              <a:off x="777489" y="0"/>
              <a:ext cx="13096215" cy="8301516"/>
              <a:chOff x="0" y="0"/>
              <a:chExt cx="8474859" cy="53721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474859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8474859">
                    <a:moveTo>
                      <a:pt x="6924189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6924189" y="5372100"/>
                    </a:lnTo>
                    <a:lnTo>
                      <a:pt x="8474859" y="2686050"/>
                    </a:lnTo>
                    <a:lnTo>
                      <a:pt x="6924189" y="0"/>
                    </a:lnTo>
                    <a:close/>
                  </a:path>
                </a:pathLst>
              </a:custGeom>
              <a:solidFill>
                <a:srgbClr val="F76B50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4402527"/>
              <a:ext cx="3593918" cy="3112668"/>
              <a:chOff x="0" y="0"/>
              <a:chExt cx="6202680" cy="53721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00A181"/>
              </a:solidFill>
            </p:spPr>
          </p:sp>
        </p:grpSp>
      </p:grpSp>
      <p:sp>
        <p:nvSpPr>
          <p:cNvPr name="Freeform 12" id="12"/>
          <p:cNvSpPr/>
          <p:nvPr/>
        </p:nvSpPr>
        <p:spPr>
          <a:xfrm flipH="false" flipV="false" rot="0">
            <a:off x="502979" y="807140"/>
            <a:ext cx="8641021" cy="2601035"/>
          </a:xfrm>
          <a:custGeom>
            <a:avLst/>
            <a:gdLst/>
            <a:ahLst/>
            <a:cxnLst/>
            <a:rect r="r" b="b" t="t" l="l"/>
            <a:pathLst>
              <a:path h="2601035" w="8641021">
                <a:moveTo>
                  <a:pt x="0" y="0"/>
                </a:moveTo>
                <a:lnTo>
                  <a:pt x="8641021" y="0"/>
                </a:lnTo>
                <a:lnTo>
                  <a:pt x="8641021" y="2601035"/>
                </a:lnTo>
                <a:lnTo>
                  <a:pt x="0" y="260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02979" y="3940742"/>
            <a:ext cx="6597722" cy="1322913"/>
          </a:xfrm>
          <a:custGeom>
            <a:avLst/>
            <a:gdLst/>
            <a:ahLst/>
            <a:cxnLst/>
            <a:rect r="r" b="b" t="t" l="l"/>
            <a:pathLst>
              <a:path h="1322913" w="6597722">
                <a:moveTo>
                  <a:pt x="0" y="0"/>
                </a:moveTo>
                <a:lnTo>
                  <a:pt x="6597721" y="0"/>
                </a:lnTo>
                <a:lnTo>
                  <a:pt x="6597721" y="1322913"/>
                </a:lnTo>
                <a:lnTo>
                  <a:pt x="0" y="13229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848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8270540" y="4554573"/>
            <a:ext cx="8988760" cy="40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9066" indent="-254533" lvl="1">
              <a:lnSpc>
                <a:spcPts val="3301"/>
              </a:lnSpc>
              <a:buFont typeface="Arial"/>
              <a:buChar char="•"/>
            </a:pPr>
            <a:r>
              <a:rPr lang="en-US" sz="2357">
                <a:solidFill>
                  <a:srgbClr val="00A181"/>
                </a:solidFill>
                <a:latin typeface="Fira Sans"/>
              </a:rPr>
              <a:t>Used MIN() to find the min value for each year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7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2915828" y="-5226012"/>
            <a:ext cx="12804984" cy="6226137"/>
            <a:chOff x="0" y="0"/>
            <a:chExt cx="11048529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F1B86E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8394095" y="-4647552"/>
            <a:ext cx="11615295" cy="5647677"/>
            <a:chOff x="0" y="0"/>
            <a:chExt cx="11048529" cy="5372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F1B86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701031" y="-1810626"/>
            <a:ext cx="2695438" cy="2334501"/>
            <a:chOff x="0" y="0"/>
            <a:chExt cx="6202680" cy="53721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558618" y="1528472"/>
            <a:ext cx="7481623" cy="2258603"/>
          </a:xfrm>
          <a:custGeom>
            <a:avLst/>
            <a:gdLst/>
            <a:ahLst/>
            <a:cxnLst/>
            <a:rect r="r" b="b" t="t" l="l"/>
            <a:pathLst>
              <a:path h="2258603" w="7481623">
                <a:moveTo>
                  <a:pt x="0" y="0"/>
                </a:moveTo>
                <a:lnTo>
                  <a:pt x="7481622" y="0"/>
                </a:lnTo>
                <a:lnTo>
                  <a:pt x="7481622" y="2258603"/>
                </a:lnTo>
                <a:lnTo>
                  <a:pt x="0" y="2258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58618" y="4310950"/>
            <a:ext cx="5418624" cy="1003681"/>
          </a:xfrm>
          <a:custGeom>
            <a:avLst/>
            <a:gdLst/>
            <a:ahLst/>
            <a:cxnLst/>
            <a:rect r="r" b="b" t="t" l="l"/>
            <a:pathLst>
              <a:path h="1003681" w="5418624">
                <a:moveTo>
                  <a:pt x="0" y="0"/>
                </a:moveTo>
                <a:lnTo>
                  <a:pt x="5418624" y="0"/>
                </a:lnTo>
                <a:lnTo>
                  <a:pt x="5418624" y="1003681"/>
                </a:lnTo>
                <a:lnTo>
                  <a:pt x="0" y="10036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643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323686" y="4464653"/>
            <a:ext cx="8988760" cy="1652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9066" indent="-254533" lvl="1">
              <a:lnSpc>
                <a:spcPts val="3301"/>
              </a:lnSpc>
              <a:buFont typeface="Arial"/>
              <a:buChar char="•"/>
            </a:pPr>
            <a:r>
              <a:rPr lang="en-US" sz="2357">
                <a:solidFill>
                  <a:srgbClr val="F1CC77"/>
                </a:solidFill>
                <a:latin typeface="Fira Sans"/>
              </a:rPr>
              <a:t>Used MAX() to find the maximum value from dataset for each year</a:t>
            </a:r>
          </a:p>
          <a:p>
            <a:pPr algn="l" marL="509066" indent="-254533" lvl="1">
              <a:lnSpc>
                <a:spcPts val="3301"/>
              </a:lnSpc>
              <a:buFont typeface="Arial"/>
              <a:buChar char="•"/>
            </a:pPr>
            <a:r>
              <a:rPr lang="en-US" sz="2357">
                <a:solidFill>
                  <a:srgbClr val="F1CC77"/>
                </a:solidFill>
                <a:latin typeface="Fira Sans"/>
              </a:rPr>
              <a:t>Remember this value is from a single row not aggregated </a:t>
            </a:r>
          </a:p>
          <a:p>
            <a:pPr algn="l" marL="509066" indent="-254533" lvl="1">
              <a:lnSpc>
                <a:spcPts val="3301"/>
              </a:lnSpc>
              <a:buFont typeface="Arial"/>
              <a:buChar char="•"/>
            </a:pPr>
            <a:r>
              <a:rPr lang="en-US" sz="2357">
                <a:solidFill>
                  <a:srgbClr val="F1CC77"/>
                </a:solidFill>
                <a:latin typeface="Fira Sans"/>
              </a:rPr>
              <a:t>The values shown have been recorded on single day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7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2915828" y="-5226012"/>
            <a:ext cx="12804984" cy="6226137"/>
            <a:chOff x="0" y="0"/>
            <a:chExt cx="11048529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F1B86E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8394095" y="-4647552"/>
            <a:ext cx="11615295" cy="5647677"/>
            <a:chOff x="0" y="0"/>
            <a:chExt cx="11048529" cy="5372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F1B86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701031" y="-1810626"/>
            <a:ext cx="2695438" cy="2334501"/>
            <a:chOff x="0" y="0"/>
            <a:chExt cx="6202680" cy="53721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708720" y="1171144"/>
            <a:ext cx="10423258" cy="3297540"/>
          </a:xfrm>
          <a:custGeom>
            <a:avLst/>
            <a:gdLst/>
            <a:ahLst/>
            <a:cxnLst/>
            <a:rect r="r" b="b" t="t" l="l"/>
            <a:pathLst>
              <a:path h="3297540" w="10423258">
                <a:moveTo>
                  <a:pt x="0" y="0"/>
                </a:moveTo>
                <a:lnTo>
                  <a:pt x="10423258" y="0"/>
                </a:lnTo>
                <a:lnTo>
                  <a:pt x="10423258" y="3297540"/>
                </a:lnTo>
                <a:lnTo>
                  <a:pt x="0" y="32975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08720" y="4836163"/>
            <a:ext cx="5763950" cy="5308450"/>
          </a:xfrm>
          <a:custGeom>
            <a:avLst/>
            <a:gdLst/>
            <a:ahLst/>
            <a:cxnLst/>
            <a:rect r="r" b="b" t="t" l="l"/>
            <a:pathLst>
              <a:path h="5308450" w="5763950">
                <a:moveTo>
                  <a:pt x="0" y="0"/>
                </a:moveTo>
                <a:lnTo>
                  <a:pt x="5763951" y="0"/>
                </a:lnTo>
                <a:lnTo>
                  <a:pt x="5763951" y="5308450"/>
                </a:lnTo>
                <a:lnTo>
                  <a:pt x="0" y="53084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924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529428" y="4931839"/>
            <a:ext cx="8988760" cy="1236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9066" indent="-254533" lvl="1">
              <a:lnSpc>
                <a:spcPts val="3301"/>
              </a:lnSpc>
              <a:buFont typeface="Arial"/>
              <a:buChar char="•"/>
            </a:pPr>
            <a:r>
              <a:rPr lang="en-US" sz="2357">
                <a:solidFill>
                  <a:srgbClr val="F1CC77"/>
                </a:solidFill>
                <a:latin typeface="Fira Sans"/>
              </a:rPr>
              <a:t>The values shown are aggregated sum of values per month</a:t>
            </a:r>
          </a:p>
          <a:p>
            <a:pPr algn="l" marL="509066" indent="-254533" lvl="1">
              <a:lnSpc>
                <a:spcPts val="3301"/>
              </a:lnSpc>
              <a:buFont typeface="Arial"/>
              <a:buChar char="•"/>
            </a:pPr>
            <a:r>
              <a:rPr lang="en-US" sz="2357">
                <a:solidFill>
                  <a:srgbClr val="F1CC77"/>
                </a:solidFill>
                <a:latin typeface="Fira Sans"/>
              </a:rPr>
              <a:t>so we can see till 2020 Sept no of cases been increasing </a:t>
            </a:r>
          </a:p>
          <a:p>
            <a:pPr algn="l" marL="509066" indent="-254533" lvl="1">
              <a:lnSpc>
                <a:spcPts val="3301"/>
              </a:lnSpc>
              <a:buFont typeface="Arial"/>
              <a:buChar char="•"/>
            </a:pPr>
            <a:r>
              <a:rPr lang="en-US" sz="2357">
                <a:solidFill>
                  <a:srgbClr val="F1CC77"/>
                </a:solidFill>
                <a:latin typeface="Fira Sans"/>
              </a:rPr>
              <a:t>Normalized at mid and increases at 2021 MAR.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59443" y="-5073187"/>
            <a:ext cx="10405278" cy="6226137"/>
            <a:chOff x="0" y="0"/>
            <a:chExt cx="13873704" cy="8301516"/>
          </a:xfrm>
        </p:grpSpPr>
        <p:grpSp>
          <p:nvGrpSpPr>
            <p:cNvPr name="Group 3" id="3"/>
            <p:cNvGrpSpPr/>
            <p:nvPr/>
          </p:nvGrpSpPr>
          <p:grpSpPr>
            <a:xfrm rot="-10800000">
              <a:off x="777489" y="0"/>
              <a:ext cx="13096215" cy="8301516"/>
              <a:chOff x="0" y="0"/>
              <a:chExt cx="8474859" cy="53721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474859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8474859">
                    <a:moveTo>
                      <a:pt x="6924189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6924189" y="5372100"/>
                    </a:lnTo>
                    <a:lnTo>
                      <a:pt x="8474859" y="2686050"/>
                    </a:lnTo>
                    <a:lnTo>
                      <a:pt x="6924189" y="0"/>
                    </a:lnTo>
                    <a:close/>
                  </a:path>
                </a:pathLst>
              </a:custGeom>
              <a:solidFill>
                <a:srgbClr val="F76B50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0" y="4402527"/>
              <a:ext cx="3593918" cy="3112668"/>
              <a:chOff x="0" y="0"/>
              <a:chExt cx="6202680" cy="53721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00A181"/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-10800000">
            <a:off x="-1747795" y="9258300"/>
            <a:ext cx="10405278" cy="6226137"/>
            <a:chOff x="0" y="0"/>
            <a:chExt cx="13873704" cy="8301516"/>
          </a:xfrm>
        </p:grpSpPr>
        <p:grpSp>
          <p:nvGrpSpPr>
            <p:cNvPr name="Group 8" id="8"/>
            <p:cNvGrpSpPr/>
            <p:nvPr/>
          </p:nvGrpSpPr>
          <p:grpSpPr>
            <a:xfrm rot="-10800000">
              <a:off x="777489" y="0"/>
              <a:ext cx="13096215" cy="8301516"/>
              <a:chOff x="0" y="0"/>
              <a:chExt cx="8474859" cy="53721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474859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8474859">
                    <a:moveTo>
                      <a:pt x="6924189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6924189" y="5372100"/>
                    </a:lnTo>
                    <a:lnTo>
                      <a:pt x="8474859" y="2686050"/>
                    </a:lnTo>
                    <a:lnTo>
                      <a:pt x="6924189" y="0"/>
                    </a:lnTo>
                    <a:close/>
                  </a:path>
                </a:pathLst>
              </a:custGeom>
              <a:solidFill>
                <a:srgbClr val="F76B50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4402527"/>
              <a:ext cx="3593918" cy="3112668"/>
              <a:chOff x="0" y="0"/>
              <a:chExt cx="6202680" cy="53721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00A181"/>
              </a:solidFill>
            </p:spPr>
          </p:sp>
        </p:grpSp>
      </p:grpSp>
      <p:sp>
        <p:nvSpPr>
          <p:cNvPr name="Freeform 12" id="12"/>
          <p:cNvSpPr/>
          <p:nvPr/>
        </p:nvSpPr>
        <p:spPr>
          <a:xfrm flipH="false" flipV="false" rot="0">
            <a:off x="454511" y="856102"/>
            <a:ext cx="9937127" cy="2872002"/>
          </a:xfrm>
          <a:custGeom>
            <a:avLst/>
            <a:gdLst/>
            <a:ahLst/>
            <a:cxnLst/>
            <a:rect r="r" b="b" t="t" l="l"/>
            <a:pathLst>
              <a:path h="2872002" w="9937127">
                <a:moveTo>
                  <a:pt x="0" y="0"/>
                </a:moveTo>
                <a:lnTo>
                  <a:pt x="9937127" y="0"/>
                </a:lnTo>
                <a:lnTo>
                  <a:pt x="9937127" y="2872003"/>
                </a:lnTo>
                <a:lnTo>
                  <a:pt x="0" y="28720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37518" y="2655599"/>
            <a:ext cx="7350482" cy="817049"/>
          </a:xfrm>
          <a:custGeom>
            <a:avLst/>
            <a:gdLst/>
            <a:ahLst/>
            <a:cxnLst/>
            <a:rect r="r" b="b" t="t" l="l"/>
            <a:pathLst>
              <a:path h="817049" w="7350482">
                <a:moveTo>
                  <a:pt x="0" y="0"/>
                </a:moveTo>
                <a:lnTo>
                  <a:pt x="7350482" y="0"/>
                </a:lnTo>
                <a:lnTo>
                  <a:pt x="7350482" y="817049"/>
                </a:lnTo>
                <a:lnTo>
                  <a:pt x="0" y="8170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25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333094" y="4873853"/>
            <a:ext cx="8988760" cy="124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9066" indent="-254533" lvl="1">
              <a:lnSpc>
                <a:spcPts val="3301"/>
              </a:lnSpc>
              <a:buFont typeface="Arial"/>
              <a:buChar char="•"/>
            </a:pPr>
            <a:r>
              <a:rPr lang="en-US" sz="2357">
                <a:solidFill>
                  <a:srgbClr val="00A181"/>
                </a:solidFill>
                <a:latin typeface="Fira Sans"/>
              </a:rPr>
              <a:t>Average cases shows the no of cases confirmed per day </a:t>
            </a:r>
          </a:p>
          <a:p>
            <a:pPr algn="l" marL="509066" indent="-254533" lvl="1">
              <a:lnSpc>
                <a:spcPts val="3301"/>
              </a:lnSpc>
              <a:buFont typeface="Arial"/>
              <a:buChar char="•"/>
            </a:pPr>
            <a:r>
              <a:rPr lang="en-US" sz="2357">
                <a:solidFill>
                  <a:srgbClr val="00A181"/>
                </a:solidFill>
                <a:latin typeface="Fira Sans"/>
              </a:rPr>
              <a:t>standard deviation shows this values has outliers</a:t>
            </a:r>
          </a:p>
          <a:p>
            <a:pPr algn="l" marL="509066" indent="-254533" lvl="1">
              <a:lnSpc>
                <a:spcPts val="3301"/>
              </a:lnSpc>
              <a:buFont typeface="Arial"/>
              <a:buChar char="•"/>
            </a:pPr>
            <a:r>
              <a:rPr lang="en-US" sz="2357">
                <a:solidFill>
                  <a:srgbClr val="00A181"/>
                </a:solidFill>
                <a:latin typeface="Fira Sans"/>
              </a:rPr>
              <a:t>This data left skewed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7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2915828" y="-5226012"/>
            <a:ext cx="12804984" cy="6226137"/>
            <a:chOff x="0" y="0"/>
            <a:chExt cx="11048529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F1B86E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8394095" y="-4647552"/>
            <a:ext cx="11615295" cy="5647677"/>
            <a:chOff x="0" y="0"/>
            <a:chExt cx="11048529" cy="5372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F1B86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701031" y="-1810626"/>
            <a:ext cx="2695438" cy="2334501"/>
            <a:chOff x="0" y="0"/>
            <a:chExt cx="6202680" cy="53721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28890" y="1344986"/>
            <a:ext cx="9307713" cy="3164286"/>
          </a:xfrm>
          <a:custGeom>
            <a:avLst/>
            <a:gdLst/>
            <a:ahLst/>
            <a:cxnLst/>
            <a:rect r="r" b="b" t="t" l="l"/>
            <a:pathLst>
              <a:path h="3164286" w="9307713">
                <a:moveTo>
                  <a:pt x="0" y="0"/>
                </a:moveTo>
                <a:lnTo>
                  <a:pt x="9307712" y="0"/>
                </a:lnTo>
                <a:lnTo>
                  <a:pt x="9307712" y="3164286"/>
                </a:lnTo>
                <a:lnTo>
                  <a:pt x="0" y="31642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28890" y="4717713"/>
            <a:ext cx="6717544" cy="5311161"/>
          </a:xfrm>
          <a:custGeom>
            <a:avLst/>
            <a:gdLst/>
            <a:ahLst/>
            <a:cxnLst/>
            <a:rect r="r" b="b" t="t" l="l"/>
            <a:pathLst>
              <a:path h="5311161" w="6717544">
                <a:moveTo>
                  <a:pt x="0" y="0"/>
                </a:moveTo>
                <a:lnTo>
                  <a:pt x="6717544" y="0"/>
                </a:lnTo>
                <a:lnTo>
                  <a:pt x="6717544" y="5311161"/>
                </a:lnTo>
                <a:lnTo>
                  <a:pt x="0" y="53111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418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881600" y="1515587"/>
            <a:ext cx="5630034" cy="3112452"/>
          </a:xfrm>
          <a:custGeom>
            <a:avLst/>
            <a:gdLst/>
            <a:ahLst/>
            <a:cxnLst/>
            <a:rect r="r" b="b" t="t" l="l"/>
            <a:pathLst>
              <a:path h="3112452" w="5630034">
                <a:moveTo>
                  <a:pt x="0" y="0"/>
                </a:moveTo>
                <a:lnTo>
                  <a:pt x="5630033" y="0"/>
                </a:lnTo>
                <a:lnTo>
                  <a:pt x="5630033" y="3112451"/>
                </a:lnTo>
                <a:lnTo>
                  <a:pt x="0" y="31124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1965" r="-5768" b="-14692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270540" y="5095875"/>
            <a:ext cx="8988760" cy="820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9066" indent="-254533" lvl="1">
              <a:lnSpc>
                <a:spcPts val="3301"/>
              </a:lnSpc>
              <a:buFont typeface="Arial"/>
              <a:buChar char="•"/>
            </a:pPr>
            <a:r>
              <a:rPr lang="en-US" sz="2357">
                <a:solidFill>
                  <a:srgbClr val="F1CC77"/>
                </a:solidFill>
                <a:latin typeface="Fira Sans"/>
              </a:rPr>
              <a:t>This chart represents Left skewness </a:t>
            </a:r>
          </a:p>
          <a:p>
            <a:pPr algn="l" marL="509066" indent="-254533" lvl="1">
              <a:lnSpc>
                <a:spcPts val="3301"/>
              </a:lnSpc>
              <a:buFont typeface="Arial"/>
              <a:buChar char="•"/>
            </a:pPr>
            <a:r>
              <a:rPr lang="en-US" sz="2357">
                <a:solidFill>
                  <a:srgbClr val="F1CC77"/>
                </a:solidFill>
                <a:latin typeface="Fira Sans"/>
              </a:rPr>
              <a:t>There are more outliers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7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2915828" y="-5226012"/>
            <a:ext cx="12804984" cy="6226137"/>
            <a:chOff x="0" y="0"/>
            <a:chExt cx="11048529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F1B86E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8394095" y="-4647552"/>
            <a:ext cx="11615295" cy="5647677"/>
            <a:chOff x="0" y="0"/>
            <a:chExt cx="11048529" cy="5372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F1B86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701031" y="-1810626"/>
            <a:ext cx="2695438" cy="2334501"/>
            <a:chOff x="0" y="0"/>
            <a:chExt cx="6202680" cy="53721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92195" y="1582627"/>
            <a:ext cx="9022739" cy="2534477"/>
          </a:xfrm>
          <a:custGeom>
            <a:avLst/>
            <a:gdLst/>
            <a:ahLst/>
            <a:cxnLst/>
            <a:rect r="r" b="b" t="t" l="l"/>
            <a:pathLst>
              <a:path h="2534477" w="9022739">
                <a:moveTo>
                  <a:pt x="0" y="0"/>
                </a:moveTo>
                <a:lnTo>
                  <a:pt x="9022739" y="0"/>
                </a:lnTo>
                <a:lnTo>
                  <a:pt x="9022739" y="2534478"/>
                </a:lnTo>
                <a:lnTo>
                  <a:pt x="0" y="25344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599725" y="2342041"/>
            <a:ext cx="7012895" cy="681914"/>
          </a:xfrm>
          <a:custGeom>
            <a:avLst/>
            <a:gdLst/>
            <a:ahLst/>
            <a:cxnLst/>
            <a:rect r="r" b="b" t="t" l="l"/>
            <a:pathLst>
              <a:path h="681914" w="7012895">
                <a:moveTo>
                  <a:pt x="0" y="0"/>
                </a:moveTo>
                <a:lnTo>
                  <a:pt x="7012894" y="0"/>
                </a:lnTo>
                <a:lnTo>
                  <a:pt x="7012894" y="681914"/>
                </a:lnTo>
                <a:lnTo>
                  <a:pt x="0" y="6819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96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59443" y="-5073187"/>
            <a:ext cx="10405278" cy="6226137"/>
            <a:chOff x="0" y="0"/>
            <a:chExt cx="13873704" cy="8301516"/>
          </a:xfrm>
        </p:grpSpPr>
        <p:grpSp>
          <p:nvGrpSpPr>
            <p:cNvPr name="Group 3" id="3"/>
            <p:cNvGrpSpPr/>
            <p:nvPr/>
          </p:nvGrpSpPr>
          <p:grpSpPr>
            <a:xfrm rot="-10800000">
              <a:off x="777489" y="0"/>
              <a:ext cx="13096215" cy="8301516"/>
              <a:chOff x="0" y="0"/>
              <a:chExt cx="8474859" cy="53721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474859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8474859">
                    <a:moveTo>
                      <a:pt x="6924189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6924189" y="5372100"/>
                    </a:lnTo>
                    <a:lnTo>
                      <a:pt x="8474859" y="2686050"/>
                    </a:lnTo>
                    <a:lnTo>
                      <a:pt x="6924189" y="0"/>
                    </a:lnTo>
                    <a:close/>
                  </a:path>
                </a:pathLst>
              </a:custGeom>
              <a:solidFill>
                <a:srgbClr val="F76B50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0" y="4402527"/>
              <a:ext cx="3593918" cy="3112668"/>
              <a:chOff x="0" y="0"/>
              <a:chExt cx="6202680" cy="53721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00A181"/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-10800000">
            <a:off x="-1747795" y="9258300"/>
            <a:ext cx="10405278" cy="6226137"/>
            <a:chOff x="0" y="0"/>
            <a:chExt cx="13873704" cy="8301516"/>
          </a:xfrm>
        </p:grpSpPr>
        <p:grpSp>
          <p:nvGrpSpPr>
            <p:cNvPr name="Group 8" id="8"/>
            <p:cNvGrpSpPr/>
            <p:nvPr/>
          </p:nvGrpSpPr>
          <p:grpSpPr>
            <a:xfrm rot="-10800000">
              <a:off x="777489" y="0"/>
              <a:ext cx="13096215" cy="8301516"/>
              <a:chOff x="0" y="0"/>
              <a:chExt cx="8474859" cy="53721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474859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8474859">
                    <a:moveTo>
                      <a:pt x="6924189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6924189" y="5372100"/>
                    </a:lnTo>
                    <a:lnTo>
                      <a:pt x="8474859" y="2686050"/>
                    </a:lnTo>
                    <a:lnTo>
                      <a:pt x="6924189" y="0"/>
                    </a:lnTo>
                    <a:close/>
                  </a:path>
                </a:pathLst>
              </a:custGeom>
              <a:solidFill>
                <a:srgbClr val="F76B50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4402527"/>
              <a:ext cx="3593918" cy="3112668"/>
              <a:chOff x="0" y="0"/>
              <a:chExt cx="6202680" cy="53721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00A181"/>
              </a:solidFill>
            </p:spPr>
          </p:sp>
        </p:grpSp>
      </p:grpSp>
      <p:sp>
        <p:nvSpPr>
          <p:cNvPr name="Freeform 12" id="12"/>
          <p:cNvSpPr/>
          <p:nvPr/>
        </p:nvSpPr>
        <p:spPr>
          <a:xfrm flipH="false" flipV="false" rot="0">
            <a:off x="1028700" y="1028700"/>
            <a:ext cx="6765195" cy="2234374"/>
          </a:xfrm>
          <a:custGeom>
            <a:avLst/>
            <a:gdLst/>
            <a:ahLst/>
            <a:cxnLst/>
            <a:rect r="r" b="b" t="t" l="l"/>
            <a:pathLst>
              <a:path h="2234374" w="6765195">
                <a:moveTo>
                  <a:pt x="0" y="0"/>
                </a:moveTo>
                <a:lnTo>
                  <a:pt x="6765195" y="0"/>
                </a:lnTo>
                <a:lnTo>
                  <a:pt x="6765195" y="2234374"/>
                </a:lnTo>
                <a:lnTo>
                  <a:pt x="0" y="22343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09059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874072" y="1595346"/>
            <a:ext cx="2834406" cy="826277"/>
          </a:xfrm>
          <a:custGeom>
            <a:avLst/>
            <a:gdLst/>
            <a:ahLst/>
            <a:cxnLst/>
            <a:rect r="r" b="b" t="t" l="l"/>
            <a:pathLst>
              <a:path h="826277" w="2834406">
                <a:moveTo>
                  <a:pt x="0" y="0"/>
                </a:moveTo>
                <a:lnTo>
                  <a:pt x="2834406" y="0"/>
                </a:lnTo>
                <a:lnTo>
                  <a:pt x="2834406" y="826277"/>
                </a:lnTo>
                <a:lnTo>
                  <a:pt x="0" y="8262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9758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411298" y="4317565"/>
            <a:ext cx="8988760" cy="82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9066" indent="-254533" lvl="1">
              <a:lnSpc>
                <a:spcPts val="3301"/>
              </a:lnSpc>
              <a:buFont typeface="Arial"/>
              <a:buChar char="•"/>
            </a:pPr>
            <a:r>
              <a:rPr lang="en-US" sz="2357">
                <a:solidFill>
                  <a:srgbClr val="00A181"/>
                </a:solidFill>
                <a:latin typeface="Fira Sans"/>
              </a:rPr>
              <a:t>In USA holds 1st place in highest no. of cases recorded</a:t>
            </a:r>
          </a:p>
          <a:p>
            <a:pPr algn="l" marL="509066" indent="-254533" lvl="1">
              <a:lnSpc>
                <a:spcPts val="3301"/>
              </a:lnSpc>
              <a:buFont typeface="Arial"/>
              <a:buChar char="•"/>
            </a:pPr>
            <a:r>
              <a:rPr lang="en-US" sz="2357">
                <a:solidFill>
                  <a:srgbClr val="00A181"/>
                </a:solidFill>
                <a:latin typeface="Fira Sans"/>
              </a:rPr>
              <a:t>Total sum of 33,461,982 peoples confirmed covid positive.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59443" y="-5073187"/>
            <a:ext cx="10405278" cy="6226137"/>
            <a:chOff x="0" y="0"/>
            <a:chExt cx="13873704" cy="8301516"/>
          </a:xfrm>
        </p:grpSpPr>
        <p:grpSp>
          <p:nvGrpSpPr>
            <p:cNvPr name="Group 3" id="3"/>
            <p:cNvGrpSpPr/>
            <p:nvPr/>
          </p:nvGrpSpPr>
          <p:grpSpPr>
            <a:xfrm rot="-10800000">
              <a:off x="777489" y="0"/>
              <a:ext cx="13096215" cy="8301516"/>
              <a:chOff x="0" y="0"/>
              <a:chExt cx="8474859" cy="53721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474859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8474859">
                    <a:moveTo>
                      <a:pt x="6924189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6924189" y="5372100"/>
                    </a:lnTo>
                    <a:lnTo>
                      <a:pt x="8474859" y="2686050"/>
                    </a:lnTo>
                    <a:lnTo>
                      <a:pt x="6924189" y="0"/>
                    </a:lnTo>
                    <a:close/>
                  </a:path>
                </a:pathLst>
              </a:custGeom>
              <a:solidFill>
                <a:srgbClr val="F76B50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0" y="4402527"/>
              <a:ext cx="3593918" cy="3112668"/>
              <a:chOff x="0" y="0"/>
              <a:chExt cx="6202680" cy="53721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00A181"/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-10800000">
            <a:off x="-1747795" y="9258300"/>
            <a:ext cx="10405278" cy="6226137"/>
            <a:chOff x="0" y="0"/>
            <a:chExt cx="13873704" cy="8301516"/>
          </a:xfrm>
        </p:grpSpPr>
        <p:grpSp>
          <p:nvGrpSpPr>
            <p:cNvPr name="Group 8" id="8"/>
            <p:cNvGrpSpPr/>
            <p:nvPr/>
          </p:nvGrpSpPr>
          <p:grpSpPr>
            <a:xfrm rot="-10800000">
              <a:off x="777489" y="0"/>
              <a:ext cx="13096215" cy="8301516"/>
              <a:chOff x="0" y="0"/>
              <a:chExt cx="8474859" cy="53721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474859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8474859">
                    <a:moveTo>
                      <a:pt x="6924189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6924189" y="5372100"/>
                    </a:lnTo>
                    <a:lnTo>
                      <a:pt x="8474859" y="2686050"/>
                    </a:lnTo>
                    <a:lnTo>
                      <a:pt x="6924189" y="0"/>
                    </a:lnTo>
                    <a:close/>
                  </a:path>
                </a:pathLst>
              </a:custGeom>
              <a:solidFill>
                <a:srgbClr val="F76B50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4402527"/>
              <a:ext cx="3593918" cy="3112668"/>
              <a:chOff x="0" y="0"/>
              <a:chExt cx="6202680" cy="53721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00A181"/>
              </a:solidFill>
            </p:spPr>
          </p:sp>
        </p:grpSp>
      </p:grpSp>
      <p:sp>
        <p:nvSpPr>
          <p:cNvPr name="Freeform 12" id="12"/>
          <p:cNvSpPr/>
          <p:nvPr/>
        </p:nvSpPr>
        <p:spPr>
          <a:xfrm flipH="false" flipV="false" rot="0">
            <a:off x="611172" y="1028700"/>
            <a:ext cx="6987402" cy="2819471"/>
          </a:xfrm>
          <a:custGeom>
            <a:avLst/>
            <a:gdLst/>
            <a:ahLst/>
            <a:cxnLst/>
            <a:rect r="r" b="b" t="t" l="l"/>
            <a:pathLst>
              <a:path h="2819471" w="6987402">
                <a:moveTo>
                  <a:pt x="0" y="0"/>
                </a:moveTo>
                <a:lnTo>
                  <a:pt x="6987402" y="0"/>
                </a:lnTo>
                <a:lnTo>
                  <a:pt x="6987402" y="2819471"/>
                </a:lnTo>
                <a:lnTo>
                  <a:pt x="0" y="28194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9702" r="-12884" b="-95858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049042" y="1797724"/>
            <a:ext cx="2657079" cy="743674"/>
          </a:xfrm>
          <a:custGeom>
            <a:avLst/>
            <a:gdLst/>
            <a:ahLst/>
            <a:cxnLst/>
            <a:rect r="r" b="b" t="t" l="l"/>
            <a:pathLst>
              <a:path h="743674" w="2657079">
                <a:moveTo>
                  <a:pt x="0" y="0"/>
                </a:moveTo>
                <a:lnTo>
                  <a:pt x="2657080" y="0"/>
                </a:lnTo>
                <a:lnTo>
                  <a:pt x="2657080" y="743675"/>
                </a:lnTo>
                <a:lnTo>
                  <a:pt x="0" y="7436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95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649620" y="4706720"/>
            <a:ext cx="8988760" cy="82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9066" indent="-254533" lvl="1">
              <a:lnSpc>
                <a:spcPts val="3301"/>
              </a:lnSpc>
              <a:buFont typeface="Arial"/>
              <a:buChar char="•"/>
            </a:pPr>
            <a:r>
              <a:rPr lang="en-US" sz="2357">
                <a:solidFill>
                  <a:srgbClr val="00A181"/>
                </a:solidFill>
                <a:latin typeface="Fira Sans"/>
              </a:rPr>
              <a:t>The lowest no. of confirmed cases are from </a:t>
            </a:r>
            <a:r>
              <a:rPr lang="en-US" sz="2357">
                <a:solidFill>
                  <a:srgbClr val="00A181"/>
                </a:solidFill>
                <a:latin typeface="Fira Sans Bold"/>
              </a:rPr>
              <a:t>Kiribati</a:t>
            </a:r>
            <a:r>
              <a:rPr lang="en-US" sz="2357">
                <a:solidFill>
                  <a:srgbClr val="00A181"/>
                </a:solidFill>
                <a:latin typeface="Fira Sans"/>
              </a:rPr>
              <a:t> </a:t>
            </a:r>
          </a:p>
          <a:p>
            <a:pPr algn="l" marL="509066" indent="-254533" lvl="1">
              <a:lnSpc>
                <a:spcPts val="3301"/>
              </a:lnSpc>
              <a:buFont typeface="Arial"/>
              <a:buChar char="•"/>
            </a:pPr>
            <a:r>
              <a:rPr lang="en-US" sz="2357">
                <a:solidFill>
                  <a:srgbClr val="00A181"/>
                </a:solidFill>
                <a:latin typeface="Fira Sans"/>
              </a:rPr>
              <a:t>Hold only 2 confirmed cases.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FDC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27743" y="-89986"/>
            <a:ext cx="10138115" cy="8779655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76B5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505679" y="5832746"/>
            <a:ext cx="5966980" cy="5167433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3761309"/>
            <a:ext cx="5568309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F4F4F4"/>
                </a:solidFill>
                <a:latin typeface="Hagrid Text"/>
              </a:rPr>
              <a:t>Objective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008094" y="1370852"/>
            <a:ext cx="10058338" cy="5990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Hagrid Text"/>
              </a:rPr>
              <a:t>The CORONA VIRUS pandemic has had a significant impact on public health and has created an urgent need for data-driven insights to understand the spread of the virus. 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Hagrid Text"/>
              </a:rPr>
              <a:t>As a data analyst, you have been tasked with analyzing a CORONA VIRUS dataset to derive meaningful insights and present your findings.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59443" y="-5073187"/>
            <a:ext cx="10405278" cy="6226137"/>
            <a:chOff x="0" y="0"/>
            <a:chExt cx="13873704" cy="8301516"/>
          </a:xfrm>
        </p:grpSpPr>
        <p:grpSp>
          <p:nvGrpSpPr>
            <p:cNvPr name="Group 3" id="3"/>
            <p:cNvGrpSpPr/>
            <p:nvPr/>
          </p:nvGrpSpPr>
          <p:grpSpPr>
            <a:xfrm rot="-10800000">
              <a:off x="777489" y="0"/>
              <a:ext cx="13096215" cy="8301516"/>
              <a:chOff x="0" y="0"/>
              <a:chExt cx="8474859" cy="53721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474859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8474859">
                    <a:moveTo>
                      <a:pt x="6924189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6924189" y="5372100"/>
                    </a:lnTo>
                    <a:lnTo>
                      <a:pt x="8474859" y="2686050"/>
                    </a:lnTo>
                    <a:lnTo>
                      <a:pt x="6924189" y="0"/>
                    </a:lnTo>
                    <a:close/>
                  </a:path>
                </a:pathLst>
              </a:custGeom>
              <a:solidFill>
                <a:srgbClr val="F76B50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0" y="4402527"/>
              <a:ext cx="3593918" cy="3112668"/>
              <a:chOff x="0" y="0"/>
              <a:chExt cx="6202680" cy="53721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00A181"/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-10800000">
            <a:off x="-1747795" y="9258300"/>
            <a:ext cx="10405278" cy="6226137"/>
            <a:chOff x="0" y="0"/>
            <a:chExt cx="13873704" cy="8301516"/>
          </a:xfrm>
        </p:grpSpPr>
        <p:grpSp>
          <p:nvGrpSpPr>
            <p:cNvPr name="Group 8" id="8"/>
            <p:cNvGrpSpPr/>
            <p:nvPr/>
          </p:nvGrpSpPr>
          <p:grpSpPr>
            <a:xfrm rot="-10800000">
              <a:off x="777489" y="0"/>
              <a:ext cx="13096215" cy="8301516"/>
              <a:chOff x="0" y="0"/>
              <a:chExt cx="8474859" cy="53721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474859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8474859">
                    <a:moveTo>
                      <a:pt x="6924189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6924189" y="5372100"/>
                    </a:lnTo>
                    <a:lnTo>
                      <a:pt x="8474859" y="2686050"/>
                    </a:lnTo>
                    <a:lnTo>
                      <a:pt x="6924189" y="0"/>
                    </a:lnTo>
                    <a:close/>
                  </a:path>
                </a:pathLst>
              </a:custGeom>
              <a:solidFill>
                <a:srgbClr val="F76B50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4402527"/>
              <a:ext cx="3593918" cy="3112668"/>
              <a:chOff x="0" y="0"/>
              <a:chExt cx="6202680" cy="53721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00A181"/>
              </a:solidFill>
            </p:spPr>
          </p:sp>
        </p:grpSp>
      </p:grpSp>
      <p:sp>
        <p:nvSpPr>
          <p:cNvPr name="Freeform 12" id="12"/>
          <p:cNvSpPr/>
          <p:nvPr/>
        </p:nvSpPr>
        <p:spPr>
          <a:xfrm flipH="false" flipV="false" rot="0">
            <a:off x="1028700" y="745813"/>
            <a:ext cx="7172035" cy="3021273"/>
          </a:xfrm>
          <a:custGeom>
            <a:avLst/>
            <a:gdLst/>
            <a:ahLst/>
            <a:cxnLst/>
            <a:rect r="r" b="b" t="t" l="l"/>
            <a:pathLst>
              <a:path h="3021273" w="7172035">
                <a:moveTo>
                  <a:pt x="0" y="0"/>
                </a:moveTo>
                <a:lnTo>
                  <a:pt x="7172035" y="0"/>
                </a:lnTo>
                <a:lnTo>
                  <a:pt x="7172035" y="3021273"/>
                </a:lnTo>
                <a:lnTo>
                  <a:pt x="0" y="30212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1342" r="-16108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8700" y="4191276"/>
            <a:ext cx="2600642" cy="1811428"/>
          </a:xfrm>
          <a:custGeom>
            <a:avLst/>
            <a:gdLst/>
            <a:ahLst/>
            <a:cxnLst/>
            <a:rect r="r" b="b" t="t" l="l"/>
            <a:pathLst>
              <a:path h="1811428" w="2600642">
                <a:moveTo>
                  <a:pt x="0" y="0"/>
                </a:moveTo>
                <a:lnTo>
                  <a:pt x="2600642" y="0"/>
                </a:lnTo>
                <a:lnTo>
                  <a:pt x="2600642" y="1811428"/>
                </a:lnTo>
                <a:lnTo>
                  <a:pt x="0" y="18114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195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2571643" y="5049365"/>
            <a:ext cx="2219004" cy="2083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09066" indent="-254533" lvl="1">
              <a:lnSpc>
                <a:spcPts val="3301"/>
              </a:lnSpc>
              <a:buAutoNum type="arabicPeriod" startAt="1"/>
            </a:pPr>
            <a:r>
              <a:rPr lang="en-US" sz="2357">
                <a:solidFill>
                  <a:srgbClr val="00A181"/>
                </a:solidFill>
                <a:latin typeface="Fira Sans"/>
              </a:rPr>
              <a:t>India</a:t>
            </a:r>
          </a:p>
          <a:p>
            <a:pPr algn="just" marL="509066" indent="-254533" lvl="1">
              <a:lnSpc>
                <a:spcPts val="3301"/>
              </a:lnSpc>
              <a:buAutoNum type="arabicPeriod" startAt="1"/>
            </a:pPr>
            <a:r>
              <a:rPr lang="en-US" sz="2357">
                <a:solidFill>
                  <a:srgbClr val="00A181"/>
                </a:solidFill>
                <a:latin typeface="Fira Sans"/>
              </a:rPr>
              <a:t>Brazil</a:t>
            </a:r>
          </a:p>
          <a:p>
            <a:pPr algn="just" marL="509066" indent="-254533" lvl="1">
              <a:lnSpc>
                <a:spcPts val="3301"/>
              </a:lnSpc>
              <a:buAutoNum type="arabicPeriod" startAt="1"/>
            </a:pPr>
            <a:r>
              <a:rPr lang="en-US" sz="2357">
                <a:solidFill>
                  <a:srgbClr val="00A181"/>
                </a:solidFill>
                <a:latin typeface="Fira Sans"/>
              </a:rPr>
              <a:t>US</a:t>
            </a:r>
          </a:p>
          <a:p>
            <a:pPr algn="just" marL="509066" indent="-254533" lvl="1">
              <a:lnSpc>
                <a:spcPts val="3301"/>
              </a:lnSpc>
              <a:buAutoNum type="arabicPeriod" startAt="1"/>
            </a:pPr>
            <a:r>
              <a:rPr lang="en-US" sz="2357">
                <a:solidFill>
                  <a:srgbClr val="00A181"/>
                </a:solidFill>
                <a:latin typeface="Fira Sans"/>
              </a:rPr>
              <a:t>Turkey</a:t>
            </a:r>
          </a:p>
          <a:p>
            <a:pPr algn="just" marL="509066" indent="-254533" lvl="1">
              <a:lnSpc>
                <a:spcPts val="3301"/>
              </a:lnSpc>
              <a:buAutoNum type="arabicPeriod" startAt="1"/>
            </a:pPr>
            <a:r>
              <a:rPr lang="en-US" sz="2357">
                <a:solidFill>
                  <a:srgbClr val="00A181"/>
                </a:solidFill>
                <a:latin typeface="Fira Sans"/>
              </a:rPr>
              <a:t>Russia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817350" y="4690155"/>
            <a:ext cx="8988760" cy="40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1"/>
              </a:lnSpc>
            </a:pPr>
            <a:r>
              <a:rPr lang="en-US" sz="2357" strike="noStrike" u="none">
                <a:solidFill>
                  <a:srgbClr val="00A181"/>
                </a:solidFill>
                <a:latin typeface="Fira Sans"/>
              </a:rPr>
              <a:t>The Top 5 countries with recovered records: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1798163" y="5803579"/>
            <a:ext cx="7388722" cy="6398668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76B50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4388041" y="430705"/>
            <a:ext cx="5276948" cy="4569862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237161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8839887" y="1698135"/>
            <a:ext cx="7957376" cy="6890729"/>
            <a:chOff x="0" y="0"/>
            <a:chExt cx="4282440" cy="3708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82440" cy="3708400"/>
            </a:xfrm>
            <a:custGeom>
              <a:avLst/>
              <a:gdLst/>
              <a:ahLst/>
              <a:cxnLst/>
              <a:rect r="r" b="b" t="t" l="l"/>
              <a:pathLst>
                <a:path h="3708400" w="428244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26456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6647119" y="7356773"/>
            <a:ext cx="3801687" cy="3292279"/>
            <a:chOff x="0" y="0"/>
            <a:chExt cx="3619627" cy="31346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1B86E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227546" y="2410108"/>
            <a:ext cx="403943" cy="305528"/>
          </a:xfrm>
          <a:custGeom>
            <a:avLst/>
            <a:gdLst/>
            <a:ahLst/>
            <a:cxnLst/>
            <a:rect r="r" b="b" t="t" l="l"/>
            <a:pathLst>
              <a:path h="305528" w="403943">
                <a:moveTo>
                  <a:pt x="0" y="0"/>
                </a:moveTo>
                <a:lnTo>
                  <a:pt x="403943" y="0"/>
                </a:lnTo>
                <a:lnTo>
                  <a:pt x="403943" y="305528"/>
                </a:lnTo>
                <a:lnTo>
                  <a:pt x="0" y="305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27546" y="3473502"/>
            <a:ext cx="403943" cy="401272"/>
          </a:xfrm>
          <a:custGeom>
            <a:avLst/>
            <a:gdLst/>
            <a:ahLst/>
            <a:cxnLst/>
            <a:rect r="r" b="b" t="t" l="l"/>
            <a:pathLst>
              <a:path h="401272" w="403943">
                <a:moveTo>
                  <a:pt x="0" y="0"/>
                </a:moveTo>
                <a:lnTo>
                  <a:pt x="403943" y="0"/>
                </a:lnTo>
                <a:lnTo>
                  <a:pt x="403943" y="401271"/>
                </a:lnTo>
                <a:lnTo>
                  <a:pt x="0" y="4012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5006" t="-14190" r="-258378" b="-1462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108507" y="3548593"/>
            <a:ext cx="3825009" cy="2762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26"/>
              </a:lnSpc>
            </a:pPr>
            <a:r>
              <a:rPr lang="en-US" sz="7876">
                <a:solidFill>
                  <a:srgbClr val="F1B86E"/>
                </a:solidFill>
                <a:latin typeface="Hagrid Text"/>
              </a:rPr>
              <a:t>Thank You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07995" y="2318410"/>
            <a:ext cx="4393555" cy="431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1"/>
              </a:lnSpc>
            </a:pPr>
            <a:r>
              <a:rPr lang="en-US" sz="2501">
                <a:solidFill>
                  <a:srgbClr val="237161"/>
                </a:solidFill>
                <a:latin typeface="Fira Sans"/>
              </a:rPr>
              <a:t>Jeevarathinam969@gmail.com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07995" y="3467445"/>
            <a:ext cx="376803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</a:pPr>
            <a:r>
              <a:rPr lang="en-US" sz="2099">
                <a:solidFill>
                  <a:srgbClr val="237161"/>
                </a:solidFill>
                <a:latin typeface="Fira Sans"/>
              </a:rPr>
              <a:t>www.linkedin.com/in/jeeva46/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51770" y="4201140"/>
            <a:ext cx="7027514" cy="6085860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76B5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859850" y="563974"/>
            <a:ext cx="4961246" cy="4296462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1B86E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345997" y="2120110"/>
            <a:ext cx="7611546" cy="6591255"/>
            <a:chOff x="0" y="0"/>
            <a:chExt cx="4282440" cy="3708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82440" cy="3708400"/>
            </a:xfrm>
            <a:custGeom>
              <a:avLst/>
              <a:gdLst/>
              <a:ahLst/>
              <a:cxnLst/>
              <a:rect r="r" b="b" t="t" l="l"/>
              <a:pathLst>
                <a:path h="3708400" w="428244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00A181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8" id="8"/>
          <p:cNvSpPr txBox="true"/>
          <p:nvPr/>
        </p:nvSpPr>
        <p:spPr>
          <a:xfrm rot="0">
            <a:off x="1270561" y="1000514"/>
            <a:ext cx="8589289" cy="8038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0"/>
              </a:lnSpc>
            </a:pPr>
            <a:r>
              <a:rPr lang="en-US" sz="3038">
                <a:solidFill>
                  <a:srgbClr val="000000"/>
                </a:solidFill>
                <a:latin typeface="Hagrid Text Bold"/>
              </a:rPr>
              <a:t>Dataset: </a:t>
            </a:r>
          </a:p>
          <a:p>
            <a:pPr algn="l">
              <a:lnSpc>
                <a:spcPts val="2854"/>
              </a:lnSpc>
            </a:pPr>
            <a:r>
              <a:rPr lang="en-US" sz="2038">
                <a:solidFill>
                  <a:srgbClr val="000000"/>
                </a:solidFill>
                <a:latin typeface="Hagrid Text"/>
              </a:rPr>
              <a:t>Description of each column in dataset: </a:t>
            </a:r>
          </a:p>
          <a:p>
            <a:pPr algn="l" marL="440191" indent="-220096" lvl="1">
              <a:lnSpc>
                <a:spcPts val="2365"/>
              </a:lnSpc>
              <a:buFont typeface="Arial"/>
              <a:buChar char="•"/>
            </a:pPr>
            <a:r>
              <a:rPr lang="en-US" sz="2038">
                <a:solidFill>
                  <a:srgbClr val="000000"/>
                </a:solidFill>
                <a:latin typeface="Hagrid Text"/>
              </a:rPr>
              <a:t>Province:  </a:t>
            </a:r>
          </a:p>
          <a:p>
            <a:pPr algn="l">
              <a:lnSpc>
                <a:spcPts val="2365"/>
              </a:lnSpc>
            </a:pPr>
            <a:r>
              <a:rPr lang="en-US" sz="2038">
                <a:solidFill>
                  <a:srgbClr val="000000"/>
                </a:solidFill>
                <a:latin typeface="Hagrid Text"/>
              </a:rPr>
              <a:t>               </a:t>
            </a:r>
            <a:r>
              <a:rPr lang="en-US" sz="2038">
                <a:solidFill>
                  <a:srgbClr val="000000"/>
                </a:solidFill>
                <a:latin typeface="Hagrid Text"/>
              </a:rPr>
              <a:t>Geographic subdivision within a country/region. </a:t>
            </a:r>
          </a:p>
          <a:p>
            <a:pPr algn="l">
              <a:lnSpc>
                <a:spcPts val="2365"/>
              </a:lnSpc>
            </a:pPr>
          </a:p>
          <a:p>
            <a:pPr algn="l" marL="440191" indent="-220096" lvl="1">
              <a:lnSpc>
                <a:spcPts val="2365"/>
              </a:lnSpc>
              <a:buFont typeface="Arial"/>
              <a:buChar char="•"/>
            </a:pPr>
            <a:r>
              <a:rPr lang="en-US" sz="2038">
                <a:solidFill>
                  <a:srgbClr val="000000"/>
                </a:solidFill>
                <a:latin typeface="Hagrid Text"/>
              </a:rPr>
              <a:t>Country/Region:  </a:t>
            </a:r>
          </a:p>
          <a:p>
            <a:pPr algn="l">
              <a:lnSpc>
                <a:spcPts val="2365"/>
              </a:lnSpc>
            </a:pPr>
            <a:r>
              <a:rPr lang="en-US" sz="2038">
                <a:solidFill>
                  <a:srgbClr val="000000"/>
                </a:solidFill>
                <a:latin typeface="Hagrid Text"/>
              </a:rPr>
              <a:t>               </a:t>
            </a:r>
            <a:r>
              <a:rPr lang="en-US" sz="2038">
                <a:solidFill>
                  <a:srgbClr val="000000"/>
                </a:solidFill>
                <a:latin typeface="Hagrid Text"/>
              </a:rPr>
              <a:t>Geographic entity where data is recorded. </a:t>
            </a:r>
          </a:p>
          <a:p>
            <a:pPr algn="l">
              <a:lnSpc>
                <a:spcPts val="2365"/>
              </a:lnSpc>
            </a:pPr>
          </a:p>
          <a:p>
            <a:pPr algn="l" marL="440191" indent="-220096" lvl="1">
              <a:lnSpc>
                <a:spcPts val="2365"/>
              </a:lnSpc>
              <a:buFont typeface="Arial"/>
              <a:buChar char="•"/>
            </a:pPr>
            <a:r>
              <a:rPr lang="en-US" sz="2038">
                <a:solidFill>
                  <a:srgbClr val="000000"/>
                </a:solidFill>
                <a:latin typeface="Hagrid Text"/>
              </a:rPr>
              <a:t>Latitude: </a:t>
            </a:r>
          </a:p>
          <a:p>
            <a:pPr algn="l">
              <a:lnSpc>
                <a:spcPts val="2365"/>
              </a:lnSpc>
            </a:pPr>
            <a:r>
              <a:rPr lang="en-US" sz="2038">
                <a:solidFill>
                  <a:srgbClr val="000000"/>
                </a:solidFill>
                <a:latin typeface="Hagrid Text"/>
              </a:rPr>
              <a:t>               </a:t>
            </a:r>
            <a:r>
              <a:rPr lang="en-US" sz="2038">
                <a:solidFill>
                  <a:srgbClr val="000000"/>
                </a:solidFill>
                <a:latin typeface="Hagrid Text"/>
              </a:rPr>
              <a:t>North-south position on Earth's surface. </a:t>
            </a:r>
          </a:p>
          <a:p>
            <a:pPr algn="l">
              <a:lnSpc>
                <a:spcPts val="2365"/>
              </a:lnSpc>
            </a:pPr>
          </a:p>
          <a:p>
            <a:pPr algn="l" marL="440191" indent="-220096" lvl="1">
              <a:lnSpc>
                <a:spcPts val="2365"/>
              </a:lnSpc>
              <a:buFont typeface="Arial"/>
              <a:buChar char="•"/>
            </a:pPr>
            <a:r>
              <a:rPr lang="en-US" sz="2038">
                <a:solidFill>
                  <a:srgbClr val="000000"/>
                </a:solidFill>
                <a:latin typeface="Hagrid Text"/>
              </a:rPr>
              <a:t>Longitude: </a:t>
            </a:r>
          </a:p>
          <a:p>
            <a:pPr algn="l">
              <a:lnSpc>
                <a:spcPts val="2365"/>
              </a:lnSpc>
            </a:pPr>
            <a:r>
              <a:rPr lang="en-US" sz="2038">
                <a:solidFill>
                  <a:srgbClr val="000000"/>
                </a:solidFill>
                <a:latin typeface="Hagrid Text"/>
              </a:rPr>
              <a:t>               </a:t>
            </a:r>
            <a:r>
              <a:rPr lang="en-US" sz="2038">
                <a:solidFill>
                  <a:srgbClr val="000000"/>
                </a:solidFill>
                <a:latin typeface="Hagrid Text"/>
              </a:rPr>
              <a:t>East-west position on Earth's surface. </a:t>
            </a:r>
          </a:p>
          <a:p>
            <a:pPr algn="l">
              <a:lnSpc>
                <a:spcPts val="2365"/>
              </a:lnSpc>
            </a:pPr>
          </a:p>
          <a:p>
            <a:pPr algn="l" marL="440191" indent="-220096" lvl="1">
              <a:lnSpc>
                <a:spcPts val="2365"/>
              </a:lnSpc>
              <a:buFont typeface="Arial"/>
              <a:buChar char="•"/>
            </a:pPr>
            <a:r>
              <a:rPr lang="en-US" sz="2038">
                <a:solidFill>
                  <a:srgbClr val="000000"/>
                </a:solidFill>
                <a:latin typeface="Hagrid Text"/>
              </a:rPr>
              <a:t>Date: </a:t>
            </a:r>
          </a:p>
          <a:p>
            <a:pPr algn="l">
              <a:lnSpc>
                <a:spcPts val="2365"/>
              </a:lnSpc>
            </a:pPr>
            <a:r>
              <a:rPr lang="en-US" sz="2038">
                <a:solidFill>
                  <a:srgbClr val="000000"/>
                </a:solidFill>
                <a:latin typeface="Hagrid Text"/>
              </a:rPr>
              <a:t>               </a:t>
            </a:r>
            <a:r>
              <a:rPr lang="en-US" sz="2038">
                <a:solidFill>
                  <a:srgbClr val="000000"/>
                </a:solidFill>
                <a:latin typeface="Hagrid Text"/>
              </a:rPr>
              <a:t>Recorded date of CORONA VIRUS data. </a:t>
            </a:r>
          </a:p>
          <a:p>
            <a:pPr algn="l">
              <a:lnSpc>
                <a:spcPts val="2365"/>
              </a:lnSpc>
            </a:pPr>
          </a:p>
          <a:p>
            <a:pPr algn="l" marL="440191" indent="-220096" lvl="1">
              <a:lnSpc>
                <a:spcPts val="2365"/>
              </a:lnSpc>
              <a:buFont typeface="Arial"/>
              <a:buChar char="•"/>
            </a:pPr>
            <a:r>
              <a:rPr lang="en-US" sz="2038">
                <a:solidFill>
                  <a:srgbClr val="000000"/>
                </a:solidFill>
                <a:latin typeface="Hagrid Text"/>
              </a:rPr>
              <a:t>Confirmed: </a:t>
            </a:r>
          </a:p>
          <a:p>
            <a:pPr algn="l">
              <a:lnSpc>
                <a:spcPts val="2365"/>
              </a:lnSpc>
            </a:pPr>
            <a:r>
              <a:rPr lang="en-US" sz="2038">
                <a:solidFill>
                  <a:srgbClr val="000000"/>
                </a:solidFill>
                <a:latin typeface="Hagrid Text"/>
              </a:rPr>
              <a:t>               </a:t>
            </a:r>
            <a:r>
              <a:rPr lang="en-US" sz="2038">
                <a:solidFill>
                  <a:srgbClr val="000000"/>
                </a:solidFill>
                <a:latin typeface="Hagrid Text"/>
              </a:rPr>
              <a:t>Number of diagnosed CORONA VIRUS cases. </a:t>
            </a:r>
          </a:p>
          <a:p>
            <a:pPr algn="l">
              <a:lnSpc>
                <a:spcPts val="2365"/>
              </a:lnSpc>
            </a:pPr>
          </a:p>
          <a:p>
            <a:pPr algn="l" marL="440191" indent="-220096" lvl="1">
              <a:lnSpc>
                <a:spcPts val="2365"/>
              </a:lnSpc>
              <a:buFont typeface="Arial"/>
              <a:buChar char="•"/>
            </a:pPr>
            <a:r>
              <a:rPr lang="en-US" sz="2038">
                <a:solidFill>
                  <a:srgbClr val="000000"/>
                </a:solidFill>
                <a:latin typeface="Hagrid Text"/>
              </a:rPr>
              <a:t>Deaths: </a:t>
            </a:r>
          </a:p>
          <a:p>
            <a:pPr algn="l">
              <a:lnSpc>
                <a:spcPts val="2365"/>
              </a:lnSpc>
            </a:pPr>
            <a:r>
              <a:rPr lang="en-US" sz="2038">
                <a:solidFill>
                  <a:srgbClr val="000000"/>
                </a:solidFill>
                <a:latin typeface="Hagrid Text"/>
              </a:rPr>
              <a:t>               </a:t>
            </a:r>
            <a:r>
              <a:rPr lang="en-US" sz="2038">
                <a:solidFill>
                  <a:srgbClr val="000000"/>
                </a:solidFill>
                <a:latin typeface="Hagrid Text"/>
              </a:rPr>
              <a:t>Number of CORONA VIRUS related deaths. </a:t>
            </a:r>
          </a:p>
          <a:p>
            <a:pPr algn="l">
              <a:lnSpc>
                <a:spcPts val="2365"/>
              </a:lnSpc>
            </a:pPr>
          </a:p>
          <a:p>
            <a:pPr algn="l" marL="440191" indent="-220096" lvl="1">
              <a:lnSpc>
                <a:spcPts val="2365"/>
              </a:lnSpc>
              <a:buFont typeface="Arial"/>
              <a:buChar char="•"/>
            </a:pPr>
            <a:r>
              <a:rPr lang="en-US" sz="2038">
                <a:solidFill>
                  <a:srgbClr val="000000"/>
                </a:solidFill>
                <a:latin typeface="Hagrid Text"/>
              </a:rPr>
              <a:t>Recovered: </a:t>
            </a:r>
          </a:p>
          <a:p>
            <a:pPr algn="l">
              <a:lnSpc>
                <a:spcPts val="2365"/>
              </a:lnSpc>
            </a:pPr>
            <a:r>
              <a:rPr lang="en-US" sz="2038">
                <a:solidFill>
                  <a:srgbClr val="000000"/>
                </a:solidFill>
                <a:latin typeface="Hagrid Text"/>
              </a:rPr>
              <a:t>               </a:t>
            </a:r>
            <a:r>
              <a:rPr lang="en-US" sz="2038">
                <a:solidFill>
                  <a:srgbClr val="000000"/>
                </a:solidFill>
                <a:latin typeface="Hagrid Text"/>
              </a:rPr>
              <a:t>Number of recovered CORONA VIRUS cases.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DCC8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3061137" y="7061834"/>
            <a:ext cx="3480308" cy="3013963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1B86E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76B50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406681" y="7795449"/>
            <a:ext cx="3378391" cy="2925703"/>
            <a:chOff x="0" y="0"/>
            <a:chExt cx="3619627" cy="31346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237161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2327395" y="553920"/>
            <a:ext cx="6816605" cy="2833152"/>
          </a:xfrm>
          <a:custGeom>
            <a:avLst/>
            <a:gdLst/>
            <a:ahLst/>
            <a:cxnLst/>
            <a:rect r="r" b="b" t="t" l="l"/>
            <a:pathLst>
              <a:path h="2833152" w="6816605">
                <a:moveTo>
                  <a:pt x="0" y="0"/>
                </a:moveTo>
                <a:lnTo>
                  <a:pt x="6816605" y="0"/>
                </a:lnTo>
                <a:lnTo>
                  <a:pt x="6816605" y="2833151"/>
                </a:lnTo>
                <a:lnTo>
                  <a:pt x="0" y="28331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104493" y="4424311"/>
            <a:ext cx="12321927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76B50"/>
                </a:solidFill>
                <a:latin typeface="Fira Sans"/>
              </a:rPr>
              <a:t>Create a database to store the dataset in MYSQL 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76B50"/>
                </a:solidFill>
                <a:latin typeface="Fira Sans"/>
              </a:rPr>
              <a:t>Check the tables 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76B50"/>
                </a:solidFill>
                <a:latin typeface="Fira Sans"/>
              </a:rPr>
              <a:t>Change the table name to easily callable and useful format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7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2915828" y="-5226012"/>
            <a:ext cx="12804984" cy="6226137"/>
            <a:chOff x="0" y="0"/>
            <a:chExt cx="11048529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F1B86E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8394095" y="-4647552"/>
            <a:ext cx="11615295" cy="5647677"/>
            <a:chOff x="0" y="0"/>
            <a:chExt cx="11048529" cy="5372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F1B86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701031" y="-1810626"/>
            <a:ext cx="2695438" cy="2334501"/>
            <a:chOff x="0" y="0"/>
            <a:chExt cx="6202680" cy="53721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550458" y="1266102"/>
            <a:ext cx="5923956" cy="4129260"/>
          </a:xfrm>
          <a:custGeom>
            <a:avLst/>
            <a:gdLst/>
            <a:ahLst/>
            <a:cxnLst/>
            <a:rect r="r" b="b" t="t" l="l"/>
            <a:pathLst>
              <a:path h="4129260" w="5923956">
                <a:moveTo>
                  <a:pt x="0" y="0"/>
                </a:moveTo>
                <a:lnTo>
                  <a:pt x="5923956" y="0"/>
                </a:lnTo>
                <a:lnTo>
                  <a:pt x="5923956" y="4129260"/>
                </a:lnTo>
                <a:lnTo>
                  <a:pt x="0" y="41292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701031" y="1557404"/>
            <a:ext cx="7197118" cy="648797"/>
          </a:xfrm>
          <a:custGeom>
            <a:avLst/>
            <a:gdLst/>
            <a:ahLst/>
            <a:cxnLst/>
            <a:rect r="r" b="b" t="t" l="l"/>
            <a:pathLst>
              <a:path h="648797" w="7197118">
                <a:moveTo>
                  <a:pt x="0" y="0"/>
                </a:moveTo>
                <a:lnTo>
                  <a:pt x="7197118" y="0"/>
                </a:lnTo>
                <a:lnTo>
                  <a:pt x="7197118" y="648797"/>
                </a:lnTo>
                <a:lnTo>
                  <a:pt x="0" y="6487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293850" y="4712821"/>
            <a:ext cx="10549150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1CC77"/>
                </a:solidFill>
                <a:latin typeface="Fira Sans"/>
              </a:rPr>
              <a:t>Check for the null values and show the values.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1CC77"/>
                </a:solidFill>
                <a:latin typeface="Fira Sans"/>
              </a:rPr>
              <a:t>IS NULL - used in where clause to check the null values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1CC77"/>
                </a:solidFill>
                <a:latin typeface="Fira Sans"/>
              </a:rPr>
              <a:t>This table has no null values.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7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2915828" y="-5226012"/>
            <a:ext cx="12804984" cy="6226137"/>
            <a:chOff x="0" y="0"/>
            <a:chExt cx="11048529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F1B86E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8394095" y="-4647552"/>
            <a:ext cx="11615295" cy="5647677"/>
            <a:chOff x="0" y="0"/>
            <a:chExt cx="11048529" cy="5372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F1B86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701031" y="-1810626"/>
            <a:ext cx="2695438" cy="2334501"/>
            <a:chOff x="0" y="0"/>
            <a:chExt cx="6202680" cy="53721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626644" y="2041589"/>
            <a:ext cx="10296319" cy="1053484"/>
          </a:xfrm>
          <a:custGeom>
            <a:avLst/>
            <a:gdLst/>
            <a:ahLst/>
            <a:cxnLst/>
            <a:rect r="r" b="b" t="t" l="l"/>
            <a:pathLst>
              <a:path h="1053484" w="10296319">
                <a:moveTo>
                  <a:pt x="0" y="0"/>
                </a:moveTo>
                <a:lnTo>
                  <a:pt x="10296319" y="0"/>
                </a:lnTo>
                <a:lnTo>
                  <a:pt x="10296319" y="1053485"/>
                </a:lnTo>
                <a:lnTo>
                  <a:pt x="0" y="10534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758641" y="4412122"/>
            <a:ext cx="10770718" cy="292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1CC77"/>
                </a:solidFill>
                <a:latin typeface="Fira Sans"/>
              </a:rPr>
              <a:t>There no null values so we cannot impute zeros.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1CC77"/>
                </a:solidFill>
                <a:latin typeface="Fira Sans"/>
              </a:rPr>
              <a:t>If we wanted to impute any null values by zero we need to use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1CC77"/>
                </a:solidFill>
                <a:latin typeface="Fira Sans"/>
              </a:rPr>
              <a:t>Syntax:</a:t>
            </a:r>
          </a:p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F1CC77"/>
                </a:solidFill>
                <a:latin typeface="Fira Sans"/>
              </a:rPr>
              <a:t>     </a:t>
            </a:r>
            <a:r>
              <a:rPr lang="en-US" sz="3100">
                <a:solidFill>
                  <a:srgbClr val="F1CC77"/>
                </a:solidFill>
                <a:latin typeface="Fira Sans"/>
              </a:rPr>
              <a:t>UPDATE [table] SET [column]=0 WHERE [column] IS NULL;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7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2915828" y="-5226012"/>
            <a:ext cx="12804984" cy="6226137"/>
            <a:chOff x="0" y="0"/>
            <a:chExt cx="11048529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F1B86E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8394095" y="-4647552"/>
            <a:ext cx="11615295" cy="5647677"/>
            <a:chOff x="0" y="0"/>
            <a:chExt cx="11048529" cy="5372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F1B86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701031" y="-1810626"/>
            <a:ext cx="2695438" cy="2334501"/>
            <a:chOff x="0" y="0"/>
            <a:chExt cx="6202680" cy="53721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724547" y="1519322"/>
            <a:ext cx="6520919" cy="1637051"/>
          </a:xfrm>
          <a:custGeom>
            <a:avLst/>
            <a:gdLst/>
            <a:ahLst/>
            <a:cxnLst/>
            <a:rect r="r" b="b" t="t" l="l"/>
            <a:pathLst>
              <a:path h="1637051" w="6520919">
                <a:moveTo>
                  <a:pt x="0" y="0"/>
                </a:moveTo>
                <a:lnTo>
                  <a:pt x="6520919" y="0"/>
                </a:lnTo>
                <a:lnTo>
                  <a:pt x="6520919" y="1637051"/>
                </a:lnTo>
                <a:lnTo>
                  <a:pt x="0" y="16370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24547" y="3751816"/>
            <a:ext cx="3593899" cy="1081350"/>
          </a:xfrm>
          <a:custGeom>
            <a:avLst/>
            <a:gdLst/>
            <a:ahLst/>
            <a:cxnLst/>
            <a:rect r="r" b="b" t="t" l="l"/>
            <a:pathLst>
              <a:path h="1081350" w="3593899">
                <a:moveTo>
                  <a:pt x="0" y="0"/>
                </a:moveTo>
                <a:lnTo>
                  <a:pt x="3593898" y="0"/>
                </a:lnTo>
                <a:lnTo>
                  <a:pt x="3593898" y="1081350"/>
                </a:lnTo>
                <a:lnTo>
                  <a:pt x="0" y="1081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705272" y="4089823"/>
            <a:ext cx="10770718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1CC77"/>
                </a:solidFill>
                <a:latin typeface="Fira Sans"/>
              </a:rPr>
              <a:t>Count function is used to count the values 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1CC77"/>
                </a:solidFill>
                <a:latin typeface="Fira Sans"/>
              </a:rPr>
              <a:t>We can count by column name or for total count of row we can use count(*)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1CC77"/>
                </a:solidFill>
                <a:latin typeface="Fira Sans"/>
              </a:rPr>
              <a:t>The Total count of rows is 78,386.</a:t>
            </a:r>
            <a:r>
              <a:rPr lang="en-US" sz="3399">
                <a:solidFill>
                  <a:srgbClr val="F1CC77"/>
                </a:solidFill>
                <a:latin typeface="Fira Sans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7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2915828" y="-5226012"/>
            <a:ext cx="12804984" cy="6226137"/>
            <a:chOff x="0" y="0"/>
            <a:chExt cx="11048529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F1B86E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8394095" y="-4647552"/>
            <a:ext cx="11615295" cy="5647677"/>
            <a:chOff x="0" y="0"/>
            <a:chExt cx="11048529" cy="5372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F1B86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701031" y="-1810626"/>
            <a:ext cx="2695438" cy="2334501"/>
            <a:chOff x="0" y="0"/>
            <a:chExt cx="6202680" cy="53721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821482" y="1195019"/>
            <a:ext cx="7111078" cy="5538448"/>
          </a:xfrm>
          <a:custGeom>
            <a:avLst/>
            <a:gdLst/>
            <a:ahLst/>
            <a:cxnLst/>
            <a:rect r="r" b="b" t="t" l="l"/>
            <a:pathLst>
              <a:path h="5538448" w="7111078">
                <a:moveTo>
                  <a:pt x="0" y="0"/>
                </a:moveTo>
                <a:lnTo>
                  <a:pt x="7111078" y="0"/>
                </a:lnTo>
                <a:lnTo>
                  <a:pt x="7111078" y="5538448"/>
                </a:lnTo>
                <a:lnTo>
                  <a:pt x="0" y="553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299" t="0" r="0" b="-39671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048750" y="2288852"/>
            <a:ext cx="8988760" cy="2484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9066" indent="-254533" lvl="1">
              <a:lnSpc>
                <a:spcPts val="3301"/>
              </a:lnSpc>
              <a:buFont typeface="Arial"/>
              <a:buChar char="•"/>
            </a:pPr>
            <a:r>
              <a:rPr lang="en-US" sz="2357">
                <a:solidFill>
                  <a:srgbClr val="F1CC77"/>
                </a:solidFill>
                <a:latin typeface="Fira Sans"/>
              </a:rPr>
              <a:t>First we need to change the date column to date format </a:t>
            </a:r>
          </a:p>
          <a:p>
            <a:pPr algn="l" marL="509066" indent="-254533" lvl="1">
              <a:lnSpc>
                <a:spcPts val="3301"/>
              </a:lnSpc>
              <a:buFont typeface="Arial"/>
              <a:buChar char="•"/>
            </a:pPr>
            <a:r>
              <a:rPr lang="en-US" sz="2357">
                <a:solidFill>
                  <a:srgbClr val="F1CC77"/>
                </a:solidFill>
                <a:latin typeface="Fira Sans"/>
              </a:rPr>
              <a:t>Here we assigned date to new column and updated the column name to previous column name </a:t>
            </a:r>
          </a:p>
          <a:p>
            <a:pPr algn="l" marL="509066" indent="-254533" lvl="1">
              <a:lnSpc>
                <a:spcPts val="3301"/>
              </a:lnSpc>
              <a:buFont typeface="Arial"/>
              <a:buChar char="•"/>
            </a:pPr>
            <a:r>
              <a:rPr lang="en-US" sz="2357">
                <a:solidFill>
                  <a:srgbClr val="F1CC77"/>
                </a:solidFill>
                <a:latin typeface="Fira Sans"/>
              </a:rPr>
              <a:t>Drop the date column with text format</a:t>
            </a:r>
          </a:p>
          <a:p>
            <a:pPr algn="l" marL="509066" indent="-254533" lvl="1">
              <a:lnSpc>
                <a:spcPts val="3301"/>
              </a:lnSpc>
              <a:buFont typeface="Arial"/>
              <a:buChar char="•"/>
            </a:pPr>
            <a:r>
              <a:rPr lang="en-US" sz="2357">
                <a:solidFill>
                  <a:srgbClr val="F1CC77"/>
                </a:solidFill>
                <a:latin typeface="Fira Sans"/>
              </a:rPr>
              <a:t>Start  date = 22-01-2020</a:t>
            </a:r>
          </a:p>
          <a:p>
            <a:pPr algn="l" marL="509066" indent="-254533" lvl="1">
              <a:lnSpc>
                <a:spcPts val="3301"/>
              </a:lnSpc>
              <a:buFont typeface="Arial"/>
              <a:buChar char="•"/>
            </a:pPr>
            <a:r>
              <a:rPr lang="en-US" sz="2357">
                <a:solidFill>
                  <a:srgbClr val="F1CC77"/>
                </a:solidFill>
                <a:latin typeface="Fira Sans"/>
              </a:rPr>
              <a:t>End date = 13-06-2021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28700" y="7227359"/>
            <a:ext cx="2789826" cy="835391"/>
          </a:xfrm>
          <a:custGeom>
            <a:avLst/>
            <a:gdLst/>
            <a:ahLst/>
            <a:cxnLst/>
            <a:rect r="r" b="b" t="t" l="l"/>
            <a:pathLst>
              <a:path h="835391" w="2789826">
                <a:moveTo>
                  <a:pt x="0" y="0"/>
                </a:moveTo>
                <a:lnTo>
                  <a:pt x="2789826" y="0"/>
                </a:lnTo>
                <a:lnTo>
                  <a:pt x="2789826" y="835391"/>
                </a:lnTo>
                <a:lnTo>
                  <a:pt x="0" y="835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040" t="-1008537" r="-237359" b="-37938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7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2915828" y="-5226012"/>
            <a:ext cx="12804984" cy="6226137"/>
            <a:chOff x="0" y="0"/>
            <a:chExt cx="11048529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F1B86E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8394095" y="-4647552"/>
            <a:ext cx="11615295" cy="5647677"/>
            <a:chOff x="0" y="0"/>
            <a:chExt cx="11048529" cy="5372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F1B86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701031" y="-1810626"/>
            <a:ext cx="2695438" cy="2334501"/>
            <a:chOff x="0" y="0"/>
            <a:chExt cx="6202680" cy="53721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1740890"/>
            <a:ext cx="10376079" cy="810028"/>
          </a:xfrm>
          <a:custGeom>
            <a:avLst/>
            <a:gdLst/>
            <a:ahLst/>
            <a:cxnLst/>
            <a:rect r="r" b="b" t="t" l="l"/>
            <a:pathLst>
              <a:path h="810028" w="10376079">
                <a:moveTo>
                  <a:pt x="0" y="0"/>
                </a:moveTo>
                <a:lnTo>
                  <a:pt x="10376079" y="0"/>
                </a:lnTo>
                <a:lnTo>
                  <a:pt x="10376079" y="810028"/>
                </a:lnTo>
                <a:lnTo>
                  <a:pt x="0" y="810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3149428"/>
            <a:ext cx="2121059" cy="797455"/>
          </a:xfrm>
          <a:custGeom>
            <a:avLst/>
            <a:gdLst/>
            <a:ahLst/>
            <a:cxnLst/>
            <a:rect r="r" b="b" t="t" l="l"/>
            <a:pathLst>
              <a:path h="797455" w="2121059">
                <a:moveTo>
                  <a:pt x="0" y="0"/>
                </a:moveTo>
                <a:lnTo>
                  <a:pt x="2121059" y="0"/>
                </a:lnTo>
                <a:lnTo>
                  <a:pt x="2121059" y="797455"/>
                </a:lnTo>
                <a:lnTo>
                  <a:pt x="0" y="7974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4278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551144" y="4156352"/>
            <a:ext cx="8988760" cy="1652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9066" indent="-254533" lvl="1">
              <a:lnSpc>
                <a:spcPts val="3301"/>
              </a:lnSpc>
              <a:buFont typeface="Arial"/>
              <a:buChar char="•"/>
            </a:pPr>
            <a:r>
              <a:rPr lang="en-US" sz="2357">
                <a:solidFill>
                  <a:srgbClr val="F1CC77"/>
                </a:solidFill>
                <a:latin typeface="Fira Sans"/>
              </a:rPr>
              <a:t>Here we use date difference to find the difference between two dates</a:t>
            </a:r>
          </a:p>
          <a:p>
            <a:pPr algn="l" marL="509066" indent="-254533" lvl="1">
              <a:lnSpc>
                <a:spcPts val="3301"/>
              </a:lnSpc>
              <a:buFont typeface="Arial"/>
              <a:buChar char="•"/>
            </a:pPr>
            <a:r>
              <a:rPr lang="en-US" sz="2357">
                <a:solidFill>
                  <a:srgbClr val="F1CC77"/>
                </a:solidFill>
                <a:latin typeface="Fira Sans"/>
              </a:rPr>
              <a:t>Calculated by month</a:t>
            </a:r>
          </a:p>
          <a:p>
            <a:pPr algn="l" marL="509066" indent="-254533" lvl="1">
              <a:lnSpc>
                <a:spcPts val="3301"/>
              </a:lnSpc>
              <a:buFont typeface="Arial"/>
              <a:buChar char="•"/>
            </a:pPr>
            <a:r>
              <a:rPr lang="en-US" sz="2357">
                <a:solidFill>
                  <a:srgbClr val="F1CC77"/>
                </a:solidFill>
                <a:latin typeface="Fira Sans"/>
              </a:rPr>
              <a:t>The number of months present is 16+1= 17Months total.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DAGJueK8-FY</dc:identifier>
  <dcterms:modified xsi:type="dcterms:W3CDTF">2011-08-01T06:04:30Z</dcterms:modified>
  <cp:revision>1</cp:revision>
  <dc:title>Dark Green Light Green White Corporate Geometric Company Internal Deck Business Presentation</dc:title>
</cp:coreProperties>
</file>