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54" r:id="rId1"/>
  </p:sldMasterIdLst>
  <p:sldIdLst>
    <p:sldId id="256" r:id="rId2"/>
    <p:sldId id="257" r:id="rId3"/>
    <p:sldId id="258" r:id="rId4"/>
    <p:sldId id="259" r:id="rId5"/>
    <p:sldId id="261" r:id="rId6"/>
    <p:sldId id="262" r:id="rId7"/>
    <p:sldId id="266" r:id="rId8"/>
    <p:sldId id="264"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psakthivel77@gmail.com" initials="g" lastIdx="1" clrIdx="0">
    <p:extLst>
      <p:ext uri="{19B8F6BF-5375-455C-9EA6-DF929625EA0E}">
        <p15:presenceInfo xmlns:p15="http://schemas.microsoft.com/office/powerpoint/2012/main" userId="0687fa9157a68e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6D807-857C-4601-8D59-F004C6AC1170}" type="datetimeFigureOut">
              <a:rPr lang="en-GB" smtClean="0"/>
              <a:t>24/02/2024</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ABE4C325-448E-4A86-959D-07950F92D9A6}"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58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6D807-857C-4601-8D59-F004C6AC1170}" type="datetimeFigureOut">
              <a:rPr lang="en-GB" smtClean="0"/>
              <a:t>24/02/2024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E4C325-448E-4A86-959D-07950F92D9A6}"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28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6D807-857C-4601-8D59-F004C6AC1170}" type="datetimeFigureOut">
              <a:rPr lang="en-GB" smtClean="0"/>
              <a:t>24/02/2024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E4C325-448E-4A86-959D-07950F92D9A6}"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74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6D807-857C-4601-8D59-F004C6AC1170}" type="datetimeFigureOut">
              <a:rPr lang="en-GB" smtClean="0"/>
              <a:t>24/02/2024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E4C325-448E-4A86-959D-07950F92D9A6}"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88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6D807-857C-4601-8D59-F004C6AC1170}" type="datetimeFigureOut">
              <a:rPr lang="en-GB" smtClean="0"/>
              <a:t>24/02/2024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E4C325-448E-4A86-959D-07950F92D9A6}"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7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6D807-857C-4601-8D59-F004C6AC1170}" type="datetimeFigureOut">
              <a:rPr lang="en-GB" smtClean="0"/>
              <a:t>24/02/2024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E4C325-448E-4A86-959D-07950F92D9A6}"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75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6D807-857C-4601-8D59-F004C6AC1170}" type="datetimeFigureOut">
              <a:rPr lang="en-GB" smtClean="0"/>
              <a:t>24/02/2024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E4C325-448E-4A86-959D-07950F92D9A6}"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71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6D807-857C-4601-8D59-F004C6AC1170}" type="datetimeFigureOut">
              <a:rPr lang="en-GB" smtClean="0"/>
              <a:t>24/02/2024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E4C325-448E-4A86-959D-07950F92D9A6}"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73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6D807-857C-4601-8D59-F004C6AC1170}" type="datetimeFigureOut">
              <a:rPr lang="en-GB" smtClean="0"/>
              <a:t>24/02/2024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E4C325-448E-4A86-959D-07950F92D9A6}" type="slidenum">
              <a:rPr lang="en-GB" smtClean="0"/>
              <a:t>‹#›</a:t>
            </a:fld>
            <a:endParaRPr lang="en-GB"/>
          </a:p>
        </p:txBody>
      </p:sp>
    </p:spTree>
    <p:extLst>
      <p:ext uri="{BB962C8B-B14F-4D97-AF65-F5344CB8AC3E}">
        <p14:creationId xmlns:p14="http://schemas.microsoft.com/office/powerpoint/2010/main" val="24736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6D807-857C-4601-8D59-F004C6AC1170}" type="datetimeFigureOut">
              <a:rPr lang="en-GB" smtClean="0"/>
              <a:t>24/02/2024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E4C325-448E-4A86-959D-07950F92D9A6}"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224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8C6D807-857C-4601-8D59-F004C6AC1170}" type="datetimeFigureOut">
              <a:rPr lang="en-GB" smtClean="0"/>
              <a:t>24/02/2024</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ABE4C325-448E-4A86-959D-07950F92D9A6}"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1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8C6D807-857C-4601-8D59-F004C6AC1170}" type="datetimeFigureOut">
              <a:rPr lang="en-GB" smtClean="0"/>
              <a:t>24/02/2024</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E4C325-448E-4A86-959D-07950F92D9A6}"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983376"/>
      </p:ext>
    </p:extLst>
  </p:cSld>
  <p:clrMap bg1="lt1" tx1="dk1" bg2="lt2" tx2="dk2" accent1="accent1" accent2="accent2" accent3="accent3" accent4="accent4" accent5="accent5" accent6="accent6" hlink="hlink" folHlink="folHlink"/>
  <p:sldLayoutIdLst>
    <p:sldLayoutId id="2147484855" r:id="rId1"/>
    <p:sldLayoutId id="2147484856" r:id="rId2"/>
    <p:sldLayoutId id="2147484857" r:id="rId3"/>
    <p:sldLayoutId id="2147484858" r:id="rId4"/>
    <p:sldLayoutId id="2147484859" r:id="rId5"/>
    <p:sldLayoutId id="2147484860" r:id="rId6"/>
    <p:sldLayoutId id="2147484861" r:id="rId7"/>
    <p:sldLayoutId id="2147484862" r:id="rId8"/>
    <p:sldLayoutId id="2147484863" r:id="rId9"/>
    <p:sldLayoutId id="2147484864" r:id="rId10"/>
    <p:sldLayoutId id="21474848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09EA-D75D-4914-AD59-C491C1F45BDC}"/>
              </a:ext>
            </a:extLst>
          </p:cNvPr>
          <p:cNvSpPr>
            <a:spLocks noGrp="1"/>
          </p:cNvSpPr>
          <p:nvPr>
            <p:ph type="ctrTitle"/>
          </p:nvPr>
        </p:nvSpPr>
        <p:spPr>
          <a:xfrm>
            <a:off x="2512382" y="1725595"/>
            <a:ext cx="7103614" cy="1828801"/>
          </a:xfrm>
        </p:spPr>
        <p:txBody>
          <a:bodyPr>
            <a:noAutofit/>
          </a:bodyPr>
          <a:lstStyle/>
          <a:p>
            <a:r>
              <a:rPr lang="en-IN" sz="4800" b="1"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L</a:t>
            </a:r>
            <a:r>
              <a:rPr lang="en-GB" sz="4800" b="1" dirty="0">
                <a:effectLst>
                  <a:outerShdw blurRad="38100" dist="38100" dir="2700000" algn="tl">
                    <a:srgbClr val="000000">
                      <a:alpha val="43137"/>
                    </a:srgbClr>
                  </a:outerShdw>
                </a:effectLst>
                <a:latin typeface="Agency FB" panose="020B0503020202020204" pitchFamily="34" charset="0"/>
                <a:cs typeface="Aharoni" panose="020B0604020202020204" pitchFamily="2" charset="-79"/>
              </a:rPr>
              <a:t>anguage Learning on the Go: A Mobile App for Interactive Language Acquisition</a:t>
            </a:r>
          </a:p>
        </p:txBody>
      </p:sp>
      <p:sp>
        <p:nvSpPr>
          <p:cNvPr id="3" name="Subtitle 2">
            <a:extLst>
              <a:ext uri="{FF2B5EF4-FFF2-40B4-BE49-F238E27FC236}">
                <a16:creationId xmlns:a16="http://schemas.microsoft.com/office/drawing/2014/main" id="{7EFD8413-B867-46D8-BE4E-9C2B80372B99}"/>
              </a:ext>
            </a:extLst>
          </p:cNvPr>
          <p:cNvSpPr>
            <a:spLocks noGrp="1"/>
          </p:cNvSpPr>
          <p:nvPr>
            <p:ph type="subTitle" idx="1"/>
          </p:nvPr>
        </p:nvSpPr>
        <p:spPr>
          <a:xfrm>
            <a:off x="7883371" y="3639845"/>
            <a:ext cx="2396971" cy="2361461"/>
          </a:xfrm>
        </p:spPr>
        <p:txBody>
          <a:bodyPr>
            <a:normAutofit/>
          </a:bodyPr>
          <a:lstStyle/>
          <a:p>
            <a:pPr algn="l"/>
            <a:r>
              <a:rPr lang="en-IN" b="1" dirty="0">
                <a:latin typeface="Agency FB" panose="020B0503020202020204" pitchFamily="34" charset="0"/>
              </a:rPr>
              <a:t>TEAM:   </a:t>
            </a:r>
          </a:p>
          <a:p>
            <a:pPr algn="l"/>
            <a:r>
              <a:rPr lang="en-IN" sz="1700" dirty="0">
                <a:latin typeface="Agency FB" panose="020B0503020202020204" pitchFamily="34" charset="0"/>
              </a:rPr>
              <a:t>S. Jayashree</a:t>
            </a:r>
            <a:br>
              <a:rPr lang="en-IN" sz="1700" dirty="0">
                <a:latin typeface="Agency FB" panose="020B0503020202020204" pitchFamily="34" charset="0"/>
              </a:rPr>
            </a:br>
            <a:r>
              <a:rPr lang="en-IN" sz="1700" dirty="0">
                <a:latin typeface="Agency FB" panose="020B0503020202020204" pitchFamily="34" charset="0"/>
              </a:rPr>
              <a:t>Jeeva .V                                 Bhanu Prakash Reddy</a:t>
            </a:r>
            <a:endParaRPr lang="en-GB" sz="1700" dirty="0">
              <a:latin typeface="Agency FB" panose="020B0503020202020204" pitchFamily="34" charset="0"/>
            </a:endParaRPr>
          </a:p>
          <a:p>
            <a:r>
              <a:rPr lang="en-IN" dirty="0">
                <a:latin typeface="Agency FB" panose="020B0503020202020204" pitchFamily="34" charset="0"/>
              </a:rPr>
              <a:t>	</a:t>
            </a:r>
          </a:p>
          <a:p>
            <a:endParaRPr lang="en-IN" dirty="0"/>
          </a:p>
        </p:txBody>
      </p:sp>
      <p:pic>
        <p:nvPicPr>
          <p:cNvPr id="7" name="Picture 6">
            <a:extLst>
              <a:ext uri="{FF2B5EF4-FFF2-40B4-BE49-F238E27FC236}">
                <a16:creationId xmlns:a16="http://schemas.microsoft.com/office/drawing/2014/main" id="{000BC69D-7F8F-4A79-8248-34CB051FDC4D}"/>
              </a:ext>
            </a:extLst>
          </p:cNvPr>
          <p:cNvPicPr>
            <a:picLocks noChangeAspect="1"/>
          </p:cNvPicPr>
          <p:nvPr/>
        </p:nvPicPr>
        <p:blipFill>
          <a:blip r:embed="rId2"/>
          <a:stretch>
            <a:fillRect/>
          </a:stretch>
        </p:blipFill>
        <p:spPr>
          <a:xfrm>
            <a:off x="383219" y="344742"/>
            <a:ext cx="2271204" cy="1647183"/>
          </a:xfrm>
          <a:prstGeom prst="roundRect">
            <a:avLst>
              <a:gd name="adj" fmla="val 50000"/>
            </a:avLst>
          </a:prstGeom>
          <a:ln>
            <a:solidFill>
              <a:srgbClr val="DBD7D1"/>
            </a:solid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bevelB/>
            <a:contourClr>
              <a:srgbClr val="969696"/>
            </a:contourClr>
          </a:sp3d>
        </p:spPr>
      </p:pic>
    </p:spTree>
    <p:extLst>
      <p:ext uri="{BB962C8B-B14F-4D97-AF65-F5344CB8AC3E}">
        <p14:creationId xmlns:p14="http://schemas.microsoft.com/office/powerpoint/2010/main" val="1755366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0D21-CAF9-426A-B37A-713E0299F9DF}"/>
              </a:ext>
            </a:extLst>
          </p:cNvPr>
          <p:cNvSpPr>
            <a:spLocks noGrp="1"/>
          </p:cNvSpPr>
          <p:nvPr>
            <p:ph type="title" idx="4294967295"/>
          </p:nvPr>
        </p:nvSpPr>
        <p:spPr>
          <a:xfrm>
            <a:off x="2587625" y="2076450"/>
            <a:ext cx="7927975" cy="2705100"/>
          </a:xfrm>
        </p:spPr>
        <p:txBody>
          <a:bodyPr>
            <a:normAutofit/>
          </a:bodyPr>
          <a:lstStyle/>
          <a:p>
            <a:pPr algn="ctr"/>
            <a:r>
              <a:rPr lang="en-IN" sz="7200" b="1" dirty="0">
                <a:effectLst>
                  <a:outerShdw blurRad="38100" dist="38100" dir="2700000" algn="tl">
                    <a:srgbClr val="000000">
                      <a:alpha val="43137"/>
                    </a:srgbClr>
                  </a:outerShdw>
                </a:effectLst>
                <a:latin typeface="Agency FB" panose="020B0503020202020204" pitchFamily="34" charset="0"/>
              </a:rPr>
              <a:t>THANK YOU….</a:t>
            </a:r>
            <a:endParaRPr lang="en-GB" sz="7200" b="1" dirty="0">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3545025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2ADA-B9A3-43CB-A24B-EFC8A719E9E1}"/>
              </a:ext>
            </a:extLst>
          </p:cNvPr>
          <p:cNvSpPr>
            <a:spLocks noGrp="1"/>
          </p:cNvSpPr>
          <p:nvPr>
            <p:ph type="title"/>
          </p:nvPr>
        </p:nvSpPr>
        <p:spPr>
          <a:xfrm>
            <a:off x="1295402" y="982132"/>
            <a:ext cx="9601196" cy="1201775"/>
          </a:xfrm>
        </p:spPr>
        <p:txBody>
          <a:bodyPr>
            <a:normAutofit/>
          </a:bodyPr>
          <a:lstStyle/>
          <a:p>
            <a:pPr algn="ctr"/>
            <a:r>
              <a:rPr lang="en-IN" sz="4800" b="1" dirty="0">
                <a:effectLst>
                  <a:outerShdw blurRad="38100" dist="38100" dir="2700000" algn="tl">
                    <a:srgbClr val="000000">
                      <a:alpha val="43137"/>
                    </a:srgbClr>
                  </a:outerShdw>
                </a:effectLst>
                <a:latin typeface="Agency FB" panose="020B0503020202020204" pitchFamily="34" charset="0"/>
              </a:rPr>
              <a:t>Problem</a:t>
            </a:r>
            <a:r>
              <a:rPr lang="en-IN" sz="4800" dirty="0">
                <a:effectLst>
                  <a:outerShdw blurRad="38100" dist="38100" dir="2700000" algn="tl">
                    <a:srgbClr val="000000">
                      <a:alpha val="43137"/>
                    </a:srgbClr>
                  </a:outerShdw>
                </a:effectLst>
                <a:latin typeface="Agency FB" panose="020B0503020202020204" pitchFamily="34" charset="0"/>
              </a:rPr>
              <a:t> </a:t>
            </a:r>
            <a:r>
              <a:rPr lang="en-IN" sz="4800" b="1" dirty="0">
                <a:effectLst>
                  <a:outerShdw blurRad="38100" dist="38100" dir="2700000" algn="tl">
                    <a:srgbClr val="000000">
                      <a:alpha val="43137"/>
                    </a:srgbClr>
                  </a:outerShdw>
                </a:effectLst>
                <a:latin typeface="Agency FB" panose="020B0503020202020204" pitchFamily="34" charset="0"/>
              </a:rPr>
              <a:t>Statement</a:t>
            </a:r>
            <a:endParaRPr lang="en-GB" sz="4800" b="1"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a:extLst>
              <a:ext uri="{FF2B5EF4-FFF2-40B4-BE49-F238E27FC236}">
                <a16:creationId xmlns:a16="http://schemas.microsoft.com/office/drawing/2014/main" id="{147F4BDE-878F-49BA-83DE-B6BE4A4CDDB1}"/>
              </a:ext>
            </a:extLst>
          </p:cNvPr>
          <p:cNvSpPr>
            <a:spLocks noGrp="1"/>
          </p:cNvSpPr>
          <p:nvPr>
            <p:ph idx="1"/>
          </p:nvPr>
        </p:nvSpPr>
        <p:spPr>
          <a:xfrm>
            <a:off x="1295401" y="2698812"/>
            <a:ext cx="9601196" cy="3177056"/>
          </a:xfrm>
        </p:spPr>
        <p:txBody>
          <a:bodyPr>
            <a:normAutofit/>
          </a:bodyPr>
          <a:lstStyle/>
          <a:p>
            <a:pPr algn="just"/>
            <a:r>
              <a:rPr lang="en-GB" sz="2800" dirty="0">
                <a:latin typeface="Agency FB" panose="020B0503020202020204" pitchFamily="34" charset="0"/>
              </a:rPr>
              <a:t>The current problem with existing language learning mobile apps is that they lack interactive features that can enhance engagement and retention rates of the users that make the user to be inactive.</a:t>
            </a:r>
          </a:p>
          <a:p>
            <a:pPr algn="just"/>
            <a:r>
              <a:rPr lang="en-GB" sz="2800" dirty="0">
                <a:latin typeface="Agency FB" panose="020B0503020202020204" pitchFamily="34" charset="0"/>
              </a:rPr>
              <a:t> This app aims to solve all that with personalized paths, interactive activities, and engaging content, catering to diverse learners on the go!</a:t>
            </a:r>
          </a:p>
        </p:txBody>
      </p:sp>
    </p:spTree>
    <p:extLst>
      <p:ext uri="{BB962C8B-B14F-4D97-AF65-F5344CB8AC3E}">
        <p14:creationId xmlns:p14="http://schemas.microsoft.com/office/powerpoint/2010/main" val="1313638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249-AFA4-4582-8049-B61DA3D8369A}"/>
              </a:ext>
            </a:extLst>
          </p:cNvPr>
          <p:cNvSpPr>
            <a:spLocks noGrp="1"/>
          </p:cNvSpPr>
          <p:nvPr>
            <p:ph type="title"/>
          </p:nvPr>
        </p:nvSpPr>
        <p:spPr>
          <a:xfrm>
            <a:off x="1453288" y="653969"/>
            <a:ext cx="9501757" cy="1059305"/>
          </a:xfrm>
        </p:spPr>
        <p:txBody>
          <a:bodyPr>
            <a:normAutofit/>
          </a:bodyPr>
          <a:lstStyle/>
          <a:p>
            <a:pPr algn="ctr"/>
            <a:r>
              <a:rPr lang="en-IN" sz="4400" b="1" dirty="0">
                <a:effectLst>
                  <a:outerShdw blurRad="38100" dist="38100" dir="2700000" algn="tl">
                    <a:srgbClr val="000000">
                      <a:alpha val="43137"/>
                    </a:srgbClr>
                  </a:outerShdw>
                </a:effectLst>
                <a:latin typeface="Agency FB" panose="020B0503020202020204" pitchFamily="34" charset="0"/>
              </a:rPr>
              <a:t>Proposed design work</a:t>
            </a:r>
            <a:endParaRPr lang="en-GB" sz="4400" b="1"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a:extLst>
              <a:ext uri="{FF2B5EF4-FFF2-40B4-BE49-F238E27FC236}">
                <a16:creationId xmlns:a16="http://schemas.microsoft.com/office/drawing/2014/main" id="{17D4F6C4-6AC3-494D-99BC-E2DB71F0D6B6}"/>
              </a:ext>
            </a:extLst>
          </p:cNvPr>
          <p:cNvSpPr>
            <a:spLocks noGrp="1"/>
          </p:cNvSpPr>
          <p:nvPr>
            <p:ph sz="half" idx="1"/>
          </p:nvPr>
        </p:nvSpPr>
        <p:spPr>
          <a:xfrm>
            <a:off x="1447331" y="2010878"/>
            <a:ext cx="4645152" cy="4017060"/>
          </a:xfrm>
        </p:spPr>
        <p:txBody>
          <a:bodyPr>
            <a:normAutofit fontScale="92500" lnSpcReduction="20000"/>
          </a:bodyPr>
          <a:lstStyle/>
          <a:p>
            <a:pPr marL="457200" lvl="1" indent="0">
              <a:buNone/>
            </a:pPr>
            <a:r>
              <a:rPr lang="en-IN" sz="3000" b="1" dirty="0">
                <a:effectLst>
                  <a:outerShdw blurRad="38100" dist="38100" dir="2700000" algn="tl">
                    <a:srgbClr val="000000">
                      <a:alpha val="43137"/>
                    </a:srgbClr>
                  </a:outerShdw>
                </a:effectLst>
                <a:latin typeface="Agency FB" panose="020B0503020202020204" pitchFamily="34" charset="0"/>
              </a:rPr>
              <a:t>Key Components</a:t>
            </a:r>
          </a:p>
          <a:p>
            <a:pPr rtl="0"/>
            <a:r>
              <a:rPr lang="en-IN" sz="2600" dirty="0">
                <a:latin typeface="Agency FB" panose="020B0503020202020204" pitchFamily="34" charset="0"/>
              </a:rPr>
              <a:t> </a:t>
            </a:r>
            <a:r>
              <a:rPr lang="en-GB" sz="2600" dirty="0">
                <a:latin typeface="Agency FB" panose="020B0503020202020204" pitchFamily="34" charset="0"/>
              </a:rPr>
              <a:t>User Profile Management</a:t>
            </a:r>
          </a:p>
          <a:p>
            <a:pPr rtl="0"/>
            <a:r>
              <a:rPr lang="en-GB" sz="2600" dirty="0">
                <a:latin typeface="Agency FB" panose="020B0503020202020204" pitchFamily="34" charset="0"/>
              </a:rPr>
              <a:t>Interactive Lessons</a:t>
            </a:r>
          </a:p>
          <a:p>
            <a:pPr rtl="0"/>
            <a:r>
              <a:rPr lang="en-GB" sz="2600" dirty="0">
                <a:latin typeface="Agency FB" panose="020B0503020202020204" pitchFamily="34" charset="0"/>
              </a:rPr>
              <a:t>Gamified Learning</a:t>
            </a:r>
          </a:p>
          <a:p>
            <a:pPr rtl="0"/>
            <a:r>
              <a:rPr lang="en-GB" sz="2600" dirty="0">
                <a:latin typeface="Agency FB" panose="020B0503020202020204" pitchFamily="34" charset="0"/>
              </a:rPr>
              <a:t>Speech Recognition</a:t>
            </a:r>
          </a:p>
          <a:p>
            <a:pPr rtl="0"/>
            <a:r>
              <a:rPr lang="en-GB" sz="2600" dirty="0">
                <a:latin typeface="Agency FB" panose="020B0503020202020204" pitchFamily="34" charset="0"/>
              </a:rPr>
              <a:t>Progress Tracking</a:t>
            </a:r>
          </a:p>
          <a:p>
            <a:pPr rtl="0"/>
            <a:r>
              <a:rPr lang="en-GB" sz="2600" dirty="0">
                <a:latin typeface="Agency FB" panose="020B0503020202020204" pitchFamily="34" charset="0"/>
              </a:rPr>
              <a:t>Making them active with notifications</a:t>
            </a:r>
          </a:p>
          <a:p>
            <a:pPr rtl="0"/>
            <a:r>
              <a:rPr lang="en-GB" sz="2600" dirty="0">
                <a:latin typeface="Agency FB" panose="020B0503020202020204" pitchFamily="34" charset="0"/>
              </a:rPr>
              <a:t>Providing certificates  </a:t>
            </a:r>
          </a:p>
          <a:p>
            <a:pPr lvl="1"/>
            <a:endParaRPr lang="en-IN" dirty="0">
              <a:latin typeface="Agency FB" panose="020B0503020202020204" pitchFamily="34" charset="0"/>
            </a:endParaRPr>
          </a:p>
          <a:p>
            <a:endParaRPr lang="en-GB" dirty="0">
              <a:latin typeface="Agency FB" panose="020B0503020202020204" pitchFamily="34" charset="0"/>
            </a:endParaRPr>
          </a:p>
        </p:txBody>
      </p:sp>
      <p:sp>
        <p:nvSpPr>
          <p:cNvPr id="4" name="Content Placeholder 3">
            <a:extLst>
              <a:ext uri="{FF2B5EF4-FFF2-40B4-BE49-F238E27FC236}">
                <a16:creationId xmlns:a16="http://schemas.microsoft.com/office/drawing/2014/main" id="{90229CC9-E77A-41AF-989D-CE106BA8CAD0}"/>
              </a:ext>
            </a:extLst>
          </p:cNvPr>
          <p:cNvSpPr>
            <a:spLocks noGrp="1"/>
          </p:cNvSpPr>
          <p:nvPr>
            <p:ph sz="half" idx="2"/>
          </p:nvPr>
        </p:nvSpPr>
        <p:spPr/>
        <p:txBody>
          <a:bodyPr>
            <a:normAutofit fontScale="92500" lnSpcReduction="20000"/>
          </a:bodyPr>
          <a:lstStyle/>
          <a:p>
            <a:pPr marL="0" indent="0">
              <a:buNone/>
            </a:pPr>
            <a:r>
              <a:rPr lang="en-IN" sz="3000" b="1" dirty="0">
                <a:effectLst>
                  <a:outerShdw blurRad="38100" dist="38100" dir="2700000" algn="tl">
                    <a:srgbClr val="000000">
                      <a:alpha val="43137"/>
                    </a:srgbClr>
                  </a:outerShdw>
                </a:effectLst>
                <a:latin typeface="Agency FB" panose="020B0503020202020204" pitchFamily="34" charset="0"/>
              </a:rPr>
              <a:t>Functionality</a:t>
            </a:r>
          </a:p>
          <a:p>
            <a:pPr rtl="0"/>
            <a:r>
              <a:rPr lang="en-GB" sz="2400" dirty="0">
                <a:latin typeface="Agency FB" panose="020B0503020202020204" pitchFamily="34" charset="0"/>
              </a:rPr>
              <a:t> Personalized Learning Paths</a:t>
            </a:r>
          </a:p>
          <a:p>
            <a:pPr rtl="0"/>
            <a:r>
              <a:rPr lang="en-GB" sz="2400" dirty="0">
                <a:latin typeface="Agency FB" panose="020B0503020202020204" pitchFamily="34" charset="0"/>
              </a:rPr>
              <a:t>Offline Mode</a:t>
            </a:r>
          </a:p>
          <a:p>
            <a:pPr rtl="0"/>
            <a:r>
              <a:rPr lang="en-GB" sz="2400" dirty="0">
                <a:latin typeface="Agency FB" panose="020B0503020202020204" pitchFamily="34" charset="0"/>
              </a:rPr>
              <a:t>Social Integration</a:t>
            </a:r>
          </a:p>
          <a:p>
            <a:pPr rtl="0"/>
            <a:r>
              <a:rPr lang="en-GB" sz="2400" dirty="0">
                <a:latin typeface="Agency FB" panose="020B0503020202020204" pitchFamily="34" charset="0"/>
              </a:rPr>
              <a:t>Real-time Feedback</a:t>
            </a:r>
          </a:p>
          <a:p>
            <a:pPr marL="0" indent="0" rtl="0">
              <a:buNone/>
            </a:pPr>
            <a:endParaRPr lang="en-GB" sz="2400" dirty="0">
              <a:latin typeface="Agency FB" panose="020B0503020202020204" pitchFamily="34" charset="0"/>
            </a:endParaRPr>
          </a:p>
        </p:txBody>
      </p:sp>
      <p:cxnSp>
        <p:nvCxnSpPr>
          <p:cNvPr id="8" name="Straight Connector 7">
            <a:extLst>
              <a:ext uri="{FF2B5EF4-FFF2-40B4-BE49-F238E27FC236}">
                <a16:creationId xmlns:a16="http://schemas.microsoft.com/office/drawing/2014/main" id="{A2E6712A-E68D-45AB-96C3-8D170E828477}"/>
              </a:ext>
            </a:extLst>
          </p:cNvPr>
          <p:cNvCxnSpPr/>
          <p:nvPr/>
        </p:nvCxnSpPr>
        <p:spPr>
          <a:xfrm>
            <a:off x="5956917" y="2092953"/>
            <a:ext cx="0" cy="364872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22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2FD5-2C75-4A83-BA7D-AF8BD98E9533}"/>
              </a:ext>
            </a:extLst>
          </p:cNvPr>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Agency FB" panose="020B0503020202020204" pitchFamily="34" charset="0"/>
              </a:rPr>
              <a:t>Architecture Design</a:t>
            </a:r>
          </a:p>
        </p:txBody>
      </p:sp>
      <p:sp>
        <p:nvSpPr>
          <p:cNvPr id="3" name="Content Placeholder 2">
            <a:extLst>
              <a:ext uri="{FF2B5EF4-FFF2-40B4-BE49-F238E27FC236}">
                <a16:creationId xmlns:a16="http://schemas.microsoft.com/office/drawing/2014/main" id="{AA4C011D-E50E-4895-B6FD-0F1B39A71E4C}"/>
              </a:ext>
            </a:extLst>
          </p:cNvPr>
          <p:cNvSpPr>
            <a:spLocks noGrp="1"/>
          </p:cNvSpPr>
          <p:nvPr>
            <p:ph sz="half" idx="1"/>
          </p:nvPr>
        </p:nvSpPr>
        <p:spPr>
          <a:xfrm>
            <a:off x="1447331" y="2010878"/>
            <a:ext cx="9809554" cy="3448595"/>
          </a:xfrm>
        </p:spPr>
        <p:txBody>
          <a:bodyPr>
            <a:normAutofit/>
          </a:bodyPr>
          <a:lstStyle/>
          <a:p>
            <a:pPr rtl="0"/>
            <a:r>
              <a:rPr lang="en-GB" sz="2800" b="1" dirty="0">
                <a:latin typeface="Agency FB" panose="020B0503020202020204" pitchFamily="34" charset="0"/>
              </a:rPr>
              <a:t>Client-Side:</a:t>
            </a:r>
            <a:r>
              <a:rPr lang="en-GB" sz="2800" dirty="0">
                <a:latin typeface="Agency FB" panose="020B0503020202020204" pitchFamily="34" charset="0"/>
              </a:rPr>
              <a:t> Mobile app interfaces with the server to fetch and update user data, lesson content, and analytics.</a:t>
            </a:r>
            <a:br>
              <a:rPr lang="en-GB" sz="2800" dirty="0">
                <a:latin typeface="Agency FB" panose="020B0503020202020204" pitchFamily="34" charset="0"/>
              </a:rPr>
            </a:br>
            <a:endParaRPr lang="en-GB" sz="2800" dirty="0">
              <a:latin typeface="Agency FB" panose="020B0503020202020204" pitchFamily="34" charset="0"/>
            </a:endParaRPr>
          </a:p>
          <a:p>
            <a:pPr rtl="0"/>
            <a:r>
              <a:rPr lang="en-GB" sz="2800" b="1" dirty="0">
                <a:latin typeface="Agency FB" panose="020B0503020202020204" pitchFamily="34" charset="0"/>
              </a:rPr>
              <a:t>Server-Side: </a:t>
            </a:r>
            <a:r>
              <a:rPr lang="en-GB" sz="2800" dirty="0">
                <a:latin typeface="Agency FB" panose="020B0503020202020204" pitchFamily="34" charset="0"/>
              </a:rPr>
              <a:t>Manages user accounts, lesson databases, and analytics. Implements algorithms for personalized recommendations.</a:t>
            </a:r>
          </a:p>
          <a:p>
            <a:endParaRPr lang="en-GB" sz="3200" dirty="0">
              <a:latin typeface="Agency FB" panose="020B0503020202020204" pitchFamily="34" charset="0"/>
            </a:endParaRPr>
          </a:p>
        </p:txBody>
      </p:sp>
    </p:spTree>
    <p:extLst>
      <p:ext uri="{BB962C8B-B14F-4D97-AF65-F5344CB8AC3E}">
        <p14:creationId xmlns:p14="http://schemas.microsoft.com/office/powerpoint/2010/main" val="1158274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4B62-294E-4115-B167-B43AC2AF2245}"/>
              </a:ext>
            </a:extLst>
          </p:cNvPr>
          <p:cNvSpPr>
            <a:spLocks noGrp="1"/>
          </p:cNvSpPr>
          <p:nvPr>
            <p:ph type="title"/>
          </p:nvPr>
        </p:nvSpPr>
        <p:spPr/>
        <p:txBody>
          <a:bodyPr>
            <a:normAutofit/>
          </a:bodyPr>
          <a:lstStyle/>
          <a:p>
            <a:pPr algn="ctr"/>
            <a:r>
              <a:rPr lang="en-IN" sz="4000" b="1" dirty="0">
                <a:effectLst>
                  <a:outerShdw blurRad="38100" dist="38100" dir="2700000" algn="tl">
                    <a:srgbClr val="000000">
                      <a:alpha val="43137"/>
                    </a:srgbClr>
                  </a:outerShdw>
                </a:effectLst>
                <a:latin typeface="Agency FB" panose="020B0503020202020204" pitchFamily="34" charset="0"/>
              </a:rPr>
              <a:t>UI Design</a:t>
            </a:r>
            <a:endParaRPr lang="en-GB" sz="4000" b="1"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a:extLst>
              <a:ext uri="{FF2B5EF4-FFF2-40B4-BE49-F238E27FC236}">
                <a16:creationId xmlns:a16="http://schemas.microsoft.com/office/drawing/2014/main" id="{9A5DF21F-42CF-4C93-93BE-BC99B078A93C}"/>
              </a:ext>
            </a:extLst>
          </p:cNvPr>
          <p:cNvSpPr>
            <a:spLocks noGrp="1"/>
          </p:cNvSpPr>
          <p:nvPr>
            <p:ph sz="half" idx="1"/>
          </p:nvPr>
        </p:nvSpPr>
        <p:spPr>
          <a:xfrm>
            <a:off x="1322779" y="2010878"/>
            <a:ext cx="4225756" cy="3448595"/>
          </a:xfrm>
        </p:spPr>
        <p:txBody>
          <a:bodyPr>
            <a:normAutofit/>
          </a:bodyPr>
          <a:lstStyle/>
          <a:p>
            <a:pPr marL="0" indent="0" rtl="0">
              <a:buNone/>
            </a:pPr>
            <a:r>
              <a:rPr lang="en-GB" sz="2200" b="1" dirty="0">
                <a:latin typeface="Agency FB" panose="020B0503020202020204" pitchFamily="34" charset="0"/>
              </a:rPr>
              <a:t>Layout Design</a:t>
            </a:r>
          </a:p>
          <a:p>
            <a:pPr marL="0" indent="0" algn="just" rtl="0">
              <a:buNone/>
            </a:pPr>
            <a:r>
              <a:rPr lang="en-GB" dirty="0">
                <a:latin typeface="Agency FB" panose="020B0503020202020204" pitchFamily="34" charset="0"/>
              </a:rPr>
              <a:t>A clean and intuitive layout will be implemented, featuring clear navigation menus and visually appealing graphics. The interface will adapt to both portrait and landscape orientations.</a:t>
            </a:r>
          </a:p>
          <a:p>
            <a:endParaRPr lang="en-GB" dirty="0">
              <a:latin typeface="Agency FB" panose="020B0503020202020204" pitchFamily="34" charset="0"/>
            </a:endParaRPr>
          </a:p>
        </p:txBody>
      </p:sp>
      <p:sp>
        <p:nvSpPr>
          <p:cNvPr id="4" name="Content Placeholder 3">
            <a:extLst>
              <a:ext uri="{FF2B5EF4-FFF2-40B4-BE49-F238E27FC236}">
                <a16:creationId xmlns:a16="http://schemas.microsoft.com/office/drawing/2014/main" id="{B05D88B2-7B01-44C1-94DF-3A5EA1D64AA3}"/>
              </a:ext>
            </a:extLst>
          </p:cNvPr>
          <p:cNvSpPr>
            <a:spLocks noGrp="1"/>
          </p:cNvSpPr>
          <p:nvPr>
            <p:ph sz="half" idx="2"/>
          </p:nvPr>
        </p:nvSpPr>
        <p:spPr>
          <a:xfrm>
            <a:off x="5708342" y="1935331"/>
            <a:ext cx="6303145" cy="4117780"/>
          </a:xfrm>
        </p:spPr>
        <p:txBody>
          <a:bodyPr>
            <a:noAutofit/>
          </a:bodyPr>
          <a:lstStyle/>
          <a:p>
            <a:pPr marL="0" indent="0" rtl="0">
              <a:buNone/>
            </a:pPr>
            <a:r>
              <a:rPr lang="en-GB" sz="2200" b="1" dirty="0">
                <a:latin typeface="Agency FB" panose="020B0503020202020204" pitchFamily="34" charset="0"/>
              </a:rPr>
              <a:t>Feasible Elements Used</a:t>
            </a:r>
          </a:p>
          <a:p>
            <a:pPr rtl="0"/>
            <a:r>
              <a:rPr lang="en-GB" dirty="0">
                <a:latin typeface="Agency FB" panose="020B0503020202020204" pitchFamily="34" charset="0"/>
              </a:rPr>
              <a:t>Buttons for navigating between screens and starting activities.</a:t>
            </a:r>
          </a:p>
          <a:p>
            <a:pPr rtl="0"/>
            <a:r>
              <a:rPr lang="en-GB" dirty="0">
                <a:latin typeface="Agency FB" panose="020B0503020202020204" pitchFamily="34" charset="0"/>
              </a:rPr>
              <a:t>Text fields for entering responses during exercises.</a:t>
            </a:r>
          </a:p>
          <a:p>
            <a:pPr algn="just" rtl="0"/>
            <a:r>
              <a:rPr lang="en-GB" dirty="0">
                <a:latin typeface="Agency FB" panose="020B0503020202020204" pitchFamily="34" charset="0"/>
              </a:rPr>
              <a:t>Sliders for adjusting settings and difficulty levels.</a:t>
            </a:r>
          </a:p>
          <a:p>
            <a:pPr rtl="0"/>
            <a:r>
              <a:rPr lang="en-GB" dirty="0">
                <a:latin typeface="Agency FB" panose="020B0503020202020204" pitchFamily="34" charset="0"/>
              </a:rPr>
              <a:t>Charts and graphs for displaying progress metrics.</a:t>
            </a:r>
          </a:p>
          <a:p>
            <a:pPr rtl="0"/>
            <a:r>
              <a:rPr lang="en-GB" dirty="0">
                <a:latin typeface="Agency FB" panose="020B0503020202020204" pitchFamily="34" charset="0"/>
              </a:rPr>
              <a:t>Chat windows for interacting with peers and tutors.</a:t>
            </a:r>
          </a:p>
          <a:p>
            <a:pPr rtl="0"/>
            <a:r>
              <a:rPr lang="en-GB" dirty="0">
                <a:latin typeface="Agency FB" panose="020B0503020202020204" pitchFamily="34" charset="0"/>
              </a:rPr>
              <a:t>Audio playback controls for listening practice.</a:t>
            </a:r>
          </a:p>
          <a:p>
            <a:pPr rtl="0"/>
            <a:r>
              <a:rPr lang="en-GB" dirty="0">
                <a:latin typeface="Agency FB" panose="020B0503020202020204" pitchFamily="34" charset="0"/>
              </a:rPr>
              <a:t>Image galleries for visualizing concepts.</a:t>
            </a:r>
          </a:p>
          <a:p>
            <a:pPr marL="0" indent="0">
              <a:buNone/>
            </a:pPr>
            <a:endParaRPr lang="en-GB" sz="1800" dirty="0">
              <a:latin typeface="Agency FB" panose="020B0503020202020204" pitchFamily="34" charset="0"/>
            </a:endParaRPr>
          </a:p>
        </p:txBody>
      </p:sp>
      <p:cxnSp>
        <p:nvCxnSpPr>
          <p:cNvPr id="8" name="Straight Connector 7">
            <a:extLst>
              <a:ext uri="{FF2B5EF4-FFF2-40B4-BE49-F238E27FC236}">
                <a16:creationId xmlns:a16="http://schemas.microsoft.com/office/drawing/2014/main" id="{FE2719CB-7649-42AA-A972-EF2B6DA1B6C1}"/>
              </a:ext>
            </a:extLst>
          </p:cNvPr>
          <p:cNvCxnSpPr/>
          <p:nvPr/>
        </p:nvCxnSpPr>
        <p:spPr>
          <a:xfrm>
            <a:off x="5548544" y="2086252"/>
            <a:ext cx="0" cy="364872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1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89FE-32A0-4283-9363-D53CE79D746B}"/>
              </a:ext>
            </a:extLst>
          </p:cNvPr>
          <p:cNvSpPr>
            <a:spLocks noGrp="1"/>
          </p:cNvSpPr>
          <p:nvPr>
            <p:ph type="title"/>
          </p:nvPr>
        </p:nvSpPr>
        <p:spPr/>
        <p:txBody>
          <a:bodyPr>
            <a:noAutofit/>
          </a:bodyPr>
          <a:lstStyle/>
          <a:p>
            <a:pPr algn="ctr"/>
            <a:r>
              <a:rPr lang="en-GB" sz="3600" b="1" dirty="0">
                <a:effectLst>
                  <a:outerShdw blurRad="38100" dist="38100" dir="2700000" algn="tl">
                    <a:srgbClr val="000000">
                      <a:alpha val="43137"/>
                    </a:srgbClr>
                  </a:outerShdw>
                </a:effectLst>
                <a:latin typeface="Agency FB" panose="020B0503020202020204" pitchFamily="34" charset="0"/>
              </a:rPr>
              <a:t>Element Functions</a:t>
            </a:r>
            <a:br>
              <a:rPr lang="en-GB" sz="3600" b="1" dirty="0">
                <a:effectLst>
                  <a:outerShdw blurRad="38100" dist="38100" dir="2700000" algn="tl">
                    <a:srgbClr val="000000">
                      <a:alpha val="43137"/>
                    </a:srgbClr>
                  </a:outerShdw>
                </a:effectLst>
                <a:latin typeface="Agency FB" panose="020B0503020202020204" pitchFamily="34" charset="0"/>
              </a:rPr>
            </a:br>
            <a:endParaRPr lang="en-GB" sz="3600" b="1" dirty="0">
              <a:effectLst>
                <a:outerShdw blurRad="38100" dist="38100" dir="2700000" algn="tl">
                  <a:srgbClr val="000000">
                    <a:alpha val="43137"/>
                  </a:srgbClr>
                </a:outerShdw>
              </a:effectLst>
              <a:latin typeface="Agency FB" panose="020B0503020202020204" pitchFamily="34" charset="0"/>
            </a:endParaRPr>
          </a:p>
        </p:txBody>
      </p:sp>
      <p:sp>
        <p:nvSpPr>
          <p:cNvPr id="3" name="Content Placeholder 2">
            <a:extLst>
              <a:ext uri="{FF2B5EF4-FFF2-40B4-BE49-F238E27FC236}">
                <a16:creationId xmlns:a16="http://schemas.microsoft.com/office/drawing/2014/main" id="{768F1526-4E9B-442B-BE6E-5F2B3EDB1212}"/>
              </a:ext>
            </a:extLst>
          </p:cNvPr>
          <p:cNvSpPr>
            <a:spLocks noGrp="1"/>
          </p:cNvSpPr>
          <p:nvPr>
            <p:ph idx="1"/>
          </p:nvPr>
        </p:nvSpPr>
        <p:spPr/>
        <p:txBody>
          <a:bodyPr>
            <a:normAutofit/>
          </a:bodyPr>
          <a:lstStyle/>
          <a:p>
            <a:pPr rtl="0"/>
            <a:r>
              <a:rPr lang="en-GB" b="1" dirty="0">
                <a:latin typeface="Agency FB" panose="020B0503020202020204" pitchFamily="34" charset="0"/>
              </a:rPr>
              <a:t>Navigation menu:</a:t>
            </a:r>
            <a:r>
              <a:rPr lang="en-GB" dirty="0">
                <a:latin typeface="Agency FB" panose="020B0503020202020204" pitchFamily="34" charset="0"/>
              </a:rPr>
              <a:t> Provides quick access to all sections within the app.</a:t>
            </a:r>
          </a:p>
          <a:p>
            <a:pPr rtl="0"/>
            <a:r>
              <a:rPr lang="en-GB" b="1" dirty="0">
                <a:latin typeface="Agency FB" panose="020B0503020202020204" pitchFamily="34" charset="0"/>
              </a:rPr>
              <a:t>Home screen: </a:t>
            </a:r>
            <a:r>
              <a:rPr lang="en-GB" dirty="0">
                <a:latin typeface="Agency FB" panose="020B0503020202020204" pitchFamily="34" charset="0"/>
              </a:rPr>
              <a:t>Displays recent activity, upcoming events, and recommended lessons.</a:t>
            </a:r>
          </a:p>
          <a:p>
            <a:pPr algn="just" rtl="0"/>
            <a:r>
              <a:rPr lang="en-GB" b="1" dirty="0">
                <a:latin typeface="Agency FB" panose="020B0503020202020204" pitchFamily="34" charset="0"/>
              </a:rPr>
              <a:t>Lesson selection: </a:t>
            </a:r>
            <a:r>
              <a:rPr lang="en-GB" dirty="0">
                <a:latin typeface="Agency FB" panose="020B0503020202020204" pitchFamily="34" charset="0"/>
              </a:rPr>
              <a:t>Allows users to choose from available courses and units.</a:t>
            </a:r>
          </a:p>
          <a:p>
            <a:pPr rtl="0"/>
            <a:r>
              <a:rPr lang="en-GB" b="1" dirty="0">
                <a:latin typeface="Agency FB" panose="020B0503020202020204" pitchFamily="34" charset="0"/>
              </a:rPr>
              <a:t>Exercise screen: </a:t>
            </a:r>
            <a:r>
              <a:rPr lang="en-GB" dirty="0">
                <a:latin typeface="Agency FB" panose="020B0503020202020204" pitchFamily="34" charset="0"/>
              </a:rPr>
              <a:t>Presents interactive tasks tailored to specific language skills.</a:t>
            </a:r>
          </a:p>
          <a:p>
            <a:pPr rtl="0"/>
            <a:r>
              <a:rPr lang="en-GB" b="1" dirty="0">
                <a:latin typeface="Agency FB" panose="020B0503020202020204" pitchFamily="34" charset="0"/>
              </a:rPr>
              <a:t>Chat window: </a:t>
            </a:r>
            <a:r>
              <a:rPr lang="en-GB" dirty="0">
                <a:latin typeface="Agency FB" panose="020B0503020202020204" pitchFamily="34" charset="0"/>
              </a:rPr>
              <a:t>Enables real-time communication with fellow learners and native speakers.</a:t>
            </a:r>
          </a:p>
          <a:p>
            <a:pPr rtl="0"/>
            <a:r>
              <a:rPr lang="en-GB" b="1" dirty="0">
                <a:latin typeface="Agency FB" panose="020B0503020202020204" pitchFamily="34" charset="0"/>
              </a:rPr>
              <a:t>Profile page: </a:t>
            </a:r>
            <a:r>
              <a:rPr lang="en-GB" dirty="0">
                <a:latin typeface="Agency FB" panose="020B0503020202020204" pitchFamily="34" charset="0"/>
              </a:rPr>
              <a:t>Shows user statistics, achievements, and account management options.</a:t>
            </a:r>
          </a:p>
          <a:p>
            <a:pPr rtl="0"/>
            <a:r>
              <a:rPr lang="en-GB" b="1" dirty="0">
                <a:latin typeface="Agency FB" panose="020B0503020202020204" pitchFamily="34" charset="0"/>
              </a:rPr>
              <a:t>Settings: </a:t>
            </a:r>
            <a:r>
              <a:rPr lang="en-GB" dirty="0">
                <a:latin typeface="Agency FB" panose="020B0503020202020204" pitchFamily="34" charset="0"/>
              </a:rPr>
              <a:t>Adjusts app preferences, including notification settings, language choice, and offline mode activation.</a:t>
            </a:r>
          </a:p>
          <a:p>
            <a:endParaRPr lang="en-GB" dirty="0">
              <a:latin typeface="Agency FB" panose="020B0503020202020204" pitchFamily="34" charset="0"/>
            </a:endParaRPr>
          </a:p>
        </p:txBody>
      </p:sp>
    </p:spTree>
    <p:extLst>
      <p:ext uri="{BB962C8B-B14F-4D97-AF65-F5344CB8AC3E}">
        <p14:creationId xmlns:p14="http://schemas.microsoft.com/office/powerpoint/2010/main" val="3590132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6ADE-E8CB-4D2F-BF09-273A8D88E5F0}"/>
              </a:ext>
            </a:extLst>
          </p:cNvPr>
          <p:cNvSpPr txBox="1">
            <a:spLocks/>
          </p:cNvSpPr>
          <p:nvPr/>
        </p:nvSpPr>
        <p:spPr>
          <a:xfrm>
            <a:off x="1444671" y="798974"/>
            <a:ext cx="3273099" cy="1553610"/>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GB" b="1" dirty="0">
                <a:effectLst>
                  <a:outerShdw blurRad="38100" dist="38100" dir="2700000" algn="tl">
                    <a:srgbClr val="000000">
                      <a:alpha val="43137"/>
                    </a:srgbClr>
                  </a:outerShdw>
                </a:effectLst>
                <a:latin typeface="Agency FB" panose="020B0503020202020204" pitchFamily="34" charset="0"/>
              </a:rPr>
              <a:t>Login Template</a:t>
            </a:r>
            <a:br>
              <a:rPr lang="en-GB" b="1" dirty="0">
                <a:effectLst>
                  <a:outerShdw blurRad="38100" dist="38100" dir="2700000" algn="tl">
                    <a:srgbClr val="000000">
                      <a:alpha val="43137"/>
                    </a:srgbClr>
                  </a:outerShdw>
                </a:effectLst>
                <a:latin typeface="Agency FB" panose="020B0503020202020204" pitchFamily="34" charset="0"/>
              </a:rPr>
            </a:br>
            <a:endParaRPr lang="en-GB" b="1" dirty="0">
              <a:effectLst>
                <a:outerShdw blurRad="38100" dist="38100" dir="2700000" algn="tl">
                  <a:srgbClr val="000000">
                    <a:alpha val="43137"/>
                  </a:srgbClr>
                </a:outerShdw>
              </a:effectLst>
              <a:latin typeface="Agency FB" panose="020B0503020202020204" pitchFamily="34" charset="0"/>
            </a:endParaRPr>
          </a:p>
        </p:txBody>
      </p:sp>
      <p:sp>
        <p:nvSpPr>
          <p:cNvPr id="3" name="Text Placeholder 3">
            <a:extLst>
              <a:ext uri="{FF2B5EF4-FFF2-40B4-BE49-F238E27FC236}">
                <a16:creationId xmlns:a16="http://schemas.microsoft.com/office/drawing/2014/main" id="{C7D7CBEB-BFD7-4FFD-B442-1E3F6D875033}"/>
              </a:ext>
            </a:extLst>
          </p:cNvPr>
          <p:cNvSpPr txBox="1">
            <a:spLocks/>
          </p:cNvSpPr>
          <p:nvPr/>
        </p:nvSpPr>
        <p:spPr>
          <a:xfrm>
            <a:off x="1311395" y="2201662"/>
            <a:ext cx="3651641" cy="349215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None/>
            </a:pPr>
            <a:r>
              <a:rPr lang="en-GB" dirty="0">
                <a:latin typeface="Agency FB" panose="020B0503020202020204" pitchFamily="34" charset="0"/>
              </a:rPr>
              <a:t>To ensure secure authentication, a simple yet effective login template will be developed. Users may log in using email, phone number, or social media accounts. Passwords should follow strong security guidelines, and two-factor authentication will be optional but highly encouraged.</a:t>
            </a:r>
          </a:p>
          <a:p>
            <a:endParaRPr lang="en-GB" dirty="0">
              <a:latin typeface="Agency FB" panose="020B0503020202020204" pitchFamily="34" charset="0"/>
            </a:endParaRPr>
          </a:p>
        </p:txBody>
      </p:sp>
      <p:pic>
        <p:nvPicPr>
          <p:cNvPr id="4" name="Picture 3">
            <a:extLst>
              <a:ext uri="{FF2B5EF4-FFF2-40B4-BE49-F238E27FC236}">
                <a16:creationId xmlns:a16="http://schemas.microsoft.com/office/drawing/2014/main" id="{78B6D989-9C72-43F3-823F-7042F7827DE4}"/>
              </a:ext>
            </a:extLst>
          </p:cNvPr>
          <p:cNvPicPr>
            <a:picLocks noChangeAspect="1"/>
          </p:cNvPicPr>
          <p:nvPr/>
        </p:nvPicPr>
        <p:blipFill>
          <a:blip r:embed="rId2"/>
          <a:stretch>
            <a:fillRect/>
          </a:stretch>
        </p:blipFill>
        <p:spPr>
          <a:xfrm>
            <a:off x="1311395" y="1676146"/>
            <a:ext cx="3051523" cy="46122"/>
          </a:xfrm>
          <a:prstGeom prst="rect">
            <a:avLst/>
          </a:prstGeom>
        </p:spPr>
      </p:pic>
      <p:pic>
        <p:nvPicPr>
          <p:cNvPr id="5" name="Content Placeholder 5">
            <a:extLst>
              <a:ext uri="{FF2B5EF4-FFF2-40B4-BE49-F238E27FC236}">
                <a16:creationId xmlns:a16="http://schemas.microsoft.com/office/drawing/2014/main" id="{E67D4AE4-EB55-4530-8DFC-3C6656AAC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114" y="798512"/>
            <a:ext cx="2663300" cy="4819979"/>
          </a:xfrm>
          <a:prstGeom prst="rect">
            <a:avLst/>
          </a:prstGeom>
        </p:spPr>
      </p:pic>
      <p:pic>
        <p:nvPicPr>
          <p:cNvPr id="6" name="Picture 5">
            <a:extLst>
              <a:ext uri="{FF2B5EF4-FFF2-40B4-BE49-F238E27FC236}">
                <a16:creationId xmlns:a16="http://schemas.microsoft.com/office/drawing/2014/main" id="{59735DF8-21D8-4D72-BA2A-2F9DF1CCD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492" y="798512"/>
            <a:ext cx="2663300" cy="4819979"/>
          </a:xfrm>
          <a:prstGeom prst="rect">
            <a:avLst/>
          </a:prstGeom>
        </p:spPr>
      </p:pic>
      <p:cxnSp>
        <p:nvCxnSpPr>
          <p:cNvPr id="7" name="Straight Arrow Connector 6">
            <a:extLst>
              <a:ext uri="{FF2B5EF4-FFF2-40B4-BE49-F238E27FC236}">
                <a16:creationId xmlns:a16="http://schemas.microsoft.com/office/drawing/2014/main" id="{F42FCF37-31B0-4F9B-AA0F-26B450AB3567}"/>
              </a:ext>
            </a:extLst>
          </p:cNvPr>
          <p:cNvCxnSpPr>
            <a:cxnSpLocks/>
          </p:cNvCxnSpPr>
          <p:nvPr/>
        </p:nvCxnSpPr>
        <p:spPr>
          <a:xfrm>
            <a:off x="7563775" y="2636669"/>
            <a:ext cx="8607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78A95E-72FB-4370-AD07-EDED650AF136}"/>
              </a:ext>
            </a:extLst>
          </p:cNvPr>
          <p:cNvCxnSpPr>
            <a:cxnSpLocks/>
          </p:cNvCxnSpPr>
          <p:nvPr/>
        </p:nvCxnSpPr>
        <p:spPr>
          <a:xfrm flipH="1">
            <a:off x="8025415" y="985421"/>
            <a:ext cx="39907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0936DDD-75F6-4298-8DA4-189DFA4EE654}"/>
              </a:ext>
            </a:extLst>
          </p:cNvPr>
          <p:cNvSpPr txBox="1"/>
          <p:nvPr/>
        </p:nvSpPr>
        <p:spPr>
          <a:xfrm>
            <a:off x="5570738" y="266330"/>
            <a:ext cx="2157274" cy="400110"/>
          </a:xfrm>
          <a:prstGeom prst="rect">
            <a:avLst/>
          </a:prstGeom>
          <a:noFill/>
        </p:spPr>
        <p:txBody>
          <a:bodyPr wrap="square" rtlCol="0">
            <a:spAutoFit/>
          </a:bodyPr>
          <a:lstStyle/>
          <a:p>
            <a:pPr algn="ctr"/>
            <a:r>
              <a:rPr lang="en-IN" sz="2000" b="1" dirty="0">
                <a:solidFill>
                  <a:srgbClr val="C00000"/>
                </a:solidFill>
                <a:effectLst>
                  <a:outerShdw blurRad="38100" dist="38100" dir="2700000" algn="tl">
                    <a:srgbClr val="000000">
                      <a:alpha val="43137"/>
                    </a:srgbClr>
                  </a:outerShdw>
                </a:effectLst>
                <a:latin typeface="Agency FB" panose="020B0503020202020204" pitchFamily="34" charset="0"/>
              </a:rPr>
              <a:t>LOGIN PAGE</a:t>
            </a:r>
            <a:endParaRPr lang="en-GB" sz="2000" b="1" dirty="0">
              <a:solidFill>
                <a:srgbClr val="C00000"/>
              </a:solidFill>
              <a:effectLst>
                <a:outerShdw blurRad="38100" dist="38100" dir="2700000" algn="tl">
                  <a:srgbClr val="000000">
                    <a:alpha val="43137"/>
                  </a:srgbClr>
                </a:outerShdw>
              </a:effectLst>
              <a:latin typeface="Agency FB" panose="020B0503020202020204" pitchFamily="34" charset="0"/>
            </a:endParaRPr>
          </a:p>
        </p:txBody>
      </p:sp>
      <p:sp>
        <p:nvSpPr>
          <p:cNvPr id="13" name="TextBox 12">
            <a:extLst>
              <a:ext uri="{FF2B5EF4-FFF2-40B4-BE49-F238E27FC236}">
                <a16:creationId xmlns:a16="http://schemas.microsoft.com/office/drawing/2014/main" id="{2C258AEC-E143-4CCF-BCB3-DA0A4900E34C}"/>
              </a:ext>
            </a:extLst>
          </p:cNvPr>
          <p:cNvSpPr txBox="1"/>
          <p:nvPr/>
        </p:nvSpPr>
        <p:spPr>
          <a:xfrm>
            <a:off x="8424492" y="266330"/>
            <a:ext cx="2574523" cy="400110"/>
          </a:xfrm>
          <a:prstGeom prst="rect">
            <a:avLst/>
          </a:prstGeom>
          <a:noFill/>
        </p:spPr>
        <p:txBody>
          <a:bodyPr wrap="square" rtlCol="0">
            <a:spAutoFit/>
          </a:bodyPr>
          <a:lstStyle/>
          <a:p>
            <a:pPr algn="ctr"/>
            <a:r>
              <a:rPr lang="en-IN" sz="2000" b="1" dirty="0">
                <a:solidFill>
                  <a:srgbClr val="C00000"/>
                </a:solidFill>
                <a:effectLst>
                  <a:outerShdw blurRad="38100" dist="38100" dir="2700000" algn="tl">
                    <a:srgbClr val="000000">
                      <a:alpha val="43137"/>
                    </a:srgbClr>
                  </a:outerShdw>
                </a:effectLst>
                <a:latin typeface="Agency FB" panose="020B0503020202020204" pitchFamily="34" charset="0"/>
              </a:rPr>
              <a:t>SIGN UP PAGE</a:t>
            </a:r>
            <a:endParaRPr lang="en-GB" sz="2000" b="1" dirty="0">
              <a:solidFill>
                <a:srgbClr val="C00000"/>
              </a:solidFill>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20000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64A0-8104-4214-B0A1-858C02BB34AE}"/>
              </a:ext>
            </a:extLst>
          </p:cNvPr>
          <p:cNvSpPr>
            <a:spLocks noGrp="1"/>
          </p:cNvSpPr>
          <p:nvPr>
            <p:ph type="title" idx="4294967295"/>
          </p:nvPr>
        </p:nvSpPr>
        <p:spPr>
          <a:xfrm>
            <a:off x="1553592" y="1130300"/>
            <a:ext cx="3978846" cy="1533525"/>
          </a:xfrm>
        </p:spPr>
        <p:txBody>
          <a:bodyPr>
            <a:normAutofit/>
          </a:bodyPr>
          <a:lstStyle/>
          <a:p>
            <a:r>
              <a:rPr lang="en-IN" sz="3600" b="1" dirty="0">
                <a:effectLst>
                  <a:outerShdw blurRad="38100" dist="38100" dir="2700000" algn="tl">
                    <a:srgbClr val="000000">
                      <a:alpha val="43137"/>
                    </a:srgbClr>
                  </a:outerShdw>
                </a:effectLst>
                <a:latin typeface="Agency FB" panose="020B0503020202020204" pitchFamily="34" charset="0"/>
              </a:rPr>
              <a:t>CONCLUSION</a:t>
            </a:r>
            <a:endParaRPr lang="en-GB" sz="3600" b="1" dirty="0">
              <a:effectLst>
                <a:outerShdw blurRad="38100" dist="38100" dir="2700000" algn="tl">
                  <a:srgbClr val="000000">
                    <a:alpha val="43137"/>
                  </a:srgbClr>
                </a:outerShdw>
              </a:effectLst>
              <a:latin typeface="Agency FB" panose="020B0503020202020204" pitchFamily="34" charset="0"/>
            </a:endParaRPr>
          </a:p>
        </p:txBody>
      </p:sp>
      <p:pic>
        <p:nvPicPr>
          <p:cNvPr id="6" name="Picture Placeholder 5">
            <a:extLst>
              <a:ext uri="{FF2B5EF4-FFF2-40B4-BE49-F238E27FC236}">
                <a16:creationId xmlns:a16="http://schemas.microsoft.com/office/drawing/2014/main" id="{48B9DE58-B080-438F-983A-23044DF13CA2}"/>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18806" b="18806"/>
          <a:stretch>
            <a:fillRect/>
          </a:stretch>
        </p:blipFill>
        <p:spPr>
          <a:xfrm>
            <a:off x="7714417" y="497150"/>
            <a:ext cx="2790825" cy="4358257"/>
          </a:xfrm>
        </p:spPr>
      </p:pic>
      <p:sp>
        <p:nvSpPr>
          <p:cNvPr id="4" name="Text Placeholder 3">
            <a:extLst>
              <a:ext uri="{FF2B5EF4-FFF2-40B4-BE49-F238E27FC236}">
                <a16:creationId xmlns:a16="http://schemas.microsoft.com/office/drawing/2014/main" id="{8F595127-396E-40C6-B62D-B5900E9B0BC6}"/>
              </a:ext>
            </a:extLst>
          </p:cNvPr>
          <p:cNvSpPr>
            <a:spLocks noGrp="1"/>
          </p:cNvSpPr>
          <p:nvPr>
            <p:ph type="body" sz="half" idx="4294967295"/>
          </p:nvPr>
        </p:nvSpPr>
        <p:spPr>
          <a:xfrm>
            <a:off x="1047564" y="2086253"/>
            <a:ext cx="4927108" cy="3204886"/>
          </a:xfrm>
        </p:spPr>
        <p:txBody>
          <a:bodyPr>
            <a:noAutofit/>
          </a:bodyPr>
          <a:lstStyle/>
          <a:p>
            <a:pPr marL="0" indent="0" algn="just">
              <a:buNone/>
            </a:pPr>
            <a:r>
              <a:rPr lang="en-GB" sz="2400" dirty="0">
                <a:latin typeface="Agency FB" panose="020B0503020202020204" pitchFamily="34" charset="0"/>
              </a:rPr>
              <a:t>Our proposed mobile app aims to revolutionize the way people learn languages on-the-go. With its focus on interactivity, personalization, multimedia resources, social features, progress tracking, offline support, and adaptive content generation, it promises to deliver an unparalleled language acquisition experience.</a:t>
            </a:r>
          </a:p>
        </p:txBody>
      </p:sp>
      <p:sp>
        <p:nvSpPr>
          <p:cNvPr id="3" name="Rectangle 2">
            <a:extLst>
              <a:ext uri="{FF2B5EF4-FFF2-40B4-BE49-F238E27FC236}">
                <a16:creationId xmlns:a16="http://schemas.microsoft.com/office/drawing/2014/main" id="{6B247450-5068-4219-B519-C4A6A0B9F885}"/>
              </a:ext>
            </a:extLst>
          </p:cNvPr>
          <p:cNvSpPr/>
          <p:nvPr/>
        </p:nvSpPr>
        <p:spPr>
          <a:xfrm>
            <a:off x="7652551" y="328474"/>
            <a:ext cx="2902999" cy="454536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04AED721-2D5A-41A7-99A2-A0F2304200BA}"/>
              </a:ext>
            </a:extLst>
          </p:cNvPr>
          <p:cNvPicPr>
            <a:picLocks noChangeAspect="1"/>
          </p:cNvPicPr>
          <p:nvPr/>
        </p:nvPicPr>
        <p:blipFill>
          <a:blip r:embed="rId3"/>
          <a:stretch>
            <a:fillRect/>
          </a:stretch>
        </p:blipFill>
        <p:spPr>
          <a:xfrm>
            <a:off x="7714417" y="372955"/>
            <a:ext cx="2790825" cy="152553"/>
          </a:xfrm>
          <a:prstGeom prst="rect">
            <a:avLst/>
          </a:prstGeom>
        </p:spPr>
      </p:pic>
    </p:spTree>
    <p:extLst>
      <p:ext uri="{BB962C8B-B14F-4D97-AF65-F5344CB8AC3E}">
        <p14:creationId xmlns:p14="http://schemas.microsoft.com/office/powerpoint/2010/main" val="726902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ED81-3A37-48F3-69F2-D120637201B4}"/>
              </a:ext>
            </a:extLst>
          </p:cNvPr>
          <p:cNvSpPr>
            <a:spLocks noGrp="1"/>
          </p:cNvSpPr>
          <p:nvPr>
            <p:ph type="title"/>
          </p:nvPr>
        </p:nvSpPr>
        <p:spPr>
          <a:xfrm>
            <a:off x="563672" y="1033658"/>
            <a:ext cx="5532328" cy="1830584"/>
          </a:xfrm>
        </p:spPr>
        <p:txBody>
          <a:bodyPr/>
          <a:lstStyle/>
          <a:p>
            <a:r>
              <a:rPr lang="en-US" dirty="0"/>
              <a:t>Application link</a:t>
            </a:r>
            <a:endParaRPr lang="en-IN" dirty="0"/>
          </a:p>
        </p:txBody>
      </p:sp>
      <p:sp>
        <p:nvSpPr>
          <p:cNvPr id="3" name="Content Placeholder 2">
            <a:extLst>
              <a:ext uri="{FF2B5EF4-FFF2-40B4-BE49-F238E27FC236}">
                <a16:creationId xmlns:a16="http://schemas.microsoft.com/office/drawing/2014/main" id="{6D65B9E3-692F-61FB-D3C8-C9827F44F603}"/>
              </a:ext>
            </a:extLst>
          </p:cNvPr>
          <p:cNvSpPr>
            <a:spLocks noGrp="1"/>
          </p:cNvSpPr>
          <p:nvPr>
            <p:ph type="body" sz="half" idx="2"/>
          </p:nvPr>
        </p:nvSpPr>
        <p:spPr>
          <a:xfrm>
            <a:off x="395721" y="3295281"/>
            <a:ext cx="5524404" cy="2003742"/>
          </a:xfrm>
        </p:spPr>
        <p:txBody>
          <a:bodyPr/>
          <a:lstStyle/>
          <a:p>
            <a:r>
              <a:rPr lang="en-IN" dirty="0"/>
              <a:t>https://www.figma.com/file/yQ10H5o5r2e21XJ7AwiJdy/language?type=design&amp;node-id=0%3A1&amp;mode=design&amp;t=Esl8hQvyytrAKUSZ-1</a:t>
            </a:r>
          </a:p>
        </p:txBody>
      </p:sp>
      <p:pic>
        <p:nvPicPr>
          <p:cNvPr id="11" name="Picture Placeholder 10">
            <a:extLst>
              <a:ext uri="{FF2B5EF4-FFF2-40B4-BE49-F238E27FC236}">
                <a16:creationId xmlns:a16="http://schemas.microsoft.com/office/drawing/2014/main" id="{7043721F-D7BA-FE7F-B0F9-547CDAB1810C}"/>
              </a:ext>
            </a:extLst>
          </p:cNvPr>
          <p:cNvPicPr>
            <a:picLocks noGrp="1" noChangeAspect="1"/>
          </p:cNvPicPr>
          <p:nvPr>
            <p:ph type="pic" idx="1"/>
          </p:nvPr>
        </p:nvPicPr>
        <p:blipFill rotWithShape="1">
          <a:blip r:embed="rId2"/>
          <a:srcRect l="111" t="-10694" r="-604" b="-13592"/>
          <a:stretch/>
        </p:blipFill>
        <p:spPr>
          <a:xfrm>
            <a:off x="6974733" y="-1"/>
            <a:ext cx="5127071" cy="5728487"/>
          </a:xfrm>
        </p:spPr>
      </p:pic>
    </p:spTree>
    <p:extLst>
      <p:ext uri="{BB962C8B-B14F-4D97-AF65-F5344CB8AC3E}">
        <p14:creationId xmlns:p14="http://schemas.microsoft.com/office/powerpoint/2010/main" val="6729470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222</TotalTime>
  <Words>496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Agency FB</vt:lpstr>
      <vt:lpstr>Arial</vt:lpstr>
      <vt:lpstr>Gill Sans MT</vt:lpstr>
      <vt:lpstr>Gallery</vt:lpstr>
      <vt:lpstr>Language Learning on the Go: A Mobile App for Interactive Language Acquisition</vt:lpstr>
      <vt:lpstr>Problem Statement</vt:lpstr>
      <vt:lpstr>Proposed design work</vt:lpstr>
      <vt:lpstr>Architecture Design</vt:lpstr>
      <vt:lpstr>UI Design</vt:lpstr>
      <vt:lpstr>Element Functions </vt:lpstr>
      <vt:lpstr>PowerPoint Presentation</vt:lpstr>
      <vt:lpstr>CONCLUSION</vt:lpstr>
      <vt:lpstr>Application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Learning on the Go: A Mobile App for Interactive Language Acquisition</dc:title>
  <dc:creator>gpsakthivel77@gmail.com</dc:creator>
  <cp:lastModifiedBy>jeeva v</cp:lastModifiedBy>
  <cp:revision>12</cp:revision>
  <dcterms:created xsi:type="dcterms:W3CDTF">2024-02-22T07:37:26Z</dcterms:created>
  <dcterms:modified xsi:type="dcterms:W3CDTF">2024-02-24T04:59:15Z</dcterms:modified>
</cp:coreProperties>
</file>