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charts/chart3.xml" ContentType="application/vnd.openxmlformats-officedocument.drawingml.chart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y="6858000" cx="9144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13" autoAdjust="0"/>
    <p:restoredTop sz="94624" autoAdjust="0"/>
  </p:normalViewPr>
  <p:slideViewPr>
    <p:cSldViewPr>
      <p:cViewPr>
        <p:scale>
          <a:sx n="156" d="100"/>
          <a:sy n="156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5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591172"/>
          <c:y val="0.29606482"/>
          <c:w val="0.54529804"/>
          <c:h val="0.6029351"/>
        </c:manualLayout>
      </c:layout>
      <c:ofPieChart>
        <c:ofPieType val="bar"/>
        <c:varyColors val="1"/>
        <c:ser>
          <c:idx val="0"/>
          <c:order val="0"/>
          <c:tx>
            <c:v> 4 . Employee dataset  in classification of  Work  Locarion Male</c:v>
          </c:tx>
          <c:explosion val="3"/>
          <c:dPt>
            <c:idx val="0"/>
            <c:bubble3D val="0"/>
            <c:spPr>
              <a:solidFill>
                <a:srgbClr val="4572A7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1"/>
            <c:bubble3D val="0"/>
            <c:explosion val="43"/>
            <c:spPr>
              <a:solidFill>
                <a:srgbClr val="AA4643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rgbClr val="89A54E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3"/>
            <c:bubble3D val="0"/>
            <c:explosion val="32"/>
            <c:spPr>
              <a:solidFill>
                <a:srgbClr val="71588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rgbClr val="4198A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5"/>
            <c:bubble3D val="0"/>
            <c:spPr>
              <a:solidFill>
                <a:srgbClr val="DB843D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6"/>
            <c:bubble3D val="0"/>
            <c:spPr>
              <a:solidFill>
                <a:srgbClr val="93A9C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7"/>
            <c:bubble3D val="0"/>
            <c:spPr>
              <a:solidFill>
                <a:srgbClr val="D19392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8"/>
            <c:bubble3D val="0"/>
            <c:explosion val="25"/>
            <c:spPr>
              <a:solidFill>
                <a:srgbClr val="B9CD96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10.0</c:v>
                </c:pt>
                <c:pt idx="1">
                  <c:v>15.0</c:v>
                </c:pt>
                <c:pt idx="2">
                  <c:v>14.0</c:v>
                </c:pt>
                <c:pt idx="3">
                  <c:v>15.0</c:v>
                </c:pt>
                <c:pt idx="4">
                  <c:v>24.0</c:v>
                </c:pt>
                <c:pt idx="5">
                  <c:v>8.0</c:v>
                </c:pt>
                <c:pt idx="6">
                  <c:v>11.0</c:v>
                </c:pt>
                <c:pt idx="7">
                  <c:v>97.0</c:v>
                </c:pt>
              </c:numCache>
            </c:numRef>
          </c:val>
        </c:ser>
        <c:ser>
          <c:idx val="1"/>
          <c:order val="1"/>
          <c:tx>
            <c:v> 4 . Employee dataset  in classification of  Work  Locarion Female</c:v>
          </c:tx>
          <c:explosion val="3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16.0</c:v>
                </c:pt>
                <c:pt idx="1">
                  <c:v>19.0</c:v>
                </c:pt>
                <c:pt idx="2">
                  <c:v>9.0</c:v>
                </c:pt>
                <c:pt idx="3">
                  <c:v>9.0</c:v>
                </c:pt>
                <c:pt idx="4">
                  <c:v>23.0</c:v>
                </c:pt>
                <c:pt idx="5">
                  <c:v>12.0</c:v>
                </c:pt>
                <c:pt idx="6">
                  <c:v>11.0</c:v>
                </c:pt>
                <c:pt idx="7">
                  <c:v>99.0</c:v>
                </c:pt>
              </c:numCache>
            </c:numRef>
          </c:val>
        </c:ser>
        <c:ser>
          <c:idx val="2"/>
          <c:order val="2"/>
          <c:tx>
            <c:v> 4 . Employee dataset  in classification of  Work  Locarion Total</c:v>
          </c:tx>
          <c:explosion val="3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26.0</c:v>
                </c:pt>
                <c:pt idx="1">
                  <c:v>34.0</c:v>
                </c:pt>
                <c:pt idx="2">
                  <c:v>23.0</c:v>
                </c:pt>
                <c:pt idx="3">
                  <c:v>24.0</c:v>
                </c:pt>
                <c:pt idx="4">
                  <c:v>47.0</c:v>
                </c:pt>
                <c:pt idx="5">
                  <c:v>20.0</c:v>
                </c:pt>
                <c:pt idx="6">
                  <c:v>22.0</c:v>
                </c:pt>
                <c:pt idx="7">
                  <c:v>196.0</c:v>
                </c:pt>
              </c:numCache>
            </c:numRef>
          </c:val>
        </c:ser>
        <c:gapWidth val="100"/>
        <c:secondPieSize val="75"/>
        <c:serLines/>
      </c:ofPieChart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v>3 . Employee  Dataset  in  classification  of  Employee Type Male</c:v>
          </c:tx>
          <c:spPr>
            <a:solidFill>
              <a:srgbClr val="40699C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18.0</c:v>
                </c:pt>
                <c:pt idx="1">
                  <c:v>59.0</c:v>
                </c:pt>
                <c:pt idx="2">
                  <c:v>20.0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3 . Employee  Dataset  in  classification  of  Employee Type Female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17.0</c:v>
                </c:pt>
                <c:pt idx="1">
                  <c:v>68.0</c:v>
                </c:pt>
                <c:pt idx="2">
                  <c:v>14.0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3 . Employee  Dataset  in  classification  of  Employee Type Total</c:v>
          </c:tx>
          <c:spPr>
            <a:solidFill>
              <a:srgbClr val="AABAD7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35.0</c:v>
                </c:pt>
                <c:pt idx="1">
                  <c:v>127.0</c:v>
                </c:pt>
                <c:pt idx="2">
                  <c:v>34.0</c:v>
                </c:pt>
                <c:pt idx="3">
                  <c:v>196.0</c:v>
                </c:pt>
              </c:numCache>
            </c:numRef>
          </c:val>
        </c:ser>
        <c:gapWidth val="150"/>
        <c:gapDepth val="150"/>
        <c:shape val="box"/>
        <c:axId val="0"/>
        <c:axId val="1"/>
      </c:bar3DChart>
      <c:catAx>
        <c:axId val="0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At val="1.0"/>
        <c:crossBetween val="between"/>
      </c:valAx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v>2 . Employee  Dataset  in  classification  of  Department Male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11.0</c:v>
                </c:pt>
                <c:pt idx="1">
                  <c:v>6.0</c:v>
                </c:pt>
                <c:pt idx="2">
                  <c:v>8.0</c:v>
                </c:pt>
                <c:pt idx="3">
                  <c:v>6.0</c:v>
                </c:pt>
                <c:pt idx="4">
                  <c:v>12.0</c:v>
                </c:pt>
                <c:pt idx="5">
                  <c:v>4.0</c:v>
                </c:pt>
                <c:pt idx="6">
                  <c:v>9.0</c:v>
                </c:pt>
                <c:pt idx="7">
                  <c:v>10.0</c:v>
                </c:pt>
                <c:pt idx="8">
                  <c:v>5.0</c:v>
                </c:pt>
                <c:pt idx="9">
                  <c:v>6.0</c:v>
                </c:pt>
                <c:pt idx="10">
                  <c:v>11.0</c:v>
                </c:pt>
                <c:pt idx="11">
                  <c:v>6.0</c:v>
                </c:pt>
                <c:pt idx="12">
                  <c:v>3.0</c:v>
                </c:pt>
                <c:pt idx="13">
                  <c:v>97.0</c:v>
                </c:pt>
              </c:numCache>
            </c:numRef>
          </c:val>
        </c:ser>
        <c:ser>
          <c:idx val="1"/>
          <c:order val="1"/>
          <c:tx>
            <c:v>2 . Employee  Dataset  in  classification  of  Department Female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3.0</c:v>
                </c:pt>
                <c:pt idx="1">
                  <c:v>13.0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11.0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6.0</c:v>
                </c:pt>
                <c:pt idx="10">
                  <c:v>9.0</c:v>
                </c:pt>
                <c:pt idx="11">
                  <c:v>4.0</c:v>
                </c:pt>
                <c:pt idx="12">
                  <c:v>4.0</c:v>
                </c:pt>
                <c:pt idx="13">
                  <c:v>99.0</c:v>
                </c:pt>
              </c:numCache>
            </c:numRef>
          </c:val>
        </c:ser>
        <c:ser>
          <c:idx val="2"/>
          <c:order val="2"/>
          <c:tx>
            <c:v>2 . Employee  Dataset  in  classification  of  Department Total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14.0</c:v>
                </c:pt>
                <c:pt idx="1">
                  <c:v>19.0</c:v>
                </c:pt>
                <c:pt idx="2">
                  <c:v>18.0</c:v>
                </c:pt>
                <c:pt idx="3">
                  <c:v>16.0</c:v>
                </c:pt>
                <c:pt idx="4">
                  <c:v>21.0</c:v>
                </c:pt>
                <c:pt idx="5">
                  <c:v>15.0</c:v>
                </c:pt>
                <c:pt idx="6">
                  <c:v>17.0</c:v>
                </c:pt>
                <c:pt idx="7">
                  <c:v>18.0</c:v>
                </c:pt>
                <c:pt idx="8">
                  <c:v>9.0</c:v>
                </c:pt>
                <c:pt idx="9">
                  <c:v>12.0</c:v>
                </c:pt>
                <c:pt idx="10">
                  <c:v>20.0</c:v>
                </c:pt>
                <c:pt idx="11">
                  <c:v>10.0</c:v>
                </c:pt>
                <c:pt idx="12">
                  <c:v>7.0</c:v>
                </c:pt>
                <c:pt idx="13">
                  <c:v>196.0</c:v>
                </c:pt>
              </c:numCache>
            </c:numRef>
          </c:val>
        </c:ser>
        <c:axId val="0"/>
        <c:axId val="1"/>
      </c:areaChart>
      <c:catAx>
        <c:axId val="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 val="autoZero"/>
        <c:crossBetween val="midCat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  <c:perspective val="3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pie3DChart>
        <c:varyColors val="1"/>
        <c:ser>
          <c:idx val="0"/>
          <c:order val="0"/>
          <c:tx>
            <c:v>1 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</c:pie3DChart>
      <c:spPr>
        <a:solidFill>
          <a:srgbClr val="FFFFFF"/>
        </a:solidFill>
        <a:ln w="12700">
          <a:solidFill>
            <a:srgbClr val="000000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  <c:perspective val="3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pie3DChart>
        <c:varyColors val="1"/>
        <c:ser>
          <c:idx val="0"/>
          <c:order val="0"/>
          <c:tx>
            <c:v>1 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ser>
          <c:idx val="3"/>
          <c:order val="3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4"/>
          <c:order val="4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</c:pie3DChart>
      <c:spPr>
        <a:solidFill>
          <a:srgbClr val="FFFFFF"/>
        </a:solidFill>
        <a:ln w="12700">
          <a:solidFill>
            <a:srgbClr val="000000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739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740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宋体" pitchFamily="0" charset="0"/>
                <a:cs typeface="Calibri" pitchFamily="0" charset="0"/>
              </a:rPr>
              <a:t>9/3/2024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741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42" name="文本框"/>
          <p:cNvSpPr>
            <a:spLocks noGrp="1"/>
          </p:cNvSpPr>
          <p:nvPr>
            <p:ph type="body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7" name="对象"/>
          <p:cNvSpPr>
            <a:spLocks noChangeAspect="1"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59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49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50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53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5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67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13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72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14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83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11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1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1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2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2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31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3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41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45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6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gradFill>
          <a:gsLst>
            <a:gs pos="0">
              <a:srgbClr val="45A1D8"/>
            </a:gs>
            <a:gs pos="25000">
              <a:srgbClr val="4699C9"/>
            </a:gs>
            <a:gs pos="100000">
              <a:srgbClr val="001016"/>
            </a:gs>
          </a:gsLst>
          <a:path path="shape">
            <a:fillToRect l="50000" t="50000" r="50000" b="50000"/>
          </a:path>
        </a:grad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586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grpSp>
        <p:nvGrpSpPr>
          <p:cNvPr id="29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587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588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48589" name="文本框"/>
          <p:cNvSpPr>
            <a:spLocks noGrp="1"/>
          </p:cNvSpPr>
          <p:nvPr>
            <p:ph type="ctrTitle"/>
          </p:nvPr>
        </p:nvSpPr>
        <p:spPr>
          <a:xfrm rot="0">
            <a:off x="533400" y="1371600"/>
            <a:ext cx="7851647" cy="1828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5600" i="0" kern="1200" lang="en-US" spc="0" strike="noStrike" u="none">
                <a:solidFill>
                  <a:srgbClr val="4EE0EA"/>
                </a:solidFill>
                <a:effectLst>
                  <a:outerShdw algn="tl" blurRad="38100" dir="5400000" dist="25400" sx="100000" sy="100000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隶书" pitchFamily="0" charset="0"/>
                <a:cs typeface="Calibri" pitchFamily="0" charset="0"/>
              </a:rPr>
              <a:t>Click to edit Master title style</a:t>
            </a:r>
            <a:endParaRPr altLang="en-US" baseline="0" b="1" cap="none" sz="5600" i="0" kern="1200" lang="zh-CN" spc="0" strike="noStrike" u="none">
              <a:solidFill>
                <a:srgbClr val="4EE0EA"/>
              </a:solidFill>
              <a:effectLst>
                <a:outerShdw algn="tl" blurRad="38100" dir="5400000" dist="25400" sx="100000" sy="100000">
                  <a:srgbClr val="000000">
                    <a:alpha val="43000"/>
                  </a:srgbClr>
                </a:outerShdw>
              </a:effectLst>
              <a:latin typeface="Calibri" pitchFamily="0" charset="0"/>
              <a:ea typeface="隶书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ubTitle" idx="1"/>
          </p:nvPr>
        </p:nvSpPr>
        <p:spPr>
          <a:xfrm rot="0">
            <a:off x="533400" y="3228535"/>
            <a:ext cx="7854695" cy="17526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Click to edit Master subtitle style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048591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l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200" i="0" kern="1200" lang="zh-CN" spc="0" strike="noStrike" u="none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592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l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200" i="0" kern="1200" lang="zh-CN" spc="0" strike="noStrike" u="none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593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r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baseline="0" b="0" cap="none" sz="1200" i="0" kern="1200" lang="zh-CN" spc="0" strike="noStrike" u="none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22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2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2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90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9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600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grpSp>
        <p:nvGrpSpPr>
          <p:cNvPr id="38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601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602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4860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04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lang="en-US"/>
              <a:t>Click to edit Master text styles</a:t>
            </a:r>
            <a:endParaRPr altLang="zh-CN" lang="en-US"/>
          </a:p>
          <a:p>
            <a:pPr eaLnBrk="1" hangingPunct="1" latinLnBrk="0" lvl="1"/>
            <a:r>
              <a:rPr altLang="zh-CN" lang="en-US"/>
              <a:t>Second level</a:t>
            </a:r>
            <a:endParaRPr altLang="zh-CN" lang="en-US"/>
          </a:p>
          <a:p>
            <a:pPr eaLnBrk="1" hangingPunct="1" latinLnBrk="0" lvl="2"/>
            <a:r>
              <a:rPr altLang="zh-CN" lang="en-US"/>
              <a:t>Third level</a:t>
            </a:r>
            <a:endParaRPr altLang="zh-CN" lang="en-US"/>
          </a:p>
          <a:p>
            <a:pPr eaLnBrk="1" hangingPunct="1" latinLnBrk="0" lvl="3"/>
            <a:r>
              <a:rPr altLang="zh-CN" lang="en-US"/>
              <a:t>Fourth level</a:t>
            </a:r>
            <a:endParaRPr altLang="zh-CN" lang="en-US"/>
          </a:p>
          <a:p>
            <a:pPr eaLnBrk="1" hangingPunct="1" latinLnBrk="0"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05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06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07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eaLnBrk="1" hangingPunct="1" latinLnBrk="0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656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grpSp>
        <p:nvGrpSpPr>
          <p:cNvPr id="70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657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658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48659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60" name="文本框"/>
          <p:cNvSpPr>
            <a:spLocks noGrp="1"/>
          </p:cNvSpPr>
          <p:nvPr>
            <p:ph type="body" idx="1"/>
          </p:nvPr>
        </p:nvSpPr>
        <p:spPr>
          <a:xfrm rot="0">
            <a:off x="457200" y="1920085"/>
            <a:ext cx="4038600" cy="443483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sz="2600" lang="en-US"/>
              <a:t>Click to edit Master text styles</a:t>
            </a:r>
            <a:endParaRPr altLang="zh-CN" sz="2600" lang="en-US"/>
          </a:p>
          <a:p>
            <a:pPr eaLnBrk="1" hangingPunct="1" latinLnBrk="0" lvl="1"/>
            <a:r>
              <a:rPr altLang="zh-CN" sz="2400" lang="en-US"/>
              <a:t>Second level</a:t>
            </a:r>
            <a:endParaRPr altLang="zh-CN" sz="2400" lang="en-US"/>
          </a:p>
          <a:p>
            <a:pPr eaLnBrk="1" hangingPunct="1" latinLnBrk="0" lvl="2"/>
            <a:r>
              <a:rPr altLang="zh-CN" sz="2000" lang="en-US"/>
              <a:t>Third level</a:t>
            </a:r>
            <a:endParaRPr altLang="zh-CN" sz="2000" lang="en-US"/>
          </a:p>
          <a:p>
            <a:pPr eaLnBrk="1" hangingPunct="1" latinLnBrk="0" lvl="3"/>
            <a:r>
              <a:rPr altLang="zh-CN" sz="1800" lang="en-US"/>
              <a:t>Fourth level</a:t>
            </a:r>
            <a:endParaRPr altLang="zh-CN" sz="1800" lang="en-US"/>
          </a:p>
          <a:p>
            <a:pPr eaLnBrk="1" hangingPunct="1" latinLnBrk="0" lvl="4"/>
            <a:r>
              <a:rPr altLang="zh-CN" sz="1800" lang="en-US"/>
              <a:t>Fifth level</a:t>
            </a:r>
            <a:endParaRPr altLang="en-US" sz="1800" lang="zh-CN"/>
          </a:p>
        </p:txBody>
      </p:sp>
      <p:sp>
        <p:nvSpPr>
          <p:cNvPr id="1048661" name="文本框"/>
          <p:cNvSpPr>
            <a:spLocks noGrp="1"/>
          </p:cNvSpPr>
          <p:nvPr>
            <p:ph type="body" idx="2"/>
          </p:nvPr>
        </p:nvSpPr>
        <p:spPr>
          <a:xfrm rot="0">
            <a:off x="4648200" y="1920085"/>
            <a:ext cx="4038600" cy="443483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sz="2600" lang="en-US"/>
              <a:t>Click to edit Master text styles</a:t>
            </a:r>
            <a:endParaRPr altLang="zh-CN" sz="2600" lang="en-US"/>
          </a:p>
          <a:p>
            <a:pPr eaLnBrk="1" hangingPunct="1" latinLnBrk="0" lvl="1"/>
            <a:r>
              <a:rPr altLang="zh-CN" sz="2400" lang="en-US"/>
              <a:t>Second level</a:t>
            </a:r>
            <a:endParaRPr altLang="zh-CN" sz="2400" lang="en-US"/>
          </a:p>
          <a:p>
            <a:pPr eaLnBrk="1" hangingPunct="1" latinLnBrk="0" lvl="2"/>
            <a:r>
              <a:rPr altLang="zh-CN" sz="2000" lang="en-US"/>
              <a:t>Third level</a:t>
            </a:r>
            <a:endParaRPr altLang="zh-CN" sz="2000" lang="en-US"/>
          </a:p>
          <a:p>
            <a:pPr eaLnBrk="1" hangingPunct="1" latinLnBrk="0" lvl="3"/>
            <a:r>
              <a:rPr altLang="zh-CN" sz="1800" lang="en-US"/>
              <a:t>Fourth level</a:t>
            </a:r>
            <a:endParaRPr altLang="zh-CN" sz="1800" lang="en-US"/>
          </a:p>
          <a:p>
            <a:pPr eaLnBrk="1" hangingPunct="1" latinLnBrk="0" lvl="4"/>
            <a:r>
              <a:rPr altLang="zh-CN" sz="1800" lang="en-US"/>
              <a:t>Fifth level</a:t>
            </a:r>
            <a:endParaRPr altLang="en-US" sz="1800" lang="zh-CN"/>
          </a:p>
        </p:txBody>
      </p:sp>
      <p:sp>
        <p:nvSpPr>
          <p:cNvPr id="1048662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63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64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eaLnBrk="1" hangingPunct="1" latinLnBrk="0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675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grpSp>
        <p:nvGrpSpPr>
          <p:cNvPr id="78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676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677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48678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79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80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eaLnBrk="1" hangingPunct="1" latinLnBrk="0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17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1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01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0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0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27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28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2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3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06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07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08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09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1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8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3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3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3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3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95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96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9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image" Target="../media/image1.jpeg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5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57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7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lang="en-US"/>
              <a:t>Click to edit Master text styles</a:t>
            </a:r>
            <a:endParaRPr altLang="zh-CN" lang="en-US"/>
          </a:p>
          <a:p>
            <a:pPr eaLnBrk="1" hangingPunct="1" latinLnBrk="0" lvl="1"/>
            <a:r>
              <a:rPr altLang="zh-CN" lang="en-US"/>
              <a:t>Second level</a:t>
            </a:r>
            <a:endParaRPr altLang="zh-CN" lang="en-US"/>
          </a:p>
          <a:p>
            <a:pPr eaLnBrk="1" hangingPunct="1" latinLnBrk="0" lvl="2"/>
            <a:r>
              <a:rPr altLang="zh-CN" lang="en-US"/>
              <a:t>Third level</a:t>
            </a:r>
            <a:endParaRPr altLang="zh-CN" lang="en-US"/>
          </a:p>
          <a:p>
            <a:pPr eaLnBrk="1" hangingPunct="1" latinLnBrk="0" lvl="3"/>
            <a:r>
              <a:rPr altLang="zh-CN" lang="en-US"/>
              <a:t>Fourth level</a:t>
            </a:r>
            <a:endParaRPr altLang="zh-CN" lang="en-US"/>
          </a:p>
          <a:p>
            <a:pPr eaLnBrk="1" hangingPunct="1" latinLnBrk="0"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80" name="文本框"/>
          <p:cNvSpPr>
            <a:spLocks noGrp="1"/>
          </p:cNvSpPr>
          <p:nvPr>
            <p:ph type="dt" idx="2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l" eaLnBrk="1" hangingPunct="1" latinLnBrk="0"/>
            <a:fld id="{CAD2D6BD-DE1B-4B5F-8B41-2702339687B9}" type="datetime1">
              <a:rPr altLang="zh-CN" sz="1200" lang="en-US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9/3/2024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581" name="文本框"/>
          <p:cNvSpPr>
            <a:spLocks noGrp="1"/>
          </p:cNvSpPr>
          <p:nvPr>
            <p:ph type="ftr" idx="3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582" name="文本框"/>
          <p:cNvSpPr>
            <a:spLocks noGrp="1"/>
          </p:cNvSpPr>
          <p:nvPr>
            <p:ph type="sldNum" idx="4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r" eaLnBrk="1" hangingPunct="1" latinLnBrk="0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grpSp>
        <p:nvGrpSpPr>
          <p:cNvPr id="13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583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584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lvl1pPr algn="l" defTabSz="914400" eaLnBrk="1" fontAlgn="auto" hangingPunct="1" latinLnBrk="0">
        <a:spcBef>
          <a:spcPts val="0"/>
        </a:spcBef>
        <a:buNone/>
        <a:defRPr b="0" sz="5000" kern="1200">
          <a:solidFill>
            <a:schemeClr val="tx2"/>
          </a:solidFill>
          <a:latin typeface="Calibri" pitchFamily="0" charset="0"/>
          <a:ea typeface="隶书" pitchFamily="0" charset="0"/>
          <a:cs typeface="Calibri" pitchFamily="0" charset="0"/>
        </a:defRPr>
      </a:lvl1pPr>
    </p:titleStyle>
    <p:bodyStyle>
      <a:lvl1pPr algn="l" defTabSz="914400" eaLnBrk="1" fontAlgn="auto" hangingPunct="1" indent="-274320" latinLnBrk="0" marL="274320">
        <a:spcBef>
          <a:spcPct val="20000"/>
        </a:spcBef>
        <a:buClr>
          <a:schemeClr val="accent3"/>
        </a:buClr>
        <a:buSzPct val="95000"/>
        <a:buFont typeface="Wingdings 2" pitchFamily="0" charset="0"/>
        <a:buChar char=""/>
        <a:defRPr sz="2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1pPr>
      <a:lvl2pPr algn="l" defTabSz="914400" eaLnBrk="1" fontAlgn="auto" hangingPunct="1" indent="-246888" latinLnBrk="0" marL="640080">
        <a:spcBef>
          <a:spcPct val="20000"/>
        </a:spcBef>
        <a:buClr>
          <a:schemeClr val="accent1"/>
        </a:buClr>
        <a:buSzPct val="85000"/>
        <a:buFont typeface="Wingdings 2" pitchFamily="0" charset="0"/>
        <a:buChar char=""/>
        <a:defRPr sz="24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2pPr>
      <a:lvl3pPr algn="l" defTabSz="914400" eaLnBrk="1" fontAlgn="auto" hangingPunct="1" indent="-246888" latinLnBrk="0" marL="914400">
        <a:spcBef>
          <a:spcPct val="20000"/>
        </a:spcBef>
        <a:buClr>
          <a:schemeClr val="accent2"/>
        </a:buClr>
        <a:buSzPct val="70000"/>
        <a:buFont typeface="Wingdings 2" pitchFamily="0" charset="0"/>
        <a:buChar char=""/>
        <a:defRPr sz="21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3pPr>
      <a:lvl4pPr algn="l" defTabSz="914400" eaLnBrk="1" fontAlgn="auto" hangingPunct="1" indent="-210312" latinLnBrk="0" marL="1188720">
        <a:spcBef>
          <a:spcPct val="20000"/>
        </a:spcBef>
        <a:buClr>
          <a:schemeClr val="accent3"/>
        </a:buClr>
        <a:buSzPct val="65000"/>
        <a:buFont typeface="Wingdings 2" pitchFamily="0" charset="0"/>
        <a:buChar char=""/>
        <a:defRPr sz="20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4pPr>
      <a:lvl5pPr algn="l" defTabSz="914400" eaLnBrk="1" fontAlgn="auto" hangingPunct="1" indent="-210312" latinLnBrk="0" marL="1463040">
        <a:spcBef>
          <a:spcPct val="20000"/>
        </a:spcBef>
        <a:buClr>
          <a:schemeClr val="accent4"/>
        </a:buClr>
        <a:buSzPct val="65000"/>
        <a:buFont typeface="Wingdings 2" pitchFamily="0" charset="0"/>
        <a:buChar char=""/>
        <a:defRPr sz="20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5pPr>
      <a:lvl6pPr algn="l" defTabSz="914400" eaLnBrk="1" fontAlgn="auto" hangingPunct="1" indent="-210312" latinLnBrk="0" marL="1737360">
        <a:spcBef>
          <a:spcPct val="20000"/>
        </a:spcBef>
        <a:buClr>
          <a:schemeClr val="accent5"/>
        </a:buClr>
        <a:buSzPct val="80000"/>
        <a:buFont typeface="Wingdings 2" pitchFamily="0" charset="0"/>
        <a:buChar char=""/>
        <a:defRPr sz="18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6pPr>
      <a:lvl7pPr algn="l" defTabSz="914400" eaLnBrk="1" fontAlgn="auto" hangingPunct="1" indent="-182880" latinLnBrk="0" marL="1920240">
        <a:spcBef>
          <a:spcPct val="20000"/>
        </a:spcBef>
        <a:buClr>
          <a:schemeClr val="accent6"/>
        </a:buClr>
        <a:buSzPct val="80000"/>
        <a:buFont typeface="Wingdings 2" pitchFamily="0" charset="0"/>
        <a:buChar char=""/>
        <a:defRPr baseline="0"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7pPr>
      <a:lvl8pPr algn="l" defTabSz="914400" eaLnBrk="1" fontAlgn="auto" hangingPunct="1" indent="-182880" latinLnBrk="0" marL="2194433">
        <a:spcBef>
          <a:spcPct val="20000"/>
        </a:spcBef>
        <a:buClr>
          <a:schemeClr val="tx2"/>
        </a:buClr>
        <a:buChar char="•"/>
        <a:defRPr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8pPr>
      <a:lvl9pPr algn="l" defTabSz="914400" eaLnBrk="1" fontAlgn="auto" hangingPunct="1" indent="-182880" latinLnBrk="0" marL="2194433">
        <a:spcBef>
          <a:spcPct val="20000"/>
        </a:spcBef>
        <a:buClr>
          <a:schemeClr val="tx2"/>
        </a:buClr>
        <a:buChar char="•"/>
        <a:defRPr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chart" Target="../charts/chart5.xml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5A1D8"/>
            </a:gs>
            <a:gs pos="25000">
              <a:srgbClr val="4699C9"/>
            </a:gs>
            <a:gs pos="100000">
              <a:srgbClr val="001016"/>
            </a:gs>
          </a:gsLst>
          <a:path path="shape">
            <a:fillToRect l="50000" t="50000" r="50000" b="50000"/>
          </a:path>
        </a:gra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文本框"/>
          <p:cNvSpPr>
            <a:spLocks noGrp="1"/>
          </p:cNvSpPr>
          <p:nvPr>
            <p:ph type="ctrTitle"/>
          </p:nvPr>
        </p:nvSpPr>
        <p:spPr>
          <a:xfrm rot="0">
            <a:off x="609600" y="1447800"/>
            <a:ext cx="7772400" cy="14700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5000" i="0" kern="1200" lang="en-US" spc="0" strike="noStrike" u="none">
                <a:solidFill>
                  <a:srgbClr val="C00000"/>
                </a:solidFill>
                <a:effectLst>
                  <a:outerShdw algn="tl" blurRad="38100" dir="5400000" dist="25400" sx="100000" sy="100000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隶书" pitchFamily="0" charset="0"/>
                <a:cs typeface="Calibri" pitchFamily="0" charset="0"/>
              </a:rPr>
              <a:t>Employee  Data  Analysis    Using Excel          </a:t>
            </a:r>
            <a:endParaRPr altLang="en-US" baseline="0" b="1" cap="none" sz="5000" i="0" kern="1200" lang="zh-CN" spc="0" strike="noStrike" u="none">
              <a:solidFill>
                <a:srgbClr val="C00000"/>
              </a:solidFill>
              <a:effectLst>
                <a:outerShdw algn="tl" blurRad="38100" dir="5400000" dist="25400" sx="100000" sy="100000">
                  <a:srgbClr val="000000">
                    <a:alpha val="43000"/>
                  </a:srgbClr>
                </a:outerShdw>
              </a:effectLst>
              <a:latin typeface="Calibri" pitchFamily="0" charset="0"/>
              <a:ea typeface="隶书" pitchFamily="0" charset="0"/>
              <a:cs typeface="Calibri" pitchFamily="0" charset="0"/>
            </a:endParaRPr>
          </a:p>
        </p:txBody>
      </p:sp>
      <p:sp>
        <p:nvSpPr>
          <p:cNvPr id="1048595" name="文本框"/>
          <p:cNvSpPr>
            <a:spLocks noGrp="1"/>
          </p:cNvSpPr>
          <p:nvPr>
            <p:ph type="subTitle" idx="1"/>
          </p:nvPr>
        </p:nvSpPr>
        <p:spPr>
          <a:xfrm rot="0">
            <a:off x="685800" y="3810000"/>
            <a:ext cx="7854695" cy="17526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Student Name 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J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v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S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Register NO: 31221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4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0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5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1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Department: Commerce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College : St. Thomas College of Arts and Science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Employee Type  Classification: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4194305" name="图表"/>
          <p:cNvGraphicFramePr>
            <a:graphicFrameLocks/>
          </p:cNvGraphicFramePr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Department  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Classifictaion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4194306" name="图表"/>
          <p:cNvGraphicFramePr>
            <a:graphicFrameLocks/>
          </p:cNvGraphicFramePr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3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Gender  Classification: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4194307" name="图表"/>
          <p:cNvGraphicFramePr>
            <a:graphicFrameLocks/>
          </p:cNvGraphicFramePr>
          <p:nvPr/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8" name="图表"/>
          <p:cNvGraphicFramePr>
            <a:graphicFrameLocks/>
          </p:cNvGraphicFramePr>
          <p:nvPr/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Conclusion: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70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  charts  listed  in  the  previous  slides   are  the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conluded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analysis  of  the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Jaganathan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Chakravarthy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Privarte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limited  company.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       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               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矩形" descr="thanks for following me"/>
          <p:cNvSpPr>
            <a:spLocks noChangeAspect="1"/>
          </p:cNvSpPr>
          <p:nvPr/>
        </p:nvSpPr>
        <p:spPr>
          <a:xfrm rot="0">
            <a:off x="155575" y="-144463"/>
            <a:ext cx="304800" cy="304800"/>
          </a:xfrm>
          <a:prstGeom prst="rect"/>
          <a:noFill/>
          <a:ln w="12700" cap="flat" cmpd="sng">
            <a:noFill/>
            <a:prstDash val="solid"/>
            <a:miter/>
          </a:ln>
        </p:spPr>
      </p:sp>
      <p:pic>
        <p:nvPicPr>
          <p:cNvPr id="2097152" name="图片" descr="WhatsApp Image 2024-09-01 at 12.45.01 PM.jpeg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0" y="0"/>
            <a:ext cx="9144000" cy="6858000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文本框"/>
          <p:cNvSpPr>
            <a:spLocks noGrp="1"/>
          </p:cNvSpPr>
          <p:nvPr>
            <p:ph type="title"/>
          </p:nvPr>
        </p:nvSpPr>
        <p:spPr>
          <a:xfrm rot="0">
            <a:off x="685800" y="1219200"/>
            <a:ext cx="37338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Project  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Tittle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;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09" name="文本框"/>
          <p:cNvSpPr>
            <a:spLocks noGrp="1"/>
          </p:cNvSpPr>
          <p:nvPr>
            <p:ph type="body" idx="1"/>
          </p:nvPr>
        </p:nvSpPr>
        <p:spPr>
          <a:xfrm rot="0">
            <a:off x="1600200" y="3048000"/>
            <a:ext cx="5334000" cy="202691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Employee  performance  analysis  using  Excel  workspace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Agenda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14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Problem  Statement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Project  Overview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Modelling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Approach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Using  Methods  and  Charts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Results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Discussion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Conclusion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Problem  Statement: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1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It  is  the  dataset  composition  of  the  company  of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Jaganathan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Chakravarthy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private  Limited  located  at the  city  Chennai,  in  the  State  of  Tamil Nadu , India.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This  is  clearly  informing  about  the  information  consisting  of  employee’s  Employee  ID, Name, Gender, Department, Salary, Start date, FTE, Employee type, Work location.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Project  Overview: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24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This  power  point  presentation  clearly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singnifies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the  calculation  and  analysis  of  dataset  for  the  better  ease  of  understanding  of  data  analysis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Modelling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  Approach: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First, The  data  are  clearly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evolued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in  the  form  of  perfect  aspect  excel 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Therefore, it  will  be  formatted  in  column  width and  filter  in  the  respective  value  of  the  rows  and  column.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Using  Methods &amp; Charts: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34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After  the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clearation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of  filtering  the  dataset   and   formatting  the  dataset.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Considering  the  data,  it  is  classified  as  on  the  basis  of  Gender, Department, Employee  type, Work  location.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Results: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3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Therefore , the  data  is  clearly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picturizised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in  the  forms  of  bar  diagrams,  charts,  line  diagram, and  pie  chart.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Disscussion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Default Design Template">
  <a:themeElements>
    <a:clrScheme name="Default Design Template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fault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Default Design Templat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Override1.xml><?xml version="1.0" encoding="utf-8"?>
<a:themeOverride xmlns:a="http://schemas.openxmlformats.org/drawingml/2006/main">
  <a:clrScheme name="scheme1">
    <a:dk1>
      <a:srgbClr val="FFFFFF"/>
    </a:dk1>
    <a:lt1>
      <a:srgbClr val="000000"/>
    </a:lt1>
    <a:dk2>
      <a:srgbClr val="DBF5F9"/>
    </a:dk2>
    <a:lt2>
      <a:srgbClr val="04617B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 Data  Analysis    Using Excel</dc:title>
  <dc:creator>Admin</dc:creator>
  <cp:lastModifiedBy>root</cp:lastModifiedBy>
  <dcterms:created xsi:type="dcterms:W3CDTF">2024-08-30T10:25:22Z</dcterms:created>
  <dcterms:modified xsi:type="dcterms:W3CDTF">2024-09-03T07:40:44Z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075d5c78c32c4327bad619659a76af08</vt:lpwstr>
  </property>
</Properties>
</file>