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K JEEVA</a:t>
            </a:r>
          </a:p>
          <a:p>
            <a:r>
              <a:rPr lang="en-US" sz="2400" dirty="0"/>
              <a:t>REGISTER NO      : E22AF024</a:t>
            </a:r>
          </a:p>
          <a:p>
            <a:r>
              <a:rPr lang="en-US" sz="2400" dirty="0"/>
              <a:t>DEPARTMENT     : ACCOUNTING &amp; FINANCE</a:t>
            </a:r>
          </a:p>
          <a:p>
            <a:r>
              <a:rPr lang="en-US" sz="2400" dirty="0"/>
              <a:t>COLLEGE              : PATRICIAN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88C399-C7B9-AB84-C777-3BD52C3ADD6E}"/>
              </a:ext>
            </a:extLst>
          </p:cNvPr>
          <p:cNvSpPr txBox="1"/>
          <p:nvPr/>
        </p:nvSpPr>
        <p:spPr>
          <a:xfrm>
            <a:off x="739775" y="1371600"/>
            <a:ext cx="7794625" cy="4708981"/>
          </a:xfrm>
          <a:prstGeom prst="rect">
            <a:avLst/>
          </a:prstGeom>
          <a:noFill/>
        </p:spPr>
        <p:txBody>
          <a:bodyPr wrap="square" rtlCol="0">
            <a:spAutoFit/>
          </a:bodyPr>
          <a:lstStyle/>
          <a:p>
            <a:r>
              <a:rPr lang="en-US" sz="6000" dirty="0">
                <a:latin typeface="Aptos" panose="020B0004020202020204" pitchFamily="34" charset="0"/>
              </a:rPr>
              <a:t>Data collection</a:t>
            </a:r>
          </a:p>
          <a:p>
            <a:r>
              <a:rPr lang="en-US" sz="6000" dirty="0">
                <a:latin typeface="Aptos" panose="020B0004020202020204" pitchFamily="34" charset="0"/>
              </a:rPr>
              <a:t>Data cleaning- filtering</a:t>
            </a:r>
          </a:p>
          <a:p>
            <a:r>
              <a:rPr lang="en-US" sz="6000" dirty="0">
                <a:latin typeface="Aptos" panose="020B0004020202020204" pitchFamily="34" charset="0"/>
              </a:rPr>
              <a:t>Performance level </a:t>
            </a:r>
          </a:p>
          <a:p>
            <a:r>
              <a:rPr lang="en-US" sz="6000" dirty="0">
                <a:latin typeface="Aptos" panose="020B0004020202020204" pitchFamily="34" charset="0"/>
              </a:rPr>
              <a:t>Piot table</a:t>
            </a:r>
          </a:p>
          <a:p>
            <a:r>
              <a:rPr lang="en-US" sz="6000" dirty="0">
                <a:latin typeface="Aptos" panose="020B0004020202020204" pitchFamily="34" charset="0"/>
              </a:rPr>
              <a:t>Graph</a:t>
            </a:r>
            <a:endParaRPr lang="en-IN" sz="6000" dirty="0">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FB91C02-F294-476B-165F-170F689F8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67673"/>
            <a:ext cx="7628227" cy="40957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DB7681-A9E2-A614-43BD-8921F04586CC}"/>
              </a:ext>
            </a:extLst>
          </p:cNvPr>
          <p:cNvSpPr txBox="1"/>
          <p:nvPr/>
        </p:nvSpPr>
        <p:spPr>
          <a:xfrm>
            <a:off x="990600" y="1600200"/>
            <a:ext cx="7620000" cy="4524315"/>
          </a:xfrm>
          <a:prstGeom prst="rect">
            <a:avLst/>
          </a:prstGeom>
          <a:noFill/>
        </p:spPr>
        <p:txBody>
          <a:bodyPr wrap="square" rtlCol="0">
            <a:spAutoFit/>
          </a:bodyPr>
          <a:lstStyle/>
          <a:p>
            <a:r>
              <a:rPr lang="en-US" sz="2400" dirty="0"/>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C74DD06-0404-256A-085E-6CF69C26B9F7}"/>
              </a:ext>
            </a:extLst>
          </p:cNvPr>
          <p:cNvSpPr txBox="1"/>
          <p:nvPr/>
        </p:nvSpPr>
        <p:spPr>
          <a:xfrm>
            <a:off x="533401" y="1600200"/>
            <a:ext cx="7458074" cy="480131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a:t>
            </a:r>
            <a:r>
              <a:rPr lang="en-US" dirty="0" err="1">
                <a:latin typeface="Arial" panose="020B0604020202020204" pitchFamily="34" charset="0"/>
                <a:cs typeface="Arial" panose="020B0604020202020204" pitchFamily="34" charset="0"/>
              </a:rPr>
              <a:t>workforce.The</a:t>
            </a:r>
            <a:r>
              <a:rPr lang="en-US" dirty="0">
                <a:latin typeface="Arial" panose="020B0604020202020204" pitchFamily="34" charset="0"/>
                <a:cs typeface="Arial" panose="020B0604020202020204" pitchFamily="34" charset="0"/>
              </a:rPr>
              <a:t> primary objectives are to:</a:t>
            </a:r>
          </a:p>
          <a:p>
            <a:pPr marL="457200" indent="-457200">
              <a:buAutoNum type="arabicPeriod"/>
            </a:pPr>
            <a:r>
              <a:rPr lang="en-US" dirty="0">
                <a:latin typeface="Arial" panose="020B0604020202020204" pitchFamily="34" charset="0"/>
                <a:cs typeface="Arial" panose="020B0604020202020204" pitchFamily="34" charset="0"/>
              </a:rPr>
              <a:t>Facilitate the identification of trends and insights related to employee demographics, tenure, and performance.</a:t>
            </a:r>
          </a:p>
          <a:p>
            <a:pPr marL="457200" indent="-457200">
              <a:buAutoNum type="arabicPeriod"/>
            </a:pPr>
            <a:r>
              <a:rPr lang="en-US" dirty="0">
                <a:latin typeface="Arial" panose="020B0604020202020204" pitchFamily="34" charset="0"/>
                <a:cs typeface="Arial" panose="020B0604020202020204" pitchFamily="34" charset="0"/>
              </a:rPr>
              <a:t> Support HR in workforce planning, diversity initiatives, and employee retention strategies.</a:t>
            </a:r>
          </a:p>
          <a:p>
            <a:pPr marL="457200" indent="-457200">
              <a:buAutoNum type="arabicPeriod"/>
            </a:pPr>
            <a:r>
              <a:rPr lang="en-US" dirty="0">
                <a:latin typeface="Arial" panose="020B0604020202020204" pitchFamily="34" charset="0"/>
                <a:cs typeface="Arial" panose="020B0604020202020204" pitchFamily="34" charset="0"/>
              </a:rPr>
              <a:t> Provide a user-friendly interface for data-driven decision-making, enabling HR professionals and managers to make informed choices about employee development and organizational </a:t>
            </a:r>
            <a:r>
              <a:rPr lang="en-US" dirty="0" err="1">
                <a:latin typeface="Arial" panose="020B0604020202020204" pitchFamily="34" charset="0"/>
                <a:cs typeface="Arial" panose="020B0604020202020204" pitchFamily="34" charset="0"/>
              </a:rPr>
              <a:t>efficiency.This</a:t>
            </a:r>
            <a:r>
              <a:rPr lang="en-US" dirty="0">
                <a:latin typeface="Arial" panose="020B0604020202020204" pitchFamily="34" charset="0"/>
                <a:cs typeface="Arial" panose="020B0604020202020204" pitchFamily="34" charset="0"/>
              </a:rPr>
              <a:t> project will result in a versatile, easy-to-use tool that empowers stakeholders to leverage employee data effectively for strategic planning and operational improvement.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A981A5B-2A20-EF7B-A39A-8CCC1F8E2D4C}"/>
              </a:ext>
            </a:extLst>
          </p:cNvPr>
          <p:cNvSpPr txBox="1"/>
          <p:nvPr/>
        </p:nvSpPr>
        <p:spPr>
          <a:xfrm>
            <a:off x="1143000" y="2362197"/>
            <a:ext cx="6858000" cy="3785652"/>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Develop an Excel-based solution to analyze employee data, focusing on key metrics such as demographics, tenure, job roles, and performance.</a:t>
            </a:r>
            <a:endParaRPr lang="en-IN" sz="4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883B3B4-37D4-21DE-1CF6-FF33EB52FD91}"/>
              </a:ext>
            </a:extLst>
          </p:cNvPr>
          <p:cNvSpPr txBox="1"/>
          <p:nvPr/>
        </p:nvSpPr>
        <p:spPr>
          <a:xfrm>
            <a:off x="699452" y="1828800"/>
            <a:ext cx="7377748" cy="4524315"/>
          </a:xfrm>
          <a:prstGeom prst="rect">
            <a:avLst/>
          </a:prstGeom>
          <a:noFill/>
        </p:spPr>
        <p:txBody>
          <a:bodyPr wrap="square" rtlCol="0">
            <a:spAutoFit/>
          </a:bodyPr>
          <a:lstStyle/>
          <a:p>
            <a:r>
              <a:rPr lang="en-US" sz="2400" dirty="0">
                <a:latin typeface="Arial Narrow" panose="020B0606020202030204" pitchFamily="34" charset="0"/>
              </a:rPr>
              <a:t>The end users of the Excel-based employee data analysis tool are primarily:1. *Human Resources (HR) Professionals*: To monitor workforce metrics, develop retention strategies, and support diversity and inclusion initiatives.  2. *Managers and Team Leaders*: To assess team performance, identify areas for development, and make informed decisions on promotions, training, and resource allocation.  3. *Executives and Senior Management*: To gain insights into overall organizational health, track key performance indicators, and align HR strategies with business goals.4. *Data Analysts*: To further analyze employee data, create reports, and support HR with advanced data insights and trends.</a:t>
            </a:r>
            <a:endParaRPr lang="en-IN" sz="2400" dirty="0">
              <a:latin typeface="Arial Narrow" panose="020B0606020202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51AA094-0A4E-6A93-0F0A-68D72A0C2706}"/>
              </a:ext>
            </a:extLst>
          </p:cNvPr>
          <p:cNvSpPr txBox="1"/>
          <p:nvPr/>
        </p:nvSpPr>
        <p:spPr>
          <a:xfrm>
            <a:off x="2819401" y="1828800"/>
            <a:ext cx="6858000" cy="2062103"/>
          </a:xfrm>
          <a:prstGeom prst="rect">
            <a:avLst/>
          </a:prstGeom>
          <a:noFill/>
        </p:spPr>
        <p:txBody>
          <a:bodyPr wrap="square" rtlCol="0">
            <a:spAutoFit/>
          </a:bodyPr>
          <a:lstStyle/>
          <a:p>
            <a:r>
              <a:rPr lang="en-US" sz="3200" dirty="0"/>
              <a:t>Filtering – missing values</a:t>
            </a:r>
          </a:p>
          <a:p>
            <a:r>
              <a:rPr lang="en-US" sz="3200" dirty="0"/>
              <a:t>Conditional formatting – blank values</a:t>
            </a:r>
          </a:p>
          <a:p>
            <a:r>
              <a:rPr lang="en-US" sz="3200" dirty="0"/>
              <a:t>Pivot table</a:t>
            </a:r>
          </a:p>
          <a:p>
            <a:r>
              <a:rPr lang="en-US" sz="3200" dirty="0"/>
              <a:t>Chart</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653C090-CE96-0CF1-A82A-A6D31901E811}"/>
              </a:ext>
            </a:extLst>
          </p:cNvPr>
          <p:cNvSpPr txBox="1"/>
          <p:nvPr/>
        </p:nvSpPr>
        <p:spPr>
          <a:xfrm>
            <a:off x="755332" y="1371600"/>
            <a:ext cx="7169468" cy="4832092"/>
          </a:xfrm>
          <a:prstGeom prst="rect">
            <a:avLst/>
          </a:prstGeom>
          <a:noFill/>
        </p:spPr>
        <p:txBody>
          <a:bodyPr wrap="square" rtlCol="0">
            <a:spAutoFit/>
          </a:bodyPr>
          <a:lstStyle/>
          <a:p>
            <a:pPr marL="571500" indent="-571500">
              <a:buFont typeface="Arial" panose="020B0604020202020204" pitchFamily="34" charset="0"/>
              <a:buChar char="•"/>
            </a:pPr>
            <a:r>
              <a:rPr lang="en-US" sz="2800" dirty="0"/>
              <a:t>Kaggle-employee data set</a:t>
            </a:r>
          </a:p>
          <a:p>
            <a:pPr marL="571500" indent="-571500">
              <a:buFont typeface="Arial" panose="020B0604020202020204" pitchFamily="34" charset="0"/>
              <a:buChar char="•"/>
            </a:pPr>
            <a:r>
              <a:rPr lang="en-US" sz="2800" dirty="0"/>
              <a:t> 26 features</a:t>
            </a:r>
          </a:p>
          <a:p>
            <a:pPr marL="571500" indent="-571500">
              <a:buFont typeface="Arial" panose="020B0604020202020204" pitchFamily="34" charset="0"/>
              <a:buChar char="•"/>
            </a:pPr>
            <a:r>
              <a:rPr lang="en-US" sz="2800" dirty="0"/>
              <a:t> 9 features</a:t>
            </a:r>
          </a:p>
          <a:p>
            <a:pPr marL="571500" indent="-571500">
              <a:buFont typeface="Arial" panose="020B0604020202020204" pitchFamily="34" charset="0"/>
              <a:buChar char="•"/>
            </a:pPr>
            <a:r>
              <a:rPr lang="en-US" sz="2800" dirty="0"/>
              <a:t> Employee id –numerical</a:t>
            </a:r>
          </a:p>
          <a:p>
            <a:pPr marL="571500" indent="-571500">
              <a:buFont typeface="Arial" panose="020B0604020202020204" pitchFamily="34" charset="0"/>
              <a:buChar char="•"/>
            </a:pPr>
            <a:r>
              <a:rPr lang="en-US" sz="2800" dirty="0"/>
              <a:t> Gender-male, female </a:t>
            </a:r>
          </a:p>
          <a:p>
            <a:pPr marL="571500" indent="-571500">
              <a:buFont typeface="Arial" panose="020B0604020202020204" pitchFamily="34" charset="0"/>
              <a:buChar char="•"/>
            </a:pPr>
            <a:r>
              <a:rPr lang="en-US" sz="2800" dirty="0"/>
              <a:t> Business unit</a:t>
            </a:r>
          </a:p>
          <a:p>
            <a:pPr marL="571500" indent="-571500">
              <a:buFont typeface="Arial" panose="020B0604020202020204" pitchFamily="34" charset="0"/>
              <a:buChar char="•"/>
            </a:pPr>
            <a:r>
              <a:rPr lang="en-US" sz="2800" dirty="0"/>
              <a:t> Employee type</a:t>
            </a:r>
          </a:p>
          <a:p>
            <a:pPr marL="571500" indent="-571500">
              <a:buFont typeface="Arial" panose="020B0604020202020204" pitchFamily="34" charset="0"/>
              <a:buChar char="•"/>
            </a:pPr>
            <a:r>
              <a:rPr lang="en-US" sz="2800" dirty="0"/>
              <a:t> Status</a:t>
            </a:r>
          </a:p>
          <a:p>
            <a:pPr marL="571500" indent="-571500">
              <a:buFont typeface="Arial" panose="020B0604020202020204" pitchFamily="34" charset="0"/>
              <a:buChar char="•"/>
            </a:pPr>
            <a:r>
              <a:rPr lang="en-US" sz="2800" dirty="0"/>
              <a:t> Performance</a:t>
            </a:r>
          </a:p>
          <a:p>
            <a:pPr marL="571500" indent="-571500">
              <a:buFont typeface="Arial" panose="020B0604020202020204" pitchFamily="34" charset="0"/>
              <a:buChar char="•"/>
            </a:pPr>
            <a:r>
              <a:rPr lang="en-US" sz="2800" dirty="0"/>
              <a:t> Rating –num</a:t>
            </a:r>
          </a:p>
          <a:p>
            <a:pPr marL="571500" indent="-571500">
              <a:buFont typeface="Arial" panose="020B0604020202020204" pitchFamily="34" charset="0"/>
              <a:buChar char="•"/>
            </a:pPr>
            <a:r>
              <a:rPr lang="en-US" sz="2800" dirty="0"/>
              <a:t> level</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6FE6729-2631-1105-987D-1E70851E10E7}"/>
              </a:ext>
            </a:extLst>
          </p:cNvPr>
          <p:cNvSpPr txBox="1"/>
          <p:nvPr/>
        </p:nvSpPr>
        <p:spPr>
          <a:xfrm>
            <a:off x="2533650" y="1600200"/>
            <a:ext cx="6305550" cy="5400735"/>
          </a:xfrm>
          <a:prstGeom prst="rect">
            <a:avLst/>
          </a:prstGeom>
          <a:noFill/>
        </p:spPr>
        <p:txBody>
          <a:bodyPr wrap="square" rtlCol="0">
            <a:spAutoFit/>
          </a:bodyPr>
          <a:lstStyle/>
          <a:p>
            <a:r>
              <a:rPr lang="en-US" sz="2000" dirty="0"/>
              <a:t>The "WOW" factor in our Excel-based employee data analysis tool lies in its ability to transform complex, disparate employee data into actionable insights through an intuitive and user-friendly interface. Key highlights include:1. *Interactive Dashboards*: Dynamic, visually appealing dashboards that allow users to instantly visualize key metrics, such as turnover rates, diversity statistics, and performance trends, making data-driven decisions easier and faster.2. *Automated Reporting*: The tool offers automated, customizable reports that update in real-time as new data is entered, saving time and reducing manual errors, while providing consistently up-to-date insights.3. *Advanced Data Analysis*: Leverage Excel's powerful features, such as pivot tables, slicers, and conditional formatting, to drill down into specific data segments, identify patterns, and uncover hidden insights that might be missed with traditional analysis.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727</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 Narrow</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 Computers</cp:lastModifiedBy>
  <cp:revision>14</cp:revision>
  <dcterms:created xsi:type="dcterms:W3CDTF">2024-03-29T15:07:22Z</dcterms:created>
  <dcterms:modified xsi:type="dcterms:W3CDTF">2024-09-08T16:49:51Z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