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cade Gamer" panose="020B0604020202020204" charset="0"/>
      <p:regular r:id="rId13"/>
    </p:embeddedFont>
    <p:embeddedFont>
      <p:font typeface="Disket Mono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video" Target="../media/media1.mp4"/><Relationship Id="rId16" Type="http://schemas.openxmlformats.org/officeDocument/2006/relationships/image" Target="../media/image13.png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gif"/><Relationship Id="rId15" Type="http://schemas.openxmlformats.org/officeDocument/2006/relationships/image" Target="../media/image12.svg"/><Relationship Id="rId10" Type="http://schemas.openxmlformats.org/officeDocument/2006/relationships/image" Target="../media/image7.gif"/><Relationship Id="rId4" Type="http://schemas.openxmlformats.org/officeDocument/2006/relationships/image" Target="../media/image1.jpe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37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20" Type="http://schemas.openxmlformats.org/officeDocument/2006/relationships/image" Target="../media/image36.svg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35.png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svg"/><Relationship Id="rId12" Type="http://schemas.openxmlformats.org/officeDocument/2006/relationships/image" Target="../media/image12.svg"/><Relationship Id="rId2" Type="http://schemas.openxmlformats.org/officeDocument/2006/relationships/video" Target="../media/media1.mp4"/><Relationship Id="rId16" Type="http://schemas.openxmlformats.org/officeDocument/2006/relationships/image" Target="../media/image16.svg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gif"/><Relationship Id="rId15" Type="http://schemas.openxmlformats.org/officeDocument/2006/relationships/image" Target="../media/image15.png"/><Relationship Id="rId10" Type="http://schemas.openxmlformats.org/officeDocument/2006/relationships/image" Target="../media/image7.gif"/><Relationship Id="rId4" Type="http://schemas.openxmlformats.org/officeDocument/2006/relationships/image" Target="../media/image1.jpeg"/><Relationship Id="rId9" Type="http://schemas.openxmlformats.org/officeDocument/2006/relationships/image" Target="../media/image6.sv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gi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31.sv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gif"/><Relationship Id="rId10" Type="http://schemas.openxmlformats.org/officeDocument/2006/relationships/image" Target="../media/image20.png"/><Relationship Id="rId19" Type="http://schemas.openxmlformats.org/officeDocument/2006/relationships/image" Target="../media/image29.gif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26" Type="http://schemas.openxmlformats.org/officeDocument/2006/relationships/image" Target="../media/image42.gi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37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41.jpe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20" Type="http://schemas.openxmlformats.org/officeDocument/2006/relationships/image" Target="../media/image36.svg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24" Type="http://schemas.openxmlformats.org/officeDocument/2006/relationships/image" Target="../media/image40.jpe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9.gif"/><Relationship Id="rId10" Type="http://schemas.openxmlformats.org/officeDocument/2006/relationships/image" Target="../media/image20.png"/><Relationship Id="rId19" Type="http://schemas.openxmlformats.org/officeDocument/2006/relationships/image" Target="../media/image35.png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6.gif"/><Relationship Id="rId7" Type="http://schemas.openxmlformats.org/officeDocument/2006/relationships/image" Target="../media/image16.sv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video" Target="../media/media1.mp4"/><Relationship Id="rId16" Type="http://schemas.openxmlformats.org/officeDocument/2006/relationships/image" Target="../media/image25.svg"/><Relationship Id="rId20" Type="http://schemas.openxmlformats.org/officeDocument/2006/relationships/image" Target="../media/image45.gif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jpeg"/><Relationship Id="rId15" Type="http://schemas.openxmlformats.org/officeDocument/2006/relationships/image" Target="../media/image24.png"/><Relationship Id="rId23" Type="http://schemas.openxmlformats.org/officeDocument/2006/relationships/image" Target="../media/image38.svg"/><Relationship Id="rId10" Type="http://schemas.openxmlformats.org/officeDocument/2006/relationships/image" Target="../media/image19.svg"/><Relationship Id="rId19" Type="http://schemas.openxmlformats.org/officeDocument/2006/relationships/image" Target="../media/image44.gif"/><Relationship Id="rId4" Type="http://schemas.openxmlformats.org/officeDocument/2006/relationships/image" Target="../media/image43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9.gif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20" Type="http://schemas.openxmlformats.org/officeDocument/2006/relationships/image" Target="../media/image48.gif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47.gif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50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6.gif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20" Type="http://schemas.openxmlformats.org/officeDocument/2006/relationships/image" Target="../media/image45.gif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44.gif"/><Relationship Id="rId4" Type="http://schemas.openxmlformats.org/officeDocument/2006/relationships/image" Target="../media/image1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361856" y="1668750"/>
            <a:ext cx="13384162" cy="6327070"/>
            <a:chOff x="0" y="0"/>
            <a:chExt cx="3525047" cy="1666389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525047" cy="1666389"/>
            </a:xfrm>
            <a:custGeom>
              <a:avLst/>
              <a:gdLst/>
              <a:ahLst/>
              <a:cxnLst/>
              <a:rect l="l" t="t" r="r" b="b"/>
              <a:pathLst>
                <a:path w="3525047" h="1666389">
                  <a:moveTo>
                    <a:pt x="28344" y="0"/>
                  </a:moveTo>
                  <a:lnTo>
                    <a:pt x="3496703" y="0"/>
                  </a:lnTo>
                  <a:cubicBezTo>
                    <a:pt x="3504221" y="0"/>
                    <a:pt x="3511430" y="2986"/>
                    <a:pt x="3516745" y="8302"/>
                  </a:cubicBezTo>
                  <a:cubicBezTo>
                    <a:pt x="3522061" y="13617"/>
                    <a:pt x="3525047" y="20826"/>
                    <a:pt x="3525047" y="28344"/>
                  </a:cubicBezTo>
                  <a:lnTo>
                    <a:pt x="3525047" y="1638045"/>
                  </a:lnTo>
                  <a:cubicBezTo>
                    <a:pt x="3525047" y="1645563"/>
                    <a:pt x="3522061" y="1652772"/>
                    <a:pt x="3516745" y="1658087"/>
                  </a:cubicBezTo>
                  <a:cubicBezTo>
                    <a:pt x="3511430" y="1663403"/>
                    <a:pt x="3504221" y="1666389"/>
                    <a:pt x="3496703" y="1666389"/>
                  </a:cubicBezTo>
                  <a:lnTo>
                    <a:pt x="28344" y="1666389"/>
                  </a:lnTo>
                  <a:cubicBezTo>
                    <a:pt x="20826" y="1666389"/>
                    <a:pt x="13617" y="1663403"/>
                    <a:pt x="8302" y="1658087"/>
                  </a:cubicBezTo>
                  <a:cubicBezTo>
                    <a:pt x="2986" y="1652772"/>
                    <a:pt x="0" y="1645563"/>
                    <a:pt x="0" y="1638045"/>
                  </a:cubicBezTo>
                  <a:lnTo>
                    <a:pt x="0" y="28344"/>
                  </a:lnTo>
                  <a:cubicBezTo>
                    <a:pt x="0" y="20826"/>
                    <a:pt x="2986" y="13617"/>
                    <a:pt x="8302" y="8302"/>
                  </a:cubicBezTo>
                  <a:cubicBezTo>
                    <a:pt x="13617" y="2986"/>
                    <a:pt x="20826" y="0"/>
                    <a:pt x="28344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525047" cy="169496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6" name="Picture 6" descr="pixelated character with yellow hair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8962" y="7466587"/>
            <a:ext cx="2319862" cy="2761741"/>
          </a:xfrm>
          <a:prstGeom prst="rect">
            <a:avLst/>
          </a:prstGeom>
        </p:spPr>
      </p:pic>
      <p:sp>
        <p:nvSpPr>
          <p:cNvPr id="7" name="Freeform 7" descr="health bar pixel art for Player 1"/>
          <p:cNvSpPr/>
          <p:nvPr/>
        </p:nvSpPr>
        <p:spPr>
          <a:xfrm>
            <a:off x="2695009" y="596383"/>
            <a:ext cx="2377744" cy="432317"/>
          </a:xfrm>
          <a:custGeom>
            <a:avLst/>
            <a:gdLst/>
            <a:ahLst/>
            <a:cxnLst/>
            <a:rect l="l" t="t" r="r" b="b"/>
            <a:pathLst>
              <a:path w="2377744" h="432317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 descr="health bar pixel art for Player 2"/>
          <p:cNvSpPr/>
          <p:nvPr/>
        </p:nvSpPr>
        <p:spPr>
          <a:xfrm>
            <a:off x="13424017" y="670536"/>
            <a:ext cx="2087036" cy="379461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9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id="10" name="Picture 10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id="11" name="Picture 11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id="12" name="Picture 12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id="13" name="Picture 13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id="14" name="Picture 14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-980286">
            <a:off x="463881" y="1925570"/>
            <a:ext cx="269149" cy="280364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8004723" y="6592499"/>
            <a:ext cx="2685571" cy="1403321"/>
            <a:chOff x="0" y="0"/>
            <a:chExt cx="3580761" cy="1871094"/>
          </a:xfrm>
        </p:grpSpPr>
        <p:sp>
          <p:nvSpPr>
            <p:cNvPr id="16" name="Freeform 16" descr="Start pixel art button"/>
            <p:cNvSpPr/>
            <p:nvPr/>
          </p:nvSpPr>
          <p:spPr>
            <a:xfrm>
              <a:off x="0" y="0"/>
              <a:ext cx="2928712" cy="1251359"/>
            </a:xfrm>
            <a:custGeom>
              <a:avLst/>
              <a:gdLst/>
              <a:ahLst/>
              <a:cxnLst/>
              <a:rect l="l" t="t" r="r" b="b"/>
              <a:pathLst>
                <a:path w="2928712" h="1251359">
                  <a:moveTo>
                    <a:pt x="0" y="0"/>
                  </a:moveTo>
                  <a:lnTo>
                    <a:pt x="2928712" y="0"/>
                  </a:lnTo>
                  <a:lnTo>
                    <a:pt x="2928712" y="1251359"/>
                  </a:lnTo>
                  <a:lnTo>
                    <a:pt x="0" y="125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17" name="Picture 17" descr="pixelated button slightly bouncing from lower right to upper left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2276662" y="625679"/>
              <a:ext cx="1304099" cy="1245415"/>
            </a:xfrm>
            <a:prstGeom prst="rect">
              <a:avLst/>
            </a:prstGeom>
          </p:spPr>
        </p:pic>
      </p:grpSp>
      <p:sp>
        <p:nvSpPr>
          <p:cNvPr id="18" name="TextBox 18"/>
          <p:cNvSpPr txBox="1"/>
          <p:nvPr/>
        </p:nvSpPr>
        <p:spPr>
          <a:xfrm>
            <a:off x="15511053" y="682309"/>
            <a:ext cx="1952265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DEADLINE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42541" y="639714"/>
            <a:ext cx="2343027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TEAM SJRK</a:t>
            </a:r>
          </a:p>
        </p:txBody>
      </p:sp>
      <p:sp>
        <p:nvSpPr>
          <p:cNvPr id="20" name="Freeform 20" descr="pixelated green arrow pointing to the left"/>
          <p:cNvSpPr/>
          <p:nvPr/>
        </p:nvSpPr>
        <p:spPr>
          <a:xfrm flipH="1">
            <a:off x="4346525" y="8772000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465322" y="0"/>
                </a:moveTo>
                <a:lnTo>
                  <a:pt x="0" y="0"/>
                </a:lnTo>
                <a:lnTo>
                  <a:pt x="0" y="434019"/>
                </a:lnTo>
                <a:lnTo>
                  <a:pt x="465322" y="434019"/>
                </a:lnTo>
                <a:lnTo>
                  <a:pt x="46532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3297" y="8363408"/>
            <a:ext cx="8321406" cy="115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C1FF72"/>
                </a:solidFill>
                <a:latin typeface="Arcade Gamer"/>
                <a:ea typeface="Arcade Gamer"/>
                <a:cs typeface="Arcade Gamer"/>
                <a:sym typeface="Arcade Gamer"/>
              </a:rPr>
              <a:t>TurnIng everyday wellness Into an epic survival quest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61856" y="2056227"/>
            <a:ext cx="13564288" cy="457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CORPORATE SURVIVAL ADVENTURE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21769" y="682309"/>
            <a:ext cx="4244462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2500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287629" y="10020300"/>
            <a:ext cx="20863257" cy="1250234"/>
            <a:chOff x="0" y="0"/>
            <a:chExt cx="27817677" cy="166697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9032038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8064077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8" name="Freeform 28" descr="pixelated green arrow pointing to the left"/>
          <p:cNvSpPr/>
          <p:nvPr/>
        </p:nvSpPr>
        <p:spPr>
          <a:xfrm>
            <a:off x="13476153" y="8729031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0" y="0"/>
                </a:moveTo>
                <a:lnTo>
                  <a:pt x="465322" y="0"/>
                </a:lnTo>
                <a:lnTo>
                  <a:pt x="465322" y="434019"/>
                </a:lnTo>
                <a:lnTo>
                  <a:pt x="0" y="4340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1197290"/>
            <a:ext cx="13243079" cy="1251884"/>
            <a:chOff x="0" y="0"/>
            <a:chExt cx="17657439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REWARDS &amp; INCENTIVES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047507" y="7419730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4082594" y="2449175"/>
            <a:ext cx="10122812" cy="7138795"/>
            <a:chOff x="0" y="0"/>
            <a:chExt cx="13497083" cy="9518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3497083" cy="9518393"/>
              <a:chOff x="0" y="0"/>
              <a:chExt cx="2666091" cy="1880176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666091" cy="1880177"/>
              </a:xfrm>
              <a:custGeom>
                <a:avLst/>
                <a:gdLst/>
                <a:ahLst/>
                <a:cxnLst/>
                <a:rect l="l" t="t" r="r" b="b"/>
                <a:pathLst>
                  <a:path w="2666091" h="1880177">
                    <a:moveTo>
                      <a:pt x="37475" y="0"/>
                    </a:moveTo>
                    <a:lnTo>
                      <a:pt x="2628615" y="0"/>
                    </a:lnTo>
                    <a:cubicBezTo>
                      <a:pt x="2649312" y="0"/>
                      <a:pt x="2666091" y="16778"/>
                      <a:pt x="2666091" y="37475"/>
                    </a:cubicBezTo>
                    <a:lnTo>
                      <a:pt x="2666091" y="1842701"/>
                    </a:lnTo>
                    <a:cubicBezTo>
                      <a:pt x="2666091" y="1852640"/>
                      <a:pt x="2662142" y="1862172"/>
                      <a:pt x="2655114" y="1869200"/>
                    </a:cubicBezTo>
                    <a:cubicBezTo>
                      <a:pt x="2648086" y="1876228"/>
                      <a:pt x="2638554" y="1880177"/>
                      <a:pt x="2628615" y="1880177"/>
                    </a:cubicBezTo>
                    <a:lnTo>
                      <a:pt x="37475" y="1880177"/>
                    </a:lnTo>
                    <a:cubicBezTo>
                      <a:pt x="16778" y="1880177"/>
                      <a:pt x="0" y="1863398"/>
                      <a:pt x="0" y="1842701"/>
                    </a:cubicBezTo>
                    <a:lnTo>
                      <a:pt x="0" y="37475"/>
                    </a:lnTo>
                    <a:cubicBezTo>
                      <a:pt x="0" y="16778"/>
                      <a:pt x="16778" y="0"/>
                      <a:pt x="374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666091" cy="190875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60682" y="413384"/>
              <a:ext cx="13306793" cy="8682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REAL-WORLD REWARDS FOR TEAM WINS: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GIFT CARDS (AMAZON, FLIPKART, STARBUCKS, ETC.)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COUPONS FOR MEALS OR WELLNESS EXPERIENCES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VOUCHERS FOR FITNESS APPS OR SPA SESSIONS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MECHANISM: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TEAMS ACCUMULATE POINTS THROUGH SURVIVAL RESOURCES + PERSONAL GOAL ACHIEVEMENT.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TOP-PERFORMING TEAMS WEEKLY/MONTHLY → REDEEM REWARDS.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EXAMPLE: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“FINANCE TEAM SURVIVED THE STORM AND COLLECTED MAX FIREWOOD → EACH MEMBER GETS A $10 AMAZON VOUCHER!”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6396995" y="6926843"/>
            <a:ext cx="1195691" cy="5978455"/>
          </a:xfrm>
          <a:custGeom>
            <a:avLst/>
            <a:gdLst/>
            <a:ahLst/>
            <a:cxnLst/>
            <a:rect l="l" t="t" r="r" b="b"/>
            <a:pathLst>
              <a:path w="1195691" h="5978455">
                <a:moveTo>
                  <a:pt x="0" y="0"/>
                </a:moveTo>
                <a:lnTo>
                  <a:pt x="1195691" y="0"/>
                </a:lnTo>
                <a:lnTo>
                  <a:pt x="1195691" y="5978456"/>
                </a:lnTo>
                <a:lnTo>
                  <a:pt x="0" y="59784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032137" y="8638099"/>
            <a:ext cx="853440" cy="4267200"/>
          </a:xfrm>
          <a:custGeom>
            <a:avLst/>
            <a:gdLst/>
            <a:ahLst/>
            <a:cxnLst/>
            <a:rect l="l" t="t" r="r" b="b"/>
            <a:pathLst>
              <a:path w="853440" h="4267200">
                <a:moveTo>
                  <a:pt x="0" y="0"/>
                </a:moveTo>
                <a:lnTo>
                  <a:pt x="853440" y="0"/>
                </a:lnTo>
                <a:lnTo>
                  <a:pt x="853440" y="4267200"/>
                </a:lnTo>
                <a:lnTo>
                  <a:pt x="0" y="42672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6478827" y="5611301"/>
            <a:ext cx="1032026" cy="1032026"/>
          </a:xfrm>
          <a:custGeom>
            <a:avLst/>
            <a:gdLst/>
            <a:ahLst/>
            <a:cxnLst/>
            <a:rect l="l" t="t" r="r" b="b"/>
            <a:pathLst>
              <a:path w="1032026" h="1032026">
                <a:moveTo>
                  <a:pt x="0" y="0"/>
                </a:moveTo>
                <a:lnTo>
                  <a:pt x="1032027" y="0"/>
                </a:lnTo>
                <a:lnTo>
                  <a:pt x="1032027" y="1032027"/>
                </a:lnTo>
                <a:lnTo>
                  <a:pt x="0" y="103202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4942844" y="7255671"/>
            <a:ext cx="1032026" cy="1032026"/>
          </a:xfrm>
          <a:custGeom>
            <a:avLst/>
            <a:gdLst/>
            <a:ahLst/>
            <a:cxnLst/>
            <a:rect l="l" t="t" r="r" b="b"/>
            <a:pathLst>
              <a:path w="1032026" h="1032026">
                <a:moveTo>
                  <a:pt x="0" y="0"/>
                </a:moveTo>
                <a:lnTo>
                  <a:pt x="1032026" y="0"/>
                </a:lnTo>
                <a:lnTo>
                  <a:pt x="1032026" y="1032027"/>
                </a:lnTo>
                <a:lnTo>
                  <a:pt x="0" y="103202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pic>
        <p:nvPicPr>
          <p:cNvPr id="3" name="Picture 3" descr="pixelated character with yellow hair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8962" y="7466587"/>
            <a:ext cx="2319862" cy="2761741"/>
          </a:xfrm>
          <a:prstGeom prst="rect">
            <a:avLst/>
          </a:prstGeom>
        </p:spPr>
      </p:pic>
      <p:sp>
        <p:nvSpPr>
          <p:cNvPr id="4" name="Freeform 4" descr="health bar pixel art for Player 1"/>
          <p:cNvSpPr/>
          <p:nvPr/>
        </p:nvSpPr>
        <p:spPr>
          <a:xfrm>
            <a:off x="2695009" y="596383"/>
            <a:ext cx="2377744" cy="432317"/>
          </a:xfrm>
          <a:custGeom>
            <a:avLst/>
            <a:gdLst/>
            <a:ahLst/>
            <a:cxnLst/>
            <a:rect l="l" t="t" r="r" b="b"/>
            <a:pathLst>
              <a:path w="2377744" h="432317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 descr="health bar pixel art for Player 2"/>
          <p:cNvSpPr/>
          <p:nvPr/>
        </p:nvSpPr>
        <p:spPr>
          <a:xfrm>
            <a:off x="13424017" y="670536"/>
            <a:ext cx="2087036" cy="379461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6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id="7" name="Picture 7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id="8" name="Picture 8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id="9" name="Picture 9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id="10" name="Picture 10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id="11" name="Picture 11" descr="pixelated yellow star slightly bouncing"/>
          <p:cNvPicPr>
            <a:picLocks noChangeAspect="1"/>
          </p:cNvPicPr>
          <p:nvPr/>
        </p:nvPicPr>
        <p:blipFill>
          <a:blip r:embed="rId10">
            <a:alphaModFix amt="71000"/>
          </a:blip>
          <a:srcRect/>
          <a:stretch>
            <a:fillRect/>
          </a:stretch>
        </p:blipFill>
        <p:spPr>
          <a:xfrm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5511053" y="682309"/>
            <a:ext cx="1952265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DEADLINE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2541" y="639714"/>
            <a:ext cx="2343027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TEAM SJRK</a:t>
            </a:r>
          </a:p>
        </p:txBody>
      </p:sp>
      <p:sp>
        <p:nvSpPr>
          <p:cNvPr id="14" name="Freeform 14" descr="pixelated green arrow pointing to the left"/>
          <p:cNvSpPr/>
          <p:nvPr/>
        </p:nvSpPr>
        <p:spPr>
          <a:xfrm flipH="1">
            <a:off x="4346525" y="8772000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465322" y="0"/>
                </a:moveTo>
                <a:lnTo>
                  <a:pt x="0" y="0"/>
                </a:lnTo>
                <a:lnTo>
                  <a:pt x="0" y="434019"/>
                </a:lnTo>
                <a:lnTo>
                  <a:pt x="465322" y="434019"/>
                </a:lnTo>
                <a:lnTo>
                  <a:pt x="46532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983297" y="8649158"/>
            <a:ext cx="8321406" cy="58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C1FF72"/>
                </a:solidFill>
                <a:latin typeface="Arcade Gamer"/>
                <a:ea typeface="Arcade Gamer"/>
                <a:cs typeface="Arcade Gamer"/>
                <a:sym typeface="Arcade Gamer"/>
              </a:rPr>
              <a:t>SJRK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32467" y="2656996"/>
            <a:ext cx="8276347" cy="437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28"/>
              </a:lnSpc>
            </a:pPr>
            <a:r>
              <a:rPr lang="en-US" sz="14846" dirty="0">
                <a:solidFill>
                  <a:schemeClr val="bg1"/>
                </a:solidFill>
                <a:latin typeface="Arcade Gamer"/>
                <a:ea typeface="Arcade Gamer"/>
                <a:cs typeface="Arcade Gamer"/>
                <a:sym typeface="Arcade Gamer"/>
              </a:rPr>
              <a:t>THANK </a:t>
            </a:r>
          </a:p>
          <a:p>
            <a:pPr algn="ctr">
              <a:lnSpc>
                <a:spcPts val="16628"/>
              </a:lnSpc>
            </a:pPr>
            <a:r>
              <a:rPr lang="en-US" sz="14846" dirty="0">
                <a:solidFill>
                  <a:schemeClr val="bg1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21769" y="682309"/>
            <a:ext cx="4244462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2500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287629" y="10020300"/>
            <a:ext cx="20863257" cy="1250234"/>
            <a:chOff x="0" y="0"/>
            <a:chExt cx="27817677" cy="16669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9032038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18064077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2" name="Freeform 22" descr="pixelated green arrow pointing to the left"/>
          <p:cNvSpPr/>
          <p:nvPr/>
        </p:nvSpPr>
        <p:spPr>
          <a:xfrm>
            <a:off x="13476153" y="8729031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0" y="0"/>
                </a:moveTo>
                <a:lnTo>
                  <a:pt x="465322" y="0"/>
                </a:lnTo>
                <a:lnTo>
                  <a:pt x="465322" y="434019"/>
                </a:lnTo>
                <a:lnTo>
                  <a:pt x="0" y="4340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0" y="9735035"/>
            <a:ext cx="21945600" cy="1103930"/>
            <a:chOff x="0" y="0"/>
            <a:chExt cx="29260800" cy="147190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27" name="Picture 27" descr="pixelated character with yellow hair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flipH="1">
            <a:off x="14939438" y="7348161"/>
            <a:ext cx="2319862" cy="2761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46512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7315200" y="4002812"/>
            <a:ext cx="3657600" cy="4536536"/>
            <a:chOff x="0" y="0"/>
            <a:chExt cx="4876800" cy="6048715"/>
          </a:xfrm>
        </p:grpSpPr>
        <p:pic>
          <p:nvPicPr>
            <p:cNvPr id="20" name="Picture 20" descr="pixelated sword slightly bouncing"/>
            <p:cNvPicPr>
              <a:picLocks noChangeAspect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947814" y="0"/>
              <a:ext cx="1029494" cy="1169879"/>
            </a:xfrm>
            <a:prstGeom prst="rect">
              <a:avLst/>
            </a:prstGeom>
          </p:spPr>
        </p:pic>
        <p:pic>
          <p:nvPicPr>
            <p:cNvPr id="21" name="Picture 21" descr="pixelated hammer slightly bouncing"/>
            <p:cNvPicPr>
              <a:picLocks noChangeAspect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685668" y="11893"/>
              <a:ext cx="1025753" cy="1146092"/>
            </a:xfrm>
            <a:prstGeom prst="rect">
              <a:avLst/>
            </a:prstGeom>
          </p:spPr>
        </p:pic>
        <p:sp>
          <p:nvSpPr>
            <p:cNvPr id="22" name="Freeform 22" descr="pixelated brick wall segment"/>
            <p:cNvSpPr/>
            <p:nvPr/>
          </p:nvSpPr>
          <p:spPr>
            <a:xfrm>
              <a:off x="0" y="1709979"/>
              <a:ext cx="4876800" cy="735953"/>
            </a:xfrm>
            <a:custGeom>
              <a:avLst/>
              <a:gdLst/>
              <a:ahLst/>
              <a:cxnLst/>
              <a:rect l="l" t="t" r="r" b="b"/>
              <a:pathLst>
                <a:path w="4876800" h="735953">
                  <a:moveTo>
                    <a:pt x="0" y="0"/>
                  </a:moveTo>
                  <a:lnTo>
                    <a:pt x="4876800" y="0"/>
                  </a:lnTo>
                  <a:lnTo>
                    <a:pt x="4876800" y="735954"/>
                  </a:lnTo>
                  <a:lnTo>
                    <a:pt x="0" y="735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0" y="2692402"/>
              <a:ext cx="4876800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PHYSICAL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ACTIVITY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80377" y="4539194"/>
              <a:ext cx="4516046" cy="1509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240">
                  <a:solidFill>
                    <a:srgbClr val="C1FF72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WEARABLES DATA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92468" y="1588479"/>
            <a:ext cx="14703064" cy="1908300"/>
            <a:chOff x="0" y="0"/>
            <a:chExt cx="19604085" cy="2544399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9604085" cy="2544399"/>
              <a:chOff x="0" y="0"/>
              <a:chExt cx="3872412" cy="502597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3872412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3872412" h="502597">
                    <a:moveTo>
                      <a:pt x="25801" y="0"/>
                    </a:moveTo>
                    <a:lnTo>
                      <a:pt x="3846611" y="0"/>
                    </a:lnTo>
                    <a:cubicBezTo>
                      <a:pt x="3853454" y="0"/>
                      <a:pt x="3860016" y="2718"/>
                      <a:pt x="3864855" y="7557"/>
                    </a:cubicBezTo>
                    <a:cubicBezTo>
                      <a:pt x="3869694" y="12396"/>
                      <a:pt x="3872412" y="18958"/>
                      <a:pt x="3872412" y="25801"/>
                    </a:cubicBezTo>
                    <a:lnTo>
                      <a:pt x="3872412" y="476796"/>
                    </a:lnTo>
                    <a:cubicBezTo>
                      <a:pt x="3872412" y="483639"/>
                      <a:pt x="3869694" y="490202"/>
                      <a:pt x="3864855" y="495040"/>
                    </a:cubicBezTo>
                    <a:cubicBezTo>
                      <a:pt x="3860016" y="499879"/>
                      <a:pt x="3853454" y="502597"/>
                      <a:pt x="3846611" y="502597"/>
                    </a:cubicBezTo>
                    <a:lnTo>
                      <a:pt x="25801" y="502597"/>
                    </a:lnTo>
                    <a:cubicBezTo>
                      <a:pt x="18958" y="502597"/>
                      <a:pt x="12396" y="499879"/>
                      <a:pt x="7557" y="495040"/>
                    </a:cubicBezTo>
                    <a:cubicBezTo>
                      <a:pt x="2718" y="490202"/>
                      <a:pt x="0" y="483639"/>
                      <a:pt x="0" y="476796"/>
                    </a:cubicBezTo>
                    <a:lnTo>
                      <a:pt x="0" y="25801"/>
                    </a:lnTo>
                    <a:cubicBezTo>
                      <a:pt x="0" y="18958"/>
                      <a:pt x="2718" y="12396"/>
                      <a:pt x="7557" y="7557"/>
                    </a:cubicBezTo>
                    <a:cubicBezTo>
                      <a:pt x="12396" y="2718"/>
                      <a:pt x="18958" y="0"/>
                      <a:pt x="25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3872412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841245" y="449243"/>
              <a:ext cx="18109866" cy="172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520"/>
                </a:lnSpc>
              </a:pPr>
              <a:r>
                <a:rPr lang="en-US" sz="8500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WELLNESS AGENDA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837932" y="4001604"/>
            <a:ext cx="3657600" cy="4536536"/>
            <a:chOff x="0" y="0"/>
            <a:chExt cx="4876800" cy="6048715"/>
          </a:xfrm>
        </p:grpSpPr>
        <p:pic>
          <p:nvPicPr>
            <p:cNvPr id="31" name="Picture 31" descr="pixelated coin spinning "/>
            <p:cNvPicPr>
              <a:picLocks noChangeAspect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875376" y="0"/>
              <a:ext cx="1095563" cy="1169879"/>
            </a:xfrm>
            <a:prstGeom prst="rect">
              <a:avLst/>
            </a:prstGeom>
          </p:spPr>
        </p:pic>
        <p:pic>
          <p:nvPicPr>
            <p:cNvPr id="32" name="Picture 32" descr="pixelated key slightly bouncing"/>
            <p:cNvPicPr>
              <a:picLocks noChangeAspect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>
            <a:xfrm>
              <a:off x="2478940" y="174159"/>
              <a:ext cx="1357952" cy="821561"/>
            </a:xfrm>
            <a:prstGeom prst="rect">
              <a:avLst/>
            </a:prstGeom>
          </p:spPr>
        </p:pic>
        <p:sp>
          <p:nvSpPr>
            <p:cNvPr id="33" name="Freeform 33" descr="pixelated brick wall segment"/>
            <p:cNvSpPr/>
            <p:nvPr/>
          </p:nvSpPr>
          <p:spPr>
            <a:xfrm>
              <a:off x="0" y="1709979"/>
              <a:ext cx="4876800" cy="735953"/>
            </a:xfrm>
            <a:custGeom>
              <a:avLst/>
              <a:gdLst/>
              <a:ahLst/>
              <a:cxnLst/>
              <a:rect l="l" t="t" r="r" b="b"/>
              <a:pathLst>
                <a:path w="4876800" h="735953">
                  <a:moveTo>
                    <a:pt x="0" y="0"/>
                  </a:moveTo>
                  <a:lnTo>
                    <a:pt x="4876800" y="0"/>
                  </a:lnTo>
                  <a:lnTo>
                    <a:pt x="4876800" y="735954"/>
                  </a:lnTo>
                  <a:lnTo>
                    <a:pt x="0" y="735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TextBox 34"/>
            <p:cNvSpPr txBox="1"/>
            <p:nvPr/>
          </p:nvSpPr>
          <p:spPr>
            <a:xfrm>
              <a:off x="0" y="2692402"/>
              <a:ext cx="4876800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FOOD INTAKE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360754" y="4539194"/>
              <a:ext cx="4155291" cy="1509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240">
                  <a:solidFill>
                    <a:srgbClr val="C1FF72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CAFETERIADATA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792468" y="4002812"/>
            <a:ext cx="3657600" cy="4536536"/>
            <a:chOff x="0" y="0"/>
            <a:chExt cx="4876800" cy="6048715"/>
          </a:xfrm>
        </p:grpSpPr>
        <p:pic>
          <p:nvPicPr>
            <p:cNvPr id="37" name="Picture 37" descr="pixelated sword slightly bouncing"/>
            <p:cNvPicPr>
              <a:picLocks noChangeAspect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947814" y="0"/>
              <a:ext cx="1029494" cy="1169879"/>
            </a:xfrm>
            <a:prstGeom prst="rect">
              <a:avLst/>
            </a:prstGeom>
          </p:spPr>
        </p:pic>
        <p:sp>
          <p:nvSpPr>
            <p:cNvPr id="38" name="Freeform 38" descr="pixelated brick wall segment"/>
            <p:cNvSpPr/>
            <p:nvPr/>
          </p:nvSpPr>
          <p:spPr>
            <a:xfrm>
              <a:off x="0" y="1709979"/>
              <a:ext cx="4876800" cy="735953"/>
            </a:xfrm>
            <a:custGeom>
              <a:avLst/>
              <a:gdLst/>
              <a:ahLst/>
              <a:cxnLst/>
              <a:rect l="l" t="t" r="r" b="b"/>
              <a:pathLst>
                <a:path w="4876800" h="735953">
                  <a:moveTo>
                    <a:pt x="0" y="0"/>
                  </a:moveTo>
                  <a:lnTo>
                    <a:pt x="4876800" y="0"/>
                  </a:lnTo>
                  <a:lnTo>
                    <a:pt x="4876800" y="735954"/>
                  </a:lnTo>
                  <a:lnTo>
                    <a:pt x="0" y="735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TextBox 39"/>
            <p:cNvSpPr txBox="1"/>
            <p:nvPr/>
          </p:nvSpPr>
          <p:spPr>
            <a:xfrm>
              <a:off x="0" y="2692402"/>
              <a:ext cx="4876800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WORK QUALITY</a:t>
              </a:r>
            </a:p>
          </p:txBody>
        </p:sp>
        <p:pic>
          <p:nvPicPr>
            <p:cNvPr id="40" name="Picture 40" descr="pixelated coin spinning "/>
            <p:cNvPicPr>
              <a:picLocks noChangeAspect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2871495" y="174159"/>
              <a:ext cx="1095563" cy="1169879"/>
            </a:xfrm>
            <a:prstGeom prst="rect">
              <a:avLst/>
            </a:prstGeom>
          </p:spPr>
        </p:pic>
        <p:sp>
          <p:nvSpPr>
            <p:cNvPr id="41" name="TextBox 41"/>
            <p:cNvSpPr txBox="1"/>
            <p:nvPr/>
          </p:nvSpPr>
          <p:spPr>
            <a:xfrm>
              <a:off x="453649" y="4539194"/>
              <a:ext cx="3848261" cy="1509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240">
                  <a:solidFill>
                    <a:srgbClr val="C1FF72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HRMS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209261" y="3527890"/>
            <a:ext cx="15947745" cy="6086474"/>
            <a:chOff x="0" y="0"/>
            <a:chExt cx="21263659" cy="811529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21208091" cy="8115299"/>
              <a:chOff x="0" y="0"/>
              <a:chExt cx="4189253" cy="1603022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189253" cy="1603022"/>
              </a:xfrm>
              <a:custGeom>
                <a:avLst/>
                <a:gdLst/>
                <a:ahLst/>
                <a:cxnLst/>
                <a:rect l="l" t="t" r="r" b="b"/>
                <a:pathLst>
                  <a:path w="4189253" h="1603022">
                    <a:moveTo>
                      <a:pt x="23850" y="0"/>
                    </a:moveTo>
                    <a:lnTo>
                      <a:pt x="4165403" y="0"/>
                    </a:lnTo>
                    <a:cubicBezTo>
                      <a:pt x="4171728" y="0"/>
                      <a:pt x="4177795" y="2513"/>
                      <a:pt x="4182268" y="6985"/>
                    </a:cubicBezTo>
                    <a:cubicBezTo>
                      <a:pt x="4186740" y="11458"/>
                      <a:pt x="4189253" y="17524"/>
                      <a:pt x="4189253" y="23850"/>
                    </a:cubicBezTo>
                    <a:lnTo>
                      <a:pt x="4189253" y="1579172"/>
                    </a:lnTo>
                    <a:cubicBezTo>
                      <a:pt x="4189253" y="1585498"/>
                      <a:pt x="4186740" y="1591564"/>
                      <a:pt x="4182268" y="1596037"/>
                    </a:cubicBezTo>
                    <a:cubicBezTo>
                      <a:pt x="4177795" y="1600509"/>
                      <a:pt x="4171728" y="1603022"/>
                      <a:pt x="4165403" y="1603022"/>
                    </a:cubicBezTo>
                    <a:lnTo>
                      <a:pt x="23850" y="1603022"/>
                    </a:lnTo>
                    <a:cubicBezTo>
                      <a:pt x="17524" y="1603022"/>
                      <a:pt x="11458" y="1600509"/>
                      <a:pt x="6985" y="1596037"/>
                    </a:cubicBezTo>
                    <a:cubicBezTo>
                      <a:pt x="2513" y="1591564"/>
                      <a:pt x="0" y="1585498"/>
                      <a:pt x="0" y="1579172"/>
                    </a:cubicBezTo>
                    <a:lnTo>
                      <a:pt x="0" y="23850"/>
                    </a:lnTo>
                    <a:cubicBezTo>
                      <a:pt x="0" y="17524"/>
                      <a:pt x="2513" y="11458"/>
                      <a:pt x="6985" y="6985"/>
                    </a:cubicBezTo>
                    <a:cubicBezTo>
                      <a:pt x="11458" y="2513"/>
                      <a:pt x="17524" y="0"/>
                      <a:pt x="23850" y="0"/>
                    </a:cubicBezTo>
                    <a:close/>
                  </a:path>
                </a:pathLst>
              </a:custGeom>
              <a:solidFill>
                <a:srgbClr val="1D0B19">
                  <a:alpha val="53725"/>
                </a:srgbClr>
              </a:solidFill>
              <a:ln w="47625" cap="rnd">
                <a:solidFill>
                  <a:srgbClr val="21EF80">
                    <a:alpha val="53725"/>
                  </a:srgbClr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4189253" cy="1631597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24178"/>
              </p:ext>
            </p:extLst>
          </p:nvPr>
        </p:nvGraphicFramePr>
        <p:xfrm>
          <a:off x="1188423" y="3527890"/>
          <a:ext cx="15947744" cy="6019799"/>
        </p:xfrm>
        <a:graphic>
          <a:graphicData uri="http://schemas.openxmlformats.org/drawingml/2006/table">
            <a:tbl>
              <a:tblPr/>
              <a:tblGrid>
                <a:gridCol w="3818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837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Survival Resource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Real World Mapping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CCAE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Example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07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D707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🔥 Firewood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914D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Daily Steps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1EF80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Each 1,000 steps = 1 log. Not enough logs → your campfire dies 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751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C1FF72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🛖 Shelter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914D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Sleep Hours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1EF80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If avg sleep ≥ 7 hrs → sturdy hut. If &lt; 6 hrs → roof leaks in monsoon.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59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A4CA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💧 Water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914D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Meditation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 dirty="0">
                          <a:solidFill>
                            <a:srgbClr val="21EF80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Meditating = filtering water. Stressed team? Water turns muddy, stamina drains faster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317462" y="8630505"/>
            <a:ext cx="1342172" cy="1597823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085100" y="1483078"/>
            <a:ext cx="16071906" cy="1908300"/>
            <a:chOff x="0" y="0"/>
            <a:chExt cx="21429208" cy="2544399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21429208" cy="2544399"/>
              <a:chOff x="0" y="0"/>
              <a:chExt cx="4232930" cy="502597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32930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4232930" h="502597">
                    <a:moveTo>
                      <a:pt x="23604" y="0"/>
                    </a:moveTo>
                    <a:lnTo>
                      <a:pt x="4209326" y="0"/>
                    </a:lnTo>
                    <a:cubicBezTo>
                      <a:pt x="4215586" y="0"/>
                      <a:pt x="4221590" y="2487"/>
                      <a:pt x="4226017" y="6913"/>
                    </a:cubicBezTo>
                    <a:cubicBezTo>
                      <a:pt x="4230443" y="11340"/>
                      <a:pt x="4232930" y="17344"/>
                      <a:pt x="4232930" y="23604"/>
                    </a:cubicBezTo>
                    <a:lnTo>
                      <a:pt x="4232930" y="478994"/>
                    </a:lnTo>
                    <a:cubicBezTo>
                      <a:pt x="4232930" y="485254"/>
                      <a:pt x="4230443" y="491258"/>
                      <a:pt x="4226017" y="495684"/>
                    </a:cubicBezTo>
                    <a:cubicBezTo>
                      <a:pt x="4221590" y="500111"/>
                      <a:pt x="4215586" y="502597"/>
                      <a:pt x="4209326" y="502597"/>
                    </a:cubicBezTo>
                    <a:lnTo>
                      <a:pt x="23604" y="502597"/>
                    </a:lnTo>
                    <a:cubicBezTo>
                      <a:pt x="17344" y="502597"/>
                      <a:pt x="11340" y="500111"/>
                      <a:pt x="6913" y="495684"/>
                    </a:cubicBezTo>
                    <a:cubicBezTo>
                      <a:pt x="2487" y="491258"/>
                      <a:pt x="0" y="485254"/>
                      <a:pt x="0" y="478994"/>
                    </a:cubicBezTo>
                    <a:lnTo>
                      <a:pt x="0" y="23604"/>
                    </a:lnTo>
                    <a:cubicBezTo>
                      <a:pt x="0" y="17344"/>
                      <a:pt x="2487" y="11340"/>
                      <a:pt x="6913" y="6913"/>
                    </a:cubicBezTo>
                    <a:cubicBezTo>
                      <a:pt x="11340" y="2487"/>
                      <a:pt x="17344" y="0"/>
                      <a:pt x="236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4232930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634479" y="449243"/>
              <a:ext cx="20071042" cy="172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0"/>
                </a:lnSpc>
              </a:pPr>
              <a:r>
                <a:rPr lang="en-US" sz="8500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PHYSICAL WELLNESS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4621062" y="1404928"/>
            <a:ext cx="8999980" cy="1908300"/>
            <a:chOff x="0" y="0"/>
            <a:chExt cx="11999974" cy="254439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1999974" cy="2544399"/>
              <a:chOff x="0" y="0"/>
              <a:chExt cx="237036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370365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2370365" h="502597">
                    <a:moveTo>
                      <a:pt x="42151" y="0"/>
                    </a:moveTo>
                    <a:lnTo>
                      <a:pt x="2328215" y="0"/>
                    </a:lnTo>
                    <a:cubicBezTo>
                      <a:pt x="2339394" y="0"/>
                      <a:pt x="2350115" y="4441"/>
                      <a:pt x="2358020" y="12346"/>
                    </a:cubicBezTo>
                    <a:cubicBezTo>
                      <a:pt x="2365924" y="20250"/>
                      <a:pt x="2370365" y="30972"/>
                      <a:pt x="2370365" y="42151"/>
                    </a:cubicBezTo>
                    <a:lnTo>
                      <a:pt x="2370365" y="460447"/>
                    </a:lnTo>
                    <a:cubicBezTo>
                      <a:pt x="2370365" y="483726"/>
                      <a:pt x="2351494" y="502597"/>
                      <a:pt x="2328215" y="502597"/>
                    </a:cubicBezTo>
                    <a:lnTo>
                      <a:pt x="42151" y="502597"/>
                    </a:lnTo>
                    <a:cubicBezTo>
                      <a:pt x="18871" y="502597"/>
                      <a:pt x="0" y="483726"/>
                      <a:pt x="0" y="460447"/>
                    </a:cubicBezTo>
                    <a:lnTo>
                      <a:pt x="0" y="42151"/>
                    </a:lnTo>
                    <a:cubicBezTo>
                      <a:pt x="0" y="18871"/>
                      <a:pt x="18871" y="0"/>
                      <a:pt x="421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37036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355297" y="449243"/>
              <a:ext cx="11239425" cy="172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0"/>
                </a:lnSpc>
              </a:pPr>
              <a:r>
                <a:rPr lang="en-US" sz="8500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HR METRICS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88548" y="3677165"/>
            <a:ext cx="16265010" cy="5502136"/>
            <a:chOff x="0" y="0"/>
            <a:chExt cx="21686680" cy="7336182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71784"/>
              <a:ext cx="21686680" cy="7264398"/>
              <a:chOff x="0" y="0"/>
              <a:chExt cx="4283789" cy="1434943"/>
            </a:xfrm>
          </p:grpSpPr>
          <p:sp>
            <p:nvSpPr>
              <p:cNvPr id="26" name="Freeform 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83789" cy="1434943"/>
              </a:xfrm>
              <a:custGeom>
                <a:avLst/>
                <a:gdLst/>
                <a:ahLst/>
                <a:cxnLst/>
                <a:rect l="l" t="t" r="r" b="b"/>
                <a:pathLst>
                  <a:path w="4283789" h="1434943">
                    <a:moveTo>
                      <a:pt x="23323" y="0"/>
                    </a:moveTo>
                    <a:lnTo>
                      <a:pt x="4260465" y="0"/>
                    </a:lnTo>
                    <a:cubicBezTo>
                      <a:pt x="4273346" y="0"/>
                      <a:pt x="4283789" y="10442"/>
                      <a:pt x="4283789" y="23323"/>
                    </a:cubicBezTo>
                    <a:lnTo>
                      <a:pt x="4283789" y="1411620"/>
                    </a:lnTo>
                    <a:cubicBezTo>
                      <a:pt x="4283789" y="1424501"/>
                      <a:pt x="4273346" y="1434943"/>
                      <a:pt x="4260465" y="1434943"/>
                    </a:cubicBezTo>
                    <a:lnTo>
                      <a:pt x="23323" y="1434943"/>
                    </a:lnTo>
                    <a:cubicBezTo>
                      <a:pt x="10442" y="1434943"/>
                      <a:pt x="0" y="1424501"/>
                      <a:pt x="0" y="1411620"/>
                    </a:cubicBezTo>
                    <a:lnTo>
                      <a:pt x="0" y="23323"/>
                    </a:lnTo>
                    <a:cubicBezTo>
                      <a:pt x="0" y="10442"/>
                      <a:pt x="10442" y="0"/>
                      <a:pt x="23323" y="0"/>
                    </a:cubicBezTo>
                    <a:close/>
                  </a:path>
                </a:pathLst>
              </a:custGeom>
              <a:solidFill>
                <a:srgbClr val="1D0B19">
                  <a:alpha val="53725"/>
                </a:srgbClr>
              </a:solidFill>
              <a:ln w="47625" cap="rnd">
                <a:solidFill>
                  <a:srgbClr val="21EF80">
                    <a:alpha val="53725"/>
                  </a:srgbClr>
                </a:solidFill>
                <a:prstDash val="solid"/>
                <a:round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28575"/>
                <a:ext cx="4283789" cy="1463518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graphicFrame>
        <p:nvGraphicFramePr>
          <p:cNvPr id="28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5181"/>
              </p:ext>
            </p:extLst>
          </p:nvPr>
        </p:nvGraphicFramePr>
        <p:xfrm>
          <a:off x="1034442" y="3740450"/>
          <a:ext cx="16265010" cy="5502136"/>
        </p:xfrm>
        <a:graphic>
          <a:graphicData uri="http://schemas.openxmlformats.org/drawingml/2006/table">
            <a:tbl>
              <a:tblPr/>
              <a:tblGrid>
                <a:gridCol w="710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103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Satisfaction &amp; Evaluations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Gauge morale, personalization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63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D707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Workload &amp; Projects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D707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Burnout risk, challenge fairness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0389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1EF80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Sentiment &amp; Engagement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1EF80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Link engagement to wellness behavior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07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914D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Monthly Performance 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dirty="0">
                          <a:solidFill>
                            <a:srgbClr val="FF914D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Analyze long-term impact and trends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Picture 29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317462" y="8630505"/>
            <a:ext cx="1342172" cy="1597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5967857" y="1028700"/>
            <a:ext cx="6572238" cy="1251884"/>
            <a:chOff x="0" y="0"/>
            <a:chExt cx="8762984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8762984" cy="1669179"/>
              <a:chOff x="0" y="0"/>
              <a:chExt cx="263857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638575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2638575" h="502597">
                    <a:moveTo>
                      <a:pt x="37866" y="0"/>
                    </a:moveTo>
                    <a:lnTo>
                      <a:pt x="2600709" y="0"/>
                    </a:lnTo>
                    <a:cubicBezTo>
                      <a:pt x="2610751" y="0"/>
                      <a:pt x="2620383" y="3989"/>
                      <a:pt x="2627484" y="11091"/>
                    </a:cubicBezTo>
                    <a:cubicBezTo>
                      <a:pt x="2634585" y="18192"/>
                      <a:pt x="2638575" y="27823"/>
                      <a:pt x="2638575" y="37866"/>
                    </a:cubicBezTo>
                    <a:lnTo>
                      <a:pt x="2638575" y="464731"/>
                    </a:lnTo>
                    <a:cubicBezTo>
                      <a:pt x="2638575" y="485644"/>
                      <a:pt x="2621621" y="502597"/>
                      <a:pt x="2600709" y="502597"/>
                    </a:cubicBezTo>
                    <a:lnTo>
                      <a:pt x="37866" y="502597"/>
                    </a:lnTo>
                    <a:cubicBezTo>
                      <a:pt x="16953" y="502597"/>
                      <a:pt x="0" y="485644"/>
                      <a:pt x="0" y="464731"/>
                    </a:cubicBezTo>
                    <a:lnTo>
                      <a:pt x="0" y="37866"/>
                    </a:lnTo>
                    <a:cubicBezTo>
                      <a:pt x="0" y="16953"/>
                      <a:pt x="16953" y="0"/>
                      <a:pt x="37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63857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259456" y="291437"/>
              <a:ext cx="8207593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FOOD INTAKE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317462" y="8630505"/>
            <a:ext cx="1342172" cy="1597823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317157" y="2617148"/>
            <a:ext cx="4754275" cy="7017380"/>
            <a:chOff x="0" y="0"/>
            <a:chExt cx="6339033" cy="935650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39033" cy="9356506"/>
            </a:xfrm>
            <a:custGeom>
              <a:avLst/>
              <a:gdLst/>
              <a:ahLst/>
              <a:cxnLst/>
              <a:rect l="l" t="t" r="r" b="b"/>
              <a:pathLst>
                <a:path w="6339033" h="9356506">
                  <a:moveTo>
                    <a:pt x="0" y="0"/>
                  </a:moveTo>
                  <a:lnTo>
                    <a:pt x="6339033" y="0"/>
                  </a:lnTo>
                  <a:lnTo>
                    <a:pt x="6339033" y="9356506"/>
                  </a:lnTo>
                  <a:lnTo>
                    <a:pt x="0" y="9356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715830" y="218728"/>
              <a:ext cx="4069738" cy="143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EMPLOYEE PROFILE &amp; GOAL SETUP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15830" y="2046516"/>
              <a:ext cx="4069738" cy="143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MEAL SELECTION CAFETERIA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073028" y="4194524"/>
              <a:ext cx="3355344" cy="967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NUTRITION ANALYSIS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461342" y="6001224"/>
              <a:ext cx="2915934" cy="967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GAMIFIED MAPPING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345995" y="7807923"/>
              <a:ext cx="3279804" cy="143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FEEDBACK  LEADER</a:t>
              </a:r>
            </a:p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BOARD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327481" y="2557601"/>
            <a:ext cx="11931819" cy="7076927"/>
            <a:chOff x="0" y="0"/>
            <a:chExt cx="3142537" cy="1863882"/>
          </a:xfrm>
        </p:grpSpPr>
        <p:sp>
          <p:nvSpPr>
            <p:cNvPr id="33" name="Freeform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142537" cy="1863882"/>
            </a:xfrm>
            <a:custGeom>
              <a:avLst/>
              <a:gdLst/>
              <a:ahLst/>
              <a:cxnLst/>
              <a:rect l="l" t="t" r="r" b="b"/>
              <a:pathLst>
                <a:path w="3142537" h="1863882">
                  <a:moveTo>
                    <a:pt x="31793" y="0"/>
                  </a:moveTo>
                  <a:lnTo>
                    <a:pt x="3110743" y="0"/>
                  </a:lnTo>
                  <a:cubicBezTo>
                    <a:pt x="3128302" y="0"/>
                    <a:pt x="3142537" y="14234"/>
                    <a:pt x="3142537" y="31793"/>
                  </a:cubicBezTo>
                  <a:lnTo>
                    <a:pt x="3142537" y="1832089"/>
                  </a:lnTo>
                  <a:cubicBezTo>
                    <a:pt x="3142537" y="1849648"/>
                    <a:pt x="3128302" y="1863882"/>
                    <a:pt x="3110743" y="1863882"/>
                  </a:cubicBezTo>
                  <a:lnTo>
                    <a:pt x="31793" y="1863882"/>
                  </a:lnTo>
                  <a:cubicBezTo>
                    <a:pt x="14234" y="1863882"/>
                    <a:pt x="0" y="1849648"/>
                    <a:pt x="0" y="1832089"/>
                  </a:cubicBezTo>
                  <a:lnTo>
                    <a:pt x="0" y="31793"/>
                  </a:lnTo>
                  <a:cubicBezTo>
                    <a:pt x="0" y="14234"/>
                    <a:pt x="14234" y="0"/>
                    <a:pt x="317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3142537" cy="189245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5307404" y="2739064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EMPLOYEE INPUTS: HEIGHT, WEIGHT, AGE, GENDER, 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SYSTEM CALCULATES BMI → DETERMINES CALORIE GOAL BASED ON TARGET: LOSE / MAINTAIN / GAIN WEIGHT.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307404" y="4130002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EMPLOYEE CHOOSES MEALS / COMBOS FROM CAFETERIA 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EACH MEAL HAS NUTRITIONAL DATA: CALORIES, PROTEIN, CARBS, FATS, FIBER, MICRONUTRIENTS.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307404" y="5520940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SYSTEM COMPARES MACROS WITH CALORIE GOALS.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SUGGESTS BALANCED ADJUSTMENTS: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“ADD GRILLED CHICKEN TO MEET PROTEIN TARGET.”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07404" y="6928608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HEALTHY MEALS → ENERGY BUFFS (BOOST FIREWOOD)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JUNK/UNBALANCED MEALS → SPOILED FOOD PENALTY (STAMINA DROPS, CAMP WEAKENS).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307404" y="8340889"/>
            <a:ext cx="11389273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POINTS AWARDED FOR MEETING PERSONAL GOALS.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SCORES CONTRIBUTE TO OVERALL SURVIVAL SCORE &amp; NUTRITION LEADERBOARD.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1245312"/>
            <a:ext cx="13243079" cy="1251884"/>
            <a:chOff x="0" y="0"/>
            <a:chExt cx="17657439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PERSONALIZED AVATAR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317462" y="7435572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6396995" y="5611301"/>
            <a:ext cx="1195691" cy="7293997"/>
            <a:chOff x="0" y="0"/>
            <a:chExt cx="1594255" cy="9725330"/>
          </a:xfrm>
        </p:grpSpPr>
        <p:sp>
          <p:nvSpPr>
            <p:cNvPr id="26" name="Freeform 26"/>
            <p:cNvSpPr/>
            <p:nvPr/>
          </p:nvSpPr>
          <p:spPr>
            <a:xfrm>
              <a:off x="0" y="1754056"/>
              <a:ext cx="1594255" cy="7971274"/>
            </a:xfrm>
            <a:custGeom>
              <a:avLst/>
              <a:gdLst/>
              <a:ahLst/>
              <a:cxnLst/>
              <a:rect l="l" t="t" r="r" b="b"/>
              <a:pathLst>
                <a:path w="1594255" h="7971274">
                  <a:moveTo>
                    <a:pt x="0" y="0"/>
                  </a:moveTo>
                  <a:lnTo>
                    <a:pt x="1594255" y="0"/>
                  </a:lnTo>
                  <a:lnTo>
                    <a:pt x="1594255" y="7971274"/>
                  </a:lnTo>
                  <a:lnTo>
                    <a:pt x="0" y="7971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09110" y="0"/>
              <a:ext cx="1376035" cy="1376035"/>
            </a:xfrm>
            <a:custGeom>
              <a:avLst/>
              <a:gdLst/>
              <a:ahLst/>
              <a:cxnLst/>
              <a:rect l="l" t="t" r="r" b="b"/>
              <a:pathLst>
                <a:path w="1376035" h="1376035">
                  <a:moveTo>
                    <a:pt x="0" y="0"/>
                  </a:moveTo>
                  <a:lnTo>
                    <a:pt x="1376035" y="0"/>
                  </a:lnTo>
                  <a:lnTo>
                    <a:pt x="1376035" y="1376035"/>
                  </a:lnTo>
                  <a:lnTo>
                    <a:pt x="0" y="1376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28" name="Picture 28" descr="pixelated book slightly bounci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14056297" y="8679233"/>
            <a:ext cx="1374203" cy="1762288"/>
          </a:xfrm>
          <a:prstGeom prst="rect">
            <a:avLst/>
          </a:prstGeom>
        </p:spPr>
      </p:pic>
      <p:pic>
        <p:nvPicPr>
          <p:cNvPr id="29" name="Picture 29" descr="pixelated book slightly bounci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3101328" y="8869733"/>
            <a:ext cx="1374203" cy="1762288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3071361" y="2843372"/>
            <a:ext cx="5832150" cy="5835862"/>
            <a:chOff x="0" y="0"/>
            <a:chExt cx="7776200" cy="7781149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7776200" cy="7781149"/>
              <a:chOff x="0" y="0"/>
              <a:chExt cx="1536040" cy="1537017"/>
            </a:xfrm>
          </p:grpSpPr>
          <p:sp>
            <p:nvSpPr>
              <p:cNvPr id="32" name="Freeform 3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1536040" cy="1537017"/>
              </a:xfrm>
              <a:custGeom>
                <a:avLst/>
                <a:gdLst/>
                <a:ahLst/>
                <a:cxnLst/>
                <a:rect l="l" t="t" r="r" b="b"/>
                <a:pathLst>
                  <a:path w="1536040" h="1537017">
                    <a:moveTo>
                      <a:pt x="65045" y="0"/>
                    </a:moveTo>
                    <a:lnTo>
                      <a:pt x="1470994" y="0"/>
                    </a:lnTo>
                    <a:cubicBezTo>
                      <a:pt x="1488245" y="0"/>
                      <a:pt x="1504790" y="6853"/>
                      <a:pt x="1516988" y="19051"/>
                    </a:cubicBezTo>
                    <a:cubicBezTo>
                      <a:pt x="1529187" y="31250"/>
                      <a:pt x="1536040" y="47794"/>
                      <a:pt x="1536040" y="65045"/>
                    </a:cubicBezTo>
                    <a:lnTo>
                      <a:pt x="1536040" y="1471972"/>
                    </a:lnTo>
                    <a:cubicBezTo>
                      <a:pt x="1536040" y="1489223"/>
                      <a:pt x="1529187" y="1505767"/>
                      <a:pt x="1516988" y="1517966"/>
                    </a:cubicBezTo>
                    <a:cubicBezTo>
                      <a:pt x="1504790" y="1530164"/>
                      <a:pt x="1488245" y="1537017"/>
                      <a:pt x="1470994" y="1537017"/>
                    </a:cubicBezTo>
                    <a:lnTo>
                      <a:pt x="65045" y="1537017"/>
                    </a:lnTo>
                    <a:cubicBezTo>
                      <a:pt x="47794" y="1537017"/>
                      <a:pt x="31250" y="1530164"/>
                      <a:pt x="19051" y="1517966"/>
                    </a:cubicBezTo>
                    <a:cubicBezTo>
                      <a:pt x="6853" y="1505767"/>
                      <a:pt x="0" y="1489223"/>
                      <a:pt x="0" y="1471972"/>
                    </a:cubicBezTo>
                    <a:lnTo>
                      <a:pt x="0" y="65045"/>
                    </a:lnTo>
                    <a:cubicBezTo>
                      <a:pt x="0" y="47794"/>
                      <a:pt x="6853" y="31250"/>
                      <a:pt x="19051" y="19051"/>
                    </a:cubicBezTo>
                    <a:cubicBezTo>
                      <a:pt x="31250" y="6853"/>
                      <a:pt x="47794" y="0"/>
                      <a:pt x="650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585EFF"/>
                </a:solidFill>
                <a:prstDash val="solid"/>
                <a:round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28575"/>
                <a:ext cx="1536040" cy="156559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516695" y="400245"/>
              <a:ext cx="6819010" cy="7043906"/>
            </a:xfrm>
            <a:custGeom>
              <a:avLst/>
              <a:gdLst/>
              <a:ahLst/>
              <a:cxnLst/>
              <a:rect l="l" t="t" r="r" b="b"/>
              <a:pathLst>
                <a:path w="6819010" h="7043906">
                  <a:moveTo>
                    <a:pt x="0" y="0"/>
                  </a:moveTo>
                  <a:lnTo>
                    <a:pt x="6819010" y="0"/>
                  </a:lnTo>
                  <a:lnTo>
                    <a:pt x="6819010" y="7043906"/>
                  </a:lnTo>
                  <a:lnTo>
                    <a:pt x="0" y="7043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t="-2547" r="-2436"/>
              </a:stretch>
            </a:blipFill>
          </p:spPr>
        </p:sp>
      </p:grpSp>
      <p:grpSp>
        <p:nvGrpSpPr>
          <p:cNvPr id="35" name="Group 35"/>
          <p:cNvGrpSpPr/>
          <p:nvPr/>
        </p:nvGrpSpPr>
        <p:grpSpPr>
          <a:xfrm>
            <a:off x="9627411" y="2843372"/>
            <a:ext cx="5832150" cy="5835862"/>
            <a:chOff x="0" y="0"/>
            <a:chExt cx="7776200" cy="7781149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7776200" cy="7781149"/>
              <a:chOff x="0" y="0"/>
              <a:chExt cx="1536040" cy="1537017"/>
            </a:xfrm>
          </p:grpSpPr>
          <p:sp>
            <p:nvSpPr>
              <p:cNvPr id="37" name="Freeform 3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1536040" cy="1537017"/>
              </a:xfrm>
              <a:custGeom>
                <a:avLst/>
                <a:gdLst/>
                <a:ahLst/>
                <a:cxnLst/>
                <a:rect l="l" t="t" r="r" b="b"/>
                <a:pathLst>
                  <a:path w="1536040" h="1537017">
                    <a:moveTo>
                      <a:pt x="65045" y="0"/>
                    </a:moveTo>
                    <a:lnTo>
                      <a:pt x="1470994" y="0"/>
                    </a:lnTo>
                    <a:cubicBezTo>
                      <a:pt x="1488245" y="0"/>
                      <a:pt x="1504790" y="6853"/>
                      <a:pt x="1516988" y="19051"/>
                    </a:cubicBezTo>
                    <a:cubicBezTo>
                      <a:pt x="1529187" y="31250"/>
                      <a:pt x="1536040" y="47794"/>
                      <a:pt x="1536040" y="65045"/>
                    </a:cubicBezTo>
                    <a:lnTo>
                      <a:pt x="1536040" y="1471972"/>
                    </a:lnTo>
                    <a:cubicBezTo>
                      <a:pt x="1536040" y="1489223"/>
                      <a:pt x="1529187" y="1505767"/>
                      <a:pt x="1516988" y="1517966"/>
                    </a:cubicBezTo>
                    <a:cubicBezTo>
                      <a:pt x="1504790" y="1530164"/>
                      <a:pt x="1488245" y="1537017"/>
                      <a:pt x="1470994" y="1537017"/>
                    </a:cubicBezTo>
                    <a:lnTo>
                      <a:pt x="65045" y="1537017"/>
                    </a:lnTo>
                    <a:cubicBezTo>
                      <a:pt x="47794" y="1537017"/>
                      <a:pt x="31250" y="1530164"/>
                      <a:pt x="19051" y="1517966"/>
                    </a:cubicBezTo>
                    <a:cubicBezTo>
                      <a:pt x="6853" y="1505767"/>
                      <a:pt x="0" y="1489223"/>
                      <a:pt x="0" y="1471972"/>
                    </a:cubicBezTo>
                    <a:lnTo>
                      <a:pt x="0" y="65045"/>
                    </a:lnTo>
                    <a:cubicBezTo>
                      <a:pt x="0" y="47794"/>
                      <a:pt x="6853" y="31250"/>
                      <a:pt x="19051" y="19051"/>
                    </a:cubicBezTo>
                    <a:cubicBezTo>
                      <a:pt x="31250" y="6853"/>
                      <a:pt x="47794" y="0"/>
                      <a:pt x="650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585EFF"/>
                </a:solidFill>
                <a:prstDash val="solid"/>
                <a:round/>
              </a:ln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28575"/>
                <a:ext cx="1536040" cy="156559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9" name="Freeform 39"/>
            <p:cNvSpPr/>
            <p:nvPr/>
          </p:nvSpPr>
          <p:spPr>
            <a:xfrm>
              <a:off x="419100" y="427916"/>
              <a:ext cx="6985075" cy="7036219"/>
            </a:xfrm>
            <a:custGeom>
              <a:avLst/>
              <a:gdLst/>
              <a:ahLst/>
              <a:cxnLst/>
              <a:rect l="l" t="t" r="r" b="b"/>
              <a:pathLst>
                <a:path w="6985075" h="7036219">
                  <a:moveTo>
                    <a:pt x="0" y="0"/>
                  </a:moveTo>
                  <a:lnTo>
                    <a:pt x="6985075" y="0"/>
                  </a:lnTo>
                  <a:lnTo>
                    <a:pt x="6985075" y="7036218"/>
                  </a:lnTo>
                  <a:lnTo>
                    <a:pt x="0" y="7036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-18344" t="-4603" r="-11956" b="-24750"/>
              </a:stretch>
            </a:blipFill>
          </p:spPr>
        </p:sp>
      </p:grpSp>
      <p:pic>
        <p:nvPicPr>
          <p:cNvPr id="40" name="Picture 40" descr="pixelated skull slightly bouncing"/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15459561" y="8869207"/>
            <a:ext cx="1077656" cy="1143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0397" y="-15322"/>
            <a:ext cx="18428397" cy="10870130"/>
          </a:xfrm>
          <a:custGeom>
            <a:avLst/>
            <a:gdLst/>
            <a:ahLst/>
            <a:cxnLst/>
            <a:rect l="l" t="t" r="r" b="b"/>
            <a:pathLst>
              <a:path w="18428397" h="10870130">
                <a:moveTo>
                  <a:pt x="0" y="0"/>
                </a:moveTo>
                <a:lnTo>
                  <a:pt x="18428397" y="0"/>
                </a:lnTo>
                <a:lnTo>
                  <a:pt x="18428397" y="10870129"/>
                </a:lnTo>
                <a:lnTo>
                  <a:pt x="0" y="10870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4766" b="-34766"/>
            </a:stretch>
          </a:blipFill>
        </p:spPr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35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8" name="Picture 8" descr="pixelated battery showing three bars insid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9" name="Freeform 9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2" name="TextBox 12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5" name="TextBox 15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8" name="TextBox 18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2522460" y="1273490"/>
            <a:ext cx="13243079" cy="1251884"/>
            <a:chOff x="0" y="0"/>
            <a:chExt cx="17657439" cy="1669179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2" name="Freeform 2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WELLNESS STOCK MARKET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79067" y="2601575"/>
            <a:ext cx="15729866" cy="6757795"/>
            <a:chOff x="0" y="0"/>
            <a:chExt cx="20973155" cy="9010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20973155" cy="9010393"/>
              <a:chOff x="0" y="0"/>
              <a:chExt cx="4142845" cy="1779831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142846" cy="1779831"/>
              </a:xfrm>
              <a:custGeom>
                <a:avLst/>
                <a:gdLst/>
                <a:ahLst/>
                <a:cxnLst/>
                <a:rect l="l" t="t" r="r" b="b"/>
                <a:pathLst>
                  <a:path w="4142846" h="1779831">
                    <a:moveTo>
                      <a:pt x="24117" y="0"/>
                    </a:moveTo>
                    <a:lnTo>
                      <a:pt x="4118729" y="0"/>
                    </a:lnTo>
                    <a:cubicBezTo>
                      <a:pt x="4125125" y="0"/>
                      <a:pt x="4131259" y="2541"/>
                      <a:pt x="4135782" y="7064"/>
                    </a:cubicBezTo>
                    <a:cubicBezTo>
                      <a:pt x="4140305" y="11586"/>
                      <a:pt x="4142846" y="17721"/>
                      <a:pt x="4142846" y="24117"/>
                    </a:cubicBezTo>
                    <a:lnTo>
                      <a:pt x="4142846" y="1755714"/>
                    </a:lnTo>
                    <a:cubicBezTo>
                      <a:pt x="4142846" y="1769033"/>
                      <a:pt x="4132048" y="1779831"/>
                      <a:pt x="4118729" y="1779831"/>
                    </a:cubicBezTo>
                    <a:lnTo>
                      <a:pt x="24117" y="1779831"/>
                    </a:lnTo>
                    <a:cubicBezTo>
                      <a:pt x="10797" y="1779831"/>
                      <a:pt x="0" y="1769033"/>
                      <a:pt x="0" y="1755714"/>
                    </a:cubicBezTo>
                    <a:lnTo>
                      <a:pt x="0" y="24117"/>
                    </a:lnTo>
                    <a:cubicBezTo>
                      <a:pt x="0" y="17721"/>
                      <a:pt x="2541" y="11586"/>
                      <a:pt x="7064" y="7064"/>
                    </a:cubicBezTo>
                    <a:cubicBezTo>
                      <a:pt x="11586" y="2541"/>
                      <a:pt x="17721" y="0"/>
                      <a:pt x="24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4142845" cy="1808406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249685" y="413384"/>
              <a:ext cx="20677462" cy="8174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ACTIVITY-BACKED MARKET DYNAMICS: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STOCK PRICES RISE AND FALL BASED ON REAL EMPLOYEE PERFORMANCE (STEPS, CALORIES BURNED, HRV, DIET QUALITY), PLUS MARKET DEMAND. INDIVIDUAL ACHIEVEMENTS = INSIDER SHARES &amp; TEAM GROWTH.</a:t>
              </a:r>
            </a:p>
            <a:p>
              <a:pPr algn="l">
                <a:lnSpc>
                  <a:spcPts val="3023"/>
                </a:lnSpc>
              </a:pPr>
              <a:endParaRPr lang="en-US" sz="26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endParaRP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CA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GAMIFIED CORPORATE WELLNESS EXCHANGE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TRANSFORM DEPARTMENTS INTO "COMPANIES" LISTED ON A WELLNESS STOCK MARKET, WHERE TEAM HEALTH, ACTIVITY, AND NUTRITION DRIVE STOCK PRICES. EMPLOYEES TRADE SHARES USING WELLNESS COINS, MERGING FUN WITH FITNESS.</a:t>
              </a:r>
            </a:p>
            <a:p>
              <a:pPr algn="l">
                <a:lnSpc>
                  <a:spcPts val="3023"/>
                </a:lnSpc>
              </a:pPr>
              <a:endParaRPr lang="en-US" sz="26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endParaRP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CA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NO FREE RIDERS – EFFORT = TRADING POWER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PERSONAL ACTIVITY UNLOCKS TRADING LIMITS, DIVIDEND ELIGIBILITY, AND LOYALTY BONUSES. EMPLOYEES MUST MOVE, EAT HEALTHY, AND PARTICIPATE TO PROFIT—NO SHORTCUTS.</a:t>
              </a:r>
            </a:p>
          </p:txBody>
        </p:sp>
      </p:grpSp>
      <p:pic>
        <p:nvPicPr>
          <p:cNvPr id="30" name="Picture 30" descr="pixelated trophy slightly bounci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5749168" y="8799733"/>
            <a:ext cx="1099150" cy="1272981"/>
          </a:xfrm>
          <a:prstGeom prst="rect">
            <a:avLst/>
          </a:prstGeom>
        </p:spPr>
      </p:pic>
      <p:pic>
        <p:nvPicPr>
          <p:cNvPr id="31" name="Picture 31" descr="pixelated chess piece slightly bouncin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16848318" y="8443886"/>
            <a:ext cx="704358" cy="1628828"/>
          </a:xfrm>
          <a:prstGeom prst="rect">
            <a:avLst/>
          </a:prstGeom>
        </p:spPr>
      </p:pic>
      <p:pic>
        <p:nvPicPr>
          <p:cNvPr id="32" name="Picture 32" descr="pixelated shield slightly bounci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14827301" y="8853365"/>
            <a:ext cx="841778" cy="1098162"/>
          </a:xfrm>
          <a:prstGeom prst="rect">
            <a:avLst/>
          </a:prstGeom>
        </p:spPr>
      </p:pic>
      <p:sp>
        <p:nvSpPr>
          <p:cNvPr id="33" name="Freeform 33"/>
          <p:cNvSpPr/>
          <p:nvPr/>
        </p:nvSpPr>
        <p:spPr>
          <a:xfrm>
            <a:off x="15976907" y="1325997"/>
            <a:ext cx="1032026" cy="1032026"/>
          </a:xfrm>
          <a:custGeom>
            <a:avLst/>
            <a:gdLst/>
            <a:ahLst/>
            <a:cxnLst/>
            <a:rect l="l" t="t" r="r" b="b"/>
            <a:pathLst>
              <a:path w="1032026" h="1032026">
                <a:moveTo>
                  <a:pt x="0" y="0"/>
                </a:moveTo>
                <a:lnTo>
                  <a:pt x="1032026" y="0"/>
                </a:lnTo>
                <a:lnTo>
                  <a:pt x="1032026" y="1032026"/>
                </a:lnTo>
                <a:lnTo>
                  <a:pt x="0" y="10320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219734" y="1383419"/>
            <a:ext cx="1032026" cy="1032026"/>
          </a:xfrm>
          <a:custGeom>
            <a:avLst/>
            <a:gdLst/>
            <a:ahLst/>
            <a:cxnLst/>
            <a:rect l="l" t="t" r="r" b="b"/>
            <a:pathLst>
              <a:path w="1032026" h="1032026">
                <a:moveTo>
                  <a:pt x="0" y="0"/>
                </a:moveTo>
                <a:lnTo>
                  <a:pt x="1032026" y="0"/>
                </a:lnTo>
                <a:lnTo>
                  <a:pt x="1032026" y="1032027"/>
                </a:lnTo>
                <a:lnTo>
                  <a:pt x="0" y="103202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1197290"/>
            <a:ext cx="13243079" cy="1251884"/>
            <a:chOff x="0" y="0"/>
            <a:chExt cx="17657439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GAMIFICATION FEATURES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047507" y="7419730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4335565" y="2881505"/>
            <a:ext cx="9787224" cy="6376795"/>
            <a:chOff x="0" y="0"/>
            <a:chExt cx="13049632" cy="8502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3049632" cy="8502393"/>
              <a:chOff x="0" y="0"/>
              <a:chExt cx="2577705" cy="1679485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577705" cy="1679485"/>
              </a:xfrm>
              <a:custGeom>
                <a:avLst/>
                <a:gdLst/>
                <a:ahLst/>
                <a:cxnLst/>
                <a:rect l="l" t="t" r="r" b="b"/>
                <a:pathLst>
                  <a:path w="2577705" h="1679485">
                    <a:moveTo>
                      <a:pt x="38760" y="0"/>
                    </a:moveTo>
                    <a:lnTo>
                      <a:pt x="2538945" y="0"/>
                    </a:lnTo>
                    <a:cubicBezTo>
                      <a:pt x="2549225" y="0"/>
                      <a:pt x="2559084" y="4084"/>
                      <a:pt x="2566352" y="11353"/>
                    </a:cubicBezTo>
                    <a:cubicBezTo>
                      <a:pt x="2573621" y="18622"/>
                      <a:pt x="2577705" y="28480"/>
                      <a:pt x="2577705" y="38760"/>
                    </a:cubicBezTo>
                    <a:lnTo>
                      <a:pt x="2577705" y="1640725"/>
                    </a:lnTo>
                    <a:cubicBezTo>
                      <a:pt x="2577705" y="1662132"/>
                      <a:pt x="2560352" y="1679485"/>
                      <a:pt x="2538945" y="1679485"/>
                    </a:cubicBezTo>
                    <a:lnTo>
                      <a:pt x="38760" y="1679485"/>
                    </a:lnTo>
                    <a:cubicBezTo>
                      <a:pt x="28480" y="1679485"/>
                      <a:pt x="18622" y="1675401"/>
                      <a:pt x="11353" y="1668132"/>
                    </a:cubicBezTo>
                    <a:cubicBezTo>
                      <a:pt x="4084" y="1660864"/>
                      <a:pt x="0" y="1651005"/>
                      <a:pt x="0" y="1640725"/>
                    </a:cubicBezTo>
                    <a:lnTo>
                      <a:pt x="0" y="38760"/>
                    </a:lnTo>
                    <a:cubicBezTo>
                      <a:pt x="0" y="17354"/>
                      <a:pt x="17354" y="0"/>
                      <a:pt x="387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577705" cy="1708060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55356" y="413384"/>
              <a:ext cx="12865650" cy="766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DAILY MISSIONS: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SMALL GOALS LIKE “WALK 5,000 STEPS” OR “MEDITATE 10 MINUTES.”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COMPLETING = POINTS FOR SURVIVAL RESOURCES.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WEEKLY SURVIVAL EPISODES: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EACH WEEK IS A NARRATIVE CHALLENGE: STORMS, WILD ANIMALS, FESTIVALS.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EXAMPLE: “WEEK 2: DROUGHT → EXTRA WATER COLLECTION NEEDED.”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 BADGES &amp; AVATAR: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PIXEL BADGES: “ISLAND CHEF,” “STORM SURVIVOR,” “EXPLORER TRIBE.”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PERSONALIZED AVATAR FOR EVERY EMPLOYEE TO GIVE UNIQUE EXPERIENCE</a:t>
              </a:r>
            </a:p>
          </p:txBody>
        </p:sp>
      </p:grpSp>
      <p:pic>
        <p:nvPicPr>
          <p:cNvPr id="30" name="Picture 30" descr="pixelated thunderbolt slightly bounci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5988739" y="7798350"/>
            <a:ext cx="651152" cy="1037773"/>
          </a:xfrm>
          <a:prstGeom prst="rect">
            <a:avLst/>
          </a:prstGeom>
        </p:spPr>
      </p:pic>
      <p:pic>
        <p:nvPicPr>
          <p:cNvPr id="31" name="Picture 31" descr="pixelated fire slightly moving 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16314315" y="8317237"/>
            <a:ext cx="861963" cy="1722235"/>
          </a:xfrm>
          <a:prstGeom prst="rect">
            <a:avLst/>
          </a:prstGeom>
        </p:spPr>
      </p:pic>
      <p:pic>
        <p:nvPicPr>
          <p:cNvPr id="32" name="Picture 32" descr="pixelated spinning helmet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16767967" y="7825365"/>
            <a:ext cx="905070" cy="1143635"/>
          </a:xfrm>
          <a:prstGeom prst="rect">
            <a:avLst/>
          </a:prstGeom>
        </p:spPr>
      </p:pic>
      <p:pic>
        <p:nvPicPr>
          <p:cNvPr id="33" name="Picture 33" descr="pixelated mushroom slightly bouncing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15157756" y="8853365"/>
            <a:ext cx="1156560" cy="118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1197290"/>
            <a:ext cx="13243079" cy="1251884"/>
            <a:chOff x="0" y="0"/>
            <a:chExt cx="17657439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INTERACTIVE DASHBOARDS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047507" y="7419730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4537024" y="2601575"/>
            <a:ext cx="9213951" cy="7138795"/>
            <a:chOff x="0" y="0"/>
            <a:chExt cx="12285268" cy="9518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2285268" cy="9518393"/>
              <a:chOff x="0" y="0"/>
              <a:chExt cx="2426720" cy="1880176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426720" cy="1880177"/>
              </a:xfrm>
              <a:custGeom>
                <a:avLst/>
                <a:gdLst/>
                <a:ahLst/>
                <a:cxnLst/>
                <a:rect l="l" t="t" r="r" b="b"/>
                <a:pathLst>
                  <a:path w="2426720" h="1880177">
                    <a:moveTo>
                      <a:pt x="41172" y="0"/>
                    </a:moveTo>
                    <a:lnTo>
                      <a:pt x="2385548" y="0"/>
                    </a:lnTo>
                    <a:cubicBezTo>
                      <a:pt x="2408287" y="0"/>
                      <a:pt x="2426720" y="18433"/>
                      <a:pt x="2426720" y="41172"/>
                    </a:cubicBezTo>
                    <a:lnTo>
                      <a:pt x="2426720" y="1839005"/>
                    </a:lnTo>
                    <a:cubicBezTo>
                      <a:pt x="2426720" y="1861743"/>
                      <a:pt x="2408287" y="1880177"/>
                      <a:pt x="2385548" y="1880177"/>
                    </a:cubicBezTo>
                    <a:lnTo>
                      <a:pt x="41172" y="1880177"/>
                    </a:lnTo>
                    <a:cubicBezTo>
                      <a:pt x="18433" y="1880177"/>
                      <a:pt x="0" y="1861743"/>
                      <a:pt x="0" y="1839005"/>
                    </a:cubicBezTo>
                    <a:lnTo>
                      <a:pt x="0" y="41172"/>
                    </a:lnTo>
                    <a:cubicBezTo>
                      <a:pt x="0" y="18433"/>
                      <a:pt x="18433" y="0"/>
                      <a:pt x="411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426720" cy="190875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46256" y="413384"/>
              <a:ext cx="12112063" cy="8682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TEAM SURVIVAL DASHBOARD: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TRACKS FIREWOOD, SHELTER, WATER, FOOD.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RECOMMENDATION ENGINE FOR CHALLENGE CREATION.</a:t>
              </a:r>
            </a:p>
            <a:p>
              <a:pPr algn="l">
                <a:lnSpc>
                  <a:spcPts val="3023"/>
                </a:lnSpc>
              </a:pPr>
              <a:endParaRPr lang="en-US" sz="26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endParaRP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CA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INDIVIDUAL PROGRESS: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PERSONALIZED STATS (BMI, CALORIE GOALS, STEP GOALS)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WEEKLY TRENDS: GRAPHS OF SLEEP STREAKS, FOOD LOGS, &amp; STEPS.</a:t>
              </a:r>
            </a:p>
            <a:p>
              <a:pPr algn="l">
                <a:lnSpc>
                  <a:spcPts val="3023"/>
                </a:lnSpc>
              </a:pPr>
              <a:endParaRPr lang="en-US" sz="26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endParaRP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CA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STORYTELLING POP-UPS: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EXAMPLE: “YOUR TRIBE COLLECTED ENOUGH WATER → CAMP THRIVES !”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LANGCHAIN AGENT FOR ENGAGEMENT TRIGGERS.</a:t>
              </a:r>
            </a:p>
          </p:txBody>
        </p:sp>
      </p:grpSp>
      <p:pic>
        <p:nvPicPr>
          <p:cNvPr id="30" name="Picture 30" descr="pixelated trophy slightly bounci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5749168" y="8799733"/>
            <a:ext cx="1099150" cy="1272981"/>
          </a:xfrm>
          <a:prstGeom prst="rect">
            <a:avLst/>
          </a:prstGeom>
        </p:spPr>
      </p:pic>
      <p:pic>
        <p:nvPicPr>
          <p:cNvPr id="31" name="Picture 31" descr="pixelated chess piece slightly bouncin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16848318" y="8443886"/>
            <a:ext cx="704358" cy="1628828"/>
          </a:xfrm>
          <a:prstGeom prst="rect">
            <a:avLst/>
          </a:prstGeom>
        </p:spPr>
      </p:pic>
      <p:pic>
        <p:nvPicPr>
          <p:cNvPr id="32" name="Picture 32" descr="pixelated shield slightly bounci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14827301" y="8853365"/>
            <a:ext cx="841778" cy="109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652</Words>
  <Application>Microsoft Office PowerPoint</Application>
  <PresentationFormat>Custom</PresentationFormat>
  <Paragraphs>128</Paragraphs>
  <Slides>11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Disket Mono Bold</vt:lpstr>
      <vt:lpstr>Calibri</vt:lpstr>
      <vt:lpstr>Arial</vt:lpstr>
      <vt:lpstr>Arcade Gamer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SJRK DATASPRINT</dc:title>
  <dc:creator>DELL</dc:creator>
  <cp:lastModifiedBy>Raghav Karthik</cp:lastModifiedBy>
  <cp:revision>2</cp:revision>
  <dcterms:created xsi:type="dcterms:W3CDTF">2006-08-16T00:00:00Z</dcterms:created>
  <dcterms:modified xsi:type="dcterms:W3CDTF">2025-09-05T03:49:54Z</dcterms:modified>
  <dc:identifier>DAGxVmO6hFg</dc:identifier>
</cp:coreProperties>
</file>