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cade Gamer" panose="020B0604020202020204" charset="0"/>
      <p:regular r:id="rId12"/>
    </p:embeddedFont>
    <p:embeddedFont>
      <p:font typeface="Disket Mono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E6755-18D1-4B89-BB6D-817E9CEA625F}" v="9" dt="2025-08-28T10:20:06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9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svg"/><Relationship Id="rId3" Type="http://schemas.openxmlformats.org/officeDocument/2006/relationships/image" Target="../media/image2.gi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5.png"/><Relationship Id="rId3" Type="http://schemas.openxmlformats.org/officeDocument/2006/relationships/image" Target="../media/image2.gif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gif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gif"/><Relationship Id="rId2" Type="http://schemas.openxmlformats.org/officeDocument/2006/relationships/image" Target="../media/image1.gif"/><Relationship Id="rId16" Type="http://schemas.openxmlformats.org/officeDocument/2006/relationships/image" Target="../media/image28.gif"/><Relationship Id="rId20" Type="http://schemas.openxmlformats.org/officeDocument/2006/relationships/image" Target="../media/image3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gif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sv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video" Target="../media/media1.mp4"/><Relationship Id="rId16" Type="http://schemas.openxmlformats.org/officeDocument/2006/relationships/image" Target="../media/image25.svg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34.jpe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2.gif"/><Relationship Id="rId4" Type="http://schemas.openxmlformats.org/officeDocument/2006/relationships/image" Target="../media/image1.gif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gif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sv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video" Target="../media/media1.mp4"/><Relationship Id="rId16" Type="http://schemas.openxmlformats.org/officeDocument/2006/relationships/image" Target="../media/image25.svg"/><Relationship Id="rId1" Type="http://schemas.microsoft.com/office/2007/relationships/media" Target="../media/media1.mp4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34.jpe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2.gif"/><Relationship Id="rId4" Type="http://schemas.openxmlformats.org/officeDocument/2006/relationships/image" Target="../media/image1.gif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35.png"/><Relationship Id="rId2" Type="http://schemas.openxmlformats.org/officeDocument/2006/relationships/image" Target="../media/image1.gif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gif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7.gif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36.gif"/><Relationship Id="rId2" Type="http://schemas.openxmlformats.org/officeDocument/2006/relationships/image" Target="../media/image1.gif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gif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8.gif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40.gif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39.gif"/><Relationship Id="rId2" Type="http://schemas.openxmlformats.org/officeDocument/2006/relationships/image" Target="../media/image1.gif"/><Relationship Id="rId16" Type="http://schemas.openxmlformats.org/officeDocument/2006/relationships/image" Target="../media/image2.gif"/><Relationship Id="rId20" Type="http://schemas.openxmlformats.org/officeDocument/2006/relationships/image" Target="../media/image4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gif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41.gif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44.sv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1.gif"/><Relationship Id="rId16" Type="http://schemas.openxmlformats.org/officeDocument/2006/relationships/image" Target="../media/image2.gif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gif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45.pn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5.pn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video" Target="../media/media1.mp4"/><Relationship Id="rId16" Type="http://schemas.openxmlformats.org/officeDocument/2006/relationships/image" Target="../media/image26.png"/><Relationship Id="rId20" Type="http://schemas.openxmlformats.org/officeDocument/2006/relationships/image" Target="../media/image44.svg"/><Relationship Id="rId1" Type="http://schemas.microsoft.com/office/2007/relationships/media" Target="../media/media1.mp4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47.gif"/><Relationship Id="rId10" Type="http://schemas.openxmlformats.org/officeDocument/2006/relationships/image" Target="../media/image20.png"/><Relationship Id="rId19" Type="http://schemas.openxmlformats.org/officeDocument/2006/relationships/image" Target="../media/image43.png"/><Relationship Id="rId4" Type="http://schemas.openxmlformats.org/officeDocument/2006/relationships/image" Target="../media/image34.jpe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A6C9951-8F99-871C-3B3D-B160D5EF4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9"/>
            <a:ext cx="18288000" cy="11430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361856" y="1668750"/>
            <a:ext cx="13384162" cy="6327070"/>
            <a:chOff x="0" y="0"/>
            <a:chExt cx="3525047" cy="1666389"/>
          </a:xfrm>
        </p:grpSpPr>
        <p:sp>
          <p:nvSpPr>
            <p:cNvPr id="4" name="Freeform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3525047" cy="1666389"/>
            </a:xfrm>
            <a:custGeom>
              <a:avLst/>
              <a:gdLst/>
              <a:ahLst/>
              <a:cxnLst/>
              <a:rect l="l" t="t" r="r" b="b"/>
              <a:pathLst>
                <a:path w="3525047" h="1666389">
                  <a:moveTo>
                    <a:pt x="28344" y="0"/>
                  </a:moveTo>
                  <a:lnTo>
                    <a:pt x="3496703" y="0"/>
                  </a:lnTo>
                  <a:cubicBezTo>
                    <a:pt x="3504221" y="0"/>
                    <a:pt x="3511430" y="2986"/>
                    <a:pt x="3516745" y="8302"/>
                  </a:cubicBezTo>
                  <a:cubicBezTo>
                    <a:pt x="3522061" y="13617"/>
                    <a:pt x="3525047" y="20826"/>
                    <a:pt x="3525047" y="28344"/>
                  </a:cubicBezTo>
                  <a:lnTo>
                    <a:pt x="3525047" y="1638045"/>
                  </a:lnTo>
                  <a:cubicBezTo>
                    <a:pt x="3525047" y="1645563"/>
                    <a:pt x="3522061" y="1652772"/>
                    <a:pt x="3516745" y="1658087"/>
                  </a:cubicBezTo>
                  <a:cubicBezTo>
                    <a:pt x="3511430" y="1663403"/>
                    <a:pt x="3504221" y="1666389"/>
                    <a:pt x="3496703" y="1666389"/>
                  </a:cubicBezTo>
                  <a:lnTo>
                    <a:pt x="28344" y="1666389"/>
                  </a:lnTo>
                  <a:cubicBezTo>
                    <a:pt x="20826" y="1666389"/>
                    <a:pt x="13617" y="1663403"/>
                    <a:pt x="8302" y="1658087"/>
                  </a:cubicBezTo>
                  <a:cubicBezTo>
                    <a:pt x="2986" y="1652772"/>
                    <a:pt x="0" y="1645563"/>
                    <a:pt x="0" y="1638045"/>
                  </a:cubicBezTo>
                  <a:lnTo>
                    <a:pt x="0" y="28344"/>
                  </a:lnTo>
                  <a:cubicBezTo>
                    <a:pt x="0" y="20826"/>
                    <a:pt x="2986" y="13617"/>
                    <a:pt x="8302" y="8302"/>
                  </a:cubicBezTo>
                  <a:cubicBezTo>
                    <a:pt x="13617" y="2986"/>
                    <a:pt x="20826" y="0"/>
                    <a:pt x="28344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525047" cy="169496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6" name="Picture 6" descr="pixelated character with yellow hai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8962" y="7466587"/>
            <a:ext cx="2319862" cy="2761741"/>
          </a:xfrm>
          <a:prstGeom prst="rect">
            <a:avLst/>
          </a:prstGeom>
        </p:spPr>
      </p:pic>
      <p:sp>
        <p:nvSpPr>
          <p:cNvPr id="7" name="Freeform 7" descr="health bar pixel art for Player 1"/>
          <p:cNvSpPr/>
          <p:nvPr/>
        </p:nvSpPr>
        <p:spPr>
          <a:xfrm>
            <a:off x="2695009" y="596383"/>
            <a:ext cx="2377744" cy="432317"/>
          </a:xfrm>
          <a:custGeom>
            <a:avLst/>
            <a:gdLst/>
            <a:ahLst/>
            <a:cxnLst/>
            <a:rect l="l" t="t" r="r" b="b"/>
            <a:pathLst>
              <a:path w="2377744" h="432317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 descr="health bar pixel art for Player 2"/>
          <p:cNvSpPr/>
          <p:nvPr/>
        </p:nvSpPr>
        <p:spPr>
          <a:xfrm>
            <a:off x="13424017" y="670536"/>
            <a:ext cx="2087036" cy="379461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9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id="10" name="Picture 10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id="11" name="Picture 11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id="12" name="Picture 12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id="13" name="Picture 13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id="14" name="Picture 14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-980286">
            <a:off x="463881" y="1925570"/>
            <a:ext cx="269149" cy="280364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8004723" y="6592499"/>
            <a:ext cx="2685571" cy="1403321"/>
            <a:chOff x="0" y="0"/>
            <a:chExt cx="3580761" cy="1871094"/>
          </a:xfrm>
        </p:grpSpPr>
        <p:sp>
          <p:nvSpPr>
            <p:cNvPr id="16" name="Freeform 16" descr="Start pixel art button"/>
            <p:cNvSpPr/>
            <p:nvPr/>
          </p:nvSpPr>
          <p:spPr>
            <a:xfrm>
              <a:off x="0" y="0"/>
              <a:ext cx="2928712" cy="1251359"/>
            </a:xfrm>
            <a:custGeom>
              <a:avLst/>
              <a:gdLst/>
              <a:ahLst/>
              <a:cxnLst/>
              <a:rect l="l" t="t" r="r" b="b"/>
              <a:pathLst>
                <a:path w="2928712" h="1251359">
                  <a:moveTo>
                    <a:pt x="0" y="0"/>
                  </a:moveTo>
                  <a:lnTo>
                    <a:pt x="2928712" y="0"/>
                  </a:lnTo>
                  <a:lnTo>
                    <a:pt x="2928712" y="1251359"/>
                  </a:lnTo>
                  <a:lnTo>
                    <a:pt x="0" y="125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17" name="Picture 17" descr="pixelated button slightly bouncing from lower right to upper left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2276662" y="625679"/>
              <a:ext cx="1304099" cy="1245415"/>
            </a:xfrm>
            <a:prstGeom prst="rect">
              <a:avLst/>
            </a:prstGeom>
          </p:spPr>
        </p:pic>
      </p:grpSp>
      <p:sp>
        <p:nvSpPr>
          <p:cNvPr id="18" name="TextBox 18"/>
          <p:cNvSpPr txBox="1"/>
          <p:nvPr/>
        </p:nvSpPr>
        <p:spPr>
          <a:xfrm>
            <a:off x="15511053" y="682309"/>
            <a:ext cx="1952265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 dirty="0">
                <a:latin typeface="Arcade Gamer"/>
                <a:ea typeface="Arcade Gamer"/>
                <a:cs typeface="Arcade Gamer"/>
                <a:sym typeface="Arcade Gamer"/>
              </a:rPr>
              <a:t>DEADLINE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42541" y="639714"/>
            <a:ext cx="2343027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 dirty="0">
                <a:latin typeface="Arcade Gamer"/>
                <a:ea typeface="Arcade Gamer"/>
                <a:cs typeface="Arcade Gamer"/>
                <a:sym typeface="Arcade Gamer"/>
              </a:rPr>
              <a:t>TEAM SJRK</a:t>
            </a:r>
          </a:p>
        </p:txBody>
      </p:sp>
      <p:sp>
        <p:nvSpPr>
          <p:cNvPr id="20" name="Freeform 20" descr="pixelated green arrow pointing to the left"/>
          <p:cNvSpPr/>
          <p:nvPr/>
        </p:nvSpPr>
        <p:spPr>
          <a:xfrm flipH="1">
            <a:off x="4346525" y="8772000"/>
            <a:ext cx="465322" cy="434019"/>
          </a:xfrm>
          <a:custGeom>
            <a:avLst/>
            <a:gdLst/>
            <a:ahLst/>
            <a:cxnLst/>
            <a:rect l="l" t="t" r="r" b="b"/>
            <a:pathLst>
              <a:path w="465322" h="434019">
                <a:moveTo>
                  <a:pt x="465322" y="0"/>
                </a:moveTo>
                <a:lnTo>
                  <a:pt x="0" y="0"/>
                </a:lnTo>
                <a:lnTo>
                  <a:pt x="0" y="434019"/>
                </a:lnTo>
                <a:lnTo>
                  <a:pt x="465322" y="434019"/>
                </a:lnTo>
                <a:lnTo>
                  <a:pt x="46532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83297" y="8363408"/>
            <a:ext cx="8321406" cy="109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sz="3240" dirty="0" err="1">
                <a:solidFill>
                  <a:schemeClr val="bg1"/>
                </a:solidFill>
                <a:latin typeface="Arcade Gamer"/>
                <a:ea typeface="Arcade Gamer"/>
                <a:cs typeface="Arcade Gamer"/>
                <a:sym typeface="Arcade Gamer"/>
              </a:rPr>
              <a:t>TurnIng</a:t>
            </a:r>
            <a:r>
              <a:rPr lang="en-US" sz="3240" dirty="0">
                <a:solidFill>
                  <a:schemeClr val="bg1"/>
                </a:solidFill>
                <a:latin typeface="Arcade Gamer"/>
                <a:ea typeface="Arcade Gamer"/>
                <a:cs typeface="Arcade Gamer"/>
                <a:sym typeface="Arcade Gamer"/>
              </a:rPr>
              <a:t> everyday wellness Into an epic survival quest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61856" y="2056227"/>
            <a:ext cx="13564288" cy="4573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10499">
                <a:solidFill>
                  <a:srgbClr val="585EFF"/>
                </a:solidFill>
                <a:latin typeface="Arcade Gamer"/>
                <a:ea typeface="Arcade Gamer"/>
                <a:cs typeface="Arcade Gamer"/>
                <a:sym typeface="Arcade Gamer"/>
              </a:rPr>
              <a:t>CORPORATE SURVIVAL ADVENTURE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021769" y="682309"/>
            <a:ext cx="4244462" cy="32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 dirty="0">
                <a:latin typeface="Arcade Gamer"/>
                <a:ea typeface="Arcade Gamer"/>
                <a:cs typeface="Arcade Gamer"/>
                <a:sym typeface="Arcade Gamer"/>
              </a:rPr>
              <a:t>HIGHSCORE 2500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287629" y="10020300"/>
            <a:ext cx="20863257" cy="1250234"/>
            <a:chOff x="0" y="0"/>
            <a:chExt cx="27817677" cy="166697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9032038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8064077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8" name="Freeform 28" descr="pixelated green arrow pointing to the left"/>
          <p:cNvSpPr/>
          <p:nvPr/>
        </p:nvSpPr>
        <p:spPr>
          <a:xfrm>
            <a:off x="13476153" y="8729031"/>
            <a:ext cx="465322" cy="434019"/>
          </a:xfrm>
          <a:custGeom>
            <a:avLst/>
            <a:gdLst/>
            <a:ahLst/>
            <a:cxnLst/>
            <a:rect l="l" t="t" r="r" b="b"/>
            <a:pathLst>
              <a:path w="465322" h="434019">
                <a:moveTo>
                  <a:pt x="0" y="0"/>
                </a:moveTo>
                <a:lnTo>
                  <a:pt x="465322" y="0"/>
                </a:lnTo>
                <a:lnTo>
                  <a:pt x="465322" y="434019"/>
                </a:lnTo>
                <a:lnTo>
                  <a:pt x="0" y="4340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E7E6E8F-17F8-8271-3F0C-2E4C1764E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9"/>
            <a:ext cx="18288000" cy="11430000"/>
          </a:xfrm>
          <a:prstGeom prst="rect">
            <a:avLst/>
          </a:prstGeom>
        </p:spPr>
      </p:pic>
      <p:pic>
        <p:nvPicPr>
          <p:cNvPr id="3" name="Picture 3" descr="pixelated character with yellow hai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8962" y="7466587"/>
            <a:ext cx="2319862" cy="2761741"/>
          </a:xfrm>
          <a:prstGeom prst="rect">
            <a:avLst/>
          </a:prstGeom>
        </p:spPr>
      </p:pic>
      <p:sp>
        <p:nvSpPr>
          <p:cNvPr id="4" name="Freeform 4" descr="health bar pixel art for Player 1"/>
          <p:cNvSpPr/>
          <p:nvPr/>
        </p:nvSpPr>
        <p:spPr>
          <a:xfrm>
            <a:off x="2695009" y="596383"/>
            <a:ext cx="2377744" cy="432317"/>
          </a:xfrm>
          <a:custGeom>
            <a:avLst/>
            <a:gdLst/>
            <a:ahLst/>
            <a:cxnLst/>
            <a:rect l="l" t="t" r="r" b="b"/>
            <a:pathLst>
              <a:path w="2377744" h="432317">
                <a:moveTo>
                  <a:pt x="0" y="0"/>
                </a:moveTo>
                <a:lnTo>
                  <a:pt x="2377745" y="0"/>
                </a:lnTo>
                <a:lnTo>
                  <a:pt x="2377745" y="432317"/>
                </a:lnTo>
                <a:lnTo>
                  <a:pt x="0" y="43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 descr="health bar pixel art for Player 2"/>
          <p:cNvSpPr/>
          <p:nvPr/>
        </p:nvSpPr>
        <p:spPr>
          <a:xfrm>
            <a:off x="13424017" y="670536"/>
            <a:ext cx="2087036" cy="379461"/>
          </a:xfrm>
          <a:custGeom>
            <a:avLst/>
            <a:gdLst/>
            <a:ahLst/>
            <a:cxnLst/>
            <a:rect l="l" t="t" r="r" b="b"/>
            <a:pathLst>
              <a:path w="2087036" h="379461">
                <a:moveTo>
                  <a:pt x="0" y="0"/>
                </a:moveTo>
                <a:lnTo>
                  <a:pt x="2087036" y="0"/>
                </a:lnTo>
                <a:lnTo>
                  <a:pt x="2087036" y="379461"/>
                </a:lnTo>
                <a:lnTo>
                  <a:pt x="0" y="379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6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604890">
            <a:off x="17509575" y="4896612"/>
            <a:ext cx="554300" cy="577396"/>
          </a:xfrm>
          <a:prstGeom prst="rect">
            <a:avLst/>
          </a:prstGeom>
        </p:spPr>
      </p:pic>
      <p:pic>
        <p:nvPicPr>
          <p:cNvPr id="7" name="Picture 7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-1221735">
            <a:off x="17085962" y="3338385"/>
            <a:ext cx="397359" cy="413915"/>
          </a:xfrm>
          <a:prstGeom prst="rect">
            <a:avLst/>
          </a:prstGeom>
        </p:spPr>
      </p:pic>
      <p:pic>
        <p:nvPicPr>
          <p:cNvPr id="8" name="Picture 8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>
            <a:off x="17517576" y="1957766"/>
            <a:ext cx="269149" cy="280364"/>
          </a:xfrm>
          <a:prstGeom prst="rect">
            <a:avLst/>
          </a:prstGeom>
        </p:spPr>
      </p:pic>
      <p:pic>
        <p:nvPicPr>
          <p:cNvPr id="9" name="Picture 9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-599390">
            <a:off x="421312" y="5056909"/>
            <a:ext cx="554300" cy="577396"/>
          </a:xfrm>
          <a:prstGeom prst="rect">
            <a:avLst/>
          </a:prstGeom>
        </p:spPr>
      </p:pic>
      <p:pic>
        <p:nvPicPr>
          <p:cNvPr id="10" name="Picture 10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368085">
            <a:off x="788009" y="3418711"/>
            <a:ext cx="397359" cy="413915"/>
          </a:xfrm>
          <a:prstGeom prst="rect">
            <a:avLst/>
          </a:prstGeom>
        </p:spPr>
      </p:pic>
      <p:pic>
        <p:nvPicPr>
          <p:cNvPr id="11" name="Picture 11" descr="pixelated yellow star slightly bouncing"/>
          <p:cNvPicPr>
            <a:picLocks noChangeAspect="1"/>
          </p:cNvPicPr>
          <p:nvPr/>
        </p:nvPicPr>
        <p:blipFill>
          <a:blip r:embed="rId8">
            <a:alphaModFix amt="71000"/>
          </a:blip>
          <a:srcRect/>
          <a:stretch>
            <a:fillRect/>
          </a:stretch>
        </p:blipFill>
        <p:spPr>
          <a:xfrm rot="-980286">
            <a:off x="463881" y="1925570"/>
            <a:ext cx="269149" cy="280364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5511053" y="682309"/>
            <a:ext cx="1952265" cy="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DEADLINE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2541" y="639714"/>
            <a:ext cx="2343027" cy="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TEAM SJRK</a:t>
            </a:r>
          </a:p>
        </p:txBody>
      </p:sp>
      <p:sp>
        <p:nvSpPr>
          <p:cNvPr id="14" name="Freeform 14" descr="pixelated green arrow pointing to the left"/>
          <p:cNvSpPr/>
          <p:nvPr/>
        </p:nvSpPr>
        <p:spPr>
          <a:xfrm flipH="1">
            <a:off x="4346525" y="8772000"/>
            <a:ext cx="465322" cy="434019"/>
          </a:xfrm>
          <a:custGeom>
            <a:avLst/>
            <a:gdLst/>
            <a:ahLst/>
            <a:cxnLst/>
            <a:rect l="l" t="t" r="r" b="b"/>
            <a:pathLst>
              <a:path w="465322" h="434019">
                <a:moveTo>
                  <a:pt x="465322" y="0"/>
                </a:moveTo>
                <a:lnTo>
                  <a:pt x="0" y="0"/>
                </a:lnTo>
                <a:lnTo>
                  <a:pt x="0" y="434019"/>
                </a:lnTo>
                <a:lnTo>
                  <a:pt x="465322" y="434019"/>
                </a:lnTo>
                <a:lnTo>
                  <a:pt x="46532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983297" y="8649158"/>
            <a:ext cx="8321406" cy="584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C1FF72"/>
                </a:solidFill>
                <a:latin typeface="Arcade Gamer"/>
                <a:ea typeface="Arcade Gamer"/>
                <a:cs typeface="Arcade Gamer"/>
                <a:sym typeface="Arcade Gamer"/>
              </a:rPr>
              <a:t>SJRK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32467" y="2656996"/>
            <a:ext cx="8276347" cy="4372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28"/>
              </a:lnSpc>
            </a:pPr>
            <a:r>
              <a:rPr lang="en-US" sz="14846" dirty="0">
                <a:solidFill>
                  <a:schemeClr val="bg1"/>
                </a:solidFill>
                <a:latin typeface="Arcade Gamer"/>
                <a:ea typeface="Arcade Gamer"/>
                <a:cs typeface="Arcade Gamer"/>
                <a:sym typeface="Arcade Gamer"/>
              </a:rPr>
              <a:t>THANK </a:t>
            </a:r>
          </a:p>
          <a:p>
            <a:pPr algn="ctr">
              <a:lnSpc>
                <a:spcPts val="16628"/>
              </a:lnSpc>
            </a:pPr>
            <a:r>
              <a:rPr lang="en-US" sz="14846" dirty="0">
                <a:solidFill>
                  <a:schemeClr val="bg1"/>
                </a:solidFill>
                <a:latin typeface="Arcade Gamer"/>
                <a:ea typeface="Arcade Gamer"/>
                <a:cs typeface="Arcade Gamer"/>
                <a:sym typeface="Arcade Gamer"/>
              </a:rPr>
              <a:t>YOU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21769" y="682309"/>
            <a:ext cx="4244462" cy="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3"/>
              </a:lnSpc>
            </a:pPr>
            <a:r>
              <a:rPr lang="en-US" sz="2199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HIGHSCORE 2500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1287629" y="10020300"/>
            <a:ext cx="20863257" cy="1250234"/>
            <a:chOff x="0" y="0"/>
            <a:chExt cx="27817677" cy="166697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9032038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18064077" y="0"/>
              <a:ext cx="9753600" cy="1666979"/>
            </a:xfrm>
            <a:custGeom>
              <a:avLst/>
              <a:gdLst/>
              <a:ahLst/>
              <a:cxnLst/>
              <a:rect l="l" t="t" r="r" b="b"/>
              <a:pathLst>
                <a:path w="9753600" h="1666979">
                  <a:moveTo>
                    <a:pt x="0" y="0"/>
                  </a:moveTo>
                  <a:lnTo>
                    <a:pt x="9753600" y="0"/>
                  </a:lnTo>
                  <a:lnTo>
                    <a:pt x="9753600" y="1666979"/>
                  </a:lnTo>
                  <a:lnTo>
                    <a:pt x="0" y="1666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2" name="Freeform 22" descr="pixelated green arrow pointing to the left"/>
          <p:cNvSpPr/>
          <p:nvPr/>
        </p:nvSpPr>
        <p:spPr>
          <a:xfrm>
            <a:off x="13476153" y="8729031"/>
            <a:ext cx="465322" cy="434019"/>
          </a:xfrm>
          <a:custGeom>
            <a:avLst/>
            <a:gdLst/>
            <a:ahLst/>
            <a:cxnLst/>
            <a:rect l="l" t="t" r="r" b="b"/>
            <a:pathLst>
              <a:path w="465322" h="434019">
                <a:moveTo>
                  <a:pt x="0" y="0"/>
                </a:moveTo>
                <a:lnTo>
                  <a:pt x="465322" y="0"/>
                </a:lnTo>
                <a:lnTo>
                  <a:pt x="465322" y="434019"/>
                </a:lnTo>
                <a:lnTo>
                  <a:pt x="0" y="4340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0" y="9735035"/>
            <a:ext cx="21945600" cy="1103930"/>
            <a:chOff x="0" y="0"/>
            <a:chExt cx="29260800" cy="147190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27" name="Picture 27" descr="pixelated character with yellow hair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H="1">
            <a:off x="14939438" y="7348161"/>
            <a:ext cx="2319862" cy="2761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A15965A-99B6-2775-B24A-F0768E109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9"/>
            <a:ext cx="18288000" cy="11430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46512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7315200" y="4002812"/>
            <a:ext cx="3657600" cy="4536536"/>
            <a:chOff x="0" y="0"/>
            <a:chExt cx="4876800" cy="6048715"/>
          </a:xfrm>
        </p:grpSpPr>
        <p:pic>
          <p:nvPicPr>
            <p:cNvPr id="20" name="Picture 20" descr="pixelated sword slightly bouncing"/>
            <p:cNvPicPr>
              <a:picLocks noChangeAspect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947814" y="0"/>
              <a:ext cx="1029494" cy="1169879"/>
            </a:xfrm>
            <a:prstGeom prst="rect">
              <a:avLst/>
            </a:prstGeom>
          </p:spPr>
        </p:pic>
        <p:pic>
          <p:nvPicPr>
            <p:cNvPr id="21" name="Picture 21" descr="pixelated hammer slightly bouncing"/>
            <p:cNvPicPr>
              <a:picLocks noChangeAspect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>
            <a:xfrm>
              <a:off x="2685668" y="11893"/>
              <a:ext cx="1025753" cy="1146092"/>
            </a:xfrm>
            <a:prstGeom prst="rect">
              <a:avLst/>
            </a:prstGeom>
          </p:spPr>
        </p:pic>
        <p:sp>
          <p:nvSpPr>
            <p:cNvPr id="22" name="Freeform 22" descr="pixelated brick wall segment"/>
            <p:cNvSpPr/>
            <p:nvPr/>
          </p:nvSpPr>
          <p:spPr>
            <a:xfrm>
              <a:off x="0" y="1709979"/>
              <a:ext cx="4876800" cy="735953"/>
            </a:xfrm>
            <a:custGeom>
              <a:avLst/>
              <a:gdLst/>
              <a:ahLst/>
              <a:cxnLst/>
              <a:rect l="l" t="t" r="r" b="b"/>
              <a:pathLst>
                <a:path w="4876800" h="735953">
                  <a:moveTo>
                    <a:pt x="0" y="0"/>
                  </a:moveTo>
                  <a:lnTo>
                    <a:pt x="4876800" y="0"/>
                  </a:lnTo>
                  <a:lnTo>
                    <a:pt x="4876800" y="735954"/>
                  </a:lnTo>
                  <a:lnTo>
                    <a:pt x="0" y="735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0" y="2692402"/>
              <a:ext cx="4876800" cy="1637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PHYSICAL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ACTIVITY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80377" y="4539194"/>
              <a:ext cx="4516046" cy="1509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240" dirty="0">
                  <a:solidFill>
                    <a:schemeClr val="bg1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WEARABLES DATA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92468" y="1588479"/>
            <a:ext cx="14703064" cy="1908300"/>
            <a:chOff x="0" y="0"/>
            <a:chExt cx="19604085" cy="2544399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9604085" cy="2544399"/>
              <a:chOff x="0" y="0"/>
              <a:chExt cx="3872412" cy="502597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3872412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3872412" h="502597">
                    <a:moveTo>
                      <a:pt x="25801" y="0"/>
                    </a:moveTo>
                    <a:lnTo>
                      <a:pt x="3846611" y="0"/>
                    </a:lnTo>
                    <a:cubicBezTo>
                      <a:pt x="3853454" y="0"/>
                      <a:pt x="3860016" y="2718"/>
                      <a:pt x="3864855" y="7557"/>
                    </a:cubicBezTo>
                    <a:cubicBezTo>
                      <a:pt x="3869694" y="12396"/>
                      <a:pt x="3872412" y="18958"/>
                      <a:pt x="3872412" y="25801"/>
                    </a:cubicBezTo>
                    <a:lnTo>
                      <a:pt x="3872412" y="476796"/>
                    </a:lnTo>
                    <a:cubicBezTo>
                      <a:pt x="3872412" y="483639"/>
                      <a:pt x="3869694" y="490202"/>
                      <a:pt x="3864855" y="495040"/>
                    </a:cubicBezTo>
                    <a:cubicBezTo>
                      <a:pt x="3860016" y="499879"/>
                      <a:pt x="3853454" y="502597"/>
                      <a:pt x="3846611" y="502597"/>
                    </a:cubicBezTo>
                    <a:lnTo>
                      <a:pt x="25801" y="502597"/>
                    </a:lnTo>
                    <a:cubicBezTo>
                      <a:pt x="18958" y="502597"/>
                      <a:pt x="12396" y="499879"/>
                      <a:pt x="7557" y="495040"/>
                    </a:cubicBezTo>
                    <a:cubicBezTo>
                      <a:pt x="2718" y="490202"/>
                      <a:pt x="0" y="483639"/>
                      <a:pt x="0" y="476796"/>
                    </a:cubicBezTo>
                    <a:lnTo>
                      <a:pt x="0" y="25801"/>
                    </a:lnTo>
                    <a:cubicBezTo>
                      <a:pt x="0" y="18958"/>
                      <a:pt x="2718" y="12396"/>
                      <a:pt x="7557" y="7557"/>
                    </a:cubicBezTo>
                    <a:cubicBezTo>
                      <a:pt x="12396" y="2718"/>
                      <a:pt x="18958" y="0"/>
                      <a:pt x="25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3872412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841245" y="449243"/>
              <a:ext cx="18109866" cy="172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520"/>
                </a:lnSpc>
              </a:pPr>
              <a:r>
                <a:rPr lang="en-US" sz="8500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WELLNESS AGENDA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2837932" y="4001604"/>
            <a:ext cx="3657600" cy="4536536"/>
            <a:chOff x="0" y="0"/>
            <a:chExt cx="4876800" cy="6048715"/>
          </a:xfrm>
        </p:grpSpPr>
        <p:pic>
          <p:nvPicPr>
            <p:cNvPr id="31" name="Picture 31" descr="pixelated coin spinning "/>
            <p:cNvPicPr>
              <a:picLocks noChangeAspect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875376" y="0"/>
              <a:ext cx="1095563" cy="1169879"/>
            </a:xfrm>
            <a:prstGeom prst="rect">
              <a:avLst/>
            </a:prstGeom>
          </p:spPr>
        </p:pic>
        <p:pic>
          <p:nvPicPr>
            <p:cNvPr id="32" name="Picture 32" descr="pixelated key slightly bouncing"/>
            <p:cNvPicPr>
              <a:picLocks noChangeAspect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>
            <a:xfrm>
              <a:off x="2478940" y="174159"/>
              <a:ext cx="1357952" cy="821561"/>
            </a:xfrm>
            <a:prstGeom prst="rect">
              <a:avLst/>
            </a:prstGeom>
          </p:spPr>
        </p:pic>
        <p:sp>
          <p:nvSpPr>
            <p:cNvPr id="33" name="Freeform 33" descr="pixelated brick wall segment"/>
            <p:cNvSpPr/>
            <p:nvPr/>
          </p:nvSpPr>
          <p:spPr>
            <a:xfrm>
              <a:off x="0" y="1709979"/>
              <a:ext cx="4876800" cy="735953"/>
            </a:xfrm>
            <a:custGeom>
              <a:avLst/>
              <a:gdLst/>
              <a:ahLst/>
              <a:cxnLst/>
              <a:rect l="l" t="t" r="r" b="b"/>
              <a:pathLst>
                <a:path w="4876800" h="735953">
                  <a:moveTo>
                    <a:pt x="0" y="0"/>
                  </a:moveTo>
                  <a:lnTo>
                    <a:pt x="4876800" y="0"/>
                  </a:lnTo>
                  <a:lnTo>
                    <a:pt x="4876800" y="735954"/>
                  </a:lnTo>
                  <a:lnTo>
                    <a:pt x="0" y="735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TextBox 34"/>
            <p:cNvSpPr txBox="1"/>
            <p:nvPr/>
          </p:nvSpPr>
          <p:spPr>
            <a:xfrm>
              <a:off x="0" y="2692402"/>
              <a:ext cx="4876800" cy="1637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FOOD INTAKE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360754" y="4539194"/>
              <a:ext cx="4155291" cy="1509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240" dirty="0">
                  <a:solidFill>
                    <a:schemeClr val="bg1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CAFETERIADATA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792468" y="4002812"/>
            <a:ext cx="3657600" cy="4536536"/>
            <a:chOff x="0" y="0"/>
            <a:chExt cx="4876800" cy="6048715"/>
          </a:xfrm>
        </p:grpSpPr>
        <p:pic>
          <p:nvPicPr>
            <p:cNvPr id="37" name="Picture 37" descr="pixelated sword slightly bouncing"/>
            <p:cNvPicPr>
              <a:picLocks noChangeAspect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>
            <a:xfrm>
              <a:off x="947814" y="0"/>
              <a:ext cx="1029494" cy="1169879"/>
            </a:xfrm>
            <a:prstGeom prst="rect">
              <a:avLst/>
            </a:prstGeom>
          </p:spPr>
        </p:pic>
        <p:sp>
          <p:nvSpPr>
            <p:cNvPr id="38" name="Freeform 38" descr="pixelated brick wall segment"/>
            <p:cNvSpPr/>
            <p:nvPr/>
          </p:nvSpPr>
          <p:spPr>
            <a:xfrm>
              <a:off x="0" y="1709979"/>
              <a:ext cx="4876800" cy="735953"/>
            </a:xfrm>
            <a:custGeom>
              <a:avLst/>
              <a:gdLst/>
              <a:ahLst/>
              <a:cxnLst/>
              <a:rect l="l" t="t" r="r" b="b"/>
              <a:pathLst>
                <a:path w="4876800" h="735953">
                  <a:moveTo>
                    <a:pt x="0" y="0"/>
                  </a:moveTo>
                  <a:lnTo>
                    <a:pt x="4876800" y="0"/>
                  </a:lnTo>
                  <a:lnTo>
                    <a:pt x="4876800" y="735954"/>
                  </a:lnTo>
                  <a:lnTo>
                    <a:pt x="0" y="7359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TextBox 39"/>
            <p:cNvSpPr txBox="1"/>
            <p:nvPr/>
          </p:nvSpPr>
          <p:spPr>
            <a:xfrm>
              <a:off x="0" y="2692402"/>
              <a:ext cx="4876800" cy="16372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WORK QUALITY</a:t>
              </a:r>
            </a:p>
          </p:txBody>
        </p:sp>
        <p:pic>
          <p:nvPicPr>
            <p:cNvPr id="40" name="Picture 40" descr="pixelated coin spinning "/>
            <p:cNvPicPr>
              <a:picLocks noChangeAspect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2871495" y="174159"/>
              <a:ext cx="1095563" cy="1169879"/>
            </a:xfrm>
            <a:prstGeom prst="rect">
              <a:avLst/>
            </a:prstGeom>
          </p:spPr>
        </p:pic>
        <p:sp>
          <p:nvSpPr>
            <p:cNvPr id="41" name="TextBox 41"/>
            <p:cNvSpPr txBox="1"/>
            <p:nvPr/>
          </p:nvSpPr>
          <p:spPr>
            <a:xfrm>
              <a:off x="453649" y="4539194"/>
              <a:ext cx="3848261" cy="1509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240" dirty="0">
                  <a:solidFill>
                    <a:schemeClr val="bg1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HRMS DATA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15C0A64-0140-3697-F901-D28B13B4F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9"/>
            <a:ext cx="18288000" cy="11430000"/>
          </a:xfrm>
          <a:prstGeom prst="rect">
            <a:avLst/>
          </a:prstGeom>
        </p:spPr>
      </p:pic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209261" y="3527890"/>
            <a:ext cx="15947745" cy="6086474"/>
            <a:chOff x="0" y="0"/>
            <a:chExt cx="21263659" cy="811529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21208091" cy="8115299"/>
              <a:chOff x="0" y="0"/>
              <a:chExt cx="4189253" cy="1603022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189253" cy="1603022"/>
              </a:xfrm>
              <a:custGeom>
                <a:avLst/>
                <a:gdLst/>
                <a:ahLst/>
                <a:cxnLst/>
                <a:rect l="l" t="t" r="r" b="b"/>
                <a:pathLst>
                  <a:path w="4189253" h="1603022">
                    <a:moveTo>
                      <a:pt x="23850" y="0"/>
                    </a:moveTo>
                    <a:lnTo>
                      <a:pt x="4165403" y="0"/>
                    </a:lnTo>
                    <a:cubicBezTo>
                      <a:pt x="4171728" y="0"/>
                      <a:pt x="4177795" y="2513"/>
                      <a:pt x="4182268" y="6985"/>
                    </a:cubicBezTo>
                    <a:cubicBezTo>
                      <a:pt x="4186740" y="11458"/>
                      <a:pt x="4189253" y="17524"/>
                      <a:pt x="4189253" y="23850"/>
                    </a:cubicBezTo>
                    <a:lnTo>
                      <a:pt x="4189253" y="1579172"/>
                    </a:lnTo>
                    <a:cubicBezTo>
                      <a:pt x="4189253" y="1585498"/>
                      <a:pt x="4186740" y="1591564"/>
                      <a:pt x="4182268" y="1596037"/>
                    </a:cubicBezTo>
                    <a:cubicBezTo>
                      <a:pt x="4177795" y="1600509"/>
                      <a:pt x="4171728" y="1603022"/>
                      <a:pt x="4165403" y="1603022"/>
                    </a:cubicBezTo>
                    <a:lnTo>
                      <a:pt x="23850" y="1603022"/>
                    </a:lnTo>
                    <a:cubicBezTo>
                      <a:pt x="17524" y="1603022"/>
                      <a:pt x="11458" y="1600509"/>
                      <a:pt x="6985" y="1596037"/>
                    </a:cubicBezTo>
                    <a:cubicBezTo>
                      <a:pt x="2513" y="1591564"/>
                      <a:pt x="0" y="1585498"/>
                      <a:pt x="0" y="1579172"/>
                    </a:cubicBezTo>
                    <a:lnTo>
                      <a:pt x="0" y="23850"/>
                    </a:lnTo>
                    <a:cubicBezTo>
                      <a:pt x="0" y="17524"/>
                      <a:pt x="2513" y="11458"/>
                      <a:pt x="6985" y="6985"/>
                    </a:cubicBezTo>
                    <a:cubicBezTo>
                      <a:pt x="11458" y="2513"/>
                      <a:pt x="17524" y="0"/>
                      <a:pt x="23850" y="0"/>
                    </a:cubicBezTo>
                    <a:close/>
                  </a:path>
                </a:pathLst>
              </a:custGeom>
              <a:solidFill>
                <a:srgbClr val="1D0B19">
                  <a:alpha val="53725"/>
                </a:srgbClr>
              </a:solidFill>
              <a:ln w="47625" cap="rnd">
                <a:solidFill>
                  <a:srgbClr val="21EF80">
                    <a:alpha val="53725"/>
                  </a:srgbClr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4189253" cy="1631597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graphicFrame>
        <p:nvGraphicFramePr>
          <p:cNvPr id="23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39677"/>
              </p:ext>
            </p:extLst>
          </p:nvPr>
        </p:nvGraphicFramePr>
        <p:xfrm>
          <a:off x="1188423" y="3557696"/>
          <a:ext cx="15947744" cy="6019799"/>
        </p:xfrm>
        <a:graphic>
          <a:graphicData uri="http://schemas.openxmlformats.org/drawingml/2006/table">
            <a:tbl>
              <a:tblPr/>
              <a:tblGrid>
                <a:gridCol w="3818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2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837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C1FF72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Survival Resource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C1FF72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Real World Mapping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CCAE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Example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07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D707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🔥 Firewood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914D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Daily Steps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1EF80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Each 1,000 steps = 1 log. Not enough logs → your campfire dies 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751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C1FF72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🛖 Shelter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914D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Sleep Hours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21EF80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If avg sleep ≥ 7 hrs → sturdy hut. If &lt; 6 hrs → roof leaks in monsoon.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8593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00A4CA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💧 Water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>
                          <a:solidFill>
                            <a:srgbClr val="FF914D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Meditation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 dirty="0">
                          <a:solidFill>
                            <a:srgbClr val="21EF80"/>
                          </a:solidFill>
                          <a:latin typeface="Disket Mono Bold"/>
                          <a:ea typeface="Disket Mono Bold"/>
                          <a:cs typeface="Disket Mono Bold"/>
                          <a:sym typeface="Disket Mono Bold"/>
                        </a:rPr>
                        <a:t>Meditating = filtering water. Stressed team? Water turns muddy, stamina drains faster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317462" y="8630505"/>
            <a:ext cx="1342172" cy="1597823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1085100" y="1483078"/>
            <a:ext cx="16071906" cy="1908300"/>
            <a:chOff x="0" y="0"/>
            <a:chExt cx="21429208" cy="2544399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21429208" cy="2544399"/>
              <a:chOff x="0" y="0"/>
              <a:chExt cx="4232930" cy="502597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32930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4232930" h="502597">
                    <a:moveTo>
                      <a:pt x="23604" y="0"/>
                    </a:moveTo>
                    <a:lnTo>
                      <a:pt x="4209326" y="0"/>
                    </a:lnTo>
                    <a:cubicBezTo>
                      <a:pt x="4215586" y="0"/>
                      <a:pt x="4221590" y="2487"/>
                      <a:pt x="4226017" y="6913"/>
                    </a:cubicBezTo>
                    <a:cubicBezTo>
                      <a:pt x="4230443" y="11340"/>
                      <a:pt x="4232930" y="17344"/>
                      <a:pt x="4232930" y="23604"/>
                    </a:cubicBezTo>
                    <a:lnTo>
                      <a:pt x="4232930" y="478994"/>
                    </a:lnTo>
                    <a:cubicBezTo>
                      <a:pt x="4232930" y="485254"/>
                      <a:pt x="4230443" y="491258"/>
                      <a:pt x="4226017" y="495684"/>
                    </a:cubicBezTo>
                    <a:cubicBezTo>
                      <a:pt x="4221590" y="500111"/>
                      <a:pt x="4215586" y="502597"/>
                      <a:pt x="4209326" y="502597"/>
                    </a:cubicBezTo>
                    <a:lnTo>
                      <a:pt x="23604" y="502597"/>
                    </a:lnTo>
                    <a:cubicBezTo>
                      <a:pt x="17344" y="502597"/>
                      <a:pt x="11340" y="500111"/>
                      <a:pt x="6913" y="495684"/>
                    </a:cubicBezTo>
                    <a:cubicBezTo>
                      <a:pt x="2487" y="491258"/>
                      <a:pt x="0" y="485254"/>
                      <a:pt x="0" y="478994"/>
                    </a:cubicBezTo>
                    <a:lnTo>
                      <a:pt x="0" y="23604"/>
                    </a:lnTo>
                    <a:cubicBezTo>
                      <a:pt x="0" y="17344"/>
                      <a:pt x="2487" y="11340"/>
                      <a:pt x="6913" y="6913"/>
                    </a:cubicBezTo>
                    <a:cubicBezTo>
                      <a:pt x="11340" y="2487"/>
                      <a:pt x="17344" y="0"/>
                      <a:pt x="236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4232930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634479" y="449243"/>
              <a:ext cx="20071042" cy="172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0"/>
                </a:lnSpc>
              </a:pPr>
              <a:r>
                <a:rPr lang="en-US" sz="8500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PHYSICAL WELLNESS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8931E80-1C3E-96EF-9508-BACB61F33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9"/>
            <a:ext cx="18288000" cy="11430000"/>
          </a:xfrm>
          <a:prstGeom prst="rect">
            <a:avLst/>
          </a:prstGeom>
        </p:spPr>
      </p:pic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4621062" y="1404928"/>
            <a:ext cx="8999980" cy="1908300"/>
            <a:chOff x="0" y="0"/>
            <a:chExt cx="11999974" cy="254439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1999974" cy="2544399"/>
              <a:chOff x="0" y="0"/>
              <a:chExt cx="237036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370365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2370365" h="502597">
                    <a:moveTo>
                      <a:pt x="42151" y="0"/>
                    </a:moveTo>
                    <a:lnTo>
                      <a:pt x="2328215" y="0"/>
                    </a:lnTo>
                    <a:cubicBezTo>
                      <a:pt x="2339394" y="0"/>
                      <a:pt x="2350115" y="4441"/>
                      <a:pt x="2358020" y="12346"/>
                    </a:cubicBezTo>
                    <a:cubicBezTo>
                      <a:pt x="2365924" y="20250"/>
                      <a:pt x="2370365" y="30972"/>
                      <a:pt x="2370365" y="42151"/>
                    </a:cubicBezTo>
                    <a:lnTo>
                      <a:pt x="2370365" y="460447"/>
                    </a:lnTo>
                    <a:cubicBezTo>
                      <a:pt x="2370365" y="483726"/>
                      <a:pt x="2351494" y="502597"/>
                      <a:pt x="2328215" y="502597"/>
                    </a:cubicBezTo>
                    <a:lnTo>
                      <a:pt x="42151" y="502597"/>
                    </a:lnTo>
                    <a:cubicBezTo>
                      <a:pt x="18871" y="502597"/>
                      <a:pt x="0" y="483726"/>
                      <a:pt x="0" y="460447"/>
                    </a:cubicBezTo>
                    <a:lnTo>
                      <a:pt x="0" y="42151"/>
                    </a:lnTo>
                    <a:cubicBezTo>
                      <a:pt x="0" y="18871"/>
                      <a:pt x="18871" y="0"/>
                      <a:pt x="421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37036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355297" y="449243"/>
              <a:ext cx="11239425" cy="1724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20"/>
                </a:lnSpc>
              </a:pPr>
              <a:r>
                <a:rPr lang="en-US" sz="8500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HR METRICS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88548" y="3677165"/>
            <a:ext cx="16265010" cy="5502136"/>
            <a:chOff x="0" y="0"/>
            <a:chExt cx="21686680" cy="7336182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71784"/>
              <a:ext cx="21686680" cy="7264398"/>
              <a:chOff x="0" y="0"/>
              <a:chExt cx="4283789" cy="1434943"/>
            </a:xfrm>
          </p:grpSpPr>
          <p:sp>
            <p:nvSpPr>
              <p:cNvPr id="26" name="Freeform 2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283789" cy="1434943"/>
              </a:xfrm>
              <a:custGeom>
                <a:avLst/>
                <a:gdLst/>
                <a:ahLst/>
                <a:cxnLst/>
                <a:rect l="l" t="t" r="r" b="b"/>
                <a:pathLst>
                  <a:path w="4283789" h="1434943">
                    <a:moveTo>
                      <a:pt x="23323" y="0"/>
                    </a:moveTo>
                    <a:lnTo>
                      <a:pt x="4260465" y="0"/>
                    </a:lnTo>
                    <a:cubicBezTo>
                      <a:pt x="4273346" y="0"/>
                      <a:pt x="4283789" y="10442"/>
                      <a:pt x="4283789" y="23323"/>
                    </a:cubicBezTo>
                    <a:lnTo>
                      <a:pt x="4283789" y="1411620"/>
                    </a:lnTo>
                    <a:cubicBezTo>
                      <a:pt x="4283789" y="1424501"/>
                      <a:pt x="4273346" y="1434943"/>
                      <a:pt x="4260465" y="1434943"/>
                    </a:cubicBezTo>
                    <a:lnTo>
                      <a:pt x="23323" y="1434943"/>
                    </a:lnTo>
                    <a:cubicBezTo>
                      <a:pt x="10442" y="1434943"/>
                      <a:pt x="0" y="1424501"/>
                      <a:pt x="0" y="1411620"/>
                    </a:cubicBezTo>
                    <a:lnTo>
                      <a:pt x="0" y="23323"/>
                    </a:lnTo>
                    <a:cubicBezTo>
                      <a:pt x="0" y="10442"/>
                      <a:pt x="10442" y="0"/>
                      <a:pt x="23323" y="0"/>
                    </a:cubicBezTo>
                    <a:close/>
                  </a:path>
                </a:pathLst>
              </a:custGeom>
              <a:solidFill>
                <a:srgbClr val="1D0B19">
                  <a:alpha val="53725"/>
                </a:srgbClr>
              </a:solidFill>
              <a:ln w="47625" cap="rnd">
                <a:solidFill>
                  <a:srgbClr val="21EF80">
                    <a:alpha val="53725"/>
                  </a:srgbClr>
                </a:solidFill>
                <a:prstDash val="solid"/>
                <a:round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28575"/>
                <a:ext cx="4283789" cy="1463518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</p:grpSp>
      <p:graphicFrame>
        <p:nvGraphicFramePr>
          <p:cNvPr id="28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1094"/>
              </p:ext>
            </p:extLst>
          </p:nvPr>
        </p:nvGraphicFramePr>
        <p:xfrm>
          <a:off x="988547" y="3688062"/>
          <a:ext cx="16265010" cy="5502136"/>
        </p:xfrm>
        <a:graphic>
          <a:graphicData uri="http://schemas.openxmlformats.org/drawingml/2006/table">
            <a:tbl>
              <a:tblPr/>
              <a:tblGrid>
                <a:gridCol w="710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61037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C1FF72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Satisfaction &amp; Evaluations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C1FF72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Gauge morale, personalization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632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D707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Workload &amp; Projects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D707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Burnout risk, challenge fairness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0389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1EF80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Sentiment &amp; Engagement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21EF80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Link engagement to wellness behavior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078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914D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Monthly Performance 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dirty="0">
                          <a:solidFill>
                            <a:srgbClr val="FF914D"/>
                          </a:solidFill>
                          <a:latin typeface="Arcade Gamer"/>
                          <a:ea typeface="Arcade Gamer"/>
                          <a:cs typeface="Arcade Gamer"/>
                          <a:sym typeface="Arcade Gamer"/>
                        </a:rPr>
                        <a:t>Analyze long-term impact and trends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725" cap="flat" cmpd="sng" algn="ctr">
                      <a:solidFill>
                        <a:srgbClr val="00C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9" name="Picture 29" descr="pixelated character with yellow hair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317462" y="8630505"/>
            <a:ext cx="1342172" cy="1597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FF9A3DF2-BF77-4BDE-B65F-1D6E989E9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9"/>
            <a:ext cx="18288000" cy="11430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5967857" y="1028700"/>
            <a:ext cx="6572238" cy="1251884"/>
            <a:chOff x="0" y="0"/>
            <a:chExt cx="8762984" cy="16691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8762984" cy="1669179"/>
              <a:chOff x="0" y="0"/>
              <a:chExt cx="263857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638575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2638575" h="502597">
                    <a:moveTo>
                      <a:pt x="37866" y="0"/>
                    </a:moveTo>
                    <a:lnTo>
                      <a:pt x="2600709" y="0"/>
                    </a:lnTo>
                    <a:cubicBezTo>
                      <a:pt x="2610751" y="0"/>
                      <a:pt x="2620383" y="3989"/>
                      <a:pt x="2627484" y="11091"/>
                    </a:cubicBezTo>
                    <a:cubicBezTo>
                      <a:pt x="2634585" y="18192"/>
                      <a:pt x="2638575" y="27823"/>
                      <a:pt x="2638575" y="37866"/>
                    </a:cubicBezTo>
                    <a:lnTo>
                      <a:pt x="2638575" y="464731"/>
                    </a:lnTo>
                    <a:cubicBezTo>
                      <a:pt x="2638575" y="485644"/>
                      <a:pt x="2621621" y="502597"/>
                      <a:pt x="2600709" y="502597"/>
                    </a:cubicBezTo>
                    <a:lnTo>
                      <a:pt x="37866" y="502597"/>
                    </a:lnTo>
                    <a:cubicBezTo>
                      <a:pt x="16953" y="502597"/>
                      <a:pt x="0" y="485644"/>
                      <a:pt x="0" y="464731"/>
                    </a:cubicBezTo>
                    <a:lnTo>
                      <a:pt x="0" y="37866"/>
                    </a:lnTo>
                    <a:cubicBezTo>
                      <a:pt x="0" y="16953"/>
                      <a:pt x="16953" y="0"/>
                      <a:pt x="3786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263857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259456" y="291437"/>
              <a:ext cx="8207593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FOOD INTAKE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317462" y="8630505"/>
            <a:ext cx="1342172" cy="1597823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1317157" y="2617148"/>
            <a:ext cx="4754275" cy="7017380"/>
            <a:chOff x="0" y="0"/>
            <a:chExt cx="6339033" cy="935650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39033" cy="9356506"/>
            </a:xfrm>
            <a:custGeom>
              <a:avLst/>
              <a:gdLst/>
              <a:ahLst/>
              <a:cxnLst/>
              <a:rect l="l" t="t" r="r" b="b"/>
              <a:pathLst>
                <a:path w="6339033" h="9356506">
                  <a:moveTo>
                    <a:pt x="0" y="0"/>
                  </a:moveTo>
                  <a:lnTo>
                    <a:pt x="6339033" y="0"/>
                  </a:lnTo>
                  <a:lnTo>
                    <a:pt x="6339033" y="9356506"/>
                  </a:lnTo>
                  <a:lnTo>
                    <a:pt x="0" y="9356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715830" y="218728"/>
              <a:ext cx="4069738" cy="143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 dirty="0">
                  <a:solidFill>
                    <a:schemeClr val="bg1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EMPLOYEE PROFILE &amp; GOAL SETUP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15830" y="2046516"/>
              <a:ext cx="4069738" cy="143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 dirty="0">
                  <a:solidFill>
                    <a:schemeClr val="bg1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MEAL SELECTION CAFETERIA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073028" y="4194524"/>
              <a:ext cx="3355344" cy="967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 dirty="0">
                  <a:solidFill>
                    <a:schemeClr val="bg1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NUTRITION ANALYSIS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461342" y="6001224"/>
              <a:ext cx="2915934" cy="967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 dirty="0">
                  <a:solidFill>
                    <a:schemeClr val="bg1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GAMIFIED MAPPING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345995" y="7807923"/>
              <a:ext cx="3279804" cy="14340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 dirty="0">
                  <a:solidFill>
                    <a:schemeClr val="bg1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FEEDBACK  LEADER</a:t>
              </a:r>
            </a:p>
            <a:p>
              <a:pPr algn="ctr">
                <a:lnSpc>
                  <a:spcPts val="2829"/>
                </a:lnSpc>
                <a:spcBef>
                  <a:spcPct val="0"/>
                </a:spcBef>
              </a:pPr>
              <a:r>
                <a:rPr lang="en-US" sz="2525" dirty="0">
                  <a:solidFill>
                    <a:schemeClr val="bg1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BOARD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327481" y="2557601"/>
            <a:ext cx="11931819" cy="7076927"/>
            <a:chOff x="0" y="0"/>
            <a:chExt cx="3142537" cy="1863882"/>
          </a:xfrm>
        </p:grpSpPr>
        <p:sp>
          <p:nvSpPr>
            <p:cNvPr id="33" name="Freeform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3142537" cy="1863882"/>
            </a:xfrm>
            <a:custGeom>
              <a:avLst/>
              <a:gdLst/>
              <a:ahLst/>
              <a:cxnLst/>
              <a:rect l="l" t="t" r="r" b="b"/>
              <a:pathLst>
                <a:path w="3142537" h="1863882">
                  <a:moveTo>
                    <a:pt x="31793" y="0"/>
                  </a:moveTo>
                  <a:lnTo>
                    <a:pt x="3110743" y="0"/>
                  </a:lnTo>
                  <a:cubicBezTo>
                    <a:pt x="3128302" y="0"/>
                    <a:pt x="3142537" y="14234"/>
                    <a:pt x="3142537" y="31793"/>
                  </a:cubicBezTo>
                  <a:lnTo>
                    <a:pt x="3142537" y="1832089"/>
                  </a:lnTo>
                  <a:cubicBezTo>
                    <a:pt x="3142537" y="1849648"/>
                    <a:pt x="3128302" y="1863882"/>
                    <a:pt x="3110743" y="1863882"/>
                  </a:cubicBezTo>
                  <a:lnTo>
                    <a:pt x="31793" y="1863882"/>
                  </a:lnTo>
                  <a:cubicBezTo>
                    <a:pt x="14234" y="1863882"/>
                    <a:pt x="0" y="1849648"/>
                    <a:pt x="0" y="1832089"/>
                  </a:cubicBezTo>
                  <a:lnTo>
                    <a:pt x="0" y="31793"/>
                  </a:lnTo>
                  <a:cubicBezTo>
                    <a:pt x="0" y="14234"/>
                    <a:pt x="14234" y="0"/>
                    <a:pt x="31793" y="0"/>
                  </a:cubicBezTo>
                  <a:close/>
                </a:path>
              </a:pathLst>
            </a:custGeom>
            <a:solidFill>
              <a:srgbClr val="000000"/>
            </a:solidFill>
            <a:ln w="47625" cap="rnd">
              <a:solidFill>
                <a:srgbClr val="21EF80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3142537" cy="189245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5307404" y="2739064"/>
            <a:ext cx="11951896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EMPLOYEE INPUTS: HEIGHT, WEIGHT, AGE, GENDER, 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SYSTEM CALCULATES BMI → DETERMINES CALORIE GOAL BASED ON TARGET: LOSE / MAINTAIN / GAIN WEIGHT.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307404" y="4130002"/>
            <a:ext cx="11951896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EMPLOYEE CHOOSES MEALS / COMBOS FROM CAFETERIA 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EACH MEAL HAS NUTRITIONAL DATA: CALORIES, PROTEIN, CARBS, FATS, FIBER, MICRONUTRIENTS.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307404" y="5520940"/>
            <a:ext cx="11951896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SYSTEM COMPARES MACROS WITH CALORIE GOALS.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SUGGESTS BALANCED ADJUSTMENTS: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“ADD GRILLED CHICKEN TO MEET PROTEIN TARGET.”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07404" y="6928608"/>
            <a:ext cx="11951896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HEALTHY MEALS → ENERGY BUFFS (BOOST FIREWOOD)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21EF80"/>
                </a:solidFill>
                <a:latin typeface="Arcade Gamer"/>
                <a:ea typeface="Arcade Gamer"/>
                <a:cs typeface="Arcade Gamer"/>
                <a:sym typeface="Arcade Gamer"/>
              </a:rPr>
              <a:t>JUNK/UNBALANCED MEALS → SPOILED FOOD PENALTY (STAMINA DROPS, CAMP WEAKENS).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307404" y="8340889"/>
            <a:ext cx="11389273" cy="106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POINTS AWARDED FOR MEETING PERSONAL GOALS.</a:t>
            </a:r>
          </a:p>
          <a:p>
            <a:pPr marL="532130" lvl="1" indent="-266065" algn="l">
              <a:lnSpc>
                <a:spcPts val="2760"/>
              </a:lnSpc>
              <a:buFont typeface="Arial"/>
              <a:buChar char="•"/>
            </a:pPr>
            <a:r>
              <a:rPr lang="en-US" sz="2464">
                <a:solidFill>
                  <a:srgbClr val="FF914D"/>
                </a:solidFill>
                <a:latin typeface="Arcade Gamer"/>
                <a:ea typeface="Arcade Gamer"/>
                <a:cs typeface="Arcade Gamer"/>
                <a:sym typeface="Arcade Gamer"/>
              </a:rPr>
              <a:t>SCORES CONTRIBUTE TO OVERALL SURVIVAL SCORE &amp; NUTRITION LEADERBOARD.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27EA4F2-CCA5-D0BA-68EE-21FCE60DF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9"/>
            <a:ext cx="18288000" cy="11430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2725969" y="1197290"/>
            <a:ext cx="13243079" cy="1251884"/>
            <a:chOff x="0" y="0"/>
            <a:chExt cx="17657439" cy="16691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657439" cy="1669179"/>
              <a:chOff x="0" y="0"/>
              <a:chExt cx="531673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5316736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5316736" h="502597">
                    <a:moveTo>
                      <a:pt x="18792" y="0"/>
                    </a:moveTo>
                    <a:lnTo>
                      <a:pt x="5297944" y="0"/>
                    </a:lnTo>
                    <a:cubicBezTo>
                      <a:pt x="5308322" y="0"/>
                      <a:pt x="5316736" y="8413"/>
                      <a:pt x="5316736" y="18792"/>
                    </a:cubicBezTo>
                    <a:lnTo>
                      <a:pt x="5316736" y="483805"/>
                    </a:lnTo>
                    <a:cubicBezTo>
                      <a:pt x="5316736" y="488789"/>
                      <a:pt x="5314756" y="493569"/>
                      <a:pt x="5311232" y="497093"/>
                    </a:cubicBezTo>
                    <a:cubicBezTo>
                      <a:pt x="5307707" y="500618"/>
                      <a:pt x="5302927" y="502597"/>
                      <a:pt x="5297944" y="502597"/>
                    </a:cubicBezTo>
                    <a:lnTo>
                      <a:pt x="18792" y="502597"/>
                    </a:lnTo>
                    <a:cubicBezTo>
                      <a:pt x="8413" y="502597"/>
                      <a:pt x="0" y="494184"/>
                      <a:pt x="0" y="483805"/>
                    </a:cubicBezTo>
                    <a:lnTo>
                      <a:pt x="0" y="18792"/>
                    </a:lnTo>
                    <a:cubicBezTo>
                      <a:pt x="0" y="13808"/>
                      <a:pt x="1980" y="9028"/>
                      <a:pt x="5504" y="5504"/>
                    </a:cubicBezTo>
                    <a:cubicBezTo>
                      <a:pt x="9028" y="1980"/>
                      <a:pt x="13808" y="0"/>
                      <a:pt x="18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531673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2804" y="291437"/>
              <a:ext cx="16538325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INTERACTIVE DASHBOARDS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047507" y="7419730"/>
            <a:ext cx="2408507" cy="286727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4537024" y="2601575"/>
            <a:ext cx="9213951" cy="7138795"/>
            <a:chOff x="0" y="0"/>
            <a:chExt cx="12285268" cy="951839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2285268" cy="9518393"/>
              <a:chOff x="0" y="0"/>
              <a:chExt cx="2426720" cy="1880176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426720" cy="1880177"/>
              </a:xfrm>
              <a:custGeom>
                <a:avLst/>
                <a:gdLst/>
                <a:ahLst/>
                <a:cxnLst/>
                <a:rect l="l" t="t" r="r" b="b"/>
                <a:pathLst>
                  <a:path w="2426720" h="1880177">
                    <a:moveTo>
                      <a:pt x="41172" y="0"/>
                    </a:moveTo>
                    <a:lnTo>
                      <a:pt x="2385548" y="0"/>
                    </a:lnTo>
                    <a:cubicBezTo>
                      <a:pt x="2408287" y="0"/>
                      <a:pt x="2426720" y="18433"/>
                      <a:pt x="2426720" y="41172"/>
                    </a:cubicBezTo>
                    <a:lnTo>
                      <a:pt x="2426720" y="1839005"/>
                    </a:lnTo>
                    <a:cubicBezTo>
                      <a:pt x="2426720" y="1861743"/>
                      <a:pt x="2408287" y="1880177"/>
                      <a:pt x="2385548" y="1880177"/>
                    </a:cubicBezTo>
                    <a:lnTo>
                      <a:pt x="41172" y="1880177"/>
                    </a:lnTo>
                    <a:cubicBezTo>
                      <a:pt x="18433" y="1880177"/>
                      <a:pt x="0" y="1861743"/>
                      <a:pt x="0" y="1839005"/>
                    </a:cubicBezTo>
                    <a:lnTo>
                      <a:pt x="0" y="41172"/>
                    </a:lnTo>
                    <a:cubicBezTo>
                      <a:pt x="0" y="18433"/>
                      <a:pt x="18433" y="0"/>
                      <a:pt x="411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2426720" cy="190875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146256" y="413384"/>
              <a:ext cx="12112063" cy="8682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TEAM SURVIVAL DASHBOARD: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TRACKS FIREWOOD, SHELTER, WATER, FOOD.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VISUAL: PIXEL-ART CAMP SHOWING REAL-TIME RESOURCE LEVELS.</a:t>
              </a:r>
            </a:p>
            <a:p>
              <a:pPr algn="l">
                <a:lnSpc>
                  <a:spcPts val="3023"/>
                </a:lnSpc>
              </a:pPr>
              <a:endParaRPr lang="en-US" sz="26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endParaRP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CAE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INDIVIDUAL PROGRESS: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PERSONALIZED STATS (BMI, CALORIE GOALS, STEP GOALS)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WEEKLY TRENDS: GRAPHS OF SLEEP STREAKS, FOOD LOGS, &amp; STEPS.</a:t>
              </a:r>
            </a:p>
            <a:p>
              <a:pPr algn="l">
                <a:lnSpc>
                  <a:spcPts val="3023"/>
                </a:lnSpc>
              </a:pPr>
              <a:endParaRPr lang="en-US" sz="26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endParaRP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CAE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STORYTELLING POP-UPS: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EXAMPLE: “YOUR TRIBE COLLECTED ENOUGH WATER → CAMP THRIVES !”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EXAMPLE: “SKIPPED SLEEP STREAK → HUT WEAKENED, STAMINA DROPS.”</a:t>
              </a:r>
            </a:p>
          </p:txBody>
        </p:sp>
      </p:grpSp>
      <p:pic>
        <p:nvPicPr>
          <p:cNvPr id="30" name="Picture 30" descr="pixelated trophy slightly bounci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5749168" y="8799733"/>
            <a:ext cx="1099150" cy="1272981"/>
          </a:xfrm>
          <a:prstGeom prst="rect">
            <a:avLst/>
          </a:prstGeom>
        </p:spPr>
      </p:pic>
      <p:pic>
        <p:nvPicPr>
          <p:cNvPr id="31" name="Picture 31" descr="pixelated chess piece slightly bouncin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6848318" y="8443886"/>
            <a:ext cx="704358" cy="1628828"/>
          </a:xfrm>
          <a:prstGeom prst="rect">
            <a:avLst/>
          </a:prstGeom>
        </p:spPr>
      </p:pic>
      <p:pic>
        <p:nvPicPr>
          <p:cNvPr id="32" name="Picture 32" descr="pixelated shield slightly bounci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4827301" y="8853365"/>
            <a:ext cx="841778" cy="10981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30DF8C02-E756-D33B-44A9-D3232B93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9"/>
            <a:ext cx="18288000" cy="11430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2725969" y="1197290"/>
            <a:ext cx="13243079" cy="1251884"/>
            <a:chOff x="0" y="0"/>
            <a:chExt cx="17657439" cy="16691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657439" cy="1669179"/>
              <a:chOff x="0" y="0"/>
              <a:chExt cx="531673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5316736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5316736" h="502597">
                    <a:moveTo>
                      <a:pt x="18792" y="0"/>
                    </a:moveTo>
                    <a:lnTo>
                      <a:pt x="5297944" y="0"/>
                    </a:lnTo>
                    <a:cubicBezTo>
                      <a:pt x="5308322" y="0"/>
                      <a:pt x="5316736" y="8413"/>
                      <a:pt x="5316736" y="18792"/>
                    </a:cubicBezTo>
                    <a:lnTo>
                      <a:pt x="5316736" y="483805"/>
                    </a:lnTo>
                    <a:cubicBezTo>
                      <a:pt x="5316736" y="488789"/>
                      <a:pt x="5314756" y="493569"/>
                      <a:pt x="5311232" y="497093"/>
                    </a:cubicBezTo>
                    <a:cubicBezTo>
                      <a:pt x="5307707" y="500618"/>
                      <a:pt x="5302927" y="502597"/>
                      <a:pt x="5297944" y="502597"/>
                    </a:cubicBezTo>
                    <a:lnTo>
                      <a:pt x="18792" y="502597"/>
                    </a:lnTo>
                    <a:cubicBezTo>
                      <a:pt x="8413" y="502597"/>
                      <a:pt x="0" y="494184"/>
                      <a:pt x="0" y="483805"/>
                    </a:cubicBezTo>
                    <a:lnTo>
                      <a:pt x="0" y="18792"/>
                    </a:lnTo>
                    <a:cubicBezTo>
                      <a:pt x="0" y="13808"/>
                      <a:pt x="1980" y="9028"/>
                      <a:pt x="5504" y="5504"/>
                    </a:cubicBezTo>
                    <a:cubicBezTo>
                      <a:pt x="9028" y="1980"/>
                      <a:pt x="13808" y="0"/>
                      <a:pt x="18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531673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2804" y="291437"/>
              <a:ext cx="16538325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GAMIFICATION FEATURES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047507" y="7419730"/>
            <a:ext cx="2408507" cy="286727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4789995" y="2449175"/>
            <a:ext cx="9213951" cy="7138795"/>
            <a:chOff x="0" y="0"/>
            <a:chExt cx="12285268" cy="951839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2285268" cy="9518393"/>
              <a:chOff x="0" y="0"/>
              <a:chExt cx="2426720" cy="1880176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426720" cy="1880177"/>
              </a:xfrm>
              <a:custGeom>
                <a:avLst/>
                <a:gdLst/>
                <a:ahLst/>
                <a:cxnLst/>
                <a:rect l="l" t="t" r="r" b="b"/>
                <a:pathLst>
                  <a:path w="2426720" h="1880177">
                    <a:moveTo>
                      <a:pt x="41172" y="0"/>
                    </a:moveTo>
                    <a:lnTo>
                      <a:pt x="2385548" y="0"/>
                    </a:lnTo>
                    <a:cubicBezTo>
                      <a:pt x="2408287" y="0"/>
                      <a:pt x="2426720" y="18433"/>
                      <a:pt x="2426720" y="41172"/>
                    </a:cubicBezTo>
                    <a:lnTo>
                      <a:pt x="2426720" y="1839005"/>
                    </a:lnTo>
                    <a:cubicBezTo>
                      <a:pt x="2426720" y="1861743"/>
                      <a:pt x="2408287" y="1880177"/>
                      <a:pt x="2385548" y="1880177"/>
                    </a:cubicBezTo>
                    <a:lnTo>
                      <a:pt x="41172" y="1880177"/>
                    </a:lnTo>
                    <a:cubicBezTo>
                      <a:pt x="18433" y="1880177"/>
                      <a:pt x="0" y="1861743"/>
                      <a:pt x="0" y="1839005"/>
                    </a:cubicBezTo>
                    <a:lnTo>
                      <a:pt x="0" y="41172"/>
                    </a:lnTo>
                    <a:cubicBezTo>
                      <a:pt x="0" y="18433"/>
                      <a:pt x="18433" y="0"/>
                      <a:pt x="411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2426720" cy="190875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146256" y="413384"/>
              <a:ext cx="12112063" cy="8682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DAILY MISSIONS: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SMALL GOALS LIKE “WALK 5,000 STEPS” OR “MEDITATE 10 MINUTES.”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COMPLETING = POINTS FOR SURVIVAL RESOURCES.</a:t>
              </a: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WEEKLY SURVIVAL EPISODES: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EACH WEEK IS A NARRATIVE CHALLENGE: STORMS, WILD ANIMALS, FESTIVALS.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EXAMPLE: “WEEK 2: DROUGHT → EXTRA WATER COLLECTION NEEDED.”</a:t>
              </a: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LEADERBOARD &amp; BADGES: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PIXEL BADGES: “ISLAND CHEF,” “STORM SURVIVOR,” “EXPLORER TRIBE.”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ENCOURAGES TEAM COLLABORATION, FRIENDLY COMPETITION.</a:t>
              </a:r>
            </a:p>
          </p:txBody>
        </p:sp>
      </p:grpSp>
      <p:pic>
        <p:nvPicPr>
          <p:cNvPr id="30" name="Picture 30" descr="pixelated thunderbolt slightly bounci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15988739" y="7798350"/>
            <a:ext cx="651152" cy="1037773"/>
          </a:xfrm>
          <a:prstGeom prst="rect">
            <a:avLst/>
          </a:prstGeom>
        </p:spPr>
      </p:pic>
      <p:pic>
        <p:nvPicPr>
          <p:cNvPr id="31" name="Picture 31" descr="pixelated fire slightly moving 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6314315" y="8317237"/>
            <a:ext cx="861963" cy="1722235"/>
          </a:xfrm>
          <a:prstGeom prst="rect">
            <a:avLst/>
          </a:prstGeom>
        </p:spPr>
      </p:pic>
      <p:pic>
        <p:nvPicPr>
          <p:cNvPr id="32" name="Picture 32" descr="pixelated spinning helmet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6767967" y="7825365"/>
            <a:ext cx="905070" cy="1143635"/>
          </a:xfrm>
          <a:prstGeom prst="rect">
            <a:avLst/>
          </a:prstGeom>
        </p:spPr>
      </p:pic>
      <p:pic>
        <p:nvPicPr>
          <p:cNvPr id="33" name="Picture 33" descr="pixelated mushroom slightly bouncing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15157756" y="8853365"/>
            <a:ext cx="1156560" cy="11861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C9DEEA8-38BC-5A2D-B168-6D636094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369"/>
            <a:ext cx="18288000" cy="11430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2725969" y="1197290"/>
            <a:ext cx="13243079" cy="1251884"/>
            <a:chOff x="0" y="0"/>
            <a:chExt cx="17657439" cy="1669179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657439" cy="1669179"/>
              <a:chOff x="0" y="0"/>
              <a:chExt cx="5316735" cy="502597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5316736" cy="502597"/>
              </a:xfrm>
              <a:custGeom>
                <a:avLst/>
                <a:gdLst/>
                <a:ahLst/>
                <a:cxnLst/>
                <a:rect l="l" t="t" r="r" b="b"/>
                <a:pathLst>
                  <a:path w="5316736" h="502597">
                    <a:moveTo>
                      <a:pt x="18792" y="0"/>
                    </a:moveTo>
                    <a:lnTo>
                      <a:pt x="5297944" y="0"/>
                    </a:lnTo>
                    <a:cubicBezTo>
                      <a:pt x="5308322" y="0"/>
                      <a:pt x="5316736" y="8413"/>
                      <a:pt x="5316736" y="18792"/>
                    </a:cubicBezTo>
                    <a:lnTo>
                      <a:pt x="5316736" y="483805"/>
                    </a:lnTo>
                    <a:cubicBezTo>
                      <a:pt x="5316736" y="488789"/>
                      <a:pt x="5314756" y="493569"/>
                      <a:pt x="5311232" y="497093"/>
                    </a:cubicBezTo>
                    <a:cubicBezTo>
                      <a:pt x="5307707" y="500618"/>
                      <a:pt x="5302927" y="502597"/>
                      <a:pt x="5297944" y="502597"/>
                    </a:cubicBezTo>
                    <a:lnTo>
                      <a:pt x="18792" y="502597"/>
                    </a:lnTo>
                    <a:cubicBezTo>
                      <a:pt x="8413" y="502597"/>
                      <a:pt x="0" y="494184"/>
                      <a:pt x="0" y="483805"/>
                    </a:cubicBezTo>
                    <a:lnTo>
                      <a:pt x="0" y="18792"/>
                    </a:lnTo>
                    <a:cubicBezTo>
                      <a:pt x="0" y="13808"/>
                      <a:pt x="1980" y="9028"/>
                      <a:pt x="5504" y="5504"/>
                    </a:cubicBezTo>
                    <a:cubicBezTo>
                      <a:pt x="9028" y="1980"/>
                      <a:pt x="13808" y="0"/>
                      <a:pt x="18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5316735" cy="531172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2804" y="291437"/>
              <a:ext cx="16538325" cy="1134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REWARDS &amp; INCENTIVES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1047507" y="7419730"/>
            <a:ext cx="2408507" cy="286727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4082594" y="2449175"/>
            <a:ext cx="10122812" cy="7138795"/>
            <a:chOff x="0" y="0"/>
            <a:chExt cx="13497083" cy="951839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3497083" cy="9518393"/>
              <a:chOff x="0" y="0"/>
              <a:chExt cx="2666091" cy="1880176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2666091" cy="1880177"/>
              </a:xfrm>
              <a:custGeom>
                <a:avLst/>
                <a:gdLst/>
                <a:ahLst/>
                <a:cxnLst/>
                <a:rect l="l" t="t" r="r" b="b"/>
                <a:pathLst>
                  <a:path w="2666091" h="1880177">
                    <a:moveTo>
                      <a:pt x="37475" y="0"/>
                    </a:moveTo>
                    <a:lnTo>
                      <a:pt x="2628615" y="0"/>
                    </a:lnTo>
                    <a:cubicBezTo>
                      <a:pt x="2649312" y="0"/>
                      <a:pt x="2666091" y="16778"/>
                      <a:pt x="2666091" y="37475"/>
                    </a:cubicBezTo>
                    <a:lnTo>
                      <a:pt x="2666091" y="1842701"/>
                    </a:lnTo>
                    <a:cubicBezTo>
                      <a:pt x="2666091" y="1852640"/>
                      <a:pt x="2662142" y="1862172"/>
                      <a:pt x="2655114" y="1869200"/>
                    </a:cubicBezTo>
                    <a:cubicBezTo>
                      <a:pt x="2648086" y="1876228"/>
                      <a:pt x="2638554" y="1880177"/>
                      <a:pt x="2628615" y="1880177"/>
                    </a:cubicBezTo>
                    <a:lnTo>
                      <a:pt x="37475" y="1880177"/>
                    </a:lnTo>
                    <a:cubicBezTo>
                      <a:pt x="16778" y="1880177"/>
                      <a:pt x="0" y="1863398"/>
                      <a:pt x="0" y="1842701"/>
                    </a:cubicBezTo>
                    <a:lnTo>
                      <a:pt x="0" y="37475"/>
                    </a:lnTo>
                    <a:cubicBezTo>
                      <a:pt x="0" y="16778"/>
                      <a:pt x="16778" y="0"/>
                      <a:pt x="374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2666091" cy="190875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160682" y="413384"/>
              <a:ext cx="13306793" cy="8682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REAL-WORLD REWARDS FOR TEAM WINS: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GIFT CARDS (AMAZON, FLIPKART, STARBUCKS, ETC.)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COUPONS FOR MEALS OR WELLNESS EXPERIENCES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VOUCHERS FOR FITNESS APPS OR SPA SESSIONS</a:t>
              </a: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MECHANISM: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TEAMS ACCUMULATE POINTS THROUGH SURVIVAL RESOURCES + PERSONAL GOAL ACHIEVEMENT.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TOP-PERFORMING TEAMS WEEKLY/MONTHLY → REDEEM REWARDS.</a:t>
              </a:r>
            </a:p>
            <a:p>
              <a:pPr algn="l">
                <a:lnSpc>
                  <a:spcPts val="3023"/>
                </a:lnSpc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EXAMPLE:</a:t>
              </a:r>
            </a:p>
            <a:p>
              <a:pPr marL="582927" lvl="1" indent="-291463" algn="l">
                <a:lnSpc>
                  <a:spcPts val="3023"/>
                </a:lnSpc>
                <a:buFont typeface="Arial"/>
                <a:buChar char="•"/>
              </a:pPr>
              <a:r>
                <a:rPr lang="en-US" sz="2699">
                  <a:solidFill>
                    <a:srgbClr val="FFFF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“FINANCE TEAM SURVIVED THE STORM AND COLLECTED MAX FIREWOOD → EACH MEMBER GETS A $10 AMAZON VOUCHER!”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16396995" y="6926843"/>
            <a:ext cx="1195691" cy="5978455"/>
          </a:xfrm>
          <a:custGeom>
            <a:avLst/>
            <a:gdLst/>
            <a:ahLst/>
            <a:cxnLst/>
            <a:rect l="l" t="t" r="r" b="b"/>
            <a:pathLst>
              <a:path w="1195691" h="5978455">
                <a:moveTo>
                  <a:pt x="0" y="0"/>
                </a:moveTo>
                <a:lnTo>
                  <a:pt x="1195691" y="0"/>
                </a:lnTo>
                <a:lnTo>
                  <a:pt x="1195691" y="5978456"/>
                </a:lnTo>
                <a:lnTo>
                  <a:pt x="0" y="597845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032137" y="8638099"/>
            <a:ext cx="853440" cy="4267200"/>
          </a:xfrm>
          <a:custGeom>
            <a:avLst/>
            <a:gdLst/>
            <a:ahLst/>
            <a:cxnLst/>
            <a:rect l="l" t="t" r="r" b="b"/>
            <a:pathLst>
              <a:path w="853440" h="4267200">
                <a:moveTo>
                  <a:pt x="0" y="0"/>
                </a:moveTo>
                <a:lnTo>
                  <a:pt x="853440" y="0"/>
                </a:lnTo>
                <a:lnTo>
                  <a:pt x="853440" y="4267200"/>
                </a:lnTo>
                <a:lnTo>
                  <a:pt x="0" y="42672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6478827" y="5611301"/>
            <a:ext cx="1032026" cy="1032026"/>
          </a:xfrm>
          <a:custGeom>
            <a:avLst/>
            <a:gdLst/>
            <a:ahLst/>
            <a:cxnLst/>
            <a:rect l="l" t="t" r="r" b="b"/>
            <a:pathLst>
              <a:path w="1032026" h="1032026">
                <a:moveTo>
                  <a:pt x="0" y="0"/>
                </a:moveTo>
                <a:lnTo>
                  <a:pt x="1032027" y="0"/>
                </a:lnTo>
                <a:lnTo>
                  <a:pt x="1032027" y="1032027"/>
                </a:lnTo>
                <a:lnTo>
                  <a:pt x="0" y="103202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4942844" y="7255671"/>
            <a:ext cx="1032026" cy="1032026"/>
          </a:xfrm>
          <a:custGeom>
            <a:avLst/>
            <a:gdLst/>
            <a:ahLst/>
            <a:cxnLst/>
            <a:rect l="l" t="t" r="r" b="b"/>
            <a:pathLst>
              <a:path w="1032026" h="1032026">
                <a:moveTo>
                  <a:pt x="0" y="0"/>
                </a:moveTo>
                <a:lnTo>
                  <a:pt x="1032026" y="0"/>
                </a:lnTo>
                <a:lnTo>
                  <a:pt x="1032026" y="1032027"/>
                </a:lnTo>
                <a:lnTo>
                  <a:pt x="0" y="103202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alphaModFix amt="61000"/>
          </a:blip>
          <a:srcRect/>
          <a:stretch>
            <a:fillRect/>
          </a:stretch>
        </p:blipFill>
        <p:spPr>
          <a:xfrm>
            <a:off x="-16625" y="-836277"/>
            <a:ext cx="18728268" cy="1170516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9750877"/>
            <a:ext cx="21945600" cy="1103930"/>
            <a:chOff x="0" y="0"/>
            <a:chExt cx="29260800" cy="14719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536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07200" y="0"/>
              <a:ext cx="9753600" cy="1471907"/>
            </a:xfrm>
            <a:custGeom>
              <a:avLst/>
              <a:gdLst/>
              <a:ahLst/>
              <a:cxnLst/>
              <a:rect l="l" t="t" r="r" b="b"/>
              <a:pathLst>
                <a:path w="9753600" h="1471907">
                  <a:moveTo>
                    <a:pt x="0" y="0"/>
                  </a:moveTo>
                  <a:lnTo>
                    <a:pt x="9753600" y="0"/>
                  </a:lnTo>
                  <a:lnTo>
                    <a:pt x="9753600" y="1471907"/>
                  </a:lnTo>
                  <a:lnTo>
                    <a:pt x="0" y="1471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7" name="Picture 7" descr="pixelated battery showing three bars inside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848318" y="719461"/>
            <a:ext cx="744368" cy="331244"/>
          </a:xfrm>
          <a:prstGeom prst="rect">
            <a:avLst/>
          </a:prstGeom>
        </p:spPr>
      </p:pic>
      <p:sp>
        <p:nvSpPr>
          <p:cNvPr id="8" name="Freeform 8" descr="pixelated five hearts "/>
          <p:cNvSpPr/>
          <p:nvPr/>
        </p:nvSpPr>
        <p:spPr>
          <a:xfrm>
            <a:off x="14333567" y="719461"/>
            <a:ext cx="2193866" cy="362985"/>
          </a:xfrm>
          <a:custGeom>
            <a:avLst/>
            <a:gdLst/>
            <a:ahLst/>
            <a:cxnLst/>
            <a:rect l="l" t="t" r="r" b="b"/>
            <a:pathLst>
              <a:path w="2193866" h="362985">
                <a:moveTo>
                  <a:pt x="0" y="0"/>
                </a:moveTo>
                <a:lnTo>
                  <a:pt x="2193866" y="0"/>
                </a:lnTo>
                <a:lnTo>
                  <a:pt x="2193866" y="362985"/>
                </a:lnTo>
                <a:lnTo>
                  <a:pt x="0" y="362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 descr="Menu pixel art button"/>
          <p:cNvSpPr/>
          <p:nvPr/>
        </p:nvSpPr>
        <p:spPr>
          <a:xfrm>
            <a:off x="577270" y="668737"/>
            <a:ext cx="1082363" cy="464432"/>
          </a:xfrm>
          <a:custGeom>
            <a:avLst/>
            <a:gdLst/>
            <a:ahLst/>
            <a:cxnLst/>
            <a:rect l="l" t="t" r="r" b="b"/>
            <a:pathLst>
              <a:path w="1082363" h="464432">
                <a:moveTo>
                  <a:pt x="0" y="0"/>
                </a:moveTo>
                <a:lnTo>
                  <a:pt x="1082364" y="0"/>
                </a:lnTo>
                <a:lnTo>
                  <a:pt x="1082364" y="464432"/>
                </a:lnTo>
                <a:lnTo>
                  <a:pt x="0" y="4644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251760" y="572874"/>
            <a:ext cx="1211480" cy="624416"/>
            <a:chOff x="0" y="0"/>
            <a:chExt cx="1615307" cy="832555"/>
          </a:xfrm>
        </p:grpSpPr>
        <p:sp>
          <p:nvSpPr>
            <p:cNvPr id="11" name="TextBox 11"/>
            <p:cNvSpPr txBox="1"/>
            <p:nvPr/>
          </p:nvSpPr>
          <p:spPr>
            <a:xfrm>
              <a:off x="832555" y="18217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01</a:t>
              </a:r>
            </a:p>
          </p:txBody>
        </p:sp>
        <p:sp>
          <p:nvSpPr>
            <p:cNvPr id="12" name="Freeform 12"/>
            <p:cNvSpPr/>
            <p:nvPr/>
          </p:nvSpPr>
          <p:spPr>
            <a:xfrm rot="2775787">
              <a:off x="121853" y="121853"/>
              <a:ext cx="588848" cy="588848"/>
            </a:xfrm>
            <a:custGeom>
              <a:avLst/>
              <a:gdLst/>
              <a:ahLst/>
              <a:cxnLst/>
              <a:rect l="l" t="t" r="r" b="b"/>
              <a:pathLst>
                <a:path w="588848" h="588848">
                  <a:moveTo>
                    <a:pt x="0" y="0"/>
                  </a:moveTo>
                  <a:lnTo>
                    <a:pt x="588848" y="0"/>
                  </a:lnTo>
                  <a:lnTo>
                    <a:pt x="588848" y="588848"/>
                  </a:lnTo>
                  <a:lnTo>
                    <a:pt x="0" y="588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5209095" y="713838"/>
            <a:ext cx="862336" cy="327152"/>
            <a:chOff x="0" y="0"/>
            <a:chExt cx="1149782" cy="436203"/>
          </a:xfrm>
        </p:grpSpPr>
        <p:sp>
          <p:nvSpPr>
            <p:cNvPr id="14" name="TextBox 14"/>
            <p:cNvSpPr txBox="1"/>
            <p:nvPr/>
          </p:nvSpPr>
          <p:spPr>
            <a:xfrm>
              <a:off x="367030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12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20313"/>
              <a:ext cx="367030" cy="332329"/>
            </a:xfrm>
            <a:custGeom>
              <a:avLst/>
              <a:gdLst/>
              <a:ahLst/>
              <a:cxnLst/>
              <a:rect l="l" t="t" r="r" b="b"/>
              <a:pathLst>
                <a:path w="367030" h="332329">
                  <a:moveTo>
                    <a:pt x="0" y="0"/>
                  </a:moveTo>
                  <a:lnTo>
                    <a:pt x="367030" y="0"/>
                  </a:lnTo>
                  <a:lnTo>
                    <a:pt x="367030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3881134" y="688074"/>
            <a:ext cx="908861" cy="327152"/>
            <a:chOff x="0" y="0"/>
            <a:chExt cx="1211815" cy="436203"/>
          </a:xfrm>
        </p:grpSpPr>
        <p:sp>
          <p:nvSpPr>
            <p:cNvPr id="17" name="TextBox 17"/>
            <p:cNvSpPr txBox="1"/>
            <p:nvPr/>
          </p:nvSpPr>
          <p:spPr>
            <a:xfrm>
              <a:off x="429063" y="-9525"/>
              <a:ext cx="782752" cy="4457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63"/>
                </a:lnSpc>
              </a:pPr>
              <a:r>
                <a:rPr lang="en-US" sz="2199">
                  <a:solidFill>
                    <a:srgbClr val="21EF80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07</a:t>
              </a:r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58413"/>
              <a:ext cx="429063" cy="332329"/>
            </a:xfrm>
            <a:custGeom>
              <a:avLst/>
              <a:gdLst/>
              <a:ahLst/>
              <a:cxnLst/>
              <a:rect l="l" t="t" r="r" b="b"/>
              <a:pathLst>
                <a:path w="429063" h="332329">
                  <a:moveTo>
                    <a:pt x="0" y="0"/>
                  </a:moveTo>
                  <a:lnTo>
                    <a:pt x="429063" y="0"/>
                  </a:lnTo>
                  <a:lnTo>
                    <a:pt x="429063" y="332329"/>
                  </a:lnTo>
                  <a:lnTo>
                    <a:pt x="0" y="332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2725969" y="803629"/>
            <a:ext cx="13243079" cy="2039208"/>
            <a:chOff x="0" y="0"/>
            <a:chExt cx="17657439" cy="2718943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7657439" cy="2718943"/>
              <a:chOff x="0" y="0"/>
              <a:chExt cx="5316735" cy="818686"/>
            </a:xfrm>
          </p:grpSpPr>
          <p:sp>
            <p:nvSpPr>
              <p:cNvPr id="21" name="Freeform 2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5316736" cy="818686"/>
              </a:xfrm>
              <a:custGeom>
                <a:avLst/>
                <a:gdLst/>
                <a:ahLst/>
                <a:cxnLst/>
                <a:rect l="l" t="t" r="r" b="b"/>
                <a:pathLst>
                  <a:path w="5316736" h="818686">
                    <a:moveTo>
                      <a:pt x="18792" y="0"/>
                    </a:moveTo>
                    <a:lnTo>
                      <a:pt x="5297944" y="0"/>
                    </a:lnTo>
                    <a:cubicBezTo>
                      <a:pt x="5308322" y="0"/>
                      <a:pt x="5316736" y="8413"/>
                      <a:pt x="5316736" y="18792"/>
                    </a:cubicBezTo>
                    <a:lnTo>
                      <a:pt x="5316736" y="799894"/>
                    </a:lnTo>
                    <a:cubicBezTo>
                      <a:pt x="5316736" y="804878"/>
                      <a:pt x="5314756" y="809658"/>
                      <a:pt x="5311232" y="813182"/>
                    </a:cubicBezTo>
                    <a:cubicBezTo>
                      <a:pt x="5307707" y="816706"/>
                      <a:pt x="5302927" y="818686"/>
                      <a:pt x="5297944" y="818686"/>
                    </a:cubicBezTo>
                    <a:lnTo>
                      <a:pt x="18792" y="818686"/>
                    </a:lnTo>
                    <a:cubicBezTo>
                      <a:pt x="8413" y="818686"/>
                      <a:pt x="0" y="810273"/>
                      <a:pt x="0" y="799894"/>
                    </a:cubicBezTo>
                    <a:lnTo>
                      <a:pt x="0" y="18792"/>
                    </a:lnTo>
                    <a:cubicBezTo>
                      <a:pt x="0" y="13808"/>
                      <a:pt x="1980" y="9028"/>
                      <a:pt x="5504" y="5504"/>
                    </a:cubicBezTo>
                    <a:cubicBezTo>
                      <a:pt x="9028" y="1980"/>
                      <a:pt x="13808" y="0"/>
                      <a:pt x="187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28575"/>
                <a:ext cx="5316735" cy="847261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2804" y="291437"/>
              <a:ext cx="16538325" cy="2184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THERAPY CHATBOT </a:t>
              </a:r>
            </a:p>
            <a:p>
              <a:pPr algn="ctr">
                <a:lnSpc>
                  <a:spcPts val="6245"/>
                </a:lnSpc>
              </a:pPr>
              <a:r>
                <a:rPr lang="en-US" sz="5576">
                  <a:solidFill>
                    <a:srgbClr val="585EFF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YOUR TRIBE COUNSELOR</a:t>
              </a:r>
            </a:p>
          </p:txBody>
        </p:sp>
      </p:grpSp>
      <p:pic>
        <p:nvPicPr>
          <p:cNvPr id="24" name="Picture 24" descr="pixelated character with yellow hair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317462" y="7435572"/>
            <a:ext cx="2408507" cy="286727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3101328" y="3129417"/>
            <a:ext cx="12573278" cy="5614795"/>
            <a:chOff x="0" y="0"/>
            <a:chExt cx="16764371" cy="748639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16764371" cy="7486393"/>
              <a:chOff x="0" y="0"/>
              <a:chExt cx="3311481" cy="1478794"/>
            </a:xfrm>
          </p:grpSpPr>
          <p:sp>
            <p:nvSpPr>
              <p:cNvPr id="27" name="Freeform 2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3311481" cy="1478794"/>
              </a:xfrm>
              <a:custGeom>
                <a:avLst/>
                <a:gdLst/>
                <a:ahLst/>
                <a:cxnLst/>
                <a:rect l="l" t="t" r="r" b="b"/>
                <a:pathLst>
                  <a:path w="3311481" h="1478794">
                    <a:moveTo>
                      <a:pt x="30171" y="0"/>
                    </a:moveTo>
                    <a:lnTo>
                      <a:pt x="3281309" y="0"/>
                    </a:lnTo>
                    <a:cubicBezTo>
                      <a:pt x="3289311" y="0"/>
                      <a:pt x="3296986" y="3179"/>
                      <a:pt x="3302644" y="8837"/>
                    </a:cubicBezTo>
                    <a:cubicBezTo>
                      <a:pt x="3308302" y="14495"/>
                      <a:pt x="3311481" y="22169"/>
                      <a:pt x="3311481" y="30171"/>
                    </a:cubicBezTo>
                    <a:lnTo>
                      <a:pt x="3311481" y="1448622"/>
                    </a:lnTo>
                    <a:cubicBezTo>
                      <a:pt x="3311481" y="1465286"/>
                      <a:pt x="3297973" y="1478794"/>
                      <a:pt x="3281309" y="1478794"/>
                    </a:cubicBezTo>
                    <a:lnTo>
                      <a:pt x="30171" y="1478794"/>
                    </a:lnTo>
                    <a:cubicBezTo>
                      <a:pt x="13508" y="1478794"/>
                      <a:pt x="0" y="1465286"/>
                      <a:pt x="0" y="1448622"/>
                    </a:cubicBezTo>
                    <a:lnTo>
                      <a:pt x="0" y="30171"/>
                    </a:lnTo>
                    <a:cubicBezTo>
                      <a:pt x="0" y="13508"/>
                      <a:pt x="13508" y="0"/>
                      <a:pt x="301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7625" cap="rnd">
                <a:solidFill>
                  <a:srgbClr val="21EF8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3311481" cy="1507369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199579" y="413384"/>
              <a:ext cx="16528016" cy="66501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27" lvl="1" indent="-291463" algn="l">
                <a:lnSpc>
                  <a:spcPts val="3023"/>
                </a:lnSpc>
                <a:buAutoNum type="arabicPeriod"/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INTEGRATED AI CHATBOT ALLOWS EMPLOYEES TO SHARE STRESS, MOOD, OR CHALLENGES IN REAL TIME.</a:t>
              </a:r>
            </a:p>
            <a:p>
              <a:pPr marL="582927" lvl="1" indent="-291463" algn="l">
                <a:lnSpc>
                  <a:spcPts val="3023"/>
                </a:lnSpc>
                <a:buAutoNum type="arabicPeriod"/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CONVERSATIONS TRANSLATE INTO IN-GAME WELLNESS RESOURCES: MEDITATING WITH THE BOT ADDS WATER, MOOD BOOSTS STRENGTHEN SHELTER.</a:t>
              </a:r>
            </a:p>
            <a:p>
              <a:pPr marL="582927" lvl="1" indent="-291463" algn="l">
                <a:lnSpc>
                  <a:spcPts val="3023"/>
                </a:lnSpc>
                <a:buAutoNum type="arabicPeriod"/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PROVIDES PERSONALIZED TIPS &amp; COPING EXERCISES BASED ON STRESS LEVELS.</a:t>
              </a:r>
            </a:p>
            <a:p>
              <a:pPr marL="582927" lvl="1" indent="-291463" algn="l">
                <a:lnSpc>
                  <a:spcPts val="3023"/>
                </a:lnSpc>
                <a:buAutoNum type="arabicPeriod"/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ENCOURAGES REFLECTION THROUGH STORY-DRIVEN FEEDBACK: E.G., “YOUR TRIBE FEELS CALMER → STAMINA +10%.”</a:t>
              </a:r>
            </a:p>
            <a:p>
              <a:pPr marL="582927" lvl="1" indent="-291463" algn="l">
                <a:lnSpc>
                  <a:spcPts val="3023"/>
                </a:lnSpc>
                <a:buAutoNum type="arabicPeriod"/>
              </a:pPr>
              <a:r>
                <a:rPr lang="en-US" sz="2699">
                  <a:solidFill>
                    <a:srgbClr val="00C49C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SUPPORTS CONTINUOUS ENGAGEMENT WITHIN THE SURVIVAL GAME, BLENDING MENTAL WELLBEING WITH FUN GAMIFICATION.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16396995" y="6926843"/>
            <a:ext cx="1195691" cy="5978455"/>
          </a:xfrm>
          <a:custGeom>
            <a:avLst/>
            <a:gdLst/>
            <a:ahLst/>
            <a:cxnLst/>
            <a:rect l="l" t="t" r="r" b="b"/>
            <a:pathLst>
              <a:path w="1195691" h="5978455">
                <a:moveTo>
                  <a:pt x="0" y="0"/>
                </a:moveTo>
                <a:lnTo>
                  <a:pt x="1195691" y="0"/>
                </a:lnTo>
                <a:lnTo>
                  <a:pt x="1195691" y="5978456"/>
                </a:lnTo>
                <a:lnTo>
                  <a:pt x="0" y="59784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6478827" y="5611301"/>
            <a:ext cx="1032026" cy="1032026"/>
          </a:xfrm>
          <a:custGeom>
            <a:avLst/>
            <a:gdLst/>
            <a:ahLst/>
            <a:cxnLst/>
            <a:rect l="l" t="t" r="r" b="b"/>
            <a:pathLst>
              <a:path w="1032026" h="1032026">
                <a:moveTo>
                  <a:pt x="0" y="0"/>
                </a:moveTo>
                <a:lnTo>
                  <a:pt x="1032027" y="0"/>
                </a:lnTo>
                <a:lnTo>
                  <a:pt x="1032027" y="1032027"/>
                </a:lnTo>
                <a:lnTo>
                  <a:pt x="0" y="103202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pic>
        <p:nvPicPr>
          <p:cNvPr id="32" name="Picture 32" descr="pixelated book slightly bounci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15022792" y="8744212"/>
            <a:ext cx="1374203" cy="1762288"/>
          </a:xfrm>
          <a:prstGeom prst="rect">
            <a:avLst/>
          </a:prstGeom>
        </p:spPr>
      </p:pic>
      <p:pic>
        <p:nvPicPr>
          <p:cNvPr id="33" name="Picture 33" descr="pixelated book slightly bouncing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3101328" y="8869733"/>
            <a:ext cx="1374203" cy="176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623</Words>
  <Application>Microsoft Office PowerPoint</Application>
  <PresentationFormat>Custom</PresentationFormat>
  <Paragraphs>122</Paragraphs>
  <Slides>10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Arcade Gamer</vt:lpstr>
      <vt:lpstr>Disket Mono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SJRK DATASPRINT</dc:title>
  <dc:creator>DELL</dc:creator>
  <cp:lastModifiedBy>Raghav Karthik</cp:lastModifiedBy>
  <cp:revision>3</cp:revision>
  <dcterms:created xsi:type="dcterms:W3CDTF">2006-08-16T00:00:00Z</dcterms:created>
  <dcterms:modified xsi:type="dcterms:W3CDTF">2025-08-28T10:21:31Z</dcterms:modified>
  <dc:identifier>DAGxVmO6hFg</dc:identifier>
</cp:coreProperties>
</file>