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64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rayanan\Desktop\NAAN%20MUDHALVAN.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MUDHALVAN.xlsx]pivot table!PivotTable1</c:name>
    <c:fmtId val="2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EMPLOYEE PERFORMANCES ANALYSIS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LOW</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1"/>
                </a:solidFill>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78.0</c:v>
                </c:pt>
                <c:pt idx="1">
                  <c:v>85.0</c:v>
                </c:pt>
                <c:pt idx="2">
                  <c:v>82.0</c:v>
                </c:pt>
                <c:pt idx="3">
                  <c:v>83.0</c:v>
                </c:pt>
                <c:pt idx="4">
                  <c:v>85.0</c:v>
                </c:pt>
                <c:pt idx="5">
                  <c:v>58.0</c:v>
                </c:pt>
                <c:pt idx="6">
                  <c:v>82.0</c:v>
                </c:pt>
                <c:pt idx="7">
                  <c:v>78.0</c:v>
                </c:pt>
                <c:pt idx="8">
                  <c:v>67.0</c:v>
                </c:pt>
                <c:pt idx="9">
                  <c:v>88.0</c:v>
                </c:pt>
              </c:numCache>
            </c:numRef>
          </c:val>
        </c:ser>
        <c:ser>
          <c:idx val="1"/>
          <c:order val="1"/>
          <c:tx>
            <c:strRef>
              <c:f>'pivot table'!$C$3:$C$4</c:f>
              <c:strCache>
                <c:ptCount val="1"/>
                <c:pt idx="0">
                  <c:v>MED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2"/>
                </a:solidFill>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195.0</c:v>
                </c:pt>
                <c:pt idx="1">
                  <c:v>188.0</c:v>
                </c:pt>
                <c:pt idx="2">
                  <c:v>190.0</c:v>
                </c:pt>
                <c:pt idx="3">
                  <c:v>184.0</c:v>
                </c:pt>
                <c:pt idx="4">
                  <c:v>188.0</c:v>
                </c:pt>
                <c:pt idx="5">
                  <c:v>218.0</c:v>
                </c:pt>
                <c:pt idx="6">
                  <c:v>196.0</c:v>
                </c:pt>
                <c:pt idx="7">
                  <c:v>198.0</c:v>
                </c:pt>
                <c:pt idx="8">
                  <c:v>208.0</c:v>
                </c:pt>
                <c:pt idx="9">
                  <c:v>179.0</c:v>
                </c:pt>
              </c:numCache>
            </c:numRef>
          </c:val>
        </c:ser>
        <c:ser>
          <c:idx val="2"/>
          <c:order val="2"/>
          <c:tx>
            <c:strRef>
              <c:f>'pivot table'!$D$3:$D$4</c:f>
              <c:strCache>
                <c:ptCount val="1"/>
                <c:pt idx="0">
                  <c:v>VERY HIGH</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30.0</c:v>
                </c:pt>
                <c:pt idx="1">
                  <c:v>27.0</c:v>
                </c:pt>
                <c:pt idx="2">
                  <c:v>30.0</c:v>
                </c:pt>
                <c:pt idx="3">
                  <c:v>29.0</c:v>
                </c:pt>
                <c:pt idx="4">
                  <c:v>31.0</c:v>
                </c:pt>
                <c:pt idx="5">
                  <c:v>25.0</c:v>
                </c:pt>
                <c:pt idx="6">
                  <c:v>21.0</c:v>
                </c:pt>
                <c:pt idx="7">
                  <c:v>28.0</c:v>
                </c:pt>
                <c:pt idx="8">
                  <c:v>22.0</c:v>
                </c:pt>
                <c:pt idx="9">
                  <c:v>27.0</c:v>
                </c:pt>
              </c:numCache>
            </c:numRef>
          </c:val>
        </c:ser>
        <c:dLbls>
          <c:dLblPos val="inEnd"/>
          <c:showLegendKey val="0"/>
          <c:showVal val="1"/>
          <c:showCatName val="0"/>
          <c:showSerName val="0"/>
          <c:showPercent val="0"/>
          <c:showBubbleSize val="0"/>
        </c:dLbls>
        <c:gapWidth val="65"/>
        <c:axId val="201713231"/>
        <c:axId val="201711311"/>
      </c:barChart>
      <c:catAx>
        <c:axId val="2017132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1711311"/>
        <c:crosses val="autoZero"/>
        <c:auto val="1"/>
        <c:lblAlgn val="ctr"/>
        <c:lblOffset val="100"/>
        <c:noMultiLvlLbl val="0"/>
      </c:catAx>
      <c:valAx>
        <c:axId val="201711311"/>
        <c:scaling>
          <c:orientation val="minMax"/>
        </c:scaling>
        <c:delete val="1"/>
        <c:axPos val="l"/>
        <c:majorGridlines>
          <c:spPr>
            <a:ln w="9525" cap="flat" cmpd="sng" algn="ctr">
              <a:gradFill>
                <a:gsLst>
                  <a:gs pos="0">
                    <a:schemeClr val="lt1">
                      <a:lumMod val="75000"/>
                      <a:alpha val="36000"/>
                    </a:schemeClr>
                  </a:gs>
                  <a:gs pos="100000">
                    <a:schemeClr val="dk1">
                      <a:lumMod val="95000"/>
                      <a:lumOff val="5000"/>
                      <a:alpha val="42000"/>
                    </a:schemeClr>
                  </a:gs>
                </a:gsLst>
                <a:lin ang="5400000" scaled="0"/>
              </a:gradFill>
              <a:round/>
            </a:ln>
            <a:effectLst/>
          </c:spPr>
        </c:majorGridlines>
        <c:numFmt formatCode="General" sourceLinked="1"/>
        <c:majorTickMark val="none"/>
        <c:minorTickMark val="none"/>
        <c:tickLblPos val="nextTo"/>
        <c:crossAx val="201713231"/>
        <c:crosses val="autoZero"/>
        <c:crossBetween val="between"/>
      </c:valAx>
      <c:spPr>
        <a:noFill/>
        <a:ln>
          <a:noFill/>
        </a:ln>
        <a:effectLst/>
      </c:spPr>
    </c:plotArea>
    <c:legend>
      <c:legendPos val="r"/>
      <c:layout>
        <c:manualLayout>
          <c:xMode val="edge"/>
          <c:yMode val="edge"/>
          <c:x val="0.8332760346388054"/>
          <c:y val="0.3894050002224298"/>
          <c:w val="0.14394389628176443"/>
          <c:h val="0.4792831981370765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37648" y="388471"/>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7848600" y="119974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76201" y="19665"/>
            <a:ext cx="9229725" cy="1464310"/>
          </a:xfrm>
          <a:prstGeom prst="rect"/>
        </p:spPr>
        <p:txBody>
          <a:bodyPr bIns="0" lIns="0" rIns="0" rtlCol="0" tIns="16510" vert="horz" wrap="square">
            <a:spAutoFit/>
          </a:bodyPr>
          <a:p>
            <a:pPr marL="3213735">
              <a:spcBef>
                <a:spcPts val="130"/>
              </a:spcBef>
            </a:pPr>
            <a:r>
              <a:rPr b="1" dirty="0" lang="en-US">
                <a:solidFill>
                  <a:srgbClr val="0F0F0F"/>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b="1"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62000" y="2657475"/>
            <a:ext cx="10438477" cy="1869440"/>
          </a:xfrm>
          <a:prstGeom prst="rect"/>
          <a:noFill/>
        </p:spPr>
        <p:txBody>
          <a:bodyPr rtlCol="0" wrap="square">
            <a:spAutoFit/>
          </a:bodyPr>
          <a:p>
            <a:r>
              <a:rPr dirty="0" sz="2400" lang="en-US"/>
              <a:t>STUDENT NAME: </a:t>
            </a:r>
            <a:r>
              <a:rPr dirty="0" sz="2400" lang="en-US"/>
              <a:t>G</a:t>
            </a:r>
            <a:r>
              <a:rPr dirty="0" sz="2400" lang="en-US"/>
              <a:t> </a:t>
            </a:r>
            <a:r>
              <a:rPr dirty="0" sz="2400" lang="en-US"/>
              <a:t>J</a:t>
            </a:r>
            <a:r>
              <a:rPr dirty="0" sz="2400" lang="en-US"/>
              <a:t>E</a:t>
            </a:r>
            <a:r>
              <a:rPr dirty="0" sz="2400" lang="en-US"/>
              <a:t>E</a:t>
            </a:r>
            <a:r>
              <a:rPr dirty="0" sz="2400" lang="en-US"/>
              <a:t>V</a:t>
            </a:r>
            <a:r>
              <a:rPr dirty="0" sz="2400" lang="en-US"/>
              <a:t>A</a:t>
            </a:r>
            <a:r>
              <a:rPr dirty="0" sz="2400" lang="en-US"/>
              <a:t> </a:t>
            </a:r>
            <a:r>
              <a:rPr dirty="0" sz="2400" lang="en-US"/>
              <a:t>P</a:t>
            </a:r>
            <a:r>
              <a:rPr dirty="0" sz="2400" lang="en-US"/>
              <a:t>R</a:t>
            </a:r>
            <a:r>
              <a:rPr dirty="0" sz="2400" lang="en-US"/>
              <a:t>I</a:t>
            </a:r>
            <a:r>
              <a:rPr dirty="0" sz="2400" lang="en-US"/>
              <a:t>Y</a:t>
            </a:r>
            <a:r>
              <a:rPr dirty="0" sz="2400" lang="en-US"/>
              <a:t>A</a:t>
            </a:r>
            <a:endParaRPr altLang="en-US" lang="zh-CN"/>
          </a:p>
          <a:p>
            <a:r>
              <a:rPr dirty="0" sz="2400" lang="en-US"/>
              <a:t>REGISTER NO: 1</a:t>
            </a:r>
            <a:r>
              <a:rPr dirty="0" sz="2400" lang="en-US"/>
              <a:t>2</a:t>
            </a:r>
            <a:r>
              <a:rPr dirty="0" sz="2400" lang="en-US"/>
              <a:t>2</a:t>
            </a:r>
            <a:r>
              <a:rPr dirty="0" sz="2400" lang="en-US"/>
              <a:t>2</a:t>
            </a:r>
            <a:r>
              <a:rPr dirty="0" sz="2400" lang="en-US"/>
              <a:t>0</a:t>
            </a:r>
            <a:r>
              <a:rPr dirty="0" sz="2400" lang="en-US"/>
              <a:t>2</a:t>
            </a:r>
            <a:r>
              <a:rPr dirty="0" sz="2400" lang="en-US"/>
              <a:t>1</a:t>
            </a:r>
            <a:r>
              <a:rPr dirty="0" sz="2400" lang="en-US"/>
              <a:t>6</a:t>
            </a:r>
            <a:r>
              <a:rPr dirty="0" sz="2400" lang="en-US"/>
              <a:t>3</a:t>
            </a:r>
            <a:r>
              <a:rPr dirty="0" sz="2400" lang="en-US"/>
              <a:t> (asunm1</a:t>
            </a:r>
            <a:r>
              <a:rPr dirty="0" sz="2400" lang="en-US"/>
              <a:t>3</a:t>
            </a:r>
            <a:r>
              <a:rPr dirty="0" sz="2400" lang="en-US"/>
              <a:t>5</a:t>
            </a:r>
            <a:r>
              <a:rPr dirty="0" sz="2400" lang="en-US"/>
              <a:t>3</a:t>
            </a:r>
            <a:r>
              <a:rPr dirty="0" sz="2400" lang="en-US"/>
              <a:t>1</a:t>
            </a:r>
            <a:r>
              <a:rPr dirty="0" sz="2400" lang="en-US"/>
              <a:t>2</a:t>
            </a:r>
            <a:r>
              <a:rPr dirty="0" sz="2400" lang="en-US"/>
              <a:t>2</a:t>
            </a:r>
            <a:r>
              <a:rPr dirty="0" sz="2400" lang="en-US"/>
              <a:t>2</a:t>
            </a:r>
            <a:r>
              <a:rPr dirty="0" sz="2400" lang="en-US"/>
              <a:t>0</a:t>
            </a:r>
            <a:r>
              <a:rPr dirty="0" sz="2400" lang="en-US"/>
              <a:t>2</a:t>
            </a:r>
            <a:r>
              <a:rPr dirty="0" sz="2400" lang="en-US"/>
              <a:t>1</a:t>
            </a:r>
            <a:r>
              <a:rPr dirty="0" sz="2400" lang="en-US"/>
              <a:t>6</a:t>
            </a:r>
            <a:r>
              <a:rPr dirty="0" sz="2400" lang="en-US"/>
              <a:t>3</a:t>
            </a:r>
            <a:r>
              <a:rPr dirty="0" sz="2400" lang="en-US"/>
              <a:t>)</a:t>
            </a:r>
            <a:endParaRPr altLang="en-US" lang="zh-CN"/>
          </a:p>
          <a:p>
            <a:r>
              <a:rPr dirty="0" sz="2400" lang="en-US"/>
              <a:t>DEPARTMENT: BCOM CORPORATE SECRETARYSHIP</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effectLst>
                  <a:outerShdw algn="tl" blurRad="38100" dir="2700000" dist="38100">
                    <a:srgbClr val="000000">
                      <a:alpha val="43137"/>
                    </a:srgbClr>
                  </a:outerShdw>
                </a:effectLst>
                <a:latin typeface="+mj-lt"/>
                <a:cs typeface="Trebuchet MS"/>
              </a:rPr>
              <a:t>M</a:t>
            </a:r>
            <a:r>
              <a:rPr b="1" dirty="0" sz="4800">
                <a:effectLst>
                  <a:outerShdw algn="tl" blurRad="38100" dir="2700000" dist="38100">
                    <a:srgbClr val="000000">
                      <a:alpha val="43137"/>
                    </a:srgbClr>
                  </a:outerShdw>
                </a:effectLst>
                <a:latin typeface="+mj-lt"/>
                <a:cs typeface="Trebuchet MS"/>
              </a:rPr>
              <a:t>O</a:t>
            </a:r>
            <a:r>
              <a:rPr b="1" dirty="0" sz="4800" spc="-15">
                <a:effectLst>
                  <a:outerShdw algn="tl" blurRad="38100" dir="2700000" dist="38100">
                    <a:srgbClr val="000000">
                      <a:alpha val="43137"/>
                    </a:srgbClr>
                  </a:outerShdw>
                </a:effectLst>
                <a:latin typeface="+mj-lt"/>
                <a:cs typeface="Trebuchet MS"/>
              </a:rPr>
              <a:t>D</a:t>
            </a:r>
            <a:r>
              <a:rPr b="1" dirty="0" sz="4800" spc="-35">
                <a:effectLst>
                  <a:outerShdw algn="tl" blurRad="38100" dir="2700000" dist="38100">
                    <a:srgbClr val="000000">
                      <a:alpha val="43137"/>
                    </a:srgbClr>
                  </a:outerShdw>
                </a:effectLst>
                <a:latin typeface="+mj-lt"/>
                <a:cs typeface="Trebuchet MS"/>
              </a:rPr>
              <a:t>E</a:t>
            </a:r>
            <a:r>
              <a:rPr b="1" dirty="0" sz="4800" spc="-30">
                <a:effectLst>
                  <a:outerShdw algn="tl" blurRad="38100" dir="2700000" dist="38100">
                    <a:srgbClr val="000000">
                      <a:alpha val="43137"/>
                    </a:srgbClr>
                  </a:outerShdw>
                </a:effectLst>
                <a:latin typeface="+mj-lt"/>
                <a:cs typeface="Trebuchet MS"/>
              </a:rPr>
              <a:t>LL</a:t>
            </a:r>
            <a:r>
              <a:rPr b="1" dirty="0" sz="4800" spc="-5">
                <a:effectLst>
                  <a:outerShdw algn="tl" blurRad="38100" dir="2700000" dist="38100">
                    <a:srgbClr val="000000">
                      <a:alpha val="43137"/>
                    </a:srgbClr>
                  </a:outerShdw>
                </a:effectLst>
                <a:latin typeface="+mj-lt"/>
                <a:cs typeface="Trebuchet MS"/>
              </a:rPr>
              <a:t>I</a:t>
            </a:r>
            <a:r>
              <a:rPr b="1" dirty="0" sz="4800" spc="30">
                <a:effectLst>
                  <a:outerShdw algn="tl" blurRad="38100" dir="2700000" dist="38100">
                    <a:srgbClr val="000000">
                      <a:alpha val="43137"/>
                    </a:srgbClr>
                  </a:outerShdw>
                </a:effectLst>
                <a:latin typeface="+mj-lt"/>
                <a:cs typeface="Trebuchet MS"/>
              </a:rPr>
              <a:t>N</a:t>
            </a:r>
            <a:r>
              <a:rPr b="1" dirty="0" sz="4800" spc="5">
                <a:effectLst>
                  <a:outerShdw algn="tl" blurRad="38100" dir="2700000" dist="38100">
                    <a:srgbClr val="000000">
                      <a:alpha val="43137"/>
                    </a:srgbClr>
                  </a:outerShdw>
                </a:effectLst>
                <a:latin typeface="+mj-lt"/>
                <a:cs typeface="Trebuchet MS"/>
              </a:rPr>
              <a:t>G</a:t>
            </a:r>
            <a:endParaRPr b="1" dirty="0" sz="4800">
              <a:effectLst>
                <a:outerShdw algn="tl" blurRad="38100" dir="2700000" dist="38100">
                  <a:srgbClr val="000000">
                    <a:alpha val="43137"/>
                  </a:srgbClr>
                </a:outerShdw>
              </a:effectLst>
              <a:latin typeface="+mj-lt"/>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304800" y="1341494"/>
            <a:ext cx="9048750" cy="5628641"/>
          </a:xfrm>
          <a:prstGeom prst="rect"/>
          <a:noFill/>
        </p:spPr>
        <p:txBody>
          <a:bodyPr wrap="square">
            <a:spAutoFit/>
          </a:bodyPr>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DATA</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 </a:t>
            </a: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COLLECTION</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a:t>
            </a:r>
          </a:p>
          <a:p>
            <a:pPr algn="l" lvl="0" marL="88900" rtl="0">
              <a:spcBef>
                <a:spcPts val="0"/>
              </a:spcBef>
              <a:spcAft>
                <a:spcPts val="0"/>
              </a:spcAft>
              <a:buSzPts val="2200"/>
            </a:pPr>
            <a:r>
              <a:rPr dirty="0" lang="en-US">
                <a:ea typeface="Calibri"/>
                <a:cs typeface="Times New Roman" panose="02020603050405020304" pitchFamily="18" charset="0"/>
                <a:sym typeface="Calibri"/>
              </a:rPr>
              <a:t>kaggle </a:t>
            </a:r>
          </a:p>
          <a:p>
            <a:pPr algn="l" lvl="0" marL="88900" rtl="0">
              <a:spcBef>
                <a:spcPts val="0"/>
              </a:spcBef>
              <a:spcAft>
                <a:spcPts val="0"/>
              </a:spcAft>
              <a:buSzPts val="2200"/>
            </a:pPr>
            <a:r>
              <a:rPr dirty="0" lang="en-US">
                <a:ea typeface="Calibri"/>
                <a:cs typeface="Times New Roman" panose="02020603050405020304" pitchFamily="18" charset="0"/>
                <a:sym typeface="Calibri"/>
              </a:rPr>
              <a:t>edunet dashboard</a:t>
            </a:r>
          </a:p>
          <a:p>
            <a:pPr algn="l" lvl="0" marL="88900" rtl="0">
              <a:spcBef>
                <a:spcPts val="0"/>
              </a:spcBef>
              <a:spcAft>
                <a:spcPts val="0"/>
              </a:spcAft>
              <a:buSzPts val="2200"/>
            </a:pPr>
            <a:endParaRPr dirty="0" lang="en-US">
              <a:ea typeface="Calibri"/>
              <a:cs typeface="Times New Roman" panose="02020603050405020304" pitchFamily="18" charset="0"/>
              <a:sym typeface="Calibri"/>
            </a:endParaRP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FEATURE</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 </a:t>
            </a: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COLLECTION</a:t>
            </a:r>
            <a:r>
              <a:rPr dirty="0" sz="1800" lang="en-US">
                <a:ea typeface="Calibri"/>
                <a:cs typeface="Times New Roman" panose="02020603050405020304" pitchFamily="18" charset="0"/>
                <a:sym typeface="Calibri"/>
              </a:rPr>
              <a:t> :</a:t>
            </a:r>
          </a:p>
          <a:p>
            <a:pPr algn="l" indent="0" lvl="0" marL="0" rtl="0">
              <a:spcBef>
                <a:spcPts val="0"/>
              </a:spcBef>
              <a:spcAft>
                <a:spcPts val="0"/>
              </a:spcAft>
              <a:buNone/>
            </a:pPr>
            <a:r>
              <a:rPr dirty="0" sz="1800" lang="en-US">
                <a:ea typeface="Calibri"/>
                <a:cs typeface="Times New Roman" panose="02020603050405020304" pitchFamily="18" charset="0"/>
                <a:sym typeface="Calibri"/>
              </a:rPr>
              <a:t> first name</a:t>
            </a:r>
          </a:p>
          <a:p>
            <a:pPr algn="l" indent="0" lvl="0" marL="0" rtl="0">
              <a:spcBef>
                <a:spcPts val="0"/>
              </a:spcBef>
              <a:spcAft>
                <a:spcPts val="0"/>
              </a:spcAft>
              <a:buNone/>
            </a:pPr>
            <a:r>
              <a:rPr dirty="0" sz="1800" lang="en-US">
                <a:ea typeface="Calibri"/>
                <a:cs typeface="Times New Roman" panose="02020603050405020304" pitchFamily="18" charset="0"/>
                <a:sym typeface="Calibri"/>
              </a:rPr>
              <a:t>  last name</a:t>
            </a: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DATA</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 </a:t>
            </a: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CLEANING</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a:t>
            </a:r>
          </a:p>
          <a:p>
            <a:pPr algn="l" indent="0" lvl="0" marL="0" rtl="0">
              <a:spcBef>
                <a:spcPts val="0"/>
              </a:spcBef>
              <a:spcAft>
                <a:spcPts val="0"/>
              </a:spcAft>
              <a:buNone/>
            </a:pPr>
            <a:r>
              <a:rPr dirty="0" sz="1800" lang="en-US">
                <a:ea typeface="Calibri"/>
                <a:cs typeface="Times New Roman" panose="02020603050405020304" pitchFamily="18" charset="0"/>
                <a:sym typeface="Calibri"/>
              </a:rPr>
              <a:t>missing value </a:t>
            </a:r>
          </a:p>
          <a:p>
            <a:pPr algn="l" indent="0" lvl="0" marL="0" rtl="0">
              <a:spcBef>
                <a:spcPts val="0"/>
              </a:spcBef>
              <a:spcAft>
                <a:spcPts val="0"/>
              </a:spcAft>
              <a:buNone/>
            </a:pPr>
            <a:r>
              <a:rPr dirty="0" sz="1800" lang="en-US">
                <a:ea typeface="Calibri"/>
                <a:cs typeface="Times New Roman" panose="02020603050405020304" pitchFamily="18" charset="0"/>
                <a:sym typeface="Calibri"/>
              </a:rPr>
              <a:t> filter out</a:t>
            </a:r>
          </a:p>
          <a:p>
            <a:pPr algn="l" indent="0" lvl="0" marL="0" rtl="0">
              <a:spcBef>
                <a:spcPts val="0"/>
              </a:spcBef>
              <a:spcAft>
                <a:spcPts val="0"/>
              </a:spcAft>
              <a:buNone/>
            </a:pPr>
            <a:endParaRPr dirty="0" sz="1800" lang="en-US">
              <a:ea typeface="Calibri"/>
              <a:cs typeface="Times New Roman" panose="02020603050405020304" pitchFamily="18" charset="0"/>
              <a:sym typeface="Calibri"/>
            </a:endParaRP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PERFORMANCE</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 </a:t>
            </a:r>
            <a:r>
              <a:rPr b="1" dirty="0" sz="1800" lang="en-US">
                <a:effectLst>
                  <a:outerShdw algn="tl" blurRad="38100" dir="2700000" dist="38100">
                    <a:srgbClr val="000000">
                      <a:alpha val="43137"/>
                    </a:srgbClr>
                  </a:outerShdw>
                </a:effectLst>
                <a:ea typeface="Calibri"/>
                <a:cs typeface="Times New Roman" panose="02020603050405020304" pitchFamily="18" charset="0"/>
                <a:sym typeface="Calibri"/>
              </a:rPr>
              <a:t>LEVEL</a:t>
            </a:r>
            <a:r>
              <a:rPr dirty="0" sz="1800" lang="en-US" u="sng">
                <a:effectLst>
                  <a:outerShdw algn="tl" blurRad="38100" dir="2700000" dist="38100">
                    <a:srgbClr val="000000">
                      <a:alpha val="43137"/>
                    </a:srgbClr>
                  </a:outerShdw>
                </a:effectLst>
                <a:ea typeface="Calibri"/>
                <a:cs typeface="Times New Roman" panose="02020603050405020304" pitchFamily="18" charset="0"/>
                <a:sym typeface="Calibri"/>
              </a:rPr>
              <a:t>: </a:t>
            </a:r>
          </a:p>
          <a:p>
            <a:pPr algn="l" indent="0" lvl="0" marL="0" rtl="0">
              <a:spcBef>
                <a:spcPts val="0"/>
              </a:spcBef>
              <a:spcAft>
                <a:spcPts val="0"/>
              </a:spcAft>
              <a:buNone/>
            </a:pPr>
            <a:r>
              <a:rPr dirty="0" sz="1800" lang="en-US">
                <a:ea typeface="Calibri"/>
                <a:cs typeface="Times New Roman" panose="02020603050405020304" pitchFamily="18" charset="0"/>
                <a:sym typeface="Calibri"/>
              </a:rPr>
              <a:t> </a:t>
            </a:r>
            <a:r>
              <a:rPr dirty="0" sz="1600" lang="en-US">
                <a:solidFill>
                  <a:schemeClr val="dk1"/>
                </a:solidFill>
                <a:highlight>
                  <a:srgbClr val="FFFFFF"/>
                </a:highlight>
                <a:ea typeface="Calibri"/>
                <a:cs typeface="Times New Roman" panose="02020603050405020304" pitchFamily="18" charset="0"/>
                <a:sym typeface="Calibri"/>
              </a:rPr>
              <a:t>=IFS(Z8&gt;=5,"VERY HIGH",Z8&gt;=4,"HIGH",Z8&gt;=3,"MED",TRUE,"LOW")</a:t>
            </a:r>
          </a:p>
          <a:p>
            <a:pPr algn="l" indent="0" lvl="0" marL="0" rtl="0">
              <a:spcBef>
                <a:spcPts val="0"/>
              </a:spcBef>
              <a:spcAft>
                <a:spcPts val="0"/>
              </a:spcAft>
              <a:buNone/>
            </a:pPr>
            <a:r>
              <a:rPr b="1" dirty="0" lang="en-US">
                <a:solidFill>
                  <a:schemeClr val="dk1"/>
                </a:solidFill>
                <a:effectLst>
                  <a:outerShdw algn="tl" blurRad="38100" dir="2700000" dist="38100">
                    <a:srgbClr val="000000">
                      <a:alpha val="43137"/>
                    </a:srgbClr>
                  </a:outerShdw>
                </a:effectLst>
                <a:highlight>
                  <a:srgbClr val="FFFFFF"/>
                </a:highlight>
                <a:ea typeface="Calibri"/>
                <a:cs typeface="Times New Roman" panose="02020603050405020304" pitchFamily="18" charset="0"/>
                <a:sym typeface="Calibri"/>
              </a:rPr>
              <a:t>SUMMARY</a:t>
            </a:r>
            <a:r>
              <a:rPr dirty="0" lang="en-US" u="sng">
                <a:solidFill>
                  <a:schemeClr val="dk1"/>
                </a:solidFill>
                <a:effectLst>
                  <a:outerShdw algn="tl" blurRad="38100" dir="2700000" dist="38100">
                    <a:srgbClr val="000000">
                      <a:alpha val="43137"/>
                    </a:srgbClr>
                  </a:outerShdw>
                </a:effectLst>
                <a:highlight>
                  <a:srgbClr val="FFFFFF"/>
                </a:highlight>
                <a:ea typeface="Calibri"/>
                <a:cs typeface="Times New Roman" panose="02020603050405020304" pitchFamily="18" charset="0"/>
                <a:sym typeface="Calibri"/>
              </a:rPr>
              <a:t>:</a:t>
            </a:r>
            <a:r>
              <a:rPr dirty="0" lang="en-US">
                <a:solidFill>
                  <a:schemeClr val="dk1"/>
                </a:solidFill>
                <a:highlight>
                  <a:srgbClr val="FFFFFF"/>
                </a:highlight>
                <a:ea typeface="Calibri"/>
                <a:cs typeface="Times New Roman" panose="02020603050405020304" pitchFamily="18" charset="0"/>
                <a:sym typeface="Calibri"/>
              </a:rPr>
              <a:t> </a:t>
            </a:r>
          </a:p>
          <a:p>
            <a:pPr algn="l" indent="0" lvl="0" marL="0" rtl="0">
              <a:spcBef>
                <a:spcPts val="0"/>
              </a:spcBef>
              <a:spcAft>
                <a:spcPts val="0"/>
              </a:spcAft>
              <a:buNone/>
            </a:pPr>
            <a:r>
              <a:rPr dirty="0" lang="en-US">
                <a:solidFill>
                  <a:schemeClr val="dk1"/>
                </a:solidFill>
                <a:highlight>
                  <a:srgbClr val="FFFFFF"/>
                </a:highlight>
                <a:ea typeface="Calibri"/>
                <a:cs typeface="Times New Roman" panose="02020603050405020304" pitchFamily="18" charset="0"/>
                <a:sym typeface="Calibri"/>
              </a:rPr>
              <a:t>pivot table</a:t>
            </a:r>
          </a:p>
          <a:p>
            <a:pPr algn="l" indent="0" lvl="0" marL="0" rtl="0">
              <a:spcBef>
                <a:spcPts val="0"/>
              </a:spcBef>
              <a:spcAft>
                <a:spcPts val="0"/>
              </a:spcAft>
              <a:buNone/>
            </a:pPr>
            <a:r>
              <a:rPr dirty="0" lang="en-US">
                <a:solidFill>
                  <a:schemeClr val="dk1"/>
                </a:solidFill>
                <a:highlight>
                  <a:srgbClr val="FFFFFF"/>
                </a:highlight>
                <a:ea typeface="Calibri"/>
                <a:cs typeface="Times New Roman" panose="02020603050405020304" pitchFamily="18" charset="0"/>
                <a:sym typeface="Calibri"/>
              </a:rPr>
              <a:t>rows &amp; column added</a:t>
            </a:r>
          </a:p>
          <a:p>
            <a:pPr algn="l" indent="0" lvl="0" marL="0" rtl="0">
              <a:spcBef>
                <a:spcPts val="0"/>
              </a:spcBef>
              <a:spcAft>
                <a:spcPts val="0"/>
              </a:spcAft>
              <a:buNone/>
            </a:pPr>
            <a:r>
              <a:rPr b="1" dirty="0" lang="en-US">
                <a:solidFill>
                  <a:schemeClr val="dk1"/>
                </a:solidFill>
                <a:effectLst>
                  <a:outerShdw algn="tl" blurRad="38100" dir="2700000" dist="38100">
                    <a:srgbClr val="000000">
                      <a:alpha val="43137"/>
                    </a:srgbClr>
                  </a:outerShdw>
                </a:effectLst>
                <a:highlight>
                  <a:srgbClr val="FFFFFF"/>
                </a:highlight>
                <a:ea typeface="Calibri"/>
                <a:cs typeface="Times New Roman" panose="02020603050405020304" pitchFamily="18" charset="0"/>
                <a:sym typeface="Calibri"/>
              </a:rPr>
              <a:t>VISUALIZATION</a:t>
            </a:r>
            <a:r>
              <a:rPr dirty="0" lang="en-US" u="sng">
                <a:solidFill>
                  <a:schemeClr val="dk1"/>
                </a:solidFill>
                <a:effectLst>
                  <a:outerShdw algn="tl" blurRad="38100" dir="2700000" dist="38100">
                    <a:srgbClr val="000000">
                      <a:alpha val="43137"/>
                    </a:srgbClr>
                  </a:outerShdw>
                </a:effectLst>
                <a:highlight>
                  <a:srgbClr val="FFFFFF"/>
                </a:highlight>
                <a:ea typeface="Calibri"/>
                <a:cs typeface="Times New Roman" panose="02020603050405020304" pitchFamily="18" charset="0"/>
                <a:sym typeface="Calibri"/>
              </a:rPr>
              <a:t>:</a:t>
            </a:r>
          </a:p>
          <a:p>
            <a:pPr algn="l" lvl="0" marL="114300" rtl="0">
              <a:spcBef>
                <a:spcPts val="0"/>
              </a:spcBef>
              <a:spcAft>
                <a:spcPts val="0"/>
              </a:spcAft>
              <a:buClr>
                <a:schemeClr val="dk1"/>
              </a:buClr>
              <a:buSzPts val="1800"/>
            </a:pPr>
            <a:r>
              <a:rPr dirty="0" lang="en-US">
                <a:solidFill>
                  <a:schemeClr val="dk1"/>
                </a:solidFill>
                <a:highlight>
                  <a:srgbClr val="FFFFFF"/>
                </a:highlight>
                <a:ea typeface="Calibri"/>
                <a:cs typeface="Times New Roman" panose="02020603050405020304" pitchFamily="18" charset="0"/>
                <a:sym typeface="Calibri"/>
              </a:rPr>
              <a:t>pie chart</a:t>
            </a:r>
          </a:p>
          <a:p>
            <a:pPr algn="l" lvl="0" marL="114300" rtl="0">
              <a:spcBef>
                <a:spcPts val="0"/>
              </a:spcBef>
              <a:spcAft>
                <a:spcPts val="0"/>
              </a:spcAft>
              <a:buClr>
                <a:schemeClr val="dk1"/>
              </a:buClr>
              <a:buSzPts val="1800"/>
            </a:pPr>
            <a:r>
              <a:rPr dirty="0" lang="en-US">
                <a:solidFill>
                  <a:schemeClr val="dk1"/>
                </a:solidFill>
                <a:highlight>
                  <a:srgbClr val="FFFFFF"/>
                </a:highlight>
                <a:ea typeface="Calibri"/>
                <a:cs typeface="Times New Roman" panose="02020603050405020304" pitchFamily="18" charset="0"/>
                <a:sym typeface="Calibri"/>
              </a:rPr>
              <a:t>graph</a:t>
            </a:r>
          </a:p>
          <a:p>
            <a:pPr algn="l" lvl="0" marL="114300" rtl="0">
              <a:spcBef>
                <a:spcPts val="0"/>
              </a:spcBef>
              <a:spcAft>
                <a:spcPts val="0"/>
              </a:spcAft>
              <a:buClr>
                <a:schemeClr val="dk1"/>
              </a:buClr>
              <a:buSzPts val="1800"/>
            </a:pPr>
            <a:r>
              <a:rPr dirty="0" sz="1400" lang="en-US">
                <a:solidFill>
                  <a:schemeClr val="dk1"/>
                </a:solidFill>
                <a:highlight>
                  <a:srgbClr val="FFFFFF"/>
                </a:highlight>
                <a:ea typeface="Calibri"/>
                <a:cs typeface="Times New Roman" panose="02020603050405020304" pitchFamily="18" charset="0"/>
                <a:sym typeface="Calibri"/>
              </a:rPr>
              <a:t> </a:t>
            </a:r>
          </a:p>
          <a:p>
            <a:pPr algn="l" lvl="0" marL="114300" rtl="0">
              <a:spcBef>
                <a:spcPts val="0"/>
              </a:spcBef>
              <a:spcAft>
                <a:spcPts val="0"/>
              </a:spcAft>
              <a:buClr>
                <a:schemeClr val="dk1"/>
              </a:buClr>
              <a:buSzPts val="1800"/>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effectLst>
                  <a:outerShdw algn="tl" blurRad="38100" dir="2700000" dist="38100">
                    <a:srgbClr val="000000">
                      <a:alpha val="43137"/>
                    </a:srgbClr>
                  </a:outerShdw>
                </a:effectLst>
                <a:latin typeface="+mj-lt"/>
              </a:rPr>
              <a:t>R</a:t>
            </a:r>
            <a:r>
              <a:rPr dirty="0" spc="-40">
                <a:effectLst>
                  <a:outerShdw algn="tl" blurRad="38100" dir="2700000" dist="38100">
                    <a:srgbClr val="000000">
                      <a:alpha val="43137"/>
                    </a:srgbClr>
                  </a:outerShdw>
                </a:effectLst>
                <a:latin typeface="+mj-lt"/>
              </a:rPr>
              <a:t>E</a:t>
            </a:r>
            <a:r>
              <a:rPr dirty="0" spc="15">
                <a:effectLst>
                  <a:outerShdw algn="tl" blurRad="38100" dir="2700000" dist="38100">
                    <a:srgbClr val="000000">
                      <a:alpha val="43137"/>
                    </a:srgbClr>
                  </a:outerShdw>
                </a:effectLst>
                <a:latin typeface="+mj-lt"/>
              </a:rPr>
              <a:t>S</a:t>
            </a:r>
            <a:r>
              <a:rPr dirty="0" spc="-30">
                <a:effectLst>
                  <a:outerShdw algn="tl" blurRad="38100" dir="2700000" dist="38100">
                    <a:srgbClr val="000000">
                      <a:alpha val="43137"/>
                    </a:srgbClr>
                  </a:outerShdw>
                </a:effectLst>
                <a:latin typeface="+mj-lt"/>
              </a:rPr>
              <a:t>U</a:t>
            </a:r>
            <a:r>
              <a:rPr dirty="0" spc="-405">
                <a:effectLst>
                  <a:outerShdw algn="tl" blurRad="38100" dir="2700000" dist="38100">
                    <a:srgbClr val="000000">
                      <a:alpha val="43137"/>
                    </a:srgbClr>
                  </a:outerShdw>
                </a:effectLst>
                <a:latin typeface="+mj-lt"/>
              </a:rPr>
              <a:t>L</a:t>
            </a:r>
            <a:r>
              <a:rPr dirty="0">
                <a:effectLst>
                  <a:outerShdw algn="tl" blurRad="38100" dir="2700000" dist="38100">
                    <a:srgbClr val="000000">
                      <a:alpha val="43137"/>
                    </a:srgbClr>
                  </a:outerShdw>
                </a:effectLst>
                <a:latin typeface="+mj-lt"/>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447800"/>
          <a:ext cx="8598218" cy="4495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457200" y="609600"/>
            <a:ext cx="10681335" cy="1447800"/>
          </a:xfrm>
        </p:spPr>
        <p:txBody>
          <a:bodyPr/>
          <a:p>
            <a:r>
              <a:rPr dirty="0" lang="en-US">
                <a:effectLst>
                  <a:outerShdw algn="tl" blurRad="38100" dir="2700000" dist="38100">
                    <a:srgbClr val="000000">
                      <a:alpha val="43137"/>
                    </a:srgbClr>
                  </a:outerShdw>
                </a:effectLst>
                <a:latin typeface="+mj-lt"/>
                <a:cs typeface="Times New Roman" panose="02020603050405020304" pitchFamily="18" charset="0"/>
              </a:rPr>
              <a:t>CONCLUSION</a:t>
            </a:r>
            <a:br>
              <a:rPr dirty="0" lang="en-US">
                <a:effectLst>
                  <a:outerShdw algn="tl" blurRad="38100" dir="2700000" dist="38100">
                    <a:srgbClr val="000000">
                      <a:alpha val="43137"/>
                    </a:srgbClr>
                  </a:outerShdw>
                </a:effectLst>
                <a:latin typeface="+mj-lt"/>
                <a:cs typeface="Times New Roman" panose="02020603050405020304" pitchFamily="18" charset="0"/>
              </a:rPr>
            </a:br>
            <a:endParaRPr dirty="0" lang="en-IN">
              <a:effectLst>
                <a:outerShdw algn="tl" blurRad="38100" dir="2700000" dist="38100">
                  <a:srgbClr val="000000">
                    <a:alpha val="43137"/>
                  </a:srgbClr>
                </a:outerShdw>
              </a:effectLst>
              <a:latin typeface="+mj-lt"/>
              <a:cs typeface="Times New Roman" panose="02020603050405020304" pitchFamily="18" charset="0"/>
            </a:endParaRPr>
          </a:p>
        </p:txBody>
      </p:sp>
      <p:sp>
        <p:nvSpPr>
          <p:cNvPr id="1048690" name="TextBox 3"/>
          <p:cNvSpPr txBox="1"/>
          <p:nvPr/>
        </p:nvSpPr>
        <p:spPr>
          <a:xfrm>
            <a:off x="1857375" y="1536174"/>
            <a:ext cx="6102350" cy="3647441"/>
          </a:xfrm>
          <a:prstGeom prst="rect"/>
          <a:noFill/>
        </p:spPr>
        <p:txBody>
          <a:bodyPr wrap="square">
            <a:spAutoFit/>
          </a:bodyPr>
          <a:p>
            <a:r>
              <a:rPr dirty="0" sz="2400" lang="en-US"/>
              <a:t>Using Excel for employee performance analysis allows for detailed data handling and visualization, making it a powerful tool for making informed HR decisions. Provide a brief overview of the general performance landscape. Strategic Decisions: Offer final recommendations based on the analysis to help management make informed decisions regarding promotions, bonuses, or restructuring.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mj-lt"/>
                <a:cs typeface="Times New Roman" panose="02020603050405020304" pitchFamily="18" charset="0"/>
              </a:rPr>
              <a:t>Employee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mj-lt"/>
                <a:cs typeface="Times New Roman" panose="02020603050405020304" pitchFamily="18" charset="0"/>
              </a:rPr>
              <a:t>Performance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mj-lt"/>
                <a:cs typeface="Times New Roman" panose="02020603050405020304" pitchFamily="18" charset="0"/>
              </a:rPr>
              <a:t>Analysis</a:t>
            </a:r>
            <a:r>
              <a:rPr b="1" dirty="0" sz="4400" lang="en-US">
                <a:solidFill>
                  <a:srgbClr val="0F0F0F"/>
                </a:solidFill>
                <a:latin typeface="Times New Roman" panose="02020603050405020304" pitchFamily="18" charset="0"/>
                <a:cs typeface="Times New Roman" panose="02020603050405020304" pitchFamily="18" charset="0"/>
              </a:rPr>
              <a:t> using </a:t>
            </a:r>
            <a:r>
              <a:rPr b="1" dirty="0" sz="4400" lang="en-US">
                <a:solidFill>
                  <a:srgbClr val="0F0F0F"/>
                </a:solidFill>
                <a:latin typeface="+mj-lt"/>
                <a:cs typeface="Times New Roman" panose="02020603050405020304" pitchFamily="18" charset="0"/>
              </a:rPr>
              <a:t>Excel</a:t>
            </a:r>
            <a:endParaRPr dirty="0" sz="2800" lang="en-IN">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6990" y="3887118"/>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latin typeface="+mj-lt"/>
              </a:rPr>
              <a:t>A</a:t>
            </a:r>
            <a:r>
              <a:rPr dirty="0" spc="-5">
                <a:latin typeface="+mj-lt"/>
              </a:rPr>
              <a:t>G</a:t>
            </a:r>
            <a:r>
              <a:rPr dirty="0" spc="-35">
                <a:latin typeface="+mj-lt"/>
              </a:rPr>
              <a:t>E</a:t>
            </a:r>
            <a:r>
              <a:rPr dirty="0" spc="15">
                <a:latin typeface="+mj-lt"/>
              </a:rPr>
              <a:t>N</a:t>
            </a:r>
            <a:r>
              <a:rPr dirty="0">
                <a:latin typeface="+mj-lt"/>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1109" y="1032807"/>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Problem</a:t>
            </a:r>
            <a:r>
              <a:rPr b="0" dirty="0" sz="2800" i="0" lang="en-US">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b="0" dirty="0" sz="2800" i="0" lang="en-US">
                <a:solidFill>
                  <a:srgbClr val="0D0D0D"/>
                </a:solidFill>
                <a:effectLst/>
                <a:cs typeface="Times New Roman" panose="02020603050405020304" pitchFamily="18" charset="0"/>
              </a:rPr>
              <a:t>Project</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Overview</a:t>
            </a:r>
          </a:p>
          <a:p>
            <a:pPr algn="l">
              <a:buFont typeface="+mj-lt"/>
              <a:buAutoNum type="arabicPeriod"/>
            </a:pPr>
            <a:r>
              <a:rPr b="0" dirty="0" sz="2800" i="0" lang="en-US">
                <a:solidFill>
                  <a:srgbClr val="0D0D0D"/>
                </a:solidFill>
                <a:effectLst/>
                <a:cs typeface="Times New Roman" panose="02020603050405020304" pitchFamily="18" charset="0"/>
              </a:rPr>
              <a:t>End</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Users</a:t>
            </a:r>
          </a:p>
          <a:p>
            <a:pPr algn="l">
              <a:buFont typeface="+mj-lt"/>
              <a:buAutoNum type="arabicPeriod"/>
            </a:pPr>
            <a:r>
              <a:rPr b="0" dirty="0" sz="2800" i="0" lang="en-US">
                <a:solidFill>
                  <a:srgbClr val="0D0D0D"/>
                </a:solidFill>
                <a:effectLst/>
                <a:cs typeface="Times New Roman" panose="02020603050405020304" pitchFamily="18" charset="0"/>
              </a:rPr>
              <a:t>Our</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Solution</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and</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Proposition</a:t>
            </a:r>
          </a:p>
          <a:p>
            <a:pPr algn="l">
              <a:buFont typeface="+mj-lt"/>
              <a:buAutoNum type="arabicPeriod"/>
            </a:pPr>
            <a:r>
              <a:rPr dirty="0" sz="2800" lang="en-US">
                <a:solidFill>
                  <a:srgbClr val="0D0D0D"/>
                </a:solidFill>
                <a:cs typeface="Times New Roman" panose="02020603050405020304" pitchFamily="18" charset="0"/>
              </a:rPr>
              <a:t>Dataset</a:t>
            </a:r>
            <a:r>
              <a:rPr dirty="0" sz="2800" lang="en-US">
                <a:solidFill>
                  <a:srgbClr val="0D0D0D"/>
                </a:solidFill>
                <a:latin typeface="Times New Roman" panose="02020603050405020304" pitchFamily="18" charset="0"/>
                <a:cs typeface="Times New Roman" panose="02020603050405020304" pitchFamily="18" charset="0"/>
              </a:rPr>
              <a:t> </a:t>
            </a:r>
            <a:r>
              <a:rPr dirty="0" sz="2800" lang="en-US">
                <a:solidFill>
                  <a:srgbClr val="0D0D0D"/>
                </a:solidFill>
                <a:cs typeface="Times New Roman" panose="02020603050405020304" pitchFamily="18" charset="0"/>
              </a:rPr>
              <a:t>Description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Modelling</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Approach</a:t>
            </a:r>
          </a:p>
          <a:p>
            <a:pPr algn="l">
              <a:buFont typeface="+mj-lt"/>
              <a:buAutoNum type="arabicPeriod"/>
            </a:pPr>
            <a:r>
              <a:rPr b="0" dirty="0" sz="2800" i="0" lang="en-US">
                <a:solidFill>
                  <a:srgbClr val="0D0D0D"/>
                </a:solidFill>
                <a:effectLst/>
                <a:cs typeface="Times New Roman" panose="02020603050405020304" pitchFamily="18" charset="0"/>
              </a:rPr>
              <a:t>Results</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cs typeface="Times New Roman" panose="02020603050405020304" pitchFamily="18" charset="0"/>
              </a:rPr>
              <a:t>and</a:t>
            </a:r>
            <a:r>
              <a:rPr b="0" dirty="0" sz="2800" i="0" lang="en-US">
                <a:solidFill>
                  <a:srgbClr val="0D0D0D"/>
                </a:solidFill>
                <a:effectLst/>
                <a:latin typeface="Times New Roman" panose="02020603050405020304" pitchFamily="18" charset="0"/>
                <a:cs typeface="Times New Roman" panose="02020603050405020304" pitchFamily="18" charset="0"/>
              </a:rPr>
              <a:t> </a:t>
            </a:r>
            <a:r>
              <a:rPr dirty="0" sz="2800" lang="en-US">
                <a:solidFill>
                  <a:srgbClr val="0D0D0D"/>
                </a:solidFill>
                <a:cs typeface="Times New Roman" panose="02020603050405020304" pitchFamily="18" charset="0"/>
              </a:rPr>
              <a:t>Discussion</a:t>
            </a:r>
            <a:endParaRPr b="0" dirty="0" sz="2800" i="0" lang="en-US">
              <a:solidFill>
                <a:srgbClr val="0D0D0D"/>
              </a:solidFill>
              <a:effectLst/>
              <a:cs typeface="Times New Roman" panose="02020603050405020304" pitchFamily="18" charset="0"/>
            </a:endParaRPr>
          </a:p>
          <a:p>
            <a:pPr algn="l">
              <a:buFont typeface="+mj-lt"/>
              <a:buAutoNum type="arabicPeriod"/>
            </a:pPr>
            <a:r>
              <a:rPr b="0" dirty="0" sz="2800" i="0" lang="en-US">
                <a:solidFill>
                  <a:srgbClr val="0D0D0D"/>
                </a:solidFill>
                <a:effectLst/>
                <a:cs typeface="Times New Roman" panose="02020603050405020304" pitchFamily="18" charset="0"/>
              </a:rPr>
              <a:t>Conclusion</a:t>
            </a:r>
          </a:p>
          <a:p>
            <a:endParaRPr dirty="0" sz="2800" lang="en-IN">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239000" y="12954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280773" y="829318"/>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76200" y="1674232"/>
            <a:ext cx="7620001" cy="48920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cs typeface="Times New Roman" panose="02020603050405020304" pitchFamily="18" charset="0"/>
              </a:rPr>
              <a:t> </a:t>
            </a:r>
            <a:endPar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1. Provide doable suggestions for enhancing both individual and group performance. </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2. A comprehensive examination that backs up data-driven decision-making and performance management techniques will be the end result.“</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3.Examine performance trends and patterns using Excel functions and tools.</a:t>
            </a:r>
          </a:p>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cs typeface="Times New Roman" panose="02020603050405020304" pitchFamily="18" charset="0"/>
              </a:rPr>
              <a:t> </a:t>
            </a: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dirty="0" lang="en-US">
                <a:cs typeface="Times New Roman" panose="02020603050405020304" pitchFamily="18" charset="0"/>
              </a:rPr>
              <a:t>4. </a:t>
            </a:r>
            <a:r>
              <a:rPr altLang="en-US" baseline="0" b="0" cap="none" dirty="0" sz="1800" i="0" kumimoji="0" lang="en-US" normalizeH="0" strike="noStrike" u="none">
                <a:ln>
                  <a:noFill/>
                </a:ln>
                <a:solidFill>
                  <a:schemeClr val="tx1"/>
                </a:solidFill>
                <a:effectLst/>
                <a:cs typeface="Times New Roman" panose="02020603050405020304" pitchFamily="18" charset="0"/>
              </a:rPr>
              <a:t>Produce visual aids such as charts and graphs to enable effortless comprehension. </a:t>
            </a: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5. comprehension a</a:t>
            </a:r>
            <a:r>
              <a:rPr altLang="en-US" dirty="0" lang="en-US">
                <a:cs typeface="Times New Roman" panose="02020603050405020304" pitchFamily="18" charset="0"/>
              </a:rPr>
              <a:t>rrange performance indicators for employees. </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cs typeface="Times New Roman" panose="02020603050405020304" pitchFamily="18" charset="0"/>
              </a:rPr>
            </a:br>
            <a:endParaRPr altLang="en-US" baseline="0" b="0" cap="none" dirty="0" sz="1800" i="0" kumimoji="0" lang="en-US" normalizeH="0" strike="noStrike" u="none">
              <a:ln>
                <a:noFill/>
              </a:ln>
              <a:solidFill>
                <a:schemeClr val="tx1"/>
              </a:solidFill>
              <a:effectLs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3294455"/>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574369"/>
            <a:ext cx="5469891"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mj-lt"/>
              </a:rPr>
              <a:t>PROJECT</a:t>
            </a:r>
            <a:r>
              <a:rPr dirty="0" sz="4250" lang="en-US" spc="5">
                <a:latin typeface="+mj-lt"/>
              </a:rPr>
              <a:t> </a:t>
            </a:r>
            <a:r>
              <a:rPr dirty="0" sz="4250" spc="-20">
                <a:latin typeface="+mj-lt"/>
              </a:rPr>
              <a:t>OVERVIEW</a:t>
            </a:r>
            <a:endParaRPr dirty="0" sz="4250">
              <a:latin typeface="+mj-l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Rectangle 1"/>
          <p:cNvSpPr>
            <a:spLocks noChangeArrowheads="1"/>
          </p:cNvSpPr>
          <p:nvPr/>
        </p:nvSpPr>
        <p:spPr bwMode="auto">
          <a:xfrm rot="10800000" flipV="1">
            <a:off x="76201" y="898528"/>
            <a:ext cx="8839199" cy="62255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1. </a:t>
            </a:r>
            <a:r>
              <a:rPr b="1" dirty="0" lang="en-US"/>
              <a:t>Data Collection</a:t>
            </a:r>
            <a:r>
              <a:rPr dirty="0" lang="en-US"/>
              <a:t>: Gather performance data such as sales figures, task completion rates, attendance records, and feedback scores. This data can be collected from various sources like performance reviews, project management tools, and HR systems.</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2. </a:t>
            </a:r>
            <a:r>
              <a:rPr b="1" dirty="0" lang="en-US"/>
              <a:t>Data Organization</a:t>
            </a:r>
            <a:r>
              <a:rPr dirty="0" lang="en-US"/>
              <a:t>: Import the collected data into Excel and organize it into a structured format. This might involve creating tables with columns for employee names, performance metrics, and dates.</a:t>
            </a: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3. </a:t>
            </a:r>
            <a:r>
              <a:rPr altLang="en-US" baseline="0" b="1" cap="none" dirty="0" sz="1800" i="0" kumimoji="0" lang="en-US" normalizeH="0" strike="noStrike" u="none">
                <a:ln>
                  <a:noFill/>
                </a:ln>
                <a:solidFill>
                  <a:schemeClr val="tx1"/>
                </a:solidFill>
                <a:effectLst/>
                <a:cs typeface="Times New Roman" panose="02020603050405020304" pitchFamily="18" charset="0"/>
              </a:rPr>
              <a:t>Examination</a:t>
            </a:r>
            <a:r>
              <a:rPr altLang="en-US" baseline="0" b="0" cap="none" dirty="0" sz="1800" i="0" kumimoji="0" lang="en-US" normalizeH="0" strike="noStrike" u="none">
                <a:ln>
                  <a:noFill/>
                </a:ln>
                <a:solidFill>
                  <a:schemeClr val="tx1"/>
                </a:solidFill>
                <a:effectLst/>
                <a:cs typeface="Times New Roman" panose="02020603050405020304" pitchFamily="18" charset="0"/>
              </a:rPr>
              <a:t>: Utilize Excel's tools and formulae to pinpoint performance patterns, advantages, and opportunities for development. </a:t>
            </a: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4. </a:t>
            </a:r>
            <a:r>
              <a:rPr altLang="en-US" b="1" dirty="0" lang="en-US">
                <a:cs typeface="Times New Roman" panose="02020603050405020304" pitchFamily="18" charset="0"/>
              </a:rPr>
              <a:t>Visualization</a:t>
            </a:r>
            <a:r>
              <a:rPr altLang="en-US" dirty="0" lang="en-US">
                <a:cs typeface="Times New Roman" panose="02020603050405020304" pitchFamily="18" charset="0"/>
              </a:rPr>
              <a:t>: Use bar charts, line graphs, and pie charts to visually represent performance data, making it easier to identify patterns and anomalies. Apply conditional formatting to highlight key performance indicators (KPIs) and outliers.</a:t>
            </a: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cs typeface="Times New Roman" panose="02020603050405020304" pitchFamily="18" charset="0"/>
              </a:rPr>
            </a:br>
            <a:r>
              <a:rPr altLang="en-US" baseline="0" b="0" cap="none" dirty="0" sz="1800" i="0" kumimoji="0" lang="en-US" normalizeH="0" strike="noStrike" u="none">
                <a:ln>
                  <a:noFill/>
                </a:ln>
                <a:solidFill>
                  <a:schemeClr val="tx1"/>
                </a:solidFill>
                <a:effectLst/>
                <a:cs typeface="Times New Roman" panose="02020603050405020304" pitchFamily="18" charset="0"/>
              </a:rPr>
              <a:t>5. </a:t>
            </a:r>
            <a:r>
              <a:rPr b="1" dirty="0" lang="en-US"/>
              <a:t>Reporting</a:t>
            </a:r>
            <a:r>
              <a:rPr dirty="0" lang="en-US"/>
              <a:t>: Create comprehensive reports using Excel’s reporting features to present the analysis findings. Use clear and concise summaries, charts, and tables to convey the results effectively.</a:t>
            </a:r>
            <a:br>
              <a:rPr altLang="en-US" baseline="0" b="0" cap="none" dirty="0" sz="1800" i="0" kumimoji="0" lang="en-US" normalizeH="0" strike="noStrike" u="none">
                <a:ln>
                  <a:noFill/>
                </a:ln>
                <a:solidFill>
                  <a:schemeClr val="tx1"/>
                </a:solidFill>
                <a:effectLst/>
                <a:cs typeface="Times New Roman" panose="02020603050405020304" pitchFamily="18" charset="0"/>
              </a:rPr>
            </a:br>
            <a:br>
              <a:rPr altLang="en-US" baseline="0" b="0" cap="none" dirty="0" sz="1800" i="0" kumimoji="0" lang="en-US" normalizeH="0" strike="noStrike" u="none">
                <a:ln>
                  <a:noFill/>
                </a:ln>
                <a:solidFill>
                  <a:schemeClr val="tx1"/>
                </a:solidFill>
                <a:effectLst/>
              </a:rPr>
            </a:br>
            <a:endParaRPr altLang="en-US" baseline="0" b="0" cap="none" dirty="0" sz="1800" i="0" kumimoji="0" lang="en-US" normalizeH="0" strike="noStrike" u="none">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mj-lt"/>
              </a:rPr>
              <a:t>W</a:t>
            </a:r>
            <a:r>
              <a:rPr dirty="0" sz="3200" spc="-20">
                <a:latin typeface="+mj-lt"/>
              </a:rPr>
              <a:t>H</a:t>
            </a:r>
            <a:r>
              <a:rPr dirty="0" sz="3200" spc="20">
                <a:latin typeface="+mj-lt"/>
              </a:rPr>
              <a:t>O</a:t>
            </a:r>
            <a:r>
              <a:rPr dirty="0" sz="3200" spc="-235">
                <a:latin typeface="+mj-lt"/>
              </a:rPr>
              <a:t> </a:t>
            </a:r>
            <a:r>
              <a:rPr dirty="0" sz="3200" spc="-10">
                <a:latin typeface="+mj-lt"/>
              </a:rPr>
              <a:t>AR</a:t>
            </a:r>
            <a:r>
              <a:rPr dirty="0" sz="3200" spc="15">
                <a:latin typeface="+mj-lt"/>
              </a:rPr>
              <a:t>E</a:t>
            </a:r>
            <a:r>
              <a:rPr dirty="0" sz="3200" spc="-35">
                <a:latin typeface="+mj-lt"/>
              </a:rPr>
              <a:t> </a:t>
            </a:r>
            <a:r>
              <a:rPr dirty="0" sz="3200" spc="-10">
                <a:latin typeface="+mj-lt"/>
              </a:rPr>
              <a:t>T</a:t>
            </a:r>
            <a:r>
              <a:rPr dirty="0" sz="3200" spc="-15">
                <a:latin typeface="+mj-lt"/>
              </a:rPr>
              <a:t>H</a:t>
            </a:r>
            <a:r>
              <a:rPr dirty="0" sz="3200" spc="15">
                <a:latin typeface="+mj-lt"/>
              </a:rPr>
              <a:t>E</a:t>
            </a:r>
            <a:r>
              <a:rPr dirty="0" sz="3200" spc="-35">
                <a:latin typeface="+mj-lt"/>
              </a:rPr>
              <a:t> </a:t>
            </a:r>
            <a:r>
              <a:rPr dirty="0" sz="3200" spc="-20">
                <a:latin typeface="+mj-lt"/>
              </a:rPr>
              <a:t>E</a:t>
            </a:r>
            <a:r>
              <a:rPr dirty="0" sz="3200" spc="30">
                <a:latin typeface="+mj-lt"/>
              </a:rPr>
              <a:t>N</a:t>
            </a:r>
            <a:r>
              <a:rPr dirty="0" sz="3200" spc="15">
                <a:latin typeface="+mj-lt"/>
              </a:rPr>
              <a:t>D</a:t>
            </a:r>
            <a:r>
              <a:rPr dirty="0" sz="3200" spc="-45">
                <a:latin typeface="+mj-lt"/>
              </a:rPr>
              <a:t> </a:t>
            </a:r>
            <a:r>
              <a:rPr dirty="0" sz="3200">
                <a:latin typeface="+mj-lt"/>
              </a:rPr>
              <a:t>U</a:t>
            </a:r>
            <a:r>
              <a:rPr dirty="0" sz="3200" spc="10">
                <a:latin typeface="+mj-lt"/>
              </a:rPr>
              <a:t>S</a:t>
            </a:r>
            <a:r>
              <a:rPr dirty="0" sz="3200" spc="-25">
                <a:latin typeface="+mj-lt"/>
              </a:rPr>
              <a:t>E</a:t>
            </a:r>
            <a:r>
              <a:rPr dirty="0" sz="3200" spc="-10">
                <a:latin typeface="+mj-lt"/>
              </a:rPr>
              <a:t>R</a:t>
            </a:r>
            <a:r>
              <a:rPr dirty="0" sz="3200" spc="5">
                <a:latin typeface="+mj-lt"/>
              </a:rPr>
              <a:t>S?</a:t>
            </a:r>
            <a:endParaRPr dirty="0" sz="3200">
              <a:latin typeface="+mj-l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rot="10800000" flipV="1">
            <a:off x="190500" y="1541771"/>
            <a:ext cx="10210800" cy="3825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1" dirty="0" lang="en-US">
                <a:effectLst>
                  <a:outerShdw algn="tl" blurRad="38100" dir="2700000" dist="38100">
                    <a:srgbClr val="000000">
                      <a:alpha val="43137"/>
                    </a:srgbClr>
                  </a:outerShdw>
                </a:effectLst>
                <a:cs typeface="Times New Roman" panose="02020603050405020304" pitchFamily="18" charset="0"/>
              </a:rPr>
              <a:t>1 HR Managers: </a:t>
            </a:r>
            <a:r>
              <a:rPr altLang="en-US" dirty="0" lang="en-US">
                <a:effectLst>
                  <a:outerShdw algn="tl" blurRad="38100" dir="2700000" dist="38100">
                    <a:srgbClr val="000000">
                      <a:alpha val="43137"/>
                    </a:srgbClr>
                  </a:outerShdw>
                </a:effectLst>
                <a:cs typeface="Times New Roman" panose="02020603050405020304" pitchFamily="18" charset="0"/>
              </a:rPr>
              <a:t>Use the analysis to track employee performance, identify areas for development, and make decisions regarding promotions, raises, and training needs.</a:t>
            </a:r>
          </a:p>
          <a:p>
            <a:pPr algn="l" defTabSz="914400" eaLnBrk="0" fontAlgn="base" hangingPunct="0" indent="0" latinLnBrk="0" lvl="0" marL="0" marR="0" rtl="0">
              <a:lnSpc>
                <a:spcPct val="100000"/>
              </a:lnSpc>
              <a:spcBef>
                <a:spcPct val="0"/>
              </a:spcBef>
              <a:spcAft>
                <a:spcPct val="0"/>
              </a:spcAft>
              <a:buClrTx/>
              <a:buSzTx/>
              <a:buFontTx/>
              <a:buNone/>
            </a:pPr>
            <a:endParaRPr altLang="en-US" b="1" dirty="0" lang="en-US">
              <a:effectLst>
                <a:outerShdw algn="tl" blurRad="38100" dir="2700000" dist="38100">
                  <a:srgbClr val="000000">
                    <a:alpha val="43137"/>
                  </a:srgbClr>
                </a:outerShdw>
              </a:effectLst>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2.Department</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a:t>
            </a: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Heads</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Review aggregated performance data to assess departmental productivity and align team goals with organizational objectives</a:t>
            </a:r>
            <a:r>
              <a:rPr altLang="en-US" dirty="0" lang="en-US">
                <a:effectLst>
                  <a:outerShdw algn="tl" blurRad="38100" dir="2700000" dist="38100">
                    <a:srgbClr val="000000">
                      <a:alpha val="43137"/>
                    </a:srgbClr>
                  </a:outerShdw>
                </a:effectLst>
                <a:cs typeface="Times New Roman" panose="02020603050405020304" pitchFamily="18" charset="0"/>
              </a:rPr>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3. Executives</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 Utilize performance insights to make strategic</a:t>
            </a: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decisions</a:t>
            </a: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about workforce</a:t>
            </a: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planning, resource</a:t>
            </a:r>
            <a:r>
              <a:rPr altLang="en-US" baseline="0" b="1"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 </a:t>
            </a:r>
            <a:r>
              <a:rPr altLang="en-US" baseline="0" cap="none" dirty="0" sz="1800" i="0" kumimoji="0" lang="en-US" normalizeH="0" strike="noStrike">
                <a:ln>
                  <a:noFill/>
                </a:ln>
                <a:solidFill>
                  <a:schemeClr val="tx1"/>
                </a:solidFill>
                <a:effectLst>
                  <a:outerShdw algn="tl" blurRad="38100" dir="2700000" dist="38100">
                    <a:srgbClr val="000000">
                      <a:alpha val="43137"/>
                    </a:srgbClr>
                  </a:outerShdw>
                </a:effectLst>
                <a:cs typeface="Times New Roman" panose="02020603050405020304" pitchFamily="18" charset="0"/>
              </a:rPr>
              <a:t>allocation, and overall organizational strategy.</a:t>
            </a:r>
            <a:endParaRPr altLang="en-US" baseline="0" cap="none" dirty="0" sz="1800" i="0" kumimoji="0" lang="en-US" normalizeH="0" strike="noStrike">
              <a:ln>
                <a:noFill/>
              </a:ln>
              <a:solidFill>
                <a:schemeClr val="tx1"/>
              </a:solidFill>
              <a:effectLst/>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cap="none" dirty="0" sz="1800" i="0" kumimoji="0" lang="en-US" normalizeH="0" strike="noStrike">
              <a:ln>
                <a:noFill/>
              </a:ln>
              <a:solidFill>
                <a:schemeClr val="tx1"/>
              </a:solidFill>
              <a:effectLst/>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1" dirty="0" lang="en-US">
                <a:cs typeface="Times New Roman" panose="02020603050405020304" pitchFamily="18" charset="0"/>
              </a:rPr>
              <a:t>4.Employee : </a:t>
            </a:r>
            <a:r>
              <a:rPr altLang="en-US" dirty="0" lang="en-US">
                <a:cs typeface="Times New Roman" panose="02020603050405020304" pitchFamily="18" charset="0"/>
              </a:rPr>
              <a:t>Analyze performance trends to address employee concerns, improve workplace morale, and implement performance improvement plans.</a:t>
            </a:r>
            <a:br>
              <a:rPr altLang="en-US" baseline="0" cap="none" dirty="0" sz="1800" i="0" kumimoji="0" lang="en-US" normalizeH="0" strike="noStrike">
                <a:ln>
                  <a:noFill/>
                </a:ln>
                <a:solidFill>
                  <a:schemeClr val="tx1"/>
                </a:solidFill>
                <a:effectLst/>
              </a:rPr>
            </a:br>
            <a:endParaRPr altLang="en-US" baseline="0" b="1" cap="none" dirty="0" sz="1800" i="0" kumimoji="0" lang="en-US" normalizeH="0" strike="noStrik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1800" i="0" kumimoji="0" lang="en-US" normalizeH="0" strike="noStrike">
                <a:ln>
                  <a:noFill/>
                </a:ln>
                <a:solidFill>
                  <a:schemeClr val="tx1"/>
                </a:solidFill>
                <a:effectLst/>
              </a:rPr>
              <a:t>5. Supervisors:</a:t>
            </a:r>
            <a:r>
              <a:rPr altLang="en-US" baseline="0" cap="none" dirty="0" sz="1800" i="0" kumimoji="0" lang="en-US" normalizeH="0" strike="noStrike">
                <a:ln>
                  <a:noFill/>
                </a:ln>
                <a:solidFill>
                  <a:schemeClr val="tx1"/>
                </a:solidFill>
                <a:effectLst/>
              </a:rPr>
              <a:t> Access performance data to evaluate individual team members, provide feedback, and address performance issues.</a:t>
            </a:r>
            <a:endParaRPr altLang="en-US" baseline="0" b="1" cap="none" dirty="0" sz="1800" i="0" kumimoji="0" lang="en-US" normalizeH="0" strike="noStrike">
              <a:ln>
                <a:noFill/>
              </a:ln>
              <a:solidFill>
                <a:schemeClr val="tx1"/>
              </a:solidFill>
              <a:effectLst/>
            </a:endParaRPr>
          </a:p>
        </p:txBody>
      </p:sp>
      <p:pic>
        <p:nvPicPr>
          <p:cNvPr id="2097163" name="Picture 8"/>
          <p:cNvPicPr>
            <a:picLocks noChangeAspect="1"/>
          </p:cNvPicPr>
          <p:nvPr/>
        </p:nvPicPr>
        <p:blipFill>
          <a:blip xmlns:r="http://schemas.openxmlformats.org/officeDocument/2006/relationships" r:embed="rId2"/>
          <a:stretch>
            <a:fillRect/>
          </a:stretch>
        </p:blipFill>
        <p:spPr>
          <a:xfrm>
            <a:off x="7943850" y="571500"/>
            <a:ext cx="4171950" cy="257175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9493198" y="1030151"/>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152401" y="781050"/>
            <a:ext cx="9067799" cy="567463"/>
          </a:xfrm>
          <a:prstGeom prst="rect"/>
        </p:spPr>
        <p:txBody>
          <a:bodyPr bIns="0" lIns="0" rIns="0" rtlCol="0" tIns="13335" vert="horz" wrap="square">
            <a:spAutoFit/>
          </a:bodyPr>
          <a:p>
            <a:pPr marL="12700">
              <a:lnSpc>
                <a:spcPct val="100000"/>
              </a:lnSpc>
              <a:spcBef>
                <a:spcPts val="105"/>
              </a:spcBef>
            </a:pPr>
            <a:r>
              <a:rPr dirty="0" sz="3600" spc="10">
                <a:latin typeface="+mj-lt"/>
              </a:rPr>
              <a:t>O</a:t>
            </a:r>
            <a:r>
              <a:rPr dirty="0" sz="3600" spc="25">
                <a:latin typeface="+mj-lt"/>
              </a:rPr>
              <a:t>U</a:t>
            </a:r>
            <a:r>
              <a:rPr dirty="0" sz="3600">
                <a:latin typeface="+mj-lt"/>
              </a:rPr>
              <a:t>R</a:t>
            </a:r>
            <a:r>
              <a:rPr dirty="0" sz="3600" spc="5">
                <a:latin typeface="+mj-lt"/>
              </a:rPr>
              <a:t> </a:t>
            </a:r>
            <a:r>
              <a:rPr dirty="0" sz="3600" spc="25">
                <a:latin typeface="+mj-lt"/>
              </a:rPr>
              <a:t>S</a:t>
            </a:r>
            <a:r>
              <a:rPr dirty="0" sz="3600" spc="10">
                <a:latin typeface="+mj-lt"/>
              </a:rPr>
              <a:t>O</a:t>
            </a:r>
            <a:r>
              <a:rPr dirty="0" sz="3600" spc="25">
                <a:latin typeface="+mj-lt"/>
              </a:rPr>
              <a:t>LU</a:t>
            </a:r>
            <a:r>
              <a:rPr dirty="0" sz="3600" spc="-35">
                <a:latin typeface="+mj-lt"/>
              </a:rPr>
              <a:t>T</a:t>
            </a:r>
            <a:r>
              <a:rPr dirty="0" sz="3600" spc="-30">
                <a:latin typeface="+mj-lt"/>
              </a:rPr>
              <a:t>I</a:t>
            </a:r>
            <a:r>
              <a:rPr dirty="0" sz="3600" spc="10">
                <a:latin typeface="+mj-lt"/>
              </a:rPr>
              <a:t>O</a:t>
            </a:r>
            <a:r>
              <a:rPr dirty="0" sz="3600">
                <a:latin typeface="+mj-lt"/>
              </a:rPr>
              <a:t>N</a:t>
            </a:r>
            <a:r>
              <a:rPr dirty="0" sz="3600" spc="-345">
                <a:latin typeface="+mj-lt"/>
              </a:rPr>
              <a:t> </a:t>
            </a:r>
            <a:r>
              <a:rPr dirty="0" sz="3600" spc="-35">
                <a:latin typeface="+mj-lt"/>
              </a:rPr>
              <a:t>A</a:t>
            </a:r>
            <a:r>
              <a:rPr dirty="0" sz="3600" spc="-5">
                <a:latin typeface="+mj-lt"/>
              </a:rPr>
              <a:t>N</a:t>
            </a:r>
            <a:r>
              <a:rPr dirty="0" sz="3600">
                <a:latin typeface="+mj-lt"/>
              </a:rPr>
              <a:t>D</a:t>
            </a:r>
            <a:r>
              <a:rPr dirty="0" sz="3600" spc="35">
                <a:latin typeface="+mj-lt"/>
              </a:rPr>
              <a:t> </a:t>
            </a:r>
            <a:r>
              <a:rPr dirty="0" sz="3600" spc="-30">
                <a:latin typeface="+mj-lt"/>
              </a:rPr>
              <a:t>I</a:t>
            </a:r>
            <a:r>
              <a:rPr dirty="0" sz="3600" spc="-35">
                <a:latin typeface="+mj-lt"/>
              </a:rPr>
              <a:t>T</a:t>
            </a:r>
            <a:r>
              <a:rPr dirty="0" sz="3600">
                <a:latin typeface="+mj-lt"/>
              </a:rPr>
              <a:t>S</a:t>
            </a:r>
            <a:r>
              <a:rPr dirty="0" sz="3600" spc="60">
                <a:latin typeface="+mj-lt"/>
              </a:rPr>
              <a:t> </a:t>
            </a:r>
            <a:r>
              <a:rPr dirty="0" sz="3600" spc="-295">
                <a:latin typeface="+mj-lt"/>
              </a:rPr>
              <a:t>V</a:t>
            </a:r>
            <a:r>
              <a:rPr dirty="0" sz="3600" spc="-35">
                <a:latin typeface="+mj-lt"/>
              </a:rPr>
              <a:t>A</a:t>
            </a:r>
            <a:r>
              <a:rPr dirty="0" sz="3600" spc="25">
                <a:latin typeface="+mj-lt"/>
              </a:rPr>
              <a:t>LU</a:t>
            </a:r>
            <a:r>
              <a:rPr dirty="0" sz="3600">
                <a:latin typeface="+mj-lt"/>
              </a:rPr>
              <a:t>E</a:t>
            </a:r>
            <a:r>
              <a:rPr dirty="0" sz="3600" spc="-65">
                <a:latin typeface="+mj-lt"/>
              </a:rPr>
              <a:t> </a:t>
            </a:r>
            <a:r>
              <a:rPr dirty="0" sz="3600" spc="-15">
                <a:latin typeface="+mj-lt"/>
              </a:rPr>
              <a:t>P</a:t>
            </a:r>
            <a:r>
              <a:rPr dirty="0" sz="3600" spc="-30">
                <a:latin typeface="+mj-lt"/>
              </a:rPr>
              <a:t>R</a:t>
            </a:r>
            <a:r>
              <a:rPr dirty="0" sz="3600" spc="10">
                <a:latin typeface="+mj-lt"/>
              </a:rPr>
              <a:t>O</a:t>
            </a:r>
            <a:r>
              <a:rPr dirty="0" sz="3600" spc="-15">
                <a:latin typeface="+mj-lt"/>
              </a:rPr>
              <a:t>P</a:t>
            </a:r>
            <a:r>
              <a:rPr dirty="0" sz="3600" spc="10">
                <a:latin typeface="+mj-lt"/>
              </a:rPr>
              <a:t>O</a:t>
            </a:r>
            <a:r>
              <a:rPr dirty="0" sz="3600" spc="25">
                <a:latin typeface="+mj-lt"/>
              </a:rPr>
              <a:t>S</a:t>
            </a:r>
            <a:r>
              <a:rPr dirty="0" sz="3600" spc="-30">
                <a:latin typeface="+mj-lt"/>
              </a:rPr>
              <a:t>I</a:t>
            </a:r>
            <a:r>
              <a:rPr dirty="0" sz="3600" spc="-35">
                <a:latin typeface="+mj-lt"/>
              </a:rPr>
              <a:t>T</a:t>
            </a:r>
            <a:r>
              <a:rPr dirty="0" sz="3600" spc="-30">
                <a:latin typeface="+mj-lt"/>
              </a:rPr>
              <a:t>I</a:t>
            </a:r>
            <a:r>
              <a:rPr dirty="0" sz="3600" spc="10">
                <a:latin typeface="+mj-lt"/>
              </a:rPr>
              <a:t>O</a:t>
            </a:r>
            <a:r>
              <a:rPr dirty="0" sz="3600">
                <a:latin typeface="+mj-lt"/>
              </a:rPr>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7129" y="1695450"/>
            <a:ext cx="8114070" cy="5692140"/>
          </a:xfrm>
          <a:prstGeom prst="rect"/>
          <a:noFill/>
        </p:spPr>
        <p:txBody>
          <a:bodyPr wrap="square">
            <a:spAutoFit/>
          </a:bodyPr>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CONDITIONAL</a:t>
            </a:r>
            <a:r>
              <a:rPr b="1" dirty="0" sz="1800" lang="en-US" u="sng">
                <a:effectLst>
                  <a:outerShdw algn="tl" blurRad="38100" dir="2700000" dist="38100">
                    <a:srgbClr val="000000">
                      <a:alpha val="43137"/>
                    </a:srgbClr>
                  </a:outerShdw>
                </a:effectLst>
                <a:ea typeface="Trebuchet MS"/>
                <a:cs typeface="Times New Roman" panose="02020603050405020304" pitchFamily="18" charset="0"/>
                <a:sym typeface="Trebuchet MS"/>
              </a:rPr>
              <a:t> </a:t>
            </a: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FORMATTING</a:t>
            </a:r>
            <a:r>
              <a:rPr b="1" dirty="0" sz="1800" lang="en-US" u="sng">
                <a:effectLst>
                  <a:outerShdw algn="tl" blurRad="38100" dir="2700000" dist="38100">
                    <a:srgbClr val="000000">
                      <a:alpha val="43137"/>
                    </a:srgbClr>
                  </a:outerShdw>
                </a:effectLst>
                <a:ea typeface="Trebuchet MS"/>
                <a:cs typeface="Times New Roman" panose="02020603050405020304" pitchFamily="18" charset="0"/>
                <a:sym typeface="Trebuchet MS"/>
              </a:rPr>
              <a:t> </a:t>
            </a:r>
            <a:r>
              <a:rPr dirty="0" sz="1800" lang="en-US">
                <a:ea typeface="Trebuchet MS"/>
                <a:cs typeface="Times New Roman" panose="02020603050405020304" pitchFamily="18" charset="0"/>
                <a:sym typeface="Trebuchet MS"/>
              </a:rPr>
              <a:t>- MISSING Automate visual highlights in Excel to quickly identify performance trends and outliers.</a:t>
            </a:r>
            <a:r>
              <a:rPr b="0" dirty="0" i="0" lang="en-US">
                <a:solidFill>
                  <a:srgbClr val="EEF0FF"/>
                </a:solidFill>
                <a:effectLst/>
                <a:cs typeface="Times New Roman" panose="02020603050405020304" pitchFamily="18" charset="0"/>
              </a:rPr>
              <a:t> </a:t>
            </a:r>
            <a:r>
              <a:rPr b="0" dirty="0" i="0" lang="en-US">
                <a:effectLst/>
                <a:cs typeface="Times New Roman" panose="02020603050405020304" pitchFamily="18" charset="0"/>
              </a:rPr>
              <a:t>That changes the appearance of a cell range based on specific conditions. It can help you identify patterns and trends in your data, and make it easier to visualize and understand.</a:t>
            </a:r>
            <a:endParaRPr dirty="0" sz="1800" lang="en-US">
              <a:ea typeface="Trebuchet MS"/>
              <a:cs typeface="Times New Roman" panose="02020603050405020304" pitchFamily="18" charset="0"/>
              <a:sym typeface="Trebuchet MS"/>
            </a:endParaRPr>
          </a:p>
          <a:p>
            <a:pPr algn="l" indent="0" lvl="0" marL="0" rtl="0">
              <a:spcBef>
                <a:spcPts val="0"/>
              </a:spcBef>
              <a:spcAft>
                <a:spcPts val="0"/>
              </a:spcAft>
              <a:buNone/>
            </a:pPr>
            <a:r>
              <a:rPr dirty="0" sz="1800" lang="en-US">
                <a:highlight>
                  <a:srgbClr val="FFFF00"/>
                </a:highlight>
                <a:ea typeface="Trebuchet MS"/>
                <a:cs typeface="Times New Roman" panose="02020603050405020304" pitchFamily="18" charset="0"/>
                <a:sym typeface="Trebuchet MS"/>
              </a:rPr>
              <a:t> </a:t>
            </a:r>
            <a:endParaRPr dirty="0" sz="2000" lang="en-US">
              <a:highlight>
                <a:srgbClr val="FFFF00"/>
              </a:highlight>
              <a:ea typeface="Trebuchet MS"/>
              <a:cs typeface="Times New Roman" panose="02020603050405020304" pitchFamily="18" charset="0"/>
              <a:sym typeface="Trebuchet MS"/>
            </a:endParaRP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FILTER</a:t>
            </a:r>
            <a:r>
              <a:rPr dirty="0" sz="1800" lang="en-US">
                <a:ea typeface="Trebuchet MS"/>
                <a:cs typeface="Times New Roman" panose="02020603050405020304" pitchFamily="18" charset="0"/>
                <a:sym typeface="Trebuchet MS"/>
              </a:rPr>
              <a:t> - </a:t>
            </a:r>
            <a:r>
              <a:rPr b="0" dirty="0" i="0" lang="en-US">
                <a:effectLst/>
                <a:cs typeface="Times New Roman" panose="02020603050405020304" pitchFamily="18" charset="0"/>
              </a:rPr>
              <a:t>The FILTER function allows you to filter a range of data based on criteria you define.</a:t>
            </a:r>
          </a:p>
          <a:p>
            <a:pPr algn="l" indent="0" lvl="0" marL="0" rtl="0">
              <a:spcBef>
                <a:spcPts val="0"/>
              </a:spcBef>
              <a:spcAft>
                <a:spcPts val="0"/>
              </a:spcAft>
              <a:buNone/>
            </a:pPr>
            <a:endParaRPr dirty="0" sz="1800" lang="en-US">
              <a:ea typeface="Trebuchet MS"/>
              <a:cs typeface="Times New Roman" panose="02020603050405020304" pitchFamily="18" charset="0"/>
              <a:sym typeface="Trebuchet MS"/>
            </a:endParaRP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FORMULA</a:t>
            </a:r>
            <a:r>
              <a:rPr dirty="0" sz="1800" lang="en-US">
                <a:ea typeface="Trebuchet MS"/>
                <a:cs typeface="Times New Roman" panose="02020603050405020304" pitchFamily="18" charset="0"/>
                <a:sym typeface="Trebuchet MS"/>
              </a:rPr>
              <a:t> - </a:t>
            </a:r>
            <a:r>
              <a:rPr b="0" dirty="0" i="0" lang="en-US">
                <a:effectLst/>
                <a:cs typeface="Times New Roman" panose="02020603050405020304" pitchFamily="18" charset="0"/>
              </a:rPr>
              <a:t>A formula in Excel is used to do mathematical calculations. Formulas always start with the equal sign ( = ) typed in the cell, followed by your calculation.</a:t>
            </a:r>
          </a:p>
          <a:p>
            <a:pPr algn="l" indent="0" lvl="0" marL="0" rtl="0">
              <a:spcBef>
                <a:spcPts val="0"/>
              </a:spcBef>
              <a:spcAft>
                <a:spcPts val="0"/>
              </a:spcAft>
              <a:buNone/>
            </a:pPr>
            <a:endParaRPr dirty="0" sz="1800" lang="en-US">
              <a:ea typeface="Trebuchet MS"/>
              <a:cs typeface="Times New Roman" panose="02020603050405020304" pitchFamily="18" charset="0"/>
              <a:sym typeface="Trebuchet MS"/>
            </a:endParaRPr>
          </a:p>
          <a:p>
            <a:pPr algn="l" indent="0" lvl="0" marL="0" rtl="0">
              <a:spcBef>
                <a:spcPts val="0"/>
              </a:spcBef>
              <a:spcAft>
                <a:spcPts val="0"/>
              </a:spcAft>
              <a:buNone/>
            </a:pP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PIVOT</a:t>
            </a:r>
            <a:r>
              <a:rPr dirty="0" sz="1800" lang="en-US">
                <a:ea typeface="Trebuchet MS"/>
                <a:cs typeface="Times New Roman" panose="02020603050405020304" pitchFamily="18" charset="0"/>
                <a:sym typeface="Trebuchet MS"/>
              </a:rPr>
              <a:t> – A</a:t>
            </a:r>
            <a:r>
              <a:rPr b="0" dirty="0" i="0" lang="en-US">
                <a:effectLst/>
                <a:cs typeface="Times New Roman" panose="02020603050405020304" pitchFamily="18" charset="0"/>
              </a:rPr>
              <a:t> tool that helps you organize and analyze large amounts of data by summarizing it into a single table. </a:t>
            </a:r>
            <a:endParaRPr dirty="0" sz="1800" lang="en-US">
              <a:ea typeface="Trebuchet MS"/>
              <a:cs typeface="Times New Roman" panose="02020603050405020304" pitchFamily="18" charset="0"/>
              <a:sym typeface="Trebuchet MS"/>
            </a:endParaRPr>
          </a:p>
          <a:p>
            <a:pPr algn="l" indent="0" lvl="0" marL="0" rtl="0">
              <a:spcBef>
                <a:spcPts val="0"/>
              </a:spcBef>
              <a:spcAft>
                <a:spcPts val="0"/>
              </a:spcAft>
              <a:buNone/>
            </a:pPr>
            <a:endParaRPr dirty="0" sz="1800" lang="en-US">
              <a:ea typeface="Trebuchet MS"/>
              <a:cs typeface="Times New Roman" panose="02020603050405020304" pitchFamily="18" charset="0"/>
              <a:sym typeface="Trebuchet MS"/>
            </a:endParaRPr>
          </a:p>
          <a:p>
            <a:pPr algn="ctr" fontAlgn="ctr"/>
            <a:r>
              <a:rPr b="1" dirty="0" sz="1800" lang="en-US">
                <a:effectLst>
                  <a:outerShdw algn="tl" blurRad="38100" dir="2700000" dist="38100">
                    <a:srgbClr val="000000">
                      <a:alpha val="43137"/>
                    </a:srgbClr>
                  </a:outerShdw>
                </a:effectLst>
                <a:ea typeface="Trebuchet MS"/>
                <a:cs typeface="Times New Roman" panose="02020603050405020304" pitchFamily="18" charset="0"/>
                <a:sym typeface="Trebuchet MS"/>
              </a:rPr>
              <a:t>GRAPH</a:t>
            </a:r>
            <a:r>
              <a:rPr dirty="0" sz="1800" lang="en-US">
                <a:ea typeface="Trebuchet MS"/>
                <a:cs typeface="Times New Roman" panose="02020603050405020304" pitchFamily="18" charset="0"/>
                <a:sym typeface="Trebuchet MS"/>
              </a:rPr>
              <a:t> – A </a:t>
            </a:r>
            <a:r>
              <a:rPr dirty="0" i="0" lang="en-US">
                <a:effectLst/>
                <a:cs typeface="Times New Roman" panose="02020603050405020304" pitchFamily="18" charset="0"/>
              </a:rPr>
              <a:t>visual representation of data in a Microsoft Excel worksheet. Graphs can help you identify patterns, make comparisons, and see trends in the data</a:t>
            </a:r>
            <a:r>
              <a:rPr dirty="0" i="0" lang="en-US">
                <a:effectLst/>
              </a:rPr>
              <a:t>. </a:t>
            </a:r>
          </a:p>
          <a:p>
            <a:br>
              <a:rPr b="0" dirty="0" i="0" lang="en-US">
                <a:solidFill>
                  <a:srgbClr val="FFEEE2"/>
                </a:solidFill>
                <a:effectLst/>
                <a:highlight>
                  <a:srgbClr val="1F1F1F"/>
                </a:highlight>
              </a:rPr>
            </a:br>
            <a:endParaRPr dirty="0" sz="1800" lang="en-US">
              <a:ea typeface="Trebuchet MS"/>
              <a:cs typeface="Times New Roman" panose="02020603050405020304" pitchFamily="18" charset="0"/>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3" y="385444"/>
            <a:ext cx="6788468" cy="738664"/>
          </a:xfrm>
        </p:spPr>
        <p:txBody>
          <a:bodyPr/>
          <a:p>
            <a:r>
              <a:rPr dirty="0" lang="en-IN">
                <a:effectLst>
                  <a:outerShdw algn="tl" blurRad="38100" dir="2700000" dist="38100">
                    <a:srgbClr val="000000">
                      <a:alpha val="43137"/>
                    </a:srgbClr>
                  </a:outerShdw>
                </a:effectLst>
                <a:latin typeface="+mj-lt"/>
              </a:rPr>
              <a:t>DATASET DESCRIPTION:</a:t>
            </a:r>
          </a:p>
        </p:txBody>
      </p:sp>
      <p:sp>
        <p:nvSpPr>
          <p:cNvPr id="1048670" name="TextBox 3"/>
          <p:cNvSpPr txBox="1"/>
          <p:nvPr/>
        </p:nvSpPr>
        <p:spPr>
          <a:xfrm>
            <a:off x="1962150" y="1543050"/>
            <a:ext cx="3450350" cy="2491741"/>
          </a:xfrm>
          <a:prstGeom prst="rect"/>
          <a:noFill/>
        </p:spPr>
        <p:txBody>
          <a:bodyPr wrap="square">
            <a:spAutoFit/>
          </a:bodyPr>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EMPLOYEE = KAGGLE </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26- FEATURES</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9- FEATURES</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EMP ID- NUM </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NAME-TEXT</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EMP TYPE</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PERFORMANCE LEVEL </a:t>
            </a:r>
          </a:p>
          <a:p>
            <a:pPr algn="l" indent="-342900" lvl="0" marL="342900" rtl="0">
              <a:spcBef>
                <a:spcPts val="0"/>
              </a:spcBef>
              <a:spcAft>
                <a:spcPts val="0"/>
              </a:spcAft>
              <a:buFont typeface="+mj-lt"/>
              <a:buAutoNum type="arabicPeriod"/>
            </a:pPr>
            <a:r>
              <a:rPr dirty="0" sz="1800" lang="en-US">
                <a:ea typeface="Trebuchet MS"/>
                <a:cs typeface="Times New Roman" panose="02020603050405020304" pitchFamily="18" charset="0"/>
                <a:sym typeface="Trebuchet MS"/>
              </a:rPr>
              <a:t>GENDER - MALE FEMALE</a:t>
            </a:r>
          </a:p>
          <a:p>
            <a:pPr algn="l" indent="-342900" lvl="0" marL="342900" rtl="0">
              <a:spcBef>
                <a:spcPts val="0"/>
              </a:spcBef>
              <a:spcAft>
                <a:spcPts val="0"/>
              </a:spcAft>
              <a:buFont typeface="+mj-lt"/>
              <a:buAutoNum type="arabicPeriod"/>
            </a:pPr>
            <a:r>
              <a:rPr dirty="0" lang="en-US">
                <a:ea typeface="Trebuchet MS"/>
                <a:cs typeface="Times New Roman" panose="02020603050405020304" pitchFamily="18" charset="0"/>
                <a:sym typeface="Trebuchet MS"/>
              </a:rPr>
              <a:t>EMPLOYEE RATING -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9234948" y="3438525"/>
            <a:ext cx="2466975" cy="3419475"/>
          </a:xfrm>
          <a:prstGeom prst="rect"/>
        </p:spPr>
      </p:pic>
      <p:sp>
        <p:nvSpPr>
          <p:cNvPr id="1048675" name="object 7"/>
          <p:cNvSpPr txBox="1">
            <a:spLocks noGrp="1"/>
          </p:cNvSpPr>
          <p:nvPr>
            <p:ph type="title"/>
          </p:nvPr>
        </p:nvSpPr>
        <p:spPr>
          <a:xfrm>
            <a:off x="237146" y="586562"/>
            <a:ext cx="8480425" cy="638810"/>
          </a:xfrm>
          <a:prstGeom prst="rect"/>
        </p:spPr>
        <p:txBody>
          <a:bodyPr bIns="0" lIns="0" rIns="0" rtlCol="0" tIns="16510" vert="horz" wrap="square">
            <a:spAutoFit/>
          </a:bodyPr>
          <a:p>
            <a:pPr marL="12700">
              <a:lnSpc>
                <a:spcPct val="100000"/>
              </a:lnSpc>
              <a:spcBef>
                <a:spcPts val="130"/>
              </a:spcBef>
            </a:pPr>
            <a:r>
              <a:rPr dirty="0" sz="4250" spc="15">
                <a:effectLst>
                  <a:outerShdw algn="tl" blurRad="38100" dir="2700000" dist="38100">
                    <a:srgbClr val="000000">
                      <a:alpha val="43137"/>
                    </a:srgbClr>
                  </a:outerShdw>
                </a:effectLst>
                <a:latin typeface="+mj-lt"/>
              </a:rPr>
              <a:t>THE</a:t>
            </a:r>
            <a:r>
              <a:rPr dirty="0" sz="4250" spc="20">
                <a:effectLst>
                  <a:outerShdw algn="tl" blurRad="38100" dir="2700000" dist="38100">
                    <a:srgbClr val="000000">
                      <a:alpha val="43137"/>
                    </a:srgbClr>
                  </a:outerShdw>
                </a:effectLst>
                <a:latin typeface="+mj-lt"/>
              </a:rPr>
              <a:t> </a:t>
            </a:r>
            <a:r>
              <a:rPr dirty="0" sz="4250" lang="en-US" spc="20">
                <a:effectLst>
                  <a:outerShdw algn="tl" blurRad="38100" dir="2700000" dist="38100">
                    <a:srgbClr val="000000">
                      <a:alpha val="43137"/>
                    </a:srgbClr>
                  </a:outerShdw>
                </a:effectLst>
                <a:latin typeface="+mj-lt"/>
              </a:rPr>
              <a:t>"</a:t>
            </a:r>
            <a:r>
              <a:rPr dirty="0" sz="4250" spc="10">
                <a:effectLst>
                  <a:outerShdw algn="tl" blurRad="38100" dir="2700000" dist="38100">
                    <a:srgbClr val="000000">
                      <a:alpha val="43137"/>
                    </a:srgbClr>
                  </a:outerShdw>
                </a:effectLst>
                <a:latin typeface="+mj-lt"/>
              </a:rPr>
              <a:t>WOW</a:t>
            </a:r>
            <a:r>
              <a:rPr dirty="0" sz="4250" lang="en-US" spc="10">
                <a:effectLst>
                  <a:outerShdw algn="tl" blurRad="38100" dir="2700000" dist="38100">
                    <a:srgbClr val="000000">
                      <a:alpha val="43137"/>
                    </a:srgbClr>
                  </a:outerShdw>
                </a:effectLst>
                <a:latin typeface="+mj-lt"/>
              </a:rPr>
              <a:t>"</a:t>
            </a:r>
            <a:r>
              <a:rPr dirty="0" sz="4250" spc="85">
                <a:effectLst>
                  <a:outerShdw algn="tl" blurRad="38100" dir="2700000" dist="38100">
                    <a:srgbClr val="000000">
                      <a:alpha val="43137"/>
                    </a:srgbClr>
                  </a:outerShdw>
                </a:effectLst>
                <a:latin typeface="+mj-lt"/>
              </a:rPr>
              <a:t> </a:t>
            </a:r>
            <a:r>
              <a:rPr dirty="0" sz="4250" spc="10">
                <a:effectLst>
                  <a:outerShdw algn="tl" blurRad="38100" dir="2700000" dist="38100">
                    <a:srgbClr val="000000">
                      <a:alpha val="43137"/>
                    </a:srgbClr>
                  </a:outerShdw>
                </a:effectLst>
                <a:latin typeface="+mj-lt"/>
              </a:rPr>
              <a:t>IN</a:t>
            </a:r>
            <a:r>
              <a:rPr dirty="0" sz="4250" spc="-5">
                <a:effectLst>
                  <a:outerShdw algn="tl" blurRad="38100" dir="2700000" dist="38100">
                    <a:srgbClr val="000000">
                      <a:alpha val="43137"/>
                    </a:srgbClr>
                  </a:outerShdw>
                </a:effectLst>
                <a:latin typeface="+mj-lt"/>
              </a:rPr>
              <a:t> </a:t>
            </a:r>
            <a:r>
              <a:rPr dirty="0" sz="4250" spc="15">
                <a:effectLst>
                  <a:outerShdw algn="tl" blurRad="38100" dir="2700000" dist="38100">
                    <a:srgbClr val="000000">
                      <a:alpha val="43137"/>
                    </a:srgbClr>
                  </a:outerShdw>
                </a:effectLst>
                <a:latin typeface="+mj-lt"/>
              </a:rPr>
              <a:t>OUR</a:t>
            </a:r>
            <a:r>
              <a:rPr dirty="0" sz="4250" spc="-10">
                <a:effectLst>
                  <a:outerShdw algn="tl" blurRad="38100" dir="2700000" dist="38100">
                    <a:srgbClr val="000000">
                      <a:alpha val="43137"/>
                    </a:srgbClr>
                  </a:outerShdw>
                </a:effectLst>
                <a:latin typeface="+mj-lt"/>
              </a:rPr>
              <a:t> </a:t>
            </a:r>
            <a:r>
              <a:rPr dirty="0" sz="4250" spc="20">
                <a:effectLst>
                  <a:outerShdw algn="tl" blurRad="38100" dir="2700000" dist="38100">
                    <a:srgbClr val="000000">
                      <a:alpha val="43137"/>
                    </a:srgbClr>
                  </a:outerShdw>
                </a:effectLst>
                <a:latin typeface="+mj-lt"/>
              </a:rPr>
              <a:t>SOLUTION</a:t>
            </a:r>
            <a:endParaRPr dirty="0" sz="4250">
              <a:effectLst>
                <a:outerShdw algn="tl" blurRad="38100" dir="2700000" dist="38100">
                  <a:srgbClr val="000000">
                    <a:alpha val="43137"/>
                  </a:srgbClr>
                </a:outerShdw>
              </a:effectLst>
              <a:latin typeface="+mj-lt"/>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Google Shape;186;p15"/>
          <p:cNvSpPr txBox="1"/>
          <p:nvPr/>
        </p:nvSpPr>
        <p:spPr>
          <a:xfrm>
            <a:off x="237146" y="2104639"/>
            <a:ext cx="8071055" cy="846019"/>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b="1" dirty="0" sz="2700" lang="en-US">
                <a:solidFill>
                  <a:schemeClr val="dk1"/>
                </a:solidFill>
                <a:highlight>
                  <a:srgbClr val="FFFFFF"/>
                </a:highlight>
                <a:ea typeface="Trebuchet MS"/>
                <a:cs typeface="Trebuchet MS"/>
                <a:sym typeface="Trebuchet MS"/>
              </a:rPr>
              <a:t>PERFORMANCE LEVEL </a:t>
            </a:r>
            <a:r>
              <a:rPr b="1" dirty="0" sz="2300" lang="en-US">
                <a:solidFill>
                  <a:schemeClr val="dk1"/>
                </a:solidFill>
                <a:highlight>
                  <a:srgbClr val="FFFFFF"/>
                </a:highlight>
                <a:ea typeface="Trebuchet MS"/>
                <a:cs typeface="Trebuchet MS"/>
                <a:sym typeface="Trebuchet MS"/>
              </a:rPr>
              <a:t>=</a:t>
            </a:r>
            <a:r>
              <a:rPr b="1" dirty="0" sz="900" lang="en-US">
                <a:solidFill>
                  <a:schemeClr val="dk1"/>
                </a:solidFill>
                <a:highlight>
                  <a:srgbClr val="FFFFFF"/>
                </a:highlight>
                <a:ea typeface="Roboto"/>
                <a:cs typeface="Roboto"/>
                <a:sym typeface="Roboto"/>
              </a:rPr>
              <a:t> </a:t>
            </a:r>
            <a:r>
              <a:rPr b="1" dirty="0" sz="3000" lang="en-US">
                <a:solidFill>
                  <a:schemeClr val="dk1"/>
                </a:solidFill>
                <a:highlight>
                  <a:srgbClr val="FFFFFF"/>
                </a:highlight>
                <a:ea typeface="Trebuchet MS"/>
                <a:cs typeface="Trebuchet MS"/>
                <a:sym typeface="Trebuchet MS"/>
              </a:rPr>
              <a:t>IFS(Z8&gt;=5,“VERY HIGH",Z8&gt;=4,"HIGH",Z8&gt;=3,"MED",TRUE,"LOW")</a:t>
            </a:r>
            <a:endParaRPr b="1" dirty="0" sz="4600">
              <a:solidFill>
                <a:schemeClr val="dk1"/>
              </a:solidFill>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Sadhika Saravana</cp:lastModifiedBy>
  <dcterms:created xsi:type="dcterms:W3CDTF">2024-03-29T04:07:22Z</dcterms:created>
  <dcterms:modified xsi:type="dcterms:W3CDTF">2024-09-18T17:13:23Z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61ee59f3b2a04a85a43902e8e88f72c5</vt:lpwstr>
  </property>
</Properties>
</file>