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8" r:id="rId6"/>
    <p:sldId id="260" r:id="rId7"/>
    <p:sldId id="261" r:id="rId8"/>
    <p:sldId id="269" r:id="rId9"/>
    <p:sldId id="262" r:id="rId10"/>
    <p:sldId id="267"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600"/>
    <a:srgbClr val="43E0DD"/>
    <a:srgbClr val="FE0104"/>
    <a:srgbClr val="7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12" d="100"/>
          <a:sy n="112" d="100"/>
        </p:scale>
        <p:origin x="18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6/2/2020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6/2/2020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a:t>Finding a Suitable Location for Opening a New Restaurant in Neighborhoods of </a:t>
            </a:r>
            <a:r>
              <a:rPr lang="en-IN" b="1" dirty="0" smtClean="0"/>
              <a:t>Toronto</a:t>
            </a:r>
            <a:endParaRPr lang="en-IN" dirty="0"/>
          </a:p>
        </p:txBody>
      </p:sp>
      <p:sp>
        <p:nvSpPr>
          <p:cNvPr id="3" name="Subtitle 2"/>
          <p:cNvSpPr>
            <a:spLocks noGrp="1"/>
          </p:cNvSpPr>
          <p:nvPr>
            <p:ph type="subTitle" idx="1"/>
          </p:nvPr>
        </p:nvSpPr>
        <p:spPr/>
        <p:txBody>
          <a:bodyPr/>
          <a:lstStyle/>
          <a:p>
            <a:r>
              <a:rPr lang="en-US" dirty="0" smtClean="0"/>
              <a:t>Project by</a:t>
            </a:r>
          </a:p>
          <a:p>
            <a:r>
              <a:rPr lang="en-US" dirty="0" smtClean="0"/>
              <a:t>G.R. Jeeva prashanna</a:t>
            </a:r>
            <a:endParaRPr lang="en-IN" dirty="0"/>
          </a:p>
        </p:txBody>
      </p:sp>
    </p:spTree>
    <p:extLst>
      <p:ext uri="{BB962C8B-B14F-4D97-AF65-F5344CB8AC3E}">
        <p14:creationId xmlns:p14="http://schemas.microsoft.com/office/powerpoint/2010/main" val="26492194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representation of clustered data</a:t>
            </a:r>
            <a:endParaRPr lang="en-IN" dirty="0"/>
          </a:p>
        </p:txBody>
      </p:sp>
      <p:pic>
        <p:nvPicPr>
          <p:cNvPr id="5" name="Content Placeholder 4"/>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l="23262" t="14281" r="23803" b="9901"/>
          <a:stretch/>
        </p:blipFill>
        <p:spPr>
          <a:xfrm>
            <a:off x="6024785" y="1213502"/>
            <a:ext cx="5485102" cy="3956703"/>
          </a:xfrm>
        </p:spPr>
      </p:pic>
      <p:sp>
        <p:nvSpPr>
          <p:cNvPr id="4" name="Text Placeholder 3"/>
          <p:cNvSpPr>
            <a:spLocks noGrp="1"/>
          </p:cNvSpPr>
          <p:nvPr>
            <p:ph type="body" sz="half" idx="2"/>
          </p:nvPr>
        </p:nvSpPr>
        <p:spPr>
          <a:xfrm>
            <a:off x="913774" y="2632852"/>
            <a:ext cx="3935689" cy="4225148"/>
          </a:xfrm>
        </p:spPr>
        <p:txBody>
          <a:bodyPr>
            <a:noAutofit/>
          </a:bodyPr>
          <a:lstStyle/>
          <a:p>
            <a:pPr algn="l"/>
            <a:r>
              <a:rPr lang="en-US" sz="2800" dirty="0" smtClean="0"/>
              <a:t>Cluster 1 –  </a:t>
            </a:r>
            <a:endParaRPr lang="en-US" sz="2800" dirty="0" smtClean="0">
              <a:solidFill>
                <a:srgbClr val="7F00FF"/>
              </a:solidFill>
            </a:endParaRPr>
          </a:p>
          <a:p>
            <a:pPr algn="l"/>
            <a:r>
              <a:rPr lang="en-US" sz="2800" dirty="0" smtClean="0"/>
              <a:t>Cluster 2 –</a:t>
            </a:r>
            <a:r>
              <a:rPr lang="en-US" sz="2800" dirty="0" smtClean="0">
                <a:solidFill>
                  <a:srgbClr val="7F00FF"/>
                </a:solidFill>
              </a:rPr>
              <a:t> </a:t>
            </a:r>
            <a:endParaRPr lang="en-US" sz="2800" dirty="0" smtClean="0"/>
          </a:p>
          <a:p>
            <a:pPr algn="l"/>
            <a:r>
              <a:rPr lang="en-US" sz="2800" dirty="0" smtClean="0"/>
              <a:t>Cluster 3 – </a:t>
            </a:r>
          </a:p>
          <a:p>
            <a:pPr algn="l"/>
            <a:r>
              <a:rPr lang="en-US" sz="2800" dirty="0" smtClean="0"/>
              <a:t>Cluster 4 – </a:t>
            </a:r>
          </a:p>
          <a:p>
            <a:pPr algn="l"/>
            <a:endParaRPr lang="en-IN" sz="2800" dirty="0"/>
          </a:p>
        </p:txBody>
      </p:sp>
      <p:sp>
        <p:nvSpPr>
          <p:cNvPr id="7" name="TextBox 6"/>
          <p:cNvSpPr txBox="1"/>
          <p:nvPr/>
        </p:nvSpPr>
        <p:spPr>
          <a:xfrm>
            <a:off x="3059394" y="1848022"/>
            <a:ext cx="1640793" cy="1569660"/>
          </a:xfrm>
          <a:prstGeom prst="rect">
            <a:avLst/>
          </a:prstGeom>
          <a:noFill/>
        </p:spPr>
        <p:txBody>
          <a:bodyPr wrap="square" rtlCol="0">
            <a:spAutoFit/>
          </a:bodyPr>
          <a:lstStyle/>
          <a:p>
            <a:r>
              <a:rPr lang="en-US" sz="9600" dirty="0" smtClean="0">
                <a:solidFill>
                  <a:srgbClr val="7F00FF"/>
                </a:solidFill>
              </a:rPr>
              <a:t>.</a:t>
            </a:r>
            <a:endParaRPr lang="en-IN" sz="9600" dirty="0">
              <a:solidFill>
                <a:srgbClr val="7F00FF"/>
              </a:solidFill>
            </a:endParaRPr>
          </a:p>
        </p:txBody>
      </p:sp>
      <p:sp>
        <p:nvSpPr>
          <p:cNvPr id="8" name="TextBox 7"/>
          <p:cNvSpPr txBox="1"/>
          <p:nvPr/>
        </p:nvSpPr>
        <p:spPr>
          <a:xfrm>
            <a:off x="3059394" y="2487531"/>
            <a:ext cx="1640793" cy="1569660"/>
          </a:xfrm>
          <a:prstGeom prst="rect">
            <a:avLst/>
          </a:prstGeom>
          <a:noFill/>
        </p:spPr>
        <p:txBody>
          <a:bodyPr wrap="square" rtlCol="0">
            <a:spAutoFit/>
          </a:bodyPr>
          <a:lstStyle/>
          <a:p>
            <a:r>
              <a:rPr lang="en-US" sz="9600" dirty="0" smtClean="0">
                <a:solidFill>
                  <a:srgbClr val="43E0DD"/>
                </a:solidFill>
              </a:rPr>
              <a:t>.</a:t>
            </a:r>
            <a:endParaRPr lang="en-IN" sz="9600" dirty="0">
              <a:solidFill>
                <a:srgbClr val="43E0DD"/>
              </a:solidFill>
            </a:endParaRPr>
          </a:p>
        </p:txBody>
      </p:sp>
      <p:sp>
        <p:nvSpPr>
          <p:cNvPr id="9" name="TextBox 8"/>
          <p:cNvSpPr txBox="1"/>
          <p:nvPr/>
        </p:nvSpPr>
        <p:spPr>
          <a:xfrm>
            <a:off x="3059393" y="3128785"/>
            <a:ext cx="1640793" cy="1569660"/>
          </a:xfrm>
          <a:prstGeom prst="rect">
            <a:avLst/>
          </a:prstGeom>
          <a:noFill/>
        </p:spPr>
        <p:txBody>
          <a:bodyPr wrap="square" rtlCol="0">
            <a:spAutoFit/>
          </a:bodyPr>
          <a:lstStyle/>
          <a:p>
            <a:r>
              <a:rPr lang="en-US" sz="9600" dirty="0" smtClean="0">
                <a:solidFill>
                  <a:srgbClr val="FE0104"/>
                </a:solidFill>
              </a:rPr>
              <a:t>.</a:t>
            </a:r>
            <a:endParaRPr lang="en-IN" sz="9600" dirty="0">
              <a:solidFill>
                <a:srgbClr val="FE0104"/>
              </a:solidFill>
            </a:endParaRPr>
          </a:p>
        </p:txBody>
      </p:sp>
      <p:sp>
        <p:nvSpPr>
          <p:cNvPr id="10" name="TextBox 9"/>
          <p:cNvSpPr txBox="1"/>
          <p:nvPr/>
        </p:nvSpPr>
        <p:spPr>
          <a:xfrm>
            <a:off x="3059393" y="3752629"/>
            <a:ext cx="1640793" cy="1569660"/>
          </a:xfrm>
          <a:prstGeom prst="rect">
            <a:avLst/>
          </a:prstGeom>
          <a:noFill/>
        </p:spPr>
        <p:txBody>
          <a:bodyPr wrap="square" rtlCol="0">
            <a:spAutoFit/>
          </a:bodyPr>
          <a:lstStyle/>
          <a:p>
            <a:r>
              <a:rPr lang="en-US" sz="9600" dirty="0" smtClean="0">
                <a:solidFill>
                  <a:srgbClr val="FFA600"/>
                </a:solidFill>
              </a:rPr>
              <a:t>.</a:t>
            </a:r>
            <a:endParaRPr lang="en-IN" sz="9600" dirty="0">
              <a:solidFill>
                <a:srgbClr val="FFA600"/>
              </a:solidFill>
            </a:endParaRPr>
          </a:p>
        </p:txBody>
      </p:sp>
    </p:spTree>
    <p:extLst>
      <p:ext uri="{BB962C8B-B14F-4D97-AF65-F5344CB8AC3E}">
        <p14:creationId xmlns:p14="http://schemas.microsoft.com/office/powerpoint/2010/main" val="6776667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1698352"/>
            <a:ext cx="10363826" cy="3424107"/>
          </a:xfrm>
        </p:spPr>
        <p:txBody>
          <a:bodyPr>
            <a:normAutofit/>
          </a:bodyPr>
          <a:lstStyle/>
          <a:p>
            <a:pPr marL="0" indent="0">
              <a:buNone/>
            </a:pPr>
            <a:r>
              <a:rPr lang="en-IN" sz="2800" b="1" dirty="0"/>
              <a:t>Step4: Examine the Cluster</a:t>
            </a:r>
          </a:p>
          <a:p>
            <a:pPr marL="0" indent="0">
              <a:buNone/>
            </a:pPr>
            <a:r>
              <a:rPr lang="en-IN" sz="2400" dirty="0"/>
              <a:t>			Examining the clusters. From each cluster we can find the most no. of restaurants in a particular neighborhood.</a:t>
            </a:r>
          </a:p>
          <a:p>
            <a:pPr marL="0" indent="0">
              <a:buNone/>
            </a:pPr>
            <a:r>
              <a:rPr lang="en-IN" sz="2800" b="1" dirty="0" smtClean="0"/>
              <a:t>Step5</a:t>
            </a:r>
            <a:r>
              <a:rPr lang="en-IN" sz="2800" b="1" dirty="0"/>
              <a:t>: Grouping</a:t>
            </a:r>
          </a:p>
          <a:p>
            <a:pPr marL="0" indent="0">
              <a:buNone/>
            </a:pPr>
            <a:r>
              <a:rPr lang="en-IN" sz="2400" dirty="0"/>
              <a:t>			Grouping by neighborhood and borough to find the no. of restaurants in each.</a:t>
            </a:r>
          </a:p>
          <a:p>
            <a:endParaRPr lang="en-IN" sz="2400" dirty="0"/>
          </a:p>
        </p:txBody>
      </p:sp>
    </p:spTree>
    <p:extLst>
      <p:ext uri="{BB962C8B-B14F-4D97-AF65-F5344CB8AC3E}">
        <p14:creationId xmlns:p14="http://schemas.microsoft.com/office/powerpoint/2010/main" val="3571838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68141"/>
            <a:ext cx="10364451" cy="1596177"/>
          </a:xfrm>
        </p:spPr>
        <p:txBody>
          <a:bodyPr/>
          <a:lstStyle/>
          <a:p>
            <a:r>
              <a:rPr lang="en-US" dirty="0" smtClean="0"/>
              <a:t>RESULT</a:t>
            </a:r>
            <a:endParaRPr lang="en-IN" dirty="0"/>
          </a:p>
        </p:txBody>
      </p:sp>
      <p:sp>
        <p:nvSpPr>
          <p:cNvPr id="3" name="Content Placeholder 2"/>
          <p:cNvSpPr>
            <a:spLocks noGrp="1"/>
          </p:cNvSpPr>
          <p:nvPr>
            <p:ph sz="quarter" idx="13"/>
          </p:nvPr>
        </p:nvSpPr>
        <p:spPr>
          <a:xfrm>
            <a:off x="913774" y="1275269"/>
            <a:ext cx="10363826" cy="3424107"/>
          </a:xfrm>
        </p:spPr>
        <p:txBody>
          <a:bodyPr>
            <a:noAutofit/>
          </a:bodyPr>
          <a:lstStyle/>
          <a:p>
            <a:r>
              <a:rPr lang="en-IN" b="1" dirty="0"/>
              <a:t>1.1 Recommended location from cluster 2</a:t>
            </a:r>
            <a:r>
              <a:rPr lang="en-IN" sz="2400" b="1" dirty="0"/>
              <a:t>:</a:t>
            </a:r>
          </a:p>
          <a:p>
            <a:pPr lvl="1"/>
            <a:r>
              <a:rPr lang="en-IN" dirty="0"/>
              <a:t>The below neighborhoods are recommended for restaurant,</a:t>
            </a:r>
          </a:p>
          <a:p>
            <a:pPr lvl="1"/>
            <a:r>
              <a:rPr lang="en-IN" dirty="0" err="1"/>
              <a:t>Steeles</a:t>
            </a:r>
            <a:r>
              <a:rPr lang="en-IN" dirty="0"/>
              <a:t> West, </a:t>
            </a:r>
            <a:r>
              <a:rPr lang="en-IN" dirty="0" err="1"/>
              <a:t>L'Amoreaux</a:t>
            </a:r>
            <a:r>
              <a:rPr lang="en-IN" dirty="0"/>
              <a:t> West</a:t>
            </a:r>
          </a:p>
          <a:p>
            <a:pPr lvl="1"/>
            <a:r>
              <a:rPr lang="en-IN" dirty="0" err="1"/>
              <a:t>Cedarbrae</a:t>
            </a:r>
            <a:endParaRPr lang="en-IN" dirty="0"/>
          </a:p>
          <a:p>
            <a:r>
              <a:rPr lang="en-IN" b="1" dirty="0"/>
              <a:t>1.2 Recommended location from cluster 3:</a:t>
            </a:r>
          </a:p>
          <a:p>
            <a:pPr lvl="1"/>
            <a:r>
              <a:rPr lang="en-IN" dirty="0"/>
              <a:t>The below neighborhoods are recommended for restaurant,</a:t>
            </a:r>
          </a:p>
          <a:p>
            <a:pPr lvl="1"/>
            <a:r>
              <a:rPr lang="en-IN" dirty="0"/>
              <a:t>Runnymede, Swansea</a:t>
            </a:r>
          </a:p>
          <a:p>
            <a:pPr lvl="1"/>
            <a:r>
              <a:rPr lang="en-IN" dirty="0"/>
              <a:t>Parkdale, Roncesvalles</a:t>
            </a:r>
          </a:p>
          <a:p>
            <a:pPr lvl="1"/>
            <a:r>
              <a:rPr lang="en-IN" dirty="0"/>
              <a:t>High Park, The Junction </a:t>
            </a:r>
            <a:r>
              <a:rPr lang="en-IN" dirty="0" smtClean="0"/>
              <a:t>South</a:t>
            </a:r>
            <a:endParaRPr lang="en-IN" dirty="0"/>
          </a:p>
          <a:p>
            <a:r>
              <a:rPr lang="en-IN" b="1" dirty="0"/>
              <a:t>1.3 Recommended location from cluster 4:</a:t>
            </a:r>
          </a:p>
          <a:p>
            <a:pPr lvl="1"/>
            <a:r>
              <a:rPr lang="en-IN" dirty="0"/>
              <a:t>The below neighborhoods are recommended for restaurant,</a:t>
            </a:r>
          </a:p>
          <a:p>
            <a:pPr lvl="1"/>
            <a:r>
              <a:rPr lang="en-IN" dirty="0" err="1"/>
              <a:t>Davisville</a:t>
            </a:r>
            <a:endParaRPr lang="en-IN" dirty="0"/>
          </a:p>
          <a:p>
            <a:pPr lvl="1"/>
            <a:r>
              <a:rPr lang="en-IN" dirty="0" err="1"/>
              <a:t>Willowdale</a:t>
            </a:r>
            <a:r>
              <a:rPr lang="en-IN" dirty="0"/>
              <a:t>, </a:t>
            </a:r>
            <a:r>
              <a:rPr lang="en-IN" dirty="0" err="1"/>
              <a:t>Willowdale</a:t>
            </a:r>
            <a:r>
              <a:rPr lang="en-IN" dirty="0"/>
              <a:t> East</a:t>
            </a:r>
          </a:p>
          <a:p>
            <a:endParaRPr lang="en-IN" sz="2400" dirty="0"/>
          </a:p>
        </p:txBody>
      </p:sp>
    </p:spTree>
    <p:extLst>
      <p:ext uri="{BB962C8B-B14F-4D97-AF65-F5344CB8AC3E}">
        <p14:creationId xmlns:p14="http://schemas.microsoft.com/office/powerpoint/2010/main" val="440109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Conclusion and Future </a:t>
            </a:r>
            <a:r>
              <a:rPr lang="en-IN" b="1" dirty="0" smtClean="0"/>
              <a:t>Scope</a:t>
            </a:r>
            <a:endParaRPr lang="en-IN" dirty="0"/>
          </a:p>
        </p:txBody>
      </p:sp>
      <p:sp>
        <p:nvSpPr>
          <p:cNvPr id="3" name="Content Placeholder 2"/>
          <p:cNvSpPr>
            <a:spLocks noGrp="1"/>
          </p:cNvSpPr>
          <p:nvPr>
            <p:ph sz="quarter" idx="13"/>
          </p:nvPr>
        </p:nvSpPr>
        <p:spPr/>
        <p:txBody>
          <a:bodyPr/>
          <a:lstStyle/>
          <a:p>
            <a:r>
              <a:rPr lang="en-IN" dirty="0"/>
              <a:t>Purpose of this project was to find a good location to open an Indian restaurant. From research we found that an ideal place to open a restaurant is where there is average no. of competitors. Based on this assumption the entire project has been completed and recommended neighborhoods have been produced.</a:t>
            </a:r>
          </a:p>
          <a:p>
            <a:r>
              <a:rPr lang="en-IN" dirty="0" smtClean="0"/>
              <a:t>For </a:t>
            </a:r>
            <a:r>
              <a:rPr lang="en-IN" dirty="0"/>
              <a:t>further analysis, we can also include data like, Indian population, crime rate, labour wage etc.</a:t>
            </a:r>
          </a:p>
          <a:p>
            <a:pPr marL="0" indent="0">
              <a:buNone/>
            </a:pPr>
            <a:endParaRPr lang="en-IN" dirty="0"/>
          </a:p>
        </p:txBody>
      </p:sp>
    </p:spTree>
    <p:extLst>
      <p:ext uri="{BB962C8B-B14F-4D97-AF65-F5344CB8AC3E}">
        <p14:creationId xmlns:p14="http://schemas.microsoft.com/office/powerpoint/2010/main" val="1518592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p>
        </p:txBody>
      </p:sp>
      <p:sp>
        <p:nvSpPr>
          <p:cNvPr id="3" name="Content Placeholder 2"/>
          <p:cNvSpPr>
            <a:spLocks noGrp="1"/>
          </p:cNvSpPr>
          <p:nvPr>
            <p:ph sz="quarter" idx="13"/>
          </p:nvPr>
        </p:nvSpPr>
        <p:spPr>
          <a:xfrm>
            <a:off x="0" y="1848477"/>
            <a:ext cx="12192000" cy="3424107"/>
          </a:xfrm>
        </p:spPr>
        <p:txBody>
          <a:bodyPr>
            <a:noAutofit/>
          </a:bodyPr>
          <a:lstStyle/>
          <a:p>
            <a:r>
              <a:rPr lang="en-IN" sz="2400" dirty="0" smtClean="0">
                <a:latin typeface="+mj-lt"/>
              </a:rPr>
              <a:t>A restaurants success and failure depends on variety of factors. One of those many factors is its location.</a:t>
            </a:r>
          </a:p>
          <a:p>
            <a:r>
              <a:rPr lang="en-IN" sz="2400" dirty="0" smtClean="0">
                <a:latin typeface="+mj-lt"/>
              </a:rPr>
              <a:t>The location a restaurant is as important as its quality and taste, besides location of a restaurant is a one-off factor. </a:t>
            </a:r>
          </a:p>
          <a:p>
            <a:r>
              <a:rPr lang="en-IN" sz="2400" dirty="0" smtClean="0">
                <a:latin typeface="+mj-lt"/>
              </a:rPr>
              <a:t>it's important that we find a optimal location to run a restaurant. </a:t>
            </a:r>
          </a:p>
          <a:p>
            <a:pPr lvl="0"/>
            <a:r>
              <a:rPr lang="en-US" altLang="en-US" sz="2400" cap="none" dirty="0" smtClean="0">
                <a:latin typeface="+mj-lt"/>
                <a:ea typeface="Times New Roman" panose="02020603050405020304" pitchFamily="18" charset="0"/>
                <a:cs typeface="Times New Roman" panose="02020603050405020304" pitchFamily="18" charset="0"/>
              </a:rPr>
              <a:t>AS A DATA SCIENTIST, WE ARE REQUIRED TO PROPERLY ANALYSE THE LOCATION OF VARIOUS NEIGHBORHOODS IN THE CITY AND FIND A PROPER LOCATION TO OPEN A RESTAURANT.</a:t>
            </a:r>
            <a:r>
              <a:rPr lang="en-US" altLang="en-US" sz="2400" cap="none" dirty="0" smtClean="0">
                <a:latin typeface="+mj-lt"/>
              </a:rPr>
              <a:t> </a:t>
            </a:r>
          </a:p>
          <a:p>
            <a:r>
              <a:rPr lang="en-US" altLang="en-US" sz="2400" cap="none" dirty="0" smtClean="0">
                <a:latin typeface="+mj-lt"/>
                <a:ea typeface="Times New Roman" panose="02020603050405020304" pitchFamily="18" charset="0"/>
                <a:cs typeface="Times New Roman" panose="02020603050405020304" pitchFamily="18" charset="0"/>
              </a:rPr>
              <a:t>THIS PROBLEM IS MOSTLY FACED BY ALL THE ENTREPRENEURS THRIVING TO OPEN UP A BUSINESS. IN THIS PROJECT WE ARE GOING TO FOCUS ON THE RESTAURANT LOCATION.</a:t>
            </a:r>
            <a:r>
              <a:rPr lang="en-US" altLang="en-US" sz="2400" cap="none" dirty="0" smtClean="0">
                <a:latin typeface="+mj-lt"/>
              </a:rPr>
              <a:t> </a:t>
            </a:r>
          </a:p>
          <a:p>
            <a:pPr lvl="0"/>
            <a:endParaRPr lang="en-US" altLang="en-US" sz="2800" cap="none" dirty="0">
              <a:latin typeface="Arial" panose="020B0604020202020204" pitchFamily="34" charset="0"/>
            </a:endParaRPr>
          </a:p>
          <a:p>
            <a:endParaRPr lang="en-IN" sz="1600" dirty="0"/>
          </a:p>
        </p:txBody>
      </p:sp>
    </p:spTree>
    <p:extLst>
      <p:ext uri="{BB962C8B-B14F-4D97-AF65-F5344CB8AC3E}">
        <p14:creationId xmlns:p14="http://schemas.microsoft.com/office/powerpoint/2010/main" val="37634770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sets to be used</a:t>
            </a:r>
            <a:endParaRPr lang="en-IN" dirty="0"/>
          </a:p>
        </p:txBody>
      </p:sp>
      <p:sp>
        <p:nvSpPr>
          <p:cNvPr id="3" name="Content Placeholder 2"/>
          <p:cNvSpPr>
            <a:spLocks noGrp="1"/>
          </p:cNvSpPr>
          <p:nvPr>
            <p:ph sz="quarter" idx="13"/>
          </p:nvPr>
        </p:nvSpPr>
        <p:spPr/>
        <p:txBody>
          <a:bodyPr>
            <a:normAutofit/>
          </a:bodyPr>
          <a:lstStyle/>
          <a:p>
            <a:pPr lvl="0"/>
            <a:r>
              <a:rPr lang="en-IN" sz="2800" dirty="0"/>
              <a:t>Canada neighborhood data</a:t>
            </a:r>
          </a:p>
          <a:p>
            <a:pPr lvl="0"/>
            <a:r>
              <a:rPr lang="en-IN" sz="2800" dirty="0"/>
              <a:t>Latitude and Longitude data for the corresponding neighbourhood</a:t>
            </a:r>
          </a:p>
          <a:p>
            <a:pPr lvl="0"/>
            <a:r>
              <a:rPr lang="en-IN" sz="2800" dirty="0"/>
              <a:t>Venue Data</a:t>
            </a:r>
          </a:p>
          <a:p>
            <a:pPr marL="0" indent="0">
              <a:buNone/>
            </a:pPr>
            <a:endParaRPr lang="en-IN" sz="2800" dirty="0"/>
          </a:p>
        </p:txBody>
      </p:sp>
    </p:spTree>
    <p:extLst>
      <p:ext uri="{BB962C8B-B14F-4D97-AF65-F5344CB8AC3E}">
        <p14:creationId xmlns:p14="http://schemas.microsoft.com/office/powerpoint/2010/main" val="3503215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Description on </a:t>
            </a:r>
            <a:r>
              <a:rPr lang="en-IN" dirty="0" smtClean="0"/>
              <a:t>dataset</a:t>
            </a:r>
            <a:endParaRPr lang="en-IN" dirty="0"/>
          </a:p>
        </p:txBody>
      </p:sp>
      <p:sp>
        <p:nvSpPr>
          <p:cNvPr id="3" name="Content Placeholder 2"/>
          <p:cNvSpPr>
            <a:spLocks noGrp="1"/>
          </p:cNvSpPr>
          <p:nvPr>
            <p:ph sz="quarter" idx="13"/>
          </p:nvPr>
        </p:nvSpPr>
        <p:spPr>
          <a:xfrm>
            <a:off x="913774" y="2367092"/>
            <a:ext cx="10363826" cy="4183833"/>
          </a:xfrm>
        </p:spPr>
        <p:txBody>
          <a:bodyPr>
            <a:normAutofit lnSpcReduction="10000"/>
          </a:bodyPr>
          <a:lstStyle/>
          <a:p>
            <a:r>
              <a:rPr lang="en-IN" dirty="0" smtClean="0"/>
              <a:t>the </a:t>
            </a:r>
            <a:r>
              <a:rPr lang="en-IN" dirty="0"/>
              <a:t>Canada neighborhood data is available in this Wikipedia page </a:t>
            </a:r>
            <a:r>
              <a:rPr lang="en-IN" u="sng" dirty="0">
                <a:hlinkClick r:id="rId2"/>
              </a:rPr>
              <a:t>https://en.wikipedia.org/wiki/List_of_postal_codes_of_Canada:_M</a:t>
            </a:r>
            <a:r>
              <a:rPr lang="en-IN" dirty="0"/>
              <a:t>. </a:t>
            </a:r>
            <a:endParaRPr lang="en-IN" dirty="0" smtClean="0"/>
          </a:p>
          <a:p>
            <a:r>
              <a:rPr lang="en-IN" dirty="0" smtClean="0"/>
              <a:t>This </a:t>
            </a:r>
            <a:r>
              <a:rPr lang="en-IN" dirty="0"/>
              <a:t>dataset contains the Borough and corresponding neighborhood data. </a:t>
            </a:r>
            <a:endParaRPr lang="en-IN" dirty="0" smtClean="0"/>
          </a:p>
          <a:p>
            <a:r>
              <a:rPr lang="en-IN" dirty="0" smtClean="0"/>
              <a:t>The </a:t>
            </a:r>
            <a:r>
              <a:rPr lang="en-IN" dirty="0"/>
              <a:t>latitude and longitude dataset is already provided by the IBM team. This dataset contains all the latitude and longitude of all the </a:t>
            </a:r>
            <a:r>
              <a:rPr lang="en-IN" dirty="0" smtClean="0"/>
              <a:t>neighborhoods.</a:t>
            </a:r>
          </a:p>
          <a:p>
            <a:r>
              <a:rPr lang="en-IN" dirty="0" smtClean="0"/>
              <a:t>we </a:t>
            </a:r>
            <a:r>
              <a:rPr lang="en-IN" dirty="0"/>
              <a:t>can match the neighborhood in both the dataFrame and create a new dataframe. </a:t>
            </a:r>
            <a:endParaRPr lang="en-IN" dirty="0" smtClean="0"/>
          </a:p>
          <a:p>
            <a:r>
              <a:rPr lang="en-IN" dirty="0" smtClean="0"/>
              <a:t>For </a:t>
            </a:r>
            <a:r>
              <a:rPr lang="en-IN" dirty="0"/>
              <a:t>the venue data, we will be using the foursquare API. I have already created a developer account in the website which gives us access to its venue data. This API will be used to extract all the restaurants in a particular neighborhood.</a:t>
            </a:r>
          </a:p>
          <a:p>
            <a:endParaRPr lang="en-IN" dirty="0"/>
          </a:p>
        </p:txBody>
      </p:sp>
    </p:spTree>
    <p:extLst>
      <p:ext uri="{BB962C8B-B14F-4D97-AF65-F5344CB8AC3E}">
        <p14:creationId xmlns:p14="http://schemas.microsoft.com/office/powerpoint/2010/main" val="3396078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Canada dataset </a:t>
            </a:r>
            <a:endParaRPr lang="en-IN" dirty="0"/>
          </a:p>
        </p:txBody>
      </p:sp>
      <p:sp>
        <p:nvSpPr>
          <p:cNvPr id="4" name="Text Placeholder 3"/>
          <p:cNvSpPr>
            <a:spLocks noGrp="1"/>
          </p:cNvSpPr>
          <p:nvPr>
            <p:ph type="body" sz="half" idx="2"/>
          </p:nvPr>
        </p:nvSpPr>
        <p:spPr/>
        <p:txBody>
          <a:bodyPr/>
          <a:lstStyle/>
          <a:p>
            <a:r>
              <a:rPr lang="en-US" dirty="0" smtClean="0"/>
              <a:t>This is the dataset after the scraping the Wikipedia page and adding the latitude and longitude data.</a:t>
            </a: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8743" y="1122348"/>
            <a:ext cx="4904573" cy="4597637"/>
          </a:xfrm>
          <a:prstGeom prst="rect">
            <a:avLst/>
          </a:prstGeom>
        </p:spPr>
      </p:pic>
    </p:spTree>
    <p:extLst>
      <p:ext uri="{BB962C8B-B14F-4D97-AF65-F5344CB8AC3E}">
        <p14:creationId xmlns:p14="http://schemas.microsoft.com/office/powerpoint/2010/main" val="14250168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Methodology </a:t>
            </a:r>
            <a:endParaRPr lang="en-IN" dirty="0"/>
          </a:p>
        </p:txBody>
      </p:sp>
      <p:sp>
        <p:nvSpPr>
          <p:cNvPr id="3" name="Content Placeholder 2"/>
          <p:cNvSpPr>
            <a:spLocks noGrp="1"/>
          </p:cNvSpPr>
          <p:nvPr>
            <p:ph sz="quarter" idx="13"/>
          </p:nvPr>
        </p:nvSpPr>
        <p:spPr>
          <a:xfrm>
            <a:off x="913775" y="1905427"/>
            <a:ext cx="5282310" cy="4144900"/>
          </a:xfrm>
        </p:spPr>
        <p:txBody>
          <a:bodyPr>
            <a:normAutofit fontScale="92500" lnSpcReduction="10000"/>
          </a:bodyPr>
          <a:lstStyle/>
          <a:p>
            <a:pPr marL="0" indent="0">
              <a:buNone/>
            </a:pPr>
            <a:r>
              <a:rPr lang="en-IN" sz="2800" b="1" dirty="0"/>
              <a:t>Step1: Data cleaning and Visualization</a:t>
            </a:r>
          </a:p>
          <a:p>
            <a:pPr marL="0" indent="0">
              <a:buNone/>
            </a:pPr>
            <a:r>
              <a:rPr lang="en-IN" dirty="0"/>
              <a:t>	</a:t>
            </a:r>
            <a:r>
              <a:rPr lang="en-IN" sz="2400" dirty="0" smtClean="0"/>
              <a:t>In </a:t>
            </a:r>
            <a:r>
              <a:rPr lang="en-IN" sz="2400" dirty="0"/>
              <a:t>this step, I have imported all the required libraries and imported the dataset which was prepared in another notebook. So the code to prepare the dataset is not mentioned here. Further, in this step we will be visualizing the data using folium library.</a:t>
            </a:r>
          </a:p>
          <a:p>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4979" t="12230" r="27528" b="11073"/>
          <a:stretch/>
        </p:blipFill>
        <p:spPr>
          <a:xfrm>
            <a:off x="6640082" y="2676603"/>
            <a:ext cx="4272897" cy="3493227"/>
          </a:xfrm>
          <a:prstGeom prst="rect">
            <a:avLst/>
          </a:prstGeom>
        </p:spPr>
      </p:pic>
      <p:sp>
        <p:nvSpPr>
          <p:cNvPr id="5" name="TextBox 4"/>
          <p:cNvSpPr txBox="1"/>
          <p:nvPr/>
        </p:nvSpPr>
        <p:spPr>
          <a:xfrm>
            <a:off x="6640082" y="1905427"/>
            <a:ext cx="4777099" cy="830997"/>
          </a:xfrm>
          <a:prstGeom prst="rect">
            <a:avLst/>
          </a:prstGeom>
          <a:noFill/>
        </p:spPr>
        <p:txBody>
          <a:bodyPr wrap="square" rtlCol="0">
            <a:spAutoFit/>
          </a:bodyPr>
          <a:lstStyle/>
          <a:p>
            <a:r>
              <a:rPr lang="en-US" sz="2400" b="1" dirty="0" smtClean="0"/>
              <a:t>MAP OF NEIGHBORHOOD IN CANADA</a:t>
            </a:r>
            <a:endParaRPr lang="en-IN" sz="2400" b="1" dirty="0"/>
          </a:p>
        </p:txBody>
      </p:sp>
    </p:spTree>
    <p:extLst>
      <p:ext uri="{BB962C8B-B14F-4D97-AF65-F5344CB8AC3E}">
        <p14:creationId xmlns:p14="http://schemas.microsoft.com/office/powerpoint/2010/main" val="551796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783952"/>
            <a:ext cx="10363826" cy="5412132"/>
          </a:xfrm>
        </p:spPr>
        <p:txBody>
          <a:bodyPr>
            <a:noAutofit/>
          </a:bodyPr>
          <a:lstStyle/>
          <a:p>
            <a:pPr marL="0" indent="0">
              <a:buNone/>
            </a:pPr>
            <a:r>
              <a:rPr lang="en-IN" sz="2400" b="1" dirty="0"/>
              <a:t>Step2: Fetching Indian restaurants in every </a:t>
            </a:r>
            <a:r>
              <a:rPr lang="en-IN" sz="2400" b="1" dirty="0" smtClean="0"/>
              <a:t>neighbourhood</a:t>
            </a:r>
            <a:endParaRPr lang="en-IN" sz="2400" b="1" dirty="0"/>
          </a:p>
          <a:p>
            <a:pPr lvl="1"/>
            <a:r>
              <a:rPr lang="en-IN" sz="2000" dirty="0" smtClean="0"/>
              <a:t>In </a:t>
            </a:r>
            <a:r>
              <a:rPr lang="en-IN" sz="2000" dirty="0"/>
              <a:t>this step we will be using Foursquare API to fetch all the Indian cuisine restaurants from each neighborhood. </a:t>
            </a:r>
            <a:endParaRPr lang="en-IN" sz="2000" dirty="0" smtClean="0"/>
          </a:p>
          <a:p>
            <a:pPr lvl="1"/>
            <a:r>
              <a:rPr lang="en-IN" sz="2000" dirty="0" smtClean="0"/>
              <a:t>It </a:t>
            </a:r>
            <a:r>
              <a:rPr lang="en-IN" sz="2000" dirty="0"/>
              <a:t>returns the value as a JSON file. So I have extracted only important elements from the JSON and is stored in “res_list”. </a:t>
            </a:r>
            <a:endParaRPr lang="en-IN" sz="2000" dirty="0" smtClean="0"/>
          </a:p>
          <a:p>
            <a:pPr lvl="1"/>
            <a:r>
              <a:rPr lang="en-IN" sz="2000" dirty="0" smtClean="0"/>
              <a:t>From </a:t>
            </a:r>
            <a:r>
              <a:rPr lang="en-IN" sz="2000" dirty="0"/>
              <a:t>this list a dataframe is created which contains elements like borough, Neighborhood name, latitude, longitude and restaurants name, latitude, longitude. </a:t>
            </a:r>
            <a:r>
              <a:rPr lang="en-IN" sz="2000" dirty="0" smtClean="0"/>
              <a:t>we </a:t>
            </a:r>
            <a:r>
              <a:rPr lang="en-IN" sz="2000" dirty="0"/>
              <a:t>will be using the data frame for further clustering and analysis. This data frame is called as “</a:t>
            </a:r>
            <a:r>
              <a:rPr lang="en-IN" sz="2000" dirty="0" err="1"/>
              <a:t>new_df</a:t>
            </a:r>
            <a:r>
              <a:rPr lang="en-IN" sz="2000" dirty="0"/>
              <a:t>”.</a:t>
            </a:r>
          </a:p>
          <a:p>
            <a:pPr lvl="1"/>
            <a:r>
              <a:rPr lang="en-IN" sz="2000" dirty="0"/>
              <a:t>After creating the database, we will be visualizing the restaurants </a:t>
            </a:r>
            <a:r>
              <a:rPr lang="en-IN" sz="2000" dirty="0" smtClean="0"/>
              <a:t>BY USING </a:t>
            </a:r>
            <a:r>
              <a:rPr lang="en-IN" sz="2000" dirty="0"/>
              <a:t>folium </a:t>
            </a:r>
            <a:r>
              <a:rPr lang="en-IN" sz="2000" dirty="0" smtClean="0"/>
              <a:t>map.</a:t>
            </a:r>
          </a:p>
          <a:p>
            <a:pPr lvl="1"/>
            <a:r>
              <a:rPr lang="en-IN" sz="2000" dirty="0" smtClean="0"/>
              <a:t>This </a:t>
            </a:r>
            <a:r>
              <a:rPr lang="en-IN" sz="2000" dirty="0"/>
              <a:t>is done to get a better idea on how close the restaurants are located to each other.</a:t>
            </a:r>
          </a:p>
          <a:p>
            <a:endParaRPr lang="en-IN" sz="2200" dirty="0"/>
          </a:p>
        </p:txBody>
      </p:sp>
    </p:spTree>
    <p:extLst>
      <p:ext uri="{BB962C8B-B14F-4D97-AF65-F5344CB8AC3E}">
        <p14:creationId xmlns:p14="http://schemas.microsoft.com/office/powerpoint/2010/main" val="35692458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dataframe for clustering</a:t>
            </a:r>
            <a:endParaRPr lang="en-IN"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539760" y="1871529"/>
            <a:ext cx="9112480" cy="4090587"/>
          </a:xfrm>
        </p:spPr>
      </p:pic>
    </p:spTree>
    <p:extLst>
      <p:ext uri="{BB962C8B-B14F-4D97-AF65-F5344CB8AC3E}">
        <p14:creationId xmlns:p14="http://schemas.microsoft.com/office/powerpoint/2010/main" val="1645157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1011239"/>
            <a:ext cx="10363826" cy="3424107"/>
          </a:xfrm>
        </p:spPr>
        <p:txBody>
          <a:bodyPr>
            <a:normAutofit/>
          </a:bodyPr>
          <a:lstStyle/>
          <a:p>
            <a:pPr marL="0" indent="0">
              <a:buNone/>
            </a:pPr>
            <a:r>
              <a:rPr lang="en-IN" sz="2800" b="1" dirty="0"/>
              <a:t>Step3:  Clustering the Data</a:t>
            </a:r>
          </a:p>
          <a:p>
            <a:pPr marL="0" indent="0">
              <a:buNone/>
            </a:pPr>
            <a:r>
              <a:rPr lang="en-IN" sz="2400" dirty="0"/>
              <a:t>			Clustering the restaurants using K-Means clustering. Clustering is done to help us find which part of Toronto has most no. of restaurants. We can use this insight to find where there will be more demand for a particular restaurant. The clustered data will be plotted by 4 different colours on Toronto map</a:t>
            </a:r>
            <a:r>
              <a:rPr lang="en-IN" sz="2400" dirty="0" smtClean="0"/>
              <a:t>. The table below shows the number of restaurants in each cluster.</a:t>
            </a:r>
            <a:endParaRPr lang="en-IN" sz="2400" dirty="0"/>
          </a:p>
          <a:p>
            <a:endParaRPr lang="en-IN" sz="2400" dirty="0"/>
          </a:p>
        </p:txBody>
      </p:sp>
      <p:pic>
        <p:nvPicPr>
          <p:cNvPr id="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74" y="4646279"/>
            <a:ext cx="10363826" cy="1637783"/>
          </a:xfrm>
          <a:prstGeom prst="rect">
            <a:avLst/>
          </a:prstGeom>
        </p:spPr>
      </p:pic>
    </p:spTree>
    <p:extLst>
      <p:ext uri="{BB962C8B-B14F-4D97-AF65-F5344CB8AC3E}">
        <p14:creationId xmlns:p14="http://schemas.microsoft.com/office/powerpoint/2010/main" val="2908840783"/>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1094</TotalTime>
  <Words>623</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Times New Roman</vt:lpstr>
      <vt:lpstr>Tw Cen MT</vt:lpstr>
      <vt:lpstr>Droplet</vt:lpstr>
      <vt:lpstr>Finding a Suitable Location for Opening a New Restaurant in Neighborhoods of Toronto</vt:lpstr>
      <vt:lpstr>Introduction</vt:lpstr>
      <vt:lpstr>Data sets to be used</vt:lpstr>
      <vt:lpstr>Description on dataset</vt:lpstr>
      <vt:lpstr>Canada dataset </vt:lpstr>
      <vt:lpstr>Methodology </vt:lpstr>
      <vt:lpstr>PowerPoint Presentation</vt:lpstr>
      <vt:lpstr>Final dataframe for clustering</vt:lpstr>
      <vt:lpstr>PowerPoint Presentation</vt:lpstr>
      <vt:lpstr>Visual representation of clustered data</vt:lpstr>
      <vt:lpstr>PowerPoint Presentation</vt:lpstr>
      <vt:lpstr>RESULT</vt:lpstr>
      <vt:lpstr>Conclusion and 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a Suitable Location for Opening a New Restaurant in Neighborhoods of Toronto</dc:title>
  <dc:creator>Jeeva prashanna</dc:creator>
  <cp:lastModifiedBy>Jeeva prashanna</cp:lastModifiedBy>
  <cp:revision>12</cp:revision>
  <dcterms:created xsi:type="dcterms:W3CDTF">2020-06-01T20:34:15Z</dcterms:created>
  <dcterms:modified xsi:type="dcterms:W3CDTF">2020-06-02T14:48:43Z</dcterms:modified>
</cp:coreProperties>
</file>