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12"/>
    <p:sldId id="258" r:id="rId13"/>
    <p:sldId id="259" r:id="rId14"/>
    <p:sldId id="260" r:id="rId15"/>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font" Target="fonts/font1.fntdata"/><Relationship Id="rId5" Type="http://schemas.openxmlformats.org/officeDocument/2006/relationships/font" Target="fonts/font2.fntdata"/><Relationship Id="rId6" Type="http://schemas.openxmlformats.org/officeDocument/2006/relationships/font" Target="fonts/font3.fntdata"/><Relationship Id="rId7" Type="http://schemas.openxmlformats.org/officeDocument/2006/relationships/font" Target="fonts/font4.fntdata"/><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Welcome to our final year engineering project: Smart Energy Meter with GSM Module. The rising demand for accurate, remote power monitoring has led us to develop this innovative solution. This smart meter continuously measures electrical consumption and transmits the data directly to the user using a GSM module, making real-time monitoring a reality.</a:t>
            </a:r>
          </a:p>
          <a:p/>
          <a:p>
            <a:r>
              <a:t>Unlike traditional meters, this system offers automation and removes the reliance on physical meter reading. It empowers the user with timely insights, thereby enabling better consumption management. Our focus was to ensure this system is affordable, scalable, and user-friendly.</a:t>
            </a:r>
          </a:p>
          <a:p/>
          <a:p>
            <a:r>
              <a:t>We aim to showcase not just the functional design of this system, but also its implications for modern energy management. Let’s dive deeper into how it works and what makes it a robust solution for the future.</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In today's energy-conscious world, traditional metering systems fall short in meeting the demands for real-time insights and efficient management. They require manual intervention for reading and billing, often leading to human errors and delays in data processing.</a:t>
            </a:r>
          </a:p>
          <a:p/>
          <a:p>
            <a:r>
              <a:t>This limitation has catalyzed the shift toward smart energy meters, which not only digitize the measurement process but also allow for automated data handling. The use of mobile communication technologies like GSM further extends this capability, enabling real-time, remote access to energy usage data.</a:t>
            </a:r>
          </a:p>
          <a:p/>
          <a:p>
            <a:r>
              <a:t>The integration of GSM modules into energy meters represents a step toward smarter infrastructure, aligning with global trends in smart cities, digital utilities, and sustainable energy use.</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Our project was built around three major objectives. First, we aimed to provide **accurate real-time measurement** of electricity consumption. This helps eliminate estimation errors and gives users exact data for better control over usage.</a:t>
            </a:r>
          </a:p>
          <a:p/>
          <a:p>
            <a:r>
              <a:t>Second, we wanted to ensure **remote accessibility** using a GSM module. With this feature, users can receive energy data updates on their mobile phones without needing physical access to the meter. This is especially useful for utility providers and consumers managing multiple properties.</a:t>
            </a:r>
          </a:p>
          <a:p/>
          <a:p>
            <a:r>
              <a:t>Finally, we targeted **automated billing compatibility**. By integrating with backend systems, our smart meter can streamline the billing process, reducing operational overheads and improving transparency for both utilities and users.</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The development of our Smart Energy Meter was informed by extensive literature review. Existing smart meter technologies often rely on communication modes like ZigBee, Wi-Fi, or PLC. While effective in certain scenarios, these systems struggle with scalability, signal range, and integration into widespread infrastructure.</a:t>
            </a:r>
          </a:p>
          <a:p/>
          <a:p>
            <a:r>
              <a:t>We found GSM to be a more robust alternative for mobile communication. Several studies highlight its simplicity and nationwide coverage, which make it ideal for real-time data transmission in energy monitoring applications.</a:t>
            </a:r>
          </a:p>
          <a:p/>
          <a:p>
            <a:r>
              <a:t>However, many current implementations still lack direct user interaction or are too reliant on utility providers' backend systems. Our approach bridges these gaps by offering user-level accessibility with minimal deployment complexity.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notesSlide" Target="../notesSlides/notesSlide5.xml"/></Relationships>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Smart Energy Meter</a:t>
            </a:r>
          </a:p>
        </p:txBody>
      </p:sp>
      <p:sp>
        <p:nvSpPr>
          <p:cNvPr id="4" name="Subtitle 3"/>
          <p:cNvSpPr>
            <a:spLocks noGrp="1"/>
          </p:cNvSpPr>
          <p:nvPr>
            <p:ph type="subTitle" idx="13"/>
          </p:nvPr>
        </p:nvSpPr>
        <p:spPr/>
        <p:txBody>
          <a:bodyPr>
            <a:normAutofit/>
          </a:bodyPr>
          <a:lstStyle/>
          <a:p>
            <a:r>
              <a:t>Real-time Monitoring with GSM Communication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552104"/>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Innovative Power Monitoring:</a:t>
            </a:r>
            <a:r>
              <a:rPr b="0" i="0" sz="1300">
                <a:solidFill>
                  <a:srgbClr val="616161"/>
                </a:solidFill>
                <a:latin typeface="Proxima Nova"/>
              </a:rPr>
              <a:t> A smart energy meter designed to track electricity usage and send real-time updates to users via GSM technology.</a:t>
            </a:r>
          </a:p>
          <a:p>
            <a:pPr lvl="1" algn="l" marL="228600" indent="-91440">
              <a:spcBef>
                <a:spcPts val="1200"/>
              </a:spcBef>
              <a:spcAft>
                <a:spcPts val="0"/>
              </a:spcAft>
              <a:buSzPct val="100000"/>
              <a:buFont typeface="Arial"/>
              <a:buChar char="•"/>
            </a:pPr>
            <a:r>
              <a:rPr b="1" i="0" sz="1300">
                <a:solidFill>
                  <a:srgbClr val="616161"/>
                </a:solidFill>
                <a:latin typeface="Proxima Nova"/>
              </a:rPr>
              <a:t>Seamless GSM Integration:</a:t>
            </a:r>
            <a:r>
              <a:rPr b="0" i="0" sz="1300">
                <a:solidFill>
                  <a:srgbClr val="616161"/>
                </a:solidFill>
                <a:latin typeface="Proxima Nova"/>
              </a:rPr>
              <a:t> Enables transmission of meter readings over mobile networks, eliminating the need for manual readings.</a:t>
            </a:r>
          </a:p>
          <a:p>
            <a:pPr lvl="1" algn="l" marL="228600" indent="-91440">
              <a:spcBef>
                <a:spcPts val="1200"/>
              </a:spcBef>
              <a:spcAft>
                <a:spcPts val="0"/>
              </a:spcAft>
              <a:buSzPct val="100000"/>
              <a:buFont typeface="Arial"/>
              <a:buChar char="•"/>
            </a:pPr>
            <a:r>
              <a:rPr b="1" i="0" sz="1300">
                <a:solidFill>
                  <a:srgbClr val="616161"/>
                </a:solidFill>
                <a:latin typeface="Proxima Nova"/>
              </a:rPr>
              <a:t>User-Centric Design:</a:t>
            </a:r>
            <a:r>
              <a:rPr b="0" i="0" sz="1300">
                <a:solidFill>
                  <a:srgbClr val="616161"/>
                </a:solidFill>
                <a:latin typeface="Proxima Nova"/>
              </a:rPr>
              <a:t> Provides consumers with instant access to consumption data, improving awareness and enabling cost-saving decisions.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b6zvxhn2.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Douglas de Aguiar Mendes on Unsplash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Introduction</a:t>
            </a:r>
          </a:p>
        </p:txBody>
      </p:sp>
      <p:sp>
        <p:nvSpPr>
          <p:cNvPr id="4" name="Subtitle 3"/>
          <p:cNvSpPr>
            <a:spLocks noGrp="1"/>
          </p:cNvSpPr>
          <p:nvPr>
            <p:ph type="subTitle" idx="13"/>
          </p:nvPr>
        </p:nvSpPr>
        <p:spPr/>
        <p:txBody>
          <a:bodyPr>
            <a:normAutofit/>
          </a:bodyPr>
          <a:lstStyle/>
          <a:p>
            <a:r>
              <a:t>The Evolution of Energy Monitoring</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346424"/>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Conventional Metering Limitations:</a:t>
            </a:r>
            <a:r>
              <a:rPr b="0" i="0" sz="1300">
                <a:solidFill>
                  <a:srgbClr val="616161"/>
                </a:solidFill>
                <a:latin typeface="Proxima Nova"/>
              </a:rPr>
              <a:t> Traditional meters lack real-time data capability and require manual readings.</a:t>
            </a:r>
          </a:p>
          <a:p>
            <a:pPr lvl="1" algn="l" marL="228600" indent="-91440">
              <a:spcBef>
                <a:spcPts val="1200"/>
              </a:spcBef>
              <a:spcAft>
                <a:spcPts val="0"/>
              </a:spcAft>
              <a:buSzPct val="100000"/>
              <a:buFont typeface="Arial"/>
              <a:buChar char="•"/>
            </a:pPr>
            <a:r>
              <a:rPr b="1" i="0" sz="1300">
                <a:solidFill>
                  <a:srgbClr val="616161"/>
                </a:solidFill>
                <a:latin typeface="Proxima Nova"/>
              </a:rPr>
              <a:t>Need for Automation:</a:t>
            </a:r>
            <a:r>
              <a:rPr b="0" i="0" sz="1300">
                <a:solidFill>
                  <a:srgbClr val="616161"/>
                </a:solidFill>
                <a:latin typeface="Proxima Nova"/>
              </a:rPr>
              <a:t> Growing energy demands necessitate intelligent, automated monitoring systems.</a:t>
            </a:r>
          </a:p>
          <a:p>
            <a:pPr lvl="1" algn="l" marL="228600" indent="-91440">
              <a:spcBef>
                <a:spcPts val="1200"/>
              </a:spcBef>
              <a:spcAft>
                <a:spcPts val="0"/>
              </a:spcAft>
              <a:buSzPct val="100000"/>
              <a:buFont typeface="Arial"/>
              <a:buChar char="•"/>
            </a:pPr>
            <a:r>
              <a:rPr b="1" i="0" sz="1300">
                <a:solidFill>
                  <a:srgbClr val="616161"/>
                </a:solidFill>
                <a:latin typeface="Proxima Nova"/>
              </a:rPr>
              <a:t>GSM-Based Smart Meters:</a:t>
            </a:r>
            <a:r>
              <a:rPr b="0" i="0" sz="1300">
                <a:solidFill>
                  <a:srgbClr val="616161"/>
                </a:solidFill>
                <a:latin typeface="Proxima Nova"/>
              </a:rPr>
              <a:t> Integrates mobile communication to enable remote tracking of electricity consumption.</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20xovc00.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Linh Ha on Unsplash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Project Objectives</a:t>
            </a:r>
          </a:p>
        </p:txBody>
      </p:sp>
      <p:sp>
        <p:nvSpPr>
          <p:cNvPr id="4" name="Subtitle 3"/>
          <p:cNvSpPr>
            <a:spLocks noGrp="1"/>
          </p:cNvSpPr>
          <p:nvPr>
            <p:ph type="subTitle" idx="13"/>
          </p:nvPr>
        </p:nvSpPr>
        <p:spPr/>
        <p:txBody>
          <a:bodyPr>
            <a:normAutofit/>
          </a:bodyPr>
          <a:lstStyle/>
          <a:p>
            <a:r>
              <a:t>Aims of the Smart Energy Meter System</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14074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Accurate Energy Tracking:</a:t>
            </a:r>
            <a:r>
              <a:rPr b="0" i="0" sz="1300">
                <a:solidFill>
                  <a:srgbClr val="616161"/>
                </a:solidFill>
                <a:latin typeface="Proxima Nova"/>
              </a:rPr>
              <a:t> Measure electricity usage in real-time with minimal error.</a:t>
            </a:r>
          </a:p>
          <a:p>
            <a:pPr lvl="1" algn="l" marL="228600" indent="-91440">
              <a:spcBef>
                <a:spcPts val="1200"/>
              </a:spcBef>
              <a:spcAft>
                <a:spcPts val="0"/>
              </a:spcAft>
              <a:buSzPct val="100000"/>
              <a:buFont typeface="Arial"/>
              <a:buChar char="•"/>
            </a:pPr>
            <a:r>
              <a:rPr b="1" i="0" sz="1300">
                <a:solidFill>
                  <a:srgbClr val="616161"/>
                </a:solidFill>
                <a:latin typeface="Proxima Nova"/>
              </a:rPr>
              <a:t>Remote Data Access:</a:t>
            </a:r>
            <a:r>
              <a:rPr b="0" i="0" sz="1300">
                <a:solidFill>
                  <a:srgbClr val="616161"/>
                </a:solidFill>
                <a:latin typeface="Proxima Nova"/>
              </a:rPr>
              <a:t> Enable users to access consumption information from any location via GSM.</a:t>
            </a:r>
          </a:p>
          <a:p>
            <a:pPr lvl="1" algn="l" marL="228600" indent="-91440">
              <a:spcBef>
                <a:spcPts val="1200"/>
              </a:spcBef>
              <a:spcAft>
                <a:spcPts val="0"/>
              </a:spcAft>
              <a:buSzPct val="100000"/>
              <a:buFont typeface="Arial"/>
              <a:buChar char="•"/>
            </a:pPr>
            <a:r>
              <a:rPr b="1" i="0" sz="1300">
                <a:solidFill>
                  <a:srgbClr val="616161"/>
                </a:solidFill>
                <a:latin typeface="Proxima Nova"/>
              </a:rPr>
              <a:t>Automated Billing Support:</a:t>
            </a:r>
            <a:r>
              <a:rPr b="0" i="0" sz="1300">
                <a:solidFill>
                  <a:srgbClr val="616161"/>
                </a:solidFill>
                <a:latin typeface="Proxima Nova"/>
              </a:rPr>
              <a:t> Support integration with billing systems to reduce human dependency.</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kfydh7xb.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Ashes Sitoula on Unsplash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Literature Survey</a:t>
            </a:r>
          </a:p>
        </p:txBody>
      </p:sp>
      <p:sp>
        <p:nvSpPr>
          <p:cNvPr id="4" name="Subtitle 3"/>
          <p:cNvSpPr>
            <a:spLocks noGrp="1"/>
          </p:cNvSpPr>
          <p:nvPr>
            <p:ph type="subTitle" idx="13"/>
          </p:nvPr>
        </p:nvSpPr>
        <p:spPr/>
        <p:txBody>
          <a:bodyPr>
            <a:normAutofit/>
          </a:bodyPr>
          <a:lstStyle/>
          <a:p>
            <a:r>
              <a:t>Research Background on Smart Energy Meters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75x02z_2.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Existing Technologies</a:t>
            </a:r>
          </a:p>
          <a:p>
            <a:pPr algn="ctr">
              <a:spcAft>
                <a:spcPts val="1200"/>
              </a:spcAft>
            </a:pPr>
            <a:r>
              <a:rPr b="0" i="0" sz="1300">
                <a:solidFill>
                  <a:srgbClr val="616161"/>
                </a:solidFill>
                <a:latin typeface="Proxima Nova"/>
              </a:rPr>
              <a:t>Many systems use ZigBee, Wi-Fi, or PLC, but face challenges in cost, range, and infrastructure.</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xxz523y9.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GSM-Based Innovations</a:t>
            </a:r>
          </a:p>
          <a:p>
            <a:pPr algn="ctr">
              <a:spcAft>
                <a:spcPts val="1200"/>
              </a:spcAft>
            </a:pPr>
            <a:r>
              <a:rPr b="0" i="0" sz="1300">
                <a:solidFill>
                  <a:srgbClr val="616161"/>
                </a:solidFill>
                <a:latin typeface="Proxima Nova"/>
              </a:rPr>
              <a:t>GSM-based energy meters offer wider coverage and simplicity for mobile-enabled data transfer.</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3dx5o16w.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Identified Gaps</a:t>
            </a:r>
          </a:p>
          <a:p>
            <a:pPr algn="ctr">
              <a:spcAft>
                <a:spcPts val="1200"/>
              </a:spcAft>
            </a:pPr>
            <a:r>
              <a:rPr b="0" i="0" sz="1300">
                <a:solidFill>
                  <a:srgbClr val="616161"/>
                </a:solidFill>
                <a:latin typeface="Proxima Nova"/>
              </a:rPr>
              <a:t>Lack of real-time user interaction and dependency on utility-side solutions in older models.</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