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FCCD02-9E67-995F-E0CF-53141172E502}" v="133" dt="2024-08-30T13:07:53.917"/>
    <p1510:client id="{FD877C83-06E9-A1BD-F953-72DC056B1966}" v="83" dt="2024-08-30T12:32:06.6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8/30/2024</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6238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3457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6793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83817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437422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52007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9394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91285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58371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471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8/30/2024</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8503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8/30/2024</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330038188"/>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colorful light bulb with business icons">
            <a:extLst>
              <a:ext uri="{FF2B5EF4-FFF2-40B4-BE49-F238E27FC236}">
                <a16:creationId xmlns:a16="http://schemas.microsoft.com/office/drawing/2014/main" id="{8CF56439-0791-C7B9-6AC7-AB0854C5FD51}"/>
              </a:ext>
            </a:extLst>
          </p:cNvPr>
          <p:cNvPicPr>
            <a:picLocks noChangeAspect="1"/>
          </p:cNvPicPr>
          <p:nvPr/>
        </p:nvPicPr>
        <p:blipFill>
          <a:blip r:embed="rId2">
            <a:alphaModFix amt="50000"/>
          </a:blip>
          <a:srcRect t="9719" r="6" b="9876"/>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r>
              <a:rPr lang="en-US" sz="10800" dirty="0"/>
              <a:t>Resume Analysis</a:t>
            </a:r>
            <a:endParaRPr lang="en-US" dirty="0"/>
          </a:p>
        </p:txBody>
      </p:sp>
      <p:sp>
        <p:nvSpPr>
          <p:cNvPr id="3" name="Subtitle 2"/>
          <p:cNvSpPr>
            <a:spLocks noGrp="1"/>
          </p:cNvSpPr>
          <p:nvPr>
            <p:ph type="subTitle" idx="1"/>
          </p:nvPr>
        </p:nvSpPr>
        <p:spPr>
          <a:xfrm>
            <a:off x="1521566" y="4917389"/>
            <a:ext cx="9144000" cy="1536192"/>
          </a:xfrm>
        </p:spPr>
        <p:txBody>
          <a:bodyPr vert="horz" lIns="91440" tIns="45720" rIns="91440" bIns="45720" rtlCol="0" anchor="t">
            <a:normAutofit/>
          </a:bodyPr>
          <a:lstStyle/>
          <a:p>
            <a:pPr algn="ctr"/>
            <a:r>
              <a:rPr lang="en-US" sz="3200" dirty="0">
                <a:latin typeface="The Serif Hand Black"/>
              </a:rPr>
              <a:t>VISHNUPPRIYAN PL 21BAI1323</a:t>
            </a:r>
            <a:br>
              <a:rPr lang="en-US" sz="3200" dirty="0">
                <a:latin typeface="The Serif Hand Black"/>
              </a:rPr>
            </a:br>
            <a:r>
              <a:rPr lang="en-US" sz="3200" dirty="0">
                <a:latin typeface="The Serif Hand Black"/>
              </a:rPr>
              <a:t>JEEVA SVITHRA S 21BAI1659</a:t>
            </a:r>
          </a:p>
        </p:txBody>
      </p:sp>
      <p:sp>
        <p:nvSpPr>
          <p:cNvPr id="21"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68AC-05C9-3807-F3A7-E17B75447A8B}"/>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525A9F15-44B4-BB7E-61AE-9511A59A90CA}"/>
              </a:ext>
            </a:extLst>
          </p:cNvPr>
          <p:cNvSpPr>
            <a:spLocks noGrp="1"/>
          </p:cNvSpPr>
          <p:nvPr>
            <p:ph idx="1"/>
          </p:nvPr>
        </p:nvSpPr>
        <p:spPr/>
        <p:txBody>
          <a:bodyPr vert="horz" lIns="91440" tIns="45720" rIns="91440" bIns="45720" rtlCol="0" anchor="t">
            <a:normAutofit/>
          </a:bodyPr>
          <a:lstStyle/>
          <a:p>
            <a:pPr marL="0" indent="0" algn="just">
              <a:buNone/>
            </a:pPr>
            <a:r>
              <a:rPr lang="en-US" sz="2000" dirty="0">
                <a:solidFill>
                  <a:srgbClr val="202124"/>
                </a:solidFill>
                <a:latin typeface="Consolas"/>
              </a:rPr>
              <a:t>The literature emphasizes the use of Natural Language Processing (NLP) and Machine Learning (ML) to automate and enhance the recruitment process, addressing the inefficiencies of traditional manual resume screening. Advanced NLP techniques, such as Named Entity Recognition (NER) and relation extraction, are employed to automatically parse resumes, extract key details, and match them with job descriptions, resulting in faster and more accurate candidate selection. Tools like Resume Summarizers and Job Description Matchers further streamline the process by ranking candidates based on compatibility, particularly benefiting specialized fields like software engineering. These innovations significantly improve hiring efficiency and decision-making.</a:t>
            </a:r>
            <a:endParaRPr lang="en-US" sz="2000" dirty="0">
              <a:latin typeface="Consolas"/>
            </a:endParaRPr>
          </a:p>
        </p:txBody>
      </p:sp>
    </p:spTree>
    <p:extLst>
      <p:ext uri="{BB962C8B-B14F-4D97-AF65-F5344CB8AC3E}">
        <p14:creationId xmlns:p14="http://schemas.microsoft.com/office/powerpoint/2010/main" val="3896104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18BF-72AD-13F2-CA7A-E679826AECD6}"/>
              </a:ext>
            </a:extLst>
          </p:cNvPr>
          <p:cNvSpPr>
            <a:spLocks noGrp="1"/>
          </p:cNvSpPr>
          <p:nvPr>
            <p:ph type="title"/>
          </p:nvPr>
        </p:nvSpPr>
        <p:spPr/>
        <p:txBody>
          <a:bodyPr/>
          <a:lstStyle/>
          <a:p>
            <a:r>
              <a:rPr lang="en-US" dirty="0"/>
              <a:t>Research gap identification</a:t>
            </a:r>
          </a:p>
        </p:txBody>
      </p:sp>
      <p:sp>
        <p:nvSpPr>
          <p:cNvPr id="3" name="Content Placeholder 2">
            <a:extLst>
              <a:ext uri="{FF2B5EF4-FFF2-40B4-BE49-F238E27FC236}">
                <a16:creationId xmlns:a16="http://schemas.microsoft.com/office/drawing/2014/main" id="{BECDC9E4-59D9-8F3E-9C58-10C640DF3162}"/>
              </a:ext>
            </a:extLst>
          </p:cNvPr>
          <p:cNvSpPr>
            <a:spLocks noGrp="1"/>
          </p:cNvSpPr>
          <p:nvPr>
            <p:ph idx="1"/>
          </p:nvPr>
        </p:nvSpPr>
        <p:spPr/>
        <p:txBody>
          <a:bodyPr vert="horz" lIns="91440" tIns="45720" rIns="91440" bIns="45720" rtlCol="0" anchor="t">
            <a:noAutofit/>
          </a:bodyPr>
          <a:lstStyle/>
          <a:p>
            <a:pPr marL="0" indent="0" algn="just">
              <a:buNone/>
            </a:pPr>
            <a:r>
              <a:rPr lang="en-US" sz="1800" dirty="0">
                <a:solidFill>
                  <a:srgbClr val="202124"/>
                </a:solidFill>
                <a:latin typeface="Consolas"/>
                <a:ea typeface="+mn-lt"/>
                <a:cs typeface="+mn-lt"/>
              </a:rPr>
              <a:t>The research gap identified from the literature is the need for more robust and comprehensive systems that can not only automate resume screening but also provide deeper contextual understanding and nuanced candidate-job matching. While current systems effectively use NLP and ML for basic entity extraction and resume ranking, they often lack the ability to fully understand and interpret the complex, domain-specific requirements of various job roles, particularly in highly specialized fields. Additionally, most existing solutions focus on improving efficiency and accuracy in candidate selection but do not adequately address the need for personalized recommendations and the integration of dynamic, real-time data from various sources. There is also a gap in the application of these technologies in smaller organizations that may not have access to large datasets or advanced computational resources, highlighting the need for more scalable and accessible solutions.</a:t>
            </a:r>
            <a:endParaRPr lang="en-US" sz="1800">
              <a:solidFill>
                <a:srgbClr val="202124"/>
              </a:solidFill>
              <a:latin typeface="Consolas"/>
              <a:ea typeface="Roboto"/>
              <a:cs typeface="Roboto"/>
            </a:endParaRPr>
          </a:p>
        </p:txBody>
      </p:sp>
    </p:spTree>
    <p:extLst>
      <p:ext uri="{BB962C8B-B14F-4D97-AF65-F5344CB8AC3E}">
        <p14:creationId xmlns:p14="http://schemas.microsoft.com/office/powerpoint/2010/main" val="2393427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47B4-D585-91F7-28D5-6EEADD5CE71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C3EF8E-8B7D-6989-F0E8-5C98AB27DC7F}"/>
              </a:ext>
            </a:extLst>
          </p:cNvPr>
          <p:cNvSpPr>
            <a:spLocks noGrp="1"/>
          </p:cNvSpPr>
          <p:nvPr>
            <p:ph idx="1"/>
          </p:nvPr>
        </p:nvSpPr>
        <p:spPr/>
        <p:txBody>
          <a:bodyPr vert="horz" lIns="91440" tIns="45720" rIns="91440" bIns="45720" rtlCol="0" anchor="t">
            <a:normAutofit/>
          </a:bodyPr>
          <a:lstStyle/>
          <a:p>
            <a:pPr marL="0" indent="0" algn="just">
              <a:buNone/>
            </a:pPr>
            <a:r>
              <a:rPr lang="en-US" sz="1800" dirty="0">
                <a:solidFill>
                  <a:srgbClr val="202124"/>
                </a:solidFill>
                <a:latin typeface="Consolas"/>
                <a:ea typeface="+mn-lt"/>
                <a:cs typeface="+mn-lt"/>
              </a:rPr>
              <a:t>The integration of Natural Language Processing (NLP) and Machine Learning (ML) into recruitment processes has significantly improved the efficiency and accuracy of candidate selection. By automating tasks like resume parsing, entity extraction, and job matching, these technologies alleviate the burdens of manual screening, reduce time, and enhance decision-making for recruiters. However, despite these advancements, there remain gaps in fully contextualizing and personalizing candidate-job matches, particularly in specialized fields and for smaller organizations with limited resources. Addressing these gaps will require further innovation in NLP and ML, ensuring that these technologies are more adaptable, scalable, and capable of delivering deeper insights.</a:t>
            </a:r>
          </a:p>
        </p:txBody>
      </p:sp>
    </p:spTree>
    <p:extLst>
      <p:ext uri="{BB962C8B-B14F-4D97-AF65-F5344CB8AC3E}">
        <p14:creationId xmlns:p14="http://schemas.microsoft.com/office/powerpoint/2010/main" val="2441181625"/>
      </p:ext>
    </p:extLst>
  </p:cSld>
  <p:clrMapOvr>
    <a:masterClrMapping/>
  </p:clrMapOvr>
</p:sld>
</file>

<file path=ppt/theme/theme1.xml><?xml version="1.0" encoding="utf-8"?>
<a:theme xmlns:a="http://schemas.openxmlformats.org/drawingml/2006/main" name="SketchyVTI">
  <a:themeElements>
    <a:clrScheme name="AnalogousFromRegularSeedRightStep">
      <a:dk1>
        <a:srgbClr val="000000"/>
      </a:dk1>
      <a:lt1>
        <a:srgbClr val="FFFFFF"/>
      </a:lt1>
      <a:dk2>
        <a:srgbClr val="412824"/>
      </a:dk2>
      <a:lt2>
        <a:srgbClr val="E2E8E4"/>
      </a:lt2>
      <a:accent1>
        <a:srgbClr val="DC34AD"/>
      </a:accent1>
      <a:accent2>
        <a:srgbClr val="CA2255"/>
      </a:accent2>
      <a:accent3>
        <a:srgbClr val="DC4734"/>
      </a:accent3>
      <a:accent4>
        <a:srgbClr val="CA7B22"/>
      </a:accent4>
      <a:accent5>
        <a:srgbClr val="AFA829"/>
      </a:accent5>
      <a:accent6>
        <a:srgbClr val="7EB41E"/>
      </a:accent6>
      <a:hlink>
        <a:srgbClr val="31944D"/>
      </a:hlink>
      <a:folHlink>
        <a:srgbClr val="7F7F7F"/>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SketchyVTI</vt:lpstr>
      <vt:lpstr>Resume Analysis</vt:lpstr>
      <vt:lpstr>Literature review</vt:lpstr>
      <vt:lpstr>Research gap identification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76</cp:revision>
  <dcterms:created xsi:type="dcterms:W3CDTF">2024-08-30T11:17:24Z</dcterms:created>
  <dcterms:modified xsi:type="dcterms:W3CDTF">2024-08-30T13:07:55Z</dcterms:modified>
</cp:coreProperties>
</file>