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9" r:id="rId5"/>
    <p:sldId id="35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2" autoAdjust="0"/>
    <p:restoredTop sz="95374" autoAdjust="0"/>
  </p:normalViewPr>
  <p:slideViewPr>
    <p:cSldViewPr snapToGrid="0">
      <p:cViewPr varScale="1">
        <p:scale>
          <a:sx n="77" d="100"/>
          <a:sy n="77" d="100"/>
        </p:scale>
        <p:origin x="1104" y="58"/>
      </p:cViewPr>
      <p:guideLst/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7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175C-7D87-4D0B-0463-ECA6E1F3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1F6DA-1118-0DD7-F072-49425E050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3B9EB-69DB-29F5-CA1B-907EE00B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B3DA-AD45-0D88-5CCB-5C17C429D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8F4BC-368F-B1F1-84D4-A135A6E4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D3FE0-3CFA-EE4B-B786-367959C47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E072EE-E224-152A-C7D1-CDB1173F8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D6DFC-6B9F-AC0A-DA74-6057DD8F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80F5B-D963-AF06-EDBC-647175478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A53F7-4C08-521E-0968-2B9FDCFC3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73B6C-4742-F67A-DA45-32A0FBD22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AFE8-4E8F-3AD4-6AEF-A0D411B89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33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48E7E-C689-74A7-DA50-AA9DC3300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37BC5-0166-8546-2C71-FFC653EAB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03F4C-F692-C8A0-5BD2-B84CE9C98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2AD1B-2640-DA2F-B1BA-C30587D8A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0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69B6-D7EF-4E18-247B-6EB19206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4826F-EA5C-B09A-6D5E-45865A261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C7506-BAB8-4896-8984-34A37001B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81BB-3512-3D01-8D15-0F548D499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4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7A8A0-ABBA-F01D-72CC-48CA9AE6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8BB4A3-3A27-BBB6-F49F-CF5ACEC60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0EE66-5596-38B3-B116-613FDBEEF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30A48-217B-8E4D-6401-FB574BEF3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33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2A98E-BC2D-15BA-C547-CEC0A82EE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A6D8F-1E7F-1798-46FB-36C2A6254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9A8DD-EA63-D0F4-7D2D-01712658B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D6C7-14A9-1906-899C-6B9CA8071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C7ACE-06E7-310B-D477-C8984621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09650D-AFA8-0FA8-E9EB-A6F2F1577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CDE13-FB3D-D51C-22AE-084235D02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5916-1FBD-2EB8-CD5B-92EBBEF7C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105B8-FA74-BFE4-E87B-952F8C9E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0CAB61-2CE4-1544-7C29-56035B10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0F132-0A38-0910-9F59-FD05608F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B495D4-165D-1D97-941A-DF6328D1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EC3CAC6-583F-07D1-4F38-5C4AFAA6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A8EE820E-E5BD-B48E-CD48-33690FF1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BC515DB-7B1C-3370-8F50-08B8416E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0D15194A-4B0C-6147-8FF2-BB4E50EC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08052E-C579-D93A-9B03-CA08D7460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F2EC93D7-B6B6-D315-CBAC-F2062C65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40BB4C-6B8F-357F-ED6F-F587D1FE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EC29CEAF-3197-2C9C-F10A-BC9C1D5E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90D998F-6A53-4D78-E05B-B6F86138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F4D10-3ADA-D113-BD21-4AB95DE7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BDBCB359-3984-96FE-AB0E-B3430690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E68A3D6-C483-F214-27BA-8B35BF7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FBD89-DA8F-ADF1-13DC-2B2C87C3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CC860-7AD2-181E-8740-F1A23EEF8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81C8DE-1CE0-D1C2-FDF9-18B9C3D69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F2CFC212-BD96-550A-AC95-A514C6417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99AEEAC-FF4A-0E33-26A8-2D963A6B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99838A-BAEC-33DF-F234-3BE9E19D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7F68367-2C07-B98F-1312-DE9F5297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A4CF3B8-63C6-A7E6-1A16-A517CF15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0E2D33-308E-4256-37BE-DE3B6C51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461A55-24E1-7568-7BA9-8A3093369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BAAB243-57F0-D7E3-BD79-EDEAFC03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9DBD24-5A22-C1C0-861E-4CDC352F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118CD2E6-847D-7319-53AD-33D7B5F4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BDF0DF-C2C4-90E3-5019-F4F9496B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6063E2-8FA6-3FA8-50F0-710C2DAB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DA7FCDE-54E0-5546-8AC9-AC281A474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E4E254-2D24-97F7-EBB1-212D2F9D9A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27CF34-9469-9733-919F-E9312CF5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09256-DF45-9756-82A0-864EE4B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F43DDC4-8BB2-AA02-91FD-EAE7DEAA2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E19359-DD62-C6C3-FEF4-EEA0F835B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439C7FB7-7536-309C-3DB4-92ECAE60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CECFB8-0CE3-408B-9CC5-1A38ADFC8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B44AE87-6B2D-BEFC-BB5E-B20A5A75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Legal AI : Enhancing Legal Document Comprehension for Hindi Speakers through AI Translation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8DA54C-7CA4-3B0E-84EC-98E56269D5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196" r="8196"/>
          <a:stretch/>
        </p:blipFill>
        <p:spPr/>
      </p:pic>
    </p:spTree>
    <p:extLst>
      <p:ext uri="{BB962C8B-B14F-4D97-AF65-F5344CB8AC3E}">
        <p14:creationId xmlns:p14="http://schemas.microsoft.com/office/powerpoint/2010/main" val="267140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FA77-CC76-C698-884D-27B7ACBD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083A-7A15-0C1F-2503-0B61CB5A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BB252-5C00-26BA-E70B-7043A0213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36447-F39A-1C7D-B840-C857F7D7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Multilingual Expansion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Extend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LegalAI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to support additional Indian languages such as Bengali, Tamil, Telugu, and Marathi to broaden accessibility.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Advanced Model Tuning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Enhance model fine-tuning specifically for legal terminology to further improve accuracy and contextual understanding.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Enhanced Formatting Fidelity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Integrate more sophisticated PDF handling tools to ensure formatting matches the original document precisely, especially for complex layouts.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Post-Translation Editing Module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Develop a post-processing step for refining awkward phrases, improving readability, and ensuring natural language flow in translated texts.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Cloud-Based Scalability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Transition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LegalAI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to a cloud infrastructure for enhanced scalability, making it suitable for bulk document processing in legal institutions.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User Feedback Mechanism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Implement a feedback system for users to report issues and suggest improvements, allowing continuous enhancement of translation quality and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FE9FE-79C1-AC5A-B40D-6C6A6774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/>
          <a:p>
            <a:r>
              <a:rPr lang="en-US" dirty="0" err="1"/>
              <a:t>LegalAI’s</a:t>
            </a:r>
            <a:r>
              <a:rPr lang="en-US" dirty="0"/>
              <a:t> methodology follows a structured workflow for translating English legal documents into Hindi. The process ensures that legal terminology and document structure are preserved, providing users with a reliable and accessible translation experience.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E3839-8EB1-1E9D-66A8-BA344ADA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1" y="3369365"/>
            <a:ext cx="8667760" cy="25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D71FE-FBA6-FFD6-5749-0F14172F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1E8-EFC2-0075-BEA0-2BB3F82F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77FF79-4010-DCC9-7755-15AF02AA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1669774"/>
            <a:ext cx="10133887" cy="4384526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Frontend Interface (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Streamlit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interface built with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document interaction.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upload an English PDF document, view both English and Hindi versions side-by-side, and download the translated document.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Progress Tracking: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loading spinner shows translation progress, enhancing usability.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PDF Text Extraction (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PyMuPDF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PyMuPDF’s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fitz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module extracts text from each page, ensuring essential formatting cues (e.g., bullet points, headings) are retained.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Creates a unified text that preserves the structure of the original legal document for translation.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B6E7-680F-6E08-09E9-8261C0B11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7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09A5-09B4-65CF-C49E-1099956F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71F14-08AD-4BEE-0F3A-C89357E7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815009"/>
            <a:ext cx="10133887" cy="5239291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18770" algn="l"/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Translation Module (Cohere API)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Translation Model: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Utilizes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Cohere’s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c4ai-aya multilingual model for English-to-Hindi translation.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prompts are used to maintain accuracy with formal language, handling legal jargon and procedural text.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Translated text that mirrors the structure and language style of the original document.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18770" algn="l"/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PDF Generation (FPDF)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translation, FPDF creates a new PDF with the Hindi text, applying a custom Hindi-compatible font.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is split and organized to maintain readability, and headers/footers indicate translation source and document structure.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0BDFD-5115-986E-8AB0-5040AE90C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2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4FB98-DCAF-799C-EC0B-B07DED8B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75E1-535D-E27F-CD12-99A1024F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AFF92E0-5104-F997-9D48-4B6DBC9ED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955" y="1699592"/>
            <a:ext cx="9389618" cy="427986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E11C0-9B5B-393D-21EB-C7FCD0341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6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946D-85F8-CAF8-006F-2B2FA7B59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5C2-A3E7-B692-1D84-3E16620C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DISCUSSION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6CA4A-F818-DCF4-A976-46BEE66E9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3A86F-9D77-88BA-3B95-7490FED8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Translation Quality and Accuracy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LegalAI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effectively handles specific legal terminology and complex phrasing, making translations accurate and dependable.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Minor issues arose with region-specific idioms or procedural phrases that don’t have direct Hindi equivalents, requiring nuanced adjustments.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Formatting and Structural Consistency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Fidelity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use of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PyMuPDF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FPDF helped maintain most formatting, such as headings, lists, and section breaks.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Minor misalignments (e.g., bullet points or spacing) occasionally appeared, which could impact readability in complex layouts.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B956-C228-0200-BBFE-7424CE14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E9BBAC-0652-E1DC-FD23-12170EBC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516835"/>
            <a:ext cx="10133887" cy="553746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Processing Efficiency and Scalability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average translation time of 3 seconds makes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LegalAI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suitable for high-throughput scenarios.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Efficiency in handling multiple documents opens possibilities for use in larger institutions or bulk translations.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User Satisfaction and Usability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Legal professionals rated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LegalAI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positively, especially appreciating the side-by-side English-Hindi comparison.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for Users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Users found the translation helpful for understanding legal documents, making it a valuable tool for Hindi-speaking legal professionals and individuals.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Language Fluency and Readability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Fluency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Translations were generally smooth, though some formal legal language occasionally led to awkward phrasing.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 Needed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Fine-tuning model prompts or integrating a post-translation editing phase could further enhance readability.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D357B-D07E-8995-9AB5-AC186887D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81D5-216E-4541-CACD-DCBFA57FD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74D-B8DB-AB9E-5A5F-F4C4E35E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CCA0-1A0A-6DC6-5267-38EF754660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7384A-C941-1891-FC6B-AF611D04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Enhanced Accessibility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LegalAI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successfully bridges the language gap in legal documentation for Hindi speakers, providing an accessible translation tool that simplifies complex legal language.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Accurate and Reliable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The system demonstrates high translation accuracy, effectively preserving legal terminology and formatting, which are essential for maintaining the document's integrity.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User-Centric Design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The side-by-side document display, download option, and user-friendly interface have led to high user satisfaction, particularly among legal professionals and Hindi-speaking individuals.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Impact on Legal Literacy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By democratizing access to legal documents in Hindi,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LegalAI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empowers users to better understand their rights and obligations, supporting a more inclusive legal system.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1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3706-5626-ACCB-E8DB-157FAC40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CB39-D1C4-E89D-2D8C-EEDBC14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2A144-2D67-8D9B-EA4B-39E4BBF8A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C6D68-7F9F-89C1-EA60-A3C7CC1A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Legal Terminology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Maintaining the accuracy of specialized legal terms and procedural language required careful prompt engineering and testing.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Formatting Consistency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While formatting was mostly preserved, occasional layout misalignments highlight areas for potential improvement.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Fluency in Language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: Some translated passages occasionally displayed awkward phrasing, pointing to the need for refined handling of formal legal language.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8E2AA-96EA-44F8-9A2C-8D407107E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827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Symbol</vt:lpstr>
      <vt:lpstr>Times New Roman</vt:lpstr>
      <vt:lpstr>Trebuchet MS</vt:lpstr>
      <vt:lpstr>Berlin</vt:lpstr>
      <vt:lpstr>Legal AI : Enhancing Legal Document Comprehension for Hindi Speakers through AI Translation</vt:lpstr>
      <vt:lpstr>PROPOSED METHODOLOGY</vt:lpstr>
      <vt:lpstr>Key Components</vt:lpstr>
      <vt:lpstr>PowerPoint Presentation</vt:lpstr>
      <vt:lpstr>RESULTS</vt:lpstr>
      <vt:lpstr>DISCUSSION POINTS</vt:lpstr>
      <vt:lpstr>PowerPoint Presentation</vt:lpstr>
      <vt:lpstr>Conclusion</vt:lpstr>
      <vt:lpstr>Challenges faced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MEETING</dc:title>
  <dc:creator>Jeeva Svithra S</dc:creator>
  <cp:lastModifiedBy>Jeeva Svithra S</cp:lastModifiedBy>
  <cp:revision>3</cp:revision>
  <dcterms:created xsi:type="dcterms:W3CDTF">2024-01-24T18:09:33Z</dcterms:created>
  <dcterms:modified xsi:type="dcterms:W3CDTF">2024-11-07T17:44:17Z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