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3"/>
    <p:sldId id="16140622" r:id="rId4"/>
    <p:sldId id="262" r:id="rId5"/>
    <p:sldId id="263" r:id="rId6"/>
    <p:sldId id="265" r:id="rId7"/>
    <p:sldId id="16140625" r:id="rId8"/>
    <p:sldId id="16140628" r:id="rId9"/>
    <p:sldId id="16140634" r:id="rId10"/>
    <p:sldId id="16140636" r:id="rId11"/>
    <p:sldId id="16140630" r:id="rId12"/>
    <p:sldId id="16140629"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87" d="100"/>
          <a:sy n="87" d="100"/>
        </p:scale>
        <p:origin x="-422"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customXml" Target="../customXml/item3.xml"/><Relationship Id="rId20" Type="http://schemas.openxmlformats.org/officeDocument/2006/relationships/customXml" Target="../customXml/item2.xml"/><Relationship Id="rId2" Type="http://schemas.openxmlformats.org/officeDocument/2006/relationships/theme" Target="theme/theme1.xml"/><Relationship Id="rId19" Type="http://schemas.openxmlformats.org/officeDocument/2006/relationships/customXml" Target="../customXml/item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JeevaV2006/steganography.git&#13;"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sym typeface="+mn-ea"/>
              </a:rPr>
              <a:t>Secure data hiding in image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panose="020B0604020202020204"/>
                <a:cs typeface="Arial" panose="020B0604020202020204"/>
              </a:rPr>
              <a:t>CAPSTONE PROJECT</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3117529" y="4586365"/>
            <a:ext cx="7980183" cy="1630045"/>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 JEEVA V</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smtClean="0">
                <a:solidFill>
                  <a:schemeClr val="accent1">
                    <a:lumMod val="75000"/>
                  </a:schemeClr>
                </a:solidFill>
                <a:latin typeface="Arial" panose="020B0604020202020204"/>
                <a:cs typeface="Arial" panose="020B0604020202020204"/>
              </a:rPr>
              <a:t>Student Name </a:t>
            </a:r>
            <a:r>
              <a:rPr lang="en-US" sz="2000" b="1" dirty="0">
                <a:solidFill>
                  <a:schemeClr val="accent1">
                    <a:lumMod val="75000"/>
                  </a:schemeClr>
                </a:solidFill>
                <a:latin typeface="Arial" panose="020B0604020202020204"/>
                <a:cs typeface="Arial" panose="020B0604020202020204"/>
              </a:rPr>
              <a:t>: JEEVA V</a:t>
            </a:r>
            <a:endParaRPr lang="en-US" sz="2000" b="1" dirty="0">
              <a:solidFill>
                <a:schemeClr val="accent1">
                  <a:lumMod val="75000"/>
                </a:schemeClr>
              </a:solidFill>
              <a:latin typeface="Arial" panose="020B0604020202020204"/>
              <a:cs typeface="Arial" panose="020B0604020202020204"/>
            </a:endParaRPr>
          </a:p>
          <a:p>
            <a:r>
              <a:rPr lang="en-US" sz="2000" b="1" dirty="0" smtClean="0">
                <a:solidFill>
                  <a:schemeClr val="accent1">
                    <a:lumMod val="75000"/>
                  </a:schemeClr>
                </a:solidFill>
                <a:latin typeface="Arial" panose="020B0604020202020204"/>
                <a:cs typeface="Arial" panose="020B0604020202020204"/>
              </a:rPr>
              <a:t>College </a:t>
            </a:r>
            <a:r>
              <a:rPr lang="en-US" sz="2000" b="1" dirty="0">
                <a:solidFill>
                  <a:schemeClr val="accent1">
                    <a:lumMod val="75000"/>
                  </a:schemeClr>
                </a:solidFill>
                <a:latin typeface="Arial" panose="020B0604020202020204"/>
                <a:cs typeface="Arial" panose="020B0604020202020204"/>
              </a:rPr>
              <a:t>Name &amp; Department : M.Kumarasamy college of engineering &amp; Electronics and communication engineering </a:t>
            </a:r>
            <a:endParaRPr lang="en-US" sz="2000" b="1" dirty="0">
              <a:solidFill>
                <a:schemeClr val="accent1">
                  <a:lumMod val="75000"/>
                </a:schemeClr>
              </a:solidFill>
              <a:latin typeface="Arial" panose="020B0604020202020204"/>
              <a:cs typeface="Arial" panose="020B0604020202020204"/>
            </a:endParaRPr>
          </a:p>
          <a:p>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Conclusion</a:t>
            </a:r>
            <a:endParaRPr lang="en-IN" dirty="0">
              <a:solidFill>
                <a:schemeClr val="accent1"/>
              </a:solidFill>
            </a:endParaRPr>
          </a:p>
        </p:txBody>
      </p:sp>
      <p:sp>
        <p:nvSpPr>
          <p:cNvPr id="3" name="Content Placeholder 2"/>
          <p:cNvSpPr>
            <a:spLocks noGrp="1"/>
          </p:cNvSpPr>
          <p:nvPr>
            <p:ph idx="1"/>
          </p:nvPr>
        </p:nvSpPr>
        <p:spPr/>
        <p:txBody>
          <a:bodyPr/>
          <a:lstStyle/>
          <a:p>
            <a:pPr algn="just"/>
            <a:r>
              <a:rPr lang="en-US" altLang="en-US" sz="2400" dirty="0"/>
              <a:t>Steganography is a very effective method of secure data transfer, providing an imperceptible means of concealing confidential information within images. By combining encryption and steganographic techniques, we increase security so that even if the hidden data is found, it will be unintelligible without the correct decryption key. This method works very well for confidentiality-requiring applications, including government communications, journalism, and computer security.</a:t>
            </a:r>
            <a:endParaRPr lang="en-US" alt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GitHub Link</a:t>
            </a:r>
            <a:endParaRPr lang="en-IN" dirty="0">
              <a:solidFill>
                <a:schemeClr val="accent1"/>
              </a:solidFill>
            </a:endParaRPr>
          </a:p>
        </p:txBody>
      </p:sp>
      <p:sp>
        <p:nvSpPr>
          <p:cNvPr id="3" name="Content Placeholder 2"/>
          <p:cNvSpPr>
            <a:spLocks noGrp="1"/>
          </p:cNvSpPr>
          <p:nvPr>
            <p:ph idx="1"/>
          </p:nvPr>
        </p:nvSpPr>
        <p:spPr/>
        <p:txBody>
          <a:bodyPr/>
          <a:lstStyle/>
          <a:p>
            <a:r>
              <a:rPr lang="en-US" altLang="en-US" u="sng" dirty="0">
                <a:solidFill>
                  <a:schemeClr val="accent1"/>
                </a:solidFill>
                <a:hlinkClick r:id="rId1" tooltip="" action="ppaction://hlinkfile">
                  <a:extLst>
                    <a:ext uri="{DAF060AB-1E55-43B9-8AAB-6FB025537F2F}">
                      <wpsdc:hlinkClr xmlns:wpsdc="http://www.wps.cn/officeDocument/2017/drawingmlCustomData" val="1CADE4"/>
                      <wpsdc:folHlinkClr xmlns:wpsdc="http://www.wps.cn/officeDocument/2017/drawingmlCustomData" val="1CADE4"/>
                      <wpsdc:hlinkUnderline xmlns:wpsdc="http://www.wps.cn/officeDocument/2017/drawingmlCustomData" val="1"/>
                    </a:ext>
                  </a:extLst>
                </a:hlinkClick>
              </a:rPr>
              <a:t>https://github.com/JeevaV2006/steganography.git</a:t>
            </a:r>
            <a:endParaRPr lang="en-US" altLang="en-US" u="sng" dirty="0">
              <a:solidFill>
                <a:schemeClr val="accent1"/>
              </a:solidFill>
              <a:hlinkClick r:id="rId1" tooltip="" action="ppaction://hlinkfile">
                <a:extLst>
                  <a:ext uri="{DAF060AB-1E55-43B9-8AAB-6FB025537F2F}">
                    <wpsdc:hlinkClr xmlns:wpsdc="http://www.wps.cn/officeDocument/2017/drawingmlCustomData" val="1CADE4"/>
                    <wpsdc:folHlinkClr xmlns:wpsdc="http://www.wps.cn/officeDocument/2017/drawingmlCustomData" val="1CADE4"/>
                    <wpsdc:hlinkUnderline xmlns:wpsdc="http://www.wps.cn/officeDocument/2017/drawingmlCustomData" val="1"/>
                  </a:ext>
                </a:extLst>
              </a:hlinkClick>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Technology used</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mn-lt"/>
              </a:rPr>
              <a:t>Wow factor </a:t>
            </a:r>
            <a:endParaRPr lang="en-US" sz="2000" dirty="0">
              <a:latin typeface="Arial" panose="020B0604020202020204"/>
              <a:ea typeface="+mn-lt"/>
              <a:cs typeface="+mn-lt"/>
            </a:endParaRPr>
          </a:p>
          <a:p>
            <a:pPr marL="305435" indent="-305435"/>
            <a:r>
              <a:rPr lang="en-US" sz="2000" b="1" dirty="0">
                <a:latin typeface="Arial" panose="020B0604020202020204"/>
                <a:ea typeface="+mn-lt"/>
                <a:cs typeface="+mn-lt"/>
              </a:rPr>
              <a:t>End users</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Result</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Conclusion</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Git-hub Link</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Future scope</a:t>
            </a:r>
            <a:endParaRPr lang="en-US" sz="2000" b="1" dirty="0">
              <a:latin typeface="Arial" panose="020B0604020202020204"/>
              <a:ea typeface="+mn-lt"/>
              <a:cs typeface="+mn-lt"/>
            </a:endParaRPr>
          </a:p>
          <a:p>
            <a:pPr marL="0" indent="0">
              <a:buNone/>
            </a:pPr>
            <a:endParaRPr lang="en-US" sz="2000" b="1" dirty="0">
              <a:latin typeface="Arial" panose="020B0604020202020204"/>
              <a:ea typeface="+mn-lt"/>
              <a:cs typeface="+mn-lt"/>
            </a:endParaRPr>
          </a:p>
          <a:p>
            <a:pPr marL="305435" indent="-305435"/>
            <a:endParaRPr lang="en-US" sz="2000" b="1" dirty="0">
              <a:latin typeface="Arial" panose="020B0604020202020204"/>
              <a:ea typeface="+mn-lt"/>
              <a:cs typeface="+mn-lt"/>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0" indent="0" algn="just">
              <a:buNone/>
            </a:pPr>
            <a:r>
              <a:rPr lang="en-US" altLang="en-US" sz="2400" dirty="0"/>
              <a:t>With the growing practice of using digital communication, secure data transmission has become imperative. Conventional encryption techniques render data unreadable but also leave no doubt that encrypted data are being passed on. Steganography is a different approach with the provision of concealing sensitive information within images to ensure confidentiality without arousing suspicion. The problem here is to come up with a secure, efficient, and stealthy way of concealing and retrieving information from images.</a:t>
            </a:r>
            <a:endParaRPr lang="en-US" alt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US" sz="2400" dirty="0">
              <a:sym typeface="+mn-ea"/>
            </a:endParaRPr>
          </a:p>
          <a:p>
            <a:pPr marL="0" indent="0">
              <a:buNone/>
            </a:pPr>
            <a:r>
              <a:rPr lang="en-US" sz="2400" dirty="0">
                <a:sym typeface="+mn-ea"/>
              </a:rPr>
              <a:t>Language: Python</a:t>
            </a:r>
            <a:endParaRPr lang="en-US" sz="2400" dirty="0"/>
          </a:p>
          <a:p>
            <a:pPr marL="0" indent="0">
              <a:buNone/>
            </a:pPr>
            <a:r>
              <a:rPr lang="en-US" sz="2400" dirty="0">
                <a:sym typeface="+mn-ea"/>
              </a:rPr>
              <a:t>Platform: Windows</a:t>
            </a:r>
            <a:endParaRPr lang="en-US" sz="2400" dirty="0"/>
          </a:p>
          <a:p>
            <a:pPr marL="0" indent="0">
              <a:buNone/>
            </a:pPr>
            <a:r>
              <a:rPr lang="en-US" sz="2400" dirty="0">
                <a:sym typeface="+mn-ea"/>
              </a:rPr>
              <a:t>Libraries Used</a:t>
            </a:r>
            <a:endParaRPr lang="en-US" sz="2400" dirty="0"/>
          </a:p>
          <a:p>
            <a:pPr marL="0" indent="0">
              <a:buNone/>
            </a:pPr>
            <a:r>
              <a:rPr lang="en-US" sz="2400" dirty="0">
                <a:sym typeface="+mn-ea"/>
              </a:rPr>
              <a:t>Image Processing:</a:t>
            </a:r>
            <a:endParaRPr lang="en-US" sz="2400" dirty="0"/>
          </a:p>
          <a:p>
            <a:pPr marL="0" indent="0">
              <a:buNone/>
            </a:pPr>
            <a:r>
              <a:rPr lang="en-US" sz="2400" dirty="0">
                <a:sym typeface="+mn-ea"/>
              </a:rPr>
              <a:t>OpenCV – Used for image manipulation and pre processing</a:t>
            </a:r>
            <a:endParaRPr lang="en-US" sz="2400" dirty="0"/>
          </a:p>
          <a:p>
            <a:pPr marL="0" indent="0">
              <a:buNone/>
            </a:pPr>
            <a:r>
              <a:rPr lang="en-US" sz="2400" dirty="0">
                <a:sym typeface="+mn-ea"/>
              </a:rPr>
              <a:t>PIL (Pillow) — To deal with various image types</a:t>
            </a:r>
            <a:endParaRPr lang="en-US" sz="2400" dirty="0"/>
          </a:p>
          <a:p>
            <a:pPr marL="0" indent="0">
              <a:buNone/>
            </a:pPr>
            <a:r>
              <a:rPr lang="en-US" sz="2400" dirty="0">
                <a:sym typeface="+mn-ea"/>
              </a:rPr>
              <a:t>Steganography Techniques:</a:t>
            </a:r>
            <a:endParaRPr lang="en-US" sz="2400" dirty="0"/>
          </a:p>
          <a:p>
            <a:pPr marL="0" indent="0">
              <a:buNone/>
            </a:pPr>
            <a:r>
              <a:rPr lang="en-US" sz="2400" dirty="0" err="1">
                <a:sym typeface="+mn-ea"/>
              </a:rPr>
              <a:t>Stegano</a:t>
            </a:r>
            <a:r>
              <a:rPr lang="en-US" sz="2400" dirty="0">
                <a:sym typeface="+mn-ea"/>
              </a:rPr>
              <a:t> – To perform LSB (Least Significant Bit) steganography</a:t>
            </a:r>
            <a:endParaRPr lang="en-US" sz="2400" dirty="0"/>
          </a:p>
          <a:p>
            <a:pPr marL="0" indent="0">
              <a:buNone/>
            </a:pPr>
            <a:r>
              <a:rPr lang="en-IN" sz="2400" dirty="0">
                <a:sym typeface="+mn-ea"/>
              </a:rPr>
              <a:t> </a:t>
            </a:r>
            <a:endParaRPr lang="en-IN" sz="2400" dirty="0"/>
          </a:p>
          <a:p>
            <a:pPr marL="0" indent="0">
              <a:buNone/>
            </a:pP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panose="020B0604020202020204"/>
                <a:ea typeface="+mj-lt"/>
                <a:cs typeface="Arial" panose="020B0604020202020204"/>
              </a:rPr>
              <a:t>Wow factors</a:t>
            </a:r>
            <a:endParaRPr lang="en-US" sz="32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altLang="en-US" sz="2400" dirty="0">
                <a:solidFill>
                  <a:srgbClr val="0F0F0F"/>
                </a:solidFill>
              </a:rPr>
              <a:t>Double Security: Encrypting the message prior to embedding makes it even more difficult to extract without the key.</a:t>
            </a:r>
            <a:endParaRPr lang="en-US" altLang="en-US" sz="2400" dirty="0">
              <a:solidFill>
                <a:srgbClr val="0F0F0F"/>
              </a:solidFill>
            </a:endParaRPr>
          </a:p>
          <a:p>
            <a:pPr marL="0" indent="0">
              <a:buNone/>
            </a:pPr>
            <a:r>
              <a:rPr lang="en-US" altLang="en-US" sz="2400" dirty="0">
                <a:solidFill>
                  <a:srgbClr val="0F0F0F"/>
                </a:solidFill>
              </a:rPr>
              <a:t>Undetectable: The quality of the image is hardly affected, which makes it challenging for attackers to suspect any concealed data.</a:t>
            </a:r>
            <a:endParaRPr lang="en-US" altLang="en-US" sz="2400" dirty="0">
              <a:solidFill>
                <a:srgbClr val="0F0F0F"/>
              </a:solidFill>
            </a:endParaRPr>
          </a:p>
          <a:p>
            <a:pPr marL="0" indent="0">
              <a:buNone/>
            </a:pPr>
            <a:r>
              <a:rPr lang="en-US" altLang="en-US" sz="2400" dirty="0">
                <a:solidFill>
                  <a:srgbClr val="0F0F0F"/>
                </a:solidFill>
              </a:rPr>
              <a:t>Multi-format Support: Supports multiple formats of images (JPEG, PNG, BMP).</a:t>
            </a:r>
            <a:endParaRPr lang="en-US" altLang="en-US" sz="2400" dirty="0">
              <a:solidFill>
                <a:srgbClr val="0F0F0F"/>
              </a:solidFill>
            </a:endParaRPr>
          </a:p>
          <a:p>
            <a:pPr marL="0" indent="0">
              <a:buNone/>
            </a:pPr>
            <a:r>
              <a:rPr lang="en-US" altLang="en-US" sz="2400" dirty="0">
                <a:solidFill>
                  <a:srgbClr val="0F0F0F"/>
                </a:solidFill>
              </a:rPr>
              <a:t>Low Data Loss: Newer algorithms such as DCT-based steganography reduce distortion and enhance resistance against compression.</a:t>
            </a:r>
            <a:endParaRPr lang="en-US" altLang="en-US" sz="2400" dirty="0">
              <a:solidFill>
                <a:srgbClr val="0F0F0F"/>
              </a:solidFill>
            </a:endParaRPr>
          </a:p>
          <a:p>
            <a:pPr marL="0" indent="0">
              <a:buNone/>
            </a:pPr>
            <a:r>
              <a:rPr lang="en-US" altLang="en-US" sz="2400" dirty="0">
                <a:solidFill>
                  <a:srgbClr val="0F0F0F"/>
                </a:solidFill>
              </a:rPr>
              <a:t>Steganalysis Resistance: More difficult to detect with basic steganalysis tools.</a:t>
            </a:r>
            <a:endParaRPr lang="en-US" altLang="en-US" sz="2400"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End users</a:t>
            </a:r>
            <a:endParaRPr lang="en-IN" dirty="0">
              <a:solidFill>
                <a:schemeClr val="accent1"/>
              </a:solidFill>
            </a:endParaRPr>
          </a:p>
        </p:txBody>
      </p:sp>
      <p:sp>
        <p:nvSpPr>
          <p:cNvPr id="3" name="Content Placeholder 2"/>
          <p:cNvSpPr>
            <a:spLocks noGrp="1"/>
          </p:cNvSpPr>
          <p:nvPr>
            <p:ph idx="1"/>
          </p:nvPr>
        </p:nvSpPr>
        <p:spPr/>
        <p:txBody>
          <a:bodyPr/>
          <a:lstStyle/>
          <a:p>
            <a:r>
              <a:rPr lang="en-US" altLang="en-US" sz="2400" dirty="0"/>
              <a:t>Government &amp; Military: Safe communication without arousing suspicion.</a:t>
            </a:r>
            <a:endParaRPr lang="en-US" altLang="en-US" sz="2400" dirty="0"/>
          </a:p>
          <a:p>
            <a:r>
              <a:rPr lang="en-US" altLang="en-US" sz="2400" dirty="0"/>
              <a:t>Journalists &amp; Whistleblowers: Secure passing of confidential data.</a:t>
            </a:r>
            <a:endParaRPr lang="en-US" altLang="en-US" sz="2400" dirty="0"/>
          </a:p>
          <a:p>
            <a:r>
              <a:rPr lang="en-US" altLang="en-US" sz="2400" dirty="0"/>
              <a:t>Cybersecurity Professionals: Implement secure authentication systems.</a:t>
            </a:r>
            <a:endParaRPr lang="en-US" altLang="en-US" sz="2400" dirty="0"/>
          </a:p>
          <a:p>
            <a:r>
              <a:rPr lang="en-US" altLang="en-US" sz="2400" dirty="0"/>
              <a:t>Individuals &amp; Organizations: Safe file transfer without chance of interception.</a:t>
            </a:r>
            <a:endParaRPr lang="en-US" alt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endParaRPr lang="en-IN" dirty="0">
              <a:solidFill>
                <a:schemeClr val="accent1"/>
              </a:solidFill>
            </a:endParaRPr>
          </a:p>
        </p:txBody>
      </p:sp>
      <p:pic>
        <p:nvPicPr>
          <p:cNvPr id="4" name="Content Placeholder 3"/>
          <p:cNvPicPr>
            <a:picLocks noChangeAspect="1"/>
          </p:cNvPicPr>
          <p:nvPr>
            <p:ph idx="1"/>
          </p:nvPr>
        </p:nvPicPr>
        <p:blipFill>
          <a:blip r:embed="rId1"/>
          <a:stretch>
            <a:fillRect/>
          </a:stretch>
        </p:blipFill>
        <p:spPr>
          <a:xfrm>
            <a:off x="1257300" y="1320800"/>
            <a:ext cx="9349105" cy="4673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1294765" y="1301750"/>
            <a:ext cx="9542780" cy="4673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1313180" y="1301750"/>
            <a:ext cx="9206230" cy="4673600"/>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2509</Words>
  <Application>WPS Presentation</Application>
  <PresentationFormat>Custom</PresentationFormat>
  <Paragraphs>68</Paragraphs>
  <Slides>12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SimSun</vt:lpstr>
      <vt:lpstr>Wingdings</vt:lpstr>
      <vt:lpstr>Wingdings 2</vt:lpstr>
      <vt:lpstr>Arial</vt:lpstr>
      <vt:lpstr>Calibri Light</vt:lpstr>
      <vt:lpstr>Microsoft YaHei</vt:lpstr>
      <vt:lpstr>Arial Unicode MS</vt:lpstr>
      <vt:lpstr>Franklin Gothic Demi</vt:lpstr>
      <vt:lpstr>Franklin Gothic Book</vt:lpstr>
      <vt:lpstr>Calibri</vt:lpstr>
      <vt:lpstr>DividendVTI</vt:lpstr>
      <vt:lpstr>Secure data hiding in image using steganography</vt:lpstr>
      <vt:lpstr>OUTLINE</vt:lpstr>
      <vt:lpstr>Problem Statement</vt:lpstr>
      <vt:lpstr>Technology  used</vt:lpstr>
      <vt:lpstr>Wow factors</vt:lpstr>
      <vt:lpstr>End users</vt:lpstr>
      <vt:lpstr>Results</vt:lpstr>
      <vt:lpstr>PowerPoint 演示文稿</vt:lpstr>
      <vt:lpstr>PowerPoint 演示文稿</vt:lpstr>
      <vt:lpstr>Conclusion</vt:lpstr>
      <vt:lpstr>GitHub Link</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sanji</cp:lastModifiedBy>
  <cp:revision>29</cp:revision>
  <dcterms:created xsi:type="dcterms:W3CDTF">2021-05-26T16:50:00Z</dcterms:created>
  <dcterms:modified xsi:type="dcterms:W3CDTF">2025-02-21T17:26:20Z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ICV">
    <vt:lpwstr>EDA125F1F156449BB507DA68064D7E73_13</vt:lpwstr>
  </property>
  <property fmtid="{D5CDD505-2E9C-101B-9397-08002B2CF9AE}" pid="4" name="KSOProductBuildVer">
    <vt:lpwstr>1033-12.2.0.19805</vt:lpwstr>
  </property>
</Properties>
</file>