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21" r:id="rId2"/>
    <p:sldId id="4726" r:id="rId3"/>
    <p:sldId id="4725" r:id="rId4"/>
    <p:sldId id="4727" r:id="rId5"/>
    <p:sldId id="472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AA"/>
    <a:srgbClr val="185E82"/>
    <a:srgbClr val="FFC90E"/>
    <a:srgbClr val="10B0AE"/>
    <a:srgbClr val="B5E61D"/>
    <a:srgbClr val="2E3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4E8A-AB38-46BD-AF4B-AEF116FCA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1AFBD-F014-4186-9A3B-4DCC504E1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872E-6BDA-4A93-8202-666AD58E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91B-BC36-4E85-959D-E5EB364573D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988F-6D48-4615-A903-49FCAA39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615B-C6E2-4EE4-B1F6-7D3E591E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DEC-994D-4113-93FE-BA17AA3A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00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90F9-DB20-4638-A11B-DD446306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7183D-9424-4A2D-BCBB-075DEF1D6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FD234-7540-477F-841A-5FC6FE59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91B-BC36-4E85-959D-E5EB364573D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C001-152A-4B3D-949D-204AA5C8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737A-24EB-440E-9977-C815E301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DEC-994D-4113-93FE-BA17AA3A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7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DB646-8E86-4F77-8063-3115E585A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B84B7-DCB1-43C2-A710-53903BD2C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DCA8D-2FD5-45FC-A53A-58B6D5C8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91B-BC36-4E85-959D-E5EB364573D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E65D-30D0-445C-8D12-040CDC40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D351-7CDE-4477-BC8D-D3B55346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DEC-994D-4113-93FE-BA17AA3A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6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Release Roadmap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E846-9BE8-4CC9-828F-53693009B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12192001" cy="731520"/>
          </a:xfrm>
          <a:prstGeom prst="rect">
            <a:avLst/>
          </a:prstGeom>
          <a:noFill/>
        </p:spPr>
        <p:txBody>
          <a:bodyPr lIns="1188720" tIns="91440" rIns="1188720" bIns="9144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ProductName Roadmap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FC4B19-AD68-4FC0-AD9E-C8485DE541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99" y="822960"/>
            <a:ext cx="11019237" cy="96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>
                <a:latin typeface="+mn-lt"/>
              </a:defRPr>
            </a:lvl1pPr>
            <a:lvl2pPr marL="288000" indent="0">
              <a:buNone/>
              <a:defRPr sz="1200">
                <a:latin typeface="+mn-lt"/>
              </a:defRPr>
            </a:lvl2pPr>
            <a:lvl3pPr marL="576000" indent="0">
              <a:buNone/>
              <a:defRPr sz="1200">
                <a:latin typeface="+mn-lt"/>
              </a:defRPr>
            </a:lvl3pPr>
            <a:lvl4pPr marL="864000" indent="0">
              <a:buNone/>
              <a:defRPr sz="1200">
                <a:latin typeface="+mn-lt"/>
              </a:defRPr>
            </a:lvl4pPr>
            <a:lvl5pPr marL="1152000" indent="0">
              <a:buNone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 – enter description of product vision and plans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B9C6070-C0C7-42A9-9AAF-75D671E6DC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84717" y="365570"/>
            <a:ext cx="1828919" cy="16002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750">
                <a:solidFill>
                  <a:schemeClr val="bg1"/>
                </a:solidFill>
                <a:latin typeface="+mn-lt"/>
              </a:defRPr>
            </a:lvl1pPr>
            <a:lvl2pPr marL="288000" indent="0">
              <a:buNone/>
              <a:defRPr sz="750">
                <a:solidFill>
                  <a:schemeClr val="bg1"/>
                </a:solidFill>
                <a:latin typeface="+mn-lt"/>
              </a:defRPr>
            </a:lvl2pPr>
            <a:lvl3pPr marL="576000" indent="0">
              <a:buNone/>
              <a:defRPr sz="750">
                <a:solidFill>
                  <a:schemeClr val="bg1"/>
                </a:solidFill>
                <a:latin typeface="+mn-lt"/>
              </a:defRPr>
            </a:lvl3pPr>
            <a:lvl4pPr marL="864000" indent="0">
              <a:buNone/>
              <a:defRPr sz="750">
                <a:solidFill>
                  <a:schemeClr val="bg1"/>
                </a:solidFill>
                <a:latin typeface="+mn-lt"/>
              </a:defRPr>
            </a:lvl4pPr>
            <a:lvl5pPr marL="1152000" indent="0">
              <a:buNone/>
              <a:defRPr sz="75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Last updated: &lt;click to enter date&gt;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CAE6132-A18F-4BD8-BAB4-E0137C0FA8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504" y="2537460"/>
            <a:ext cx="3566710" cy="3742690"/>
          </a:xfrm>
          <a:prstGeom prst="rect">
            <a:avLst/>
          </a:prstGeom>
        </p:spPr>
        <p:txBody>
          <a:bodyPr lIns="457200" tIns="91440" rIns="457200" bIns="91440"/>
          <a:lstStyle>
            <a:lvl1pPr marL="0" indent="0">
              <a:spcBef>
                <a:spcPts val="600"/>
              </a:spcBef>
              <a:buNone/>
              <a:defRPr sz="1400" b="1">
                <a:latin typeface="+mn-lt"/>
              </a:defRPr>
            </a:lvl1pPr>
            <a:lvl2pPr marL="141732" indent="-141732">
              <a:spcBef>
                <a:spcPts val="0"/>
              </a:spcBef>
              <a:defRPr sz="1200"/>
            </a:lvl2pPr>
            <a:lvl3pPr marL="457200" indent="-141732">
              <a:spcBef>
                <a:spcPts val="0"/>
              </a:spcBef>
              <a:defRPr sz="1200">
                <a:latin typeface="+mn-lt"/>
              </a:defRPr>
            </a:lvl3pPr>
            <a:lvl4pPr>
              <a:spcBef>
                <a:spcPts val="300"/>
              </a:spcBef>
              <a:defRPr sz="1200"/>
            </a:lvl4pPr>
            <a:lvl5pPr>
              <a:spcBef>
                <a:spcPts val="300"/>
              </a:spcBef>
              <a:defRPr sz="1200"/>
            </a:lvl5pPr>
          </a:lstStyle>
          <a:p>
            <a:pPr lvl="0"/>
            <a:r>
              <a:rPr lang="en-US" dirty="0"/>
              <a:t>Click to enter top themes, use indent to create sub-bullets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C485911E-B2CD-48B4-AD59-2C9A9E0C11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4399" y="2533505"/>
            <a:ext cx="3566710" cy="3742690"/>
          </a:xfrm>
          <a:prstGeom prst="rect">
            <a:avLst/>
          </a:prstGeom>
        </p:spPr>
        <p:txBody>
          <a:bodyPr lIns="457200" tIns="91440" rIns="457200" bIns="91440"/>
          <a:lstStyle>
            <a:lvl1pPr marL="0" indent="0">
              <a:spcBef>
                <a:spcPts val="600"/>
              </a:spcBef>
              <a:buNone/>
              <a:defRPr sz="1400" b="1">
                <a:latin typeface="+mn-lt"/>
              </a:defRPr>
            </a:lvl1pPr>
            <a:lvl2pPr marL="141732" indent="-141732">
              <a:spcBef>
                <a:spcPts val="0"/>
              </a:spcBef>
              <a:defRPr sz="1200"/>
            </a:lvl2pPr>
            <a:lvl3pPr marL="457200" indent="-141732">
              <a:spcBef>
                <a:spcPts val="0"/>
              </a:spcBef>
              <a:defRPr sz="1200">
                <a:latin typeface="+mn-lt"/>
              </a:defRPr>
            </a:lvl3pPr>
            <a:lvl4pPr>
              <a:spcBef>
                <a:spcPts val="300"/>
              </a:spcBef>
              <a:defRPr sz="1200"/>
            </a:lvl4pPr>
            <a:lvl5pPr>
              <a:spcBef>
                <a:spcPts val="300"/>
              </a:spcBef>
              <a:defRPr sz="1200"/>
            </a:lvl5pPr>
          </a:lstStyle>
          <a:p>
            <a:pPr lvl="0"/>
            <a:r>
              <a:rPr lang="en-US" dirty="0"/>
              <a:t>Click to enter top themes, use indent to create sub-bullets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636F27BD-A9F9-49FB-9DB5-8FE86668B4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7085" y="2537840"/>
            <a:ext cx="3566710" cy="3742690"/>
          </a:xfrm>
          <a:prstGeom prst="rect">
            <a:avLst/>
          </a:prstGeom>
        </p:spPr>
        <p:txBody>
          <a:bodyPr lIns="457200" tIns="91440" rIns="457200" bIns="91440"/>
          <a:lstStyle>
            <a:lvl1pPr marL="0" indent="0">
              <a:spcBef>
                <a:spcPts val="600"/>
              </a:spcBef>
              <a:buNone/>
              <a:defRPr sz="1400" b="1">
                <a:latin typeface="+mn-lt"/>
              </a:defRPr>
            </a:lvl1pPr>
            <a:lvl2pPr marL="141732" indent="-141732">
              <a:spcBef>
                <a:spcPts val="0"/>
              </a:spcBef>
              <a:defRPr sz="1200"/>
            </a:lvl2pPr>
            <a:lvl3pPr marL="457200" indent="-141732">
              <a:spcBef>
                <a:spcPts val="0"/>
              </a:spcBef>
              <a:defRPr sz="1200">
                <a:latin typeface="+mn-lt"/>
              </a:defRPr>
            </a:lvl3pPr>
            <a:lvl4pPr>
              <a:spcBef>
                <a:spcPts val="300"/>
              </a:spcBef>
              <a:defRPr sz="1200"/>
            </a:lvl4pPr>
            <a:lvl5pPr>
              <a:spcBef>
                <a:spcPts val="300"/>
              </a:spcBef>
              <a:defRPr sz="1200"/>
            </a:lvl5pPr>
          </a:lstStyle>
          <a:p>
            <a:pPr lvl="0"/>
            <a:r>
              <a:rPr lang="en-US" dirty="0"/>
              <a:t>Click to enter top themes, use indent to create sub-bullets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D8A6A-A996-420B-B244-07BAEB5BB1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89" y="1986460"/>
            <a:ext cx="2510795" cy="4672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288000" indent="0">
              <a:buNone/>
              <a:defRPr>
                <a:solidFill>
                  <a:schemeClr val="bg1"/>
                </a:solidFill>
              </a:defRPr>
            </a:lvl2pPr>
            <a:lvl3pPr marL="576000" indent="0">
              <a:buNone/>
              <a:defRPr>
                <a:solidFill>
                  <a:schemeClr val="bg1"/>
                </a:solidFill>
              </a:defRPr>
            </a:lvl3pPr>
            <a:lvl4pPr marL="864000" indent="0">
              <a:buNone/>
              <a:defRPr>
                <a:solidFill>
                  <a:schemeClr val="bg1"/>
                </a:solidFill>
              </a:defRPr>
            </a:lvl4pPr>
            <a:lvl5pPr marL="1152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release name/date</a:t>
            </a:r>
          </a:p>
          <a:p>
            <a:pPr lvl="0"/>
            <a:r>
              <a:rPr lang="en-US" dirty="0"/>
              <a:t>Recently Delivered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003F2B4-AB89-4EFE-B01B-652935782B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4301" y="1983795"/>
            <a:ext cx="2602725" cy="4672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288000" indent="0">
              <a:buNone/>
              <a:defRPr>
                <a:solidFill>
                  <a:schemeClr val="bg1"/>
                </a:solidFill>
              </a:defRPr>
            </a:lvl2pPr>
            <a:lvl3pPr marL="576000" indent="0">
              <a:buNone/>
              <a:defRPr>
                <a:solidFill>
                  <a:schemeClr val="bg1"/>
                </a:solidFill>
              </a:defRPr>
            </a:lvl3pPr>
            <a:lvl4pPr marL="864000" indent="0">
              <a:buNone/>
              <a:defRPr>
                <a:solidFill>
                  <a:schemeClr val="bg1"/>
                </a:solidFill>
              </a:defRPr>
            </a:lvl4pPr>
            <a:lvl5pPr marL="1152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release name/date</a:t>
            </a:r>
          </a:p>
          <a:p>
            <a:pPr lvl="0"/>
            <a:r>
              <a:rPr lang="en-US" dirty="0"/>
              <a:t>In Progress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B7440BA-68ED-4698-9817-7AAAF10607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60615" y="1983795"/>
            <a:ext cx="2602725" cy="46725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288000" indent="0">
              <a:buNone/>
              <a:defRPr>
                <a:solidFill>
                  <a:schemeClr val="bg1"/>
                </a:solidFill>
              </a:defRPr>
            </a:lvl2pPr>
            <a:lvl3pPr marL="576000" indent="0">
              <a:buNone/>
              <a:defRPr>
                <a:solidFill>
                  <a:schemeClr val="bg1"/>
                </a:solidFill>
              </a:defRPr>
            </a:lvl3pPr>
            <a:lvl4pPr marL="864000" indent="0">
              <a:buNone/>
              <a:defRPr>
                <a:solidFill>
                  <a:schemeClr val="bg1"/>
                </a:solidFill>
              </a:defRPr>
            </a:lvl4pPr>
            <a:lvl5pPr marL="1152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release name/date</a:t>
            </a:r>
          </a:p>
          <a:p>
            <a:pPr lvl="0"/>
            <a:r>
              <a:rPr lang="en-US" dirty="0"/>
              <a:t>Planned</a:t>
            </a:r>
          </a:p>
        </p:txBody>
      </p:sp>
    </p:spTree>
    <p:extLst>
      <p:ext uri="{BB962C8B-B14F-4D97-AF65-F5344CB8AC3E}">
        <p14:creationId xmlns:p14="http://schemas.microsoft.com/office/powerpoint/2010/main" val="173428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1B11-DEA0-438C-B247-866391B5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360A-A70D-4192-A22A-F63D492D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FB0F-8D5D-4BC7-9ACB-5ED10D55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91B-BC36-4E85-959D-E5EB364573D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EC09-3AB8-4A34-AC50-336856DB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B507E-3BF1-4520-9787-C4A0D7E9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DEC-994D-4113-93FE-BA17AA3A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76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F8E-A1A6-4879-BBAF-4688FA99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DB2BF-6681-4030-ACB7-C097856F2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B2C93-C0C4-4B26-B8AC-5CF26A8B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91B-BC36-4E85-959D-E5EB364573D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8749-1ACC-438B-86B8-7E2A2FDD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1C23-7124-48FF-9B2F-86ED557C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DEC-994D-4113-93FE-BA17AA3A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73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1076-6539-49AB-AAE5-B1E4974A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DA96-1912-4C23-BBC8-F454A5080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2F3AD-2872-4BEA-B37A-F17BD7487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2278F-A04E-47A2-B793-A9DFBC40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91B-BC36-4E85-959D-E5EB364573D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594BE-3E82-4B61-9DCF-E8BF8C8F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7E24-3C56-4373-A3EB-FCB157AB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DEC-994D-4113-93FE-BA17AA3A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20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D657-F9B0-4A80-B9C4-437A3689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2A2A9-81FB-4F31-88E2-110D410B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1FD17-9DBA-4C94-8B6D-740853F51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0A1FE-69AE-41CD-BF3A-7A0E6445B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1DF2B-2006-47E4-BB17-DAD7AE6D3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69040-3C49-4BF3-A749-F901B1FB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91B-BC36-4E85-959D-E5EB364573D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56BD3-4A0B-4841-B5E8-DCC902B7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0D3DF-45DB-4CE1-8077-56A737FF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DEC-994D-4113-93FE-BA17AA3A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4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D2B2-84C4-4894-BB6F-7B823C68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19E7C-F269-4415-9858-8786A1E1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91B-BC36-4E85-959D-E5EB364573D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8BA67-1F6C-4352-B601-1D824639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C6CDE-D12F-4CBB-B043-B4C6D0AD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DEC-994D-4113-93FE-BA17AA3A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4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AB897-7F57-42D1-85FA-FCE40B35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91B-BC36-4E85-959D-E5EB364573D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0F917-553D-4FD8-87FD-1F8EE573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1BF98-4B53-4D6C-86D0-A62359C8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DEC-994D-4113-93FE-BA17AA3A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6894-7975-4461-8766-A9765D72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D372-CBA1-4637-A793-9E59C155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FC82-96A5-41D3-AB26-81DEAD86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AE470-FF7E-4C4A-B5E6-393B0447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91B-BC36-4E85-959D-E5EB364573D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BF40B-1C36-4C79-AA0B-AF29FEFC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62B13-5054-459F-BDA8-FAE45058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DEC-994D-4113-93FE-BA17AA3A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3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909B-E70A-4A77-87B3-548E8941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9A3BE-BC47-4BC3-A580-7A24DAA72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377D6-0E40-421E-85DB-D47E87E36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B0A62-B59D-4786-B70D-38E3D396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391B-BC36-4E85-959D-E5EB364573D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460-E627-471F-9E43-AAD0A528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C25FD-D493-4684-A930-89A428B2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F4DEC-994D-4113-93FE-BA17AA3A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6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F633D-BF25-48D0-9E82-DB4178AB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FE4B7-F1A3-4B56-94BE-492DA62DC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6262-E021-4C31-A6B5-F4AB9CD08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391B-BC36-4E85-959D-E5EB364573D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8897-9343-46CF-A59F-254C90D90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7028-3C34-4CF1-A35B-66722E757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4DEC-994D-4113-93FE-BA17AA3AE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cd-supportrenewals@opentext.com" TargetMode="External"/><Relationship Id="rId2" Type="http://schemas.openxmlformats.org/officeDocument/2006/relationships/hyperlink" Target="https://knowledge.opentext.com/go/69329181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B21236F1-962A-4B44-B0F9-B65904C6D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68435"/>
              </p:ext>
            </p:extLst>
          </p:nvPr>
        </p:nvGraphicFramePr>
        <p:xfrm>
          <a:off x="112641" y="782375"/>
          <a:ext cx="11966716" cy="5375910"/>
        </p:xfrm>
        <a:graphic>
          <a:graphicData uri="http://schemas.openxmlformats.org/drawingml/2006/table">
            <a:tbl>
              <a:tblPr firstRow="1" bandRow="1"/>
              <a:tblGrid>
                <a:gridCol w="3352282">
                  <a:extLst>
                    <a:ext uri="{9D8B030D-6E8A-4147-A177-3AD203B41FA5}">
                      <a16:colId xmlns:a16="http://schemas.microsoft.com/office/drawing/2014/main" val="2026621903"/>
                    </a:ext>
                  </a:extLst>
                </a:gridCol>
                <a:gridCol w="1295504">
                  <a:extLst>
                    <a:ext uri="{9D8B030D-6E8A-4147-A177-3AD203B41FA5}">
                      <a16:colId xmlns:a16="http://schemas.microsoft.com/office/drawing/2014/main" val="2739966889"/>
                    </a:ext>
                  </a:extLst>
                </a:gridCol>
                <a:gridCol w="1923222">
                  <a:extLst>
                    <a:ext uri="{9D8B030D-6E8A-4147-A177-3AD203B41FA5}">
                      <a16:colId xmlns:a16="http://schemas.microsoft.com/office/drawing/2014/main" val="563093967"/>
                    </a:ext>
                  </a:extLst>
                </a:gridCol>
                <a:gridCol w="1722887">
                  <a:extLst>
                    <a:ext uri="{9D8B030D-6E8A-4147-A177-3AD203B41FA5}">
                      <a16:colId xmlns:a16="http://schemas.microsoft.com/office/drawing/2014/main" val="2036415878"/>
                    </a:ext>
                  </a:extLst>
                </a:gridCol>
                <a:gridCol w="3672821">
                  <a:extLst>
                    <a:ext uri="{9D8B030D-6E8A-4147-A177-3AD203B41FA5}">
                      <a16:colId xmlns:a16="http://schemas.microsoft.com/office/drawing/2014/main" val="2522225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Product Name</a:t>
                      </a:r>
                      <a:endParaRPr lang="en-IN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72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</a:t>
                      </a:r>
                    </a:p>
                  </a:txBody>
                  <a:tcPr marL="190500" marR="190500" marT="142875" marB="142875" anchor="ctr">
                    <a:solidFill>
                      <a:srgbClr val="0072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Date</a:t>
                      </a:r>
                    </a:p>
                  </a:txBody>
                  <a:tcPr marL="190500" marR="190500" marT="142875" marB="142875" anchor="ctr">
                    <a:solidFill>
                      <a:srgbClr val="0072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Sustaining</a:t>
                      </a:r>
                    </a:p>
                  </a:txBody>
                  <a:tcPr marL="190500" marR="190500" marT="142875" marB="142875" anchor="ctr">
                    <a:solidFill>
                      <a:srgbClr val="0072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marL="190500" marR="190500" marT="142875" marB="142875" anchor="ctr">
                    <a:solidFill>
                      <a:srgbClr val="0072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692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200" b="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fr-FR" sz="1200" b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Enterprise Edition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20.3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2020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2025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20672"/>
                  </a:ext>
                </a:extLst>
              </a:tr>
              <a:tr h="376146">
                <a:tc>
                  <a:txBody>
                    <a:bodyPr/>
                    <a:lstStyle/>
                    <a:p>
                      <a:r>
                        <a:rPr lang="fr-FR" sz="1200" b="0" kern="12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fr-FR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Enterprise Edition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4.7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2019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2024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90500" marR="190500" marT="142875" marB="142875" anchor="ctr"/>
                </a:tc>
                <a:extLst>
                  <a:ext uri="{0D108BD9-81ED-4DB2-BD59-A6C34878D82A}">
                    <a16:rowId xmlns:a16="http://schemas.microsoft.com/office/drawing/2014/main" val="2271641274"/>
                  </a:ext>
                </a:extLst>
              </a:tr>
              <a:tr h="376146">
                <a:tc>
                  <a:txBody>
                    <a:bodyPr/>
                    <a:lstStyle/>
                    <a:p>
                      <a:r>
                        <a:rPr lang="fr-FR" sz="1200" b="0" kern="12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fr-FR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Enterprise Edition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4.6 SP2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2018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December 2020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Extended Support required once product version enters Sustaining Maintenance</a:t>
                      </a:r>
                    </a:p>
                  </a:txBody>
                  <a:tcPr marL="190500" marR="190500" marT="142875" marB="142875" anchor="ctr"/>
                </a:tc>
                <a:extLst>
                  <a:ext uri="{0D108BD9-81ED-4DB2-BD59-A6C34878D82A}">
                    <a16:rowId xmlns:a16="http://schemas.microsoft.com/office/drawing/2014/main" val="1337791899"/>
                  </a:ext>
                </a:extLst>
              </a:tr>
              <a:tr h="376146">
                <a:tc>
                  <a:txBody>
                    <a:bodyPr/>
                    <a:lstStyle/>
                    <a:p>
                      <a:r>
                        <a:rPr lang="fr-FR" sz="1200" b="0" kern="12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fr-FR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Enterprise Edition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4.6 SP1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November 2016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December 2020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Extended Support required once product version enters Sustaining Maintenance</a:t>
                      </a:r>
                    </a:p>
                  </a:txBody>
                  <a:tcPr marL="190500" marR="190500" marT="142875" marB="142875" anchor="ctr"/>
                </a:tc>
                <a:extLst>
                  <a:ext uri="{0D108BD9-81ED-4DB2-BD59-A6C34878D82A}">
                    <a16:rowId xmlns:a16="http://schemas.microsoft.com/office/drawing/2014/main" val="2442517285"/>
                  </a:ext>
                </a:extLst>
              </a:tr>
              <a:tr h="376146">
                <a:tc>
                  <a:txBody>
                    <a:bodyPr/>
                    <a:lstStyle/>
                    <a:p>
                      <a:r>
                        <a:rPr lang="fr-FR" sz="1200" b="0" kern="12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fr-FR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Enterprise Edition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4.6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November 2015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December 2020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Extended Support required once product version enters Sustaining Maintenance</a:t>
                      </a:r>
                    </a:p>
                  </a:txBody>
                  <a:tcPr marL="190500" marR="190500" marT="142875" marB="142875" anchor="ctr"/>
                </a:tc>
                <a:extLst>
                  <a:ext uri="{0D108BD9-81ED-4DB2-BD59-A6C34878D82A}">
                    <a16:rowId xmlns:a16="http://schemas.microsoft.com/office/drawing/2014/main" val="3016117088"/>
                  </a:ext>
                </a:extLst>
              </a:tr>
              <a:tr h="156077">
                <a:tc gridSpan="5"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 UPDATED Jan.18, 2018 - previously reported Sustaining Maintenance date December 2019; previously reported End of Support date November 2022.</a:t>
                      </a:r>
                      <a:endParaRPr lang="en-IN" sz="1000" b="0" kern="120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3208"/>
                  </a:ext>
                </a:extLst>
              </a:tr>
              <a:tr h="376146">
                <a:tc>
                  <a:txBody>
                    <a:bodyPr/>
                    <a:lstStyle/>
                    <a:p>
                      <a:r>
                        <a:rPr lang="fr-FR" sz="1200" b="0" kern="12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fr-FR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Enterprise Edition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4.5 SP1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June 2014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2017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Extended Support required once product version enters Sustaining Maintenance</a:t>
                      </a:r>
                    </a:p>
                  </a:txBody>
                  <a:tcPr marL="190500" marR="190500" marT="142875" marB="142875" anchor="ctr"/>
                </a:tc>
                <a:extLst>
                  <a:ext uri="{0D108BD9-81ED-4DB2-BD59-A6C34878D82A}">
                    <a16:rowId xmlns:a16="http://schemas.microsoft.com/office/drawing/2014/main" val="2136287373"/>
                  </a:ext>
                </a:extLst>
              </a:tr>
              <a:tr h="376146">
                <a:tc>
                  <a:txBody>
                    <a:bodyPr/>
                    <a:lstStyle/>
                    <a:p>
                      <a:r>
                        <a:rPr lang="fr-FR" sz="1200" b="0" kern="12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fr-FR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Enterprise Edition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4.5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March 2013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2017</a:t>
                      </a:r>
                    </a:p>
                  </a:txBody>
                  <a:tcPr marL="190500" marR="19050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Extended Support required once product version enters Sustaining Maintenance</a:t>
                      </a:r>
                    </a:p>
                  </a:txBody>
                  <a:tcPr marL="190500" marR="190500" marT="142875" marB="142875" anchor="ctr"/>
                </a:tc>
                <a:extLst>
                  <a:ext uri="{0D108BD9-81ED-4DB2-BD59-A6C34878D82A}">
                    <a16:rowId xmlns:a16="http://schemas.microsoft.com/office/drawing/2014/main" val="338607452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 </a:t>
                      </a:r>
                      <a:r>
                        <a:rPr lang="en-US" sz="10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Extended Support</a:t>
                      </a:r>
                      <a:r>
                        <a:rPr lang="en-US" sz="10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is required for continued technical support for product versions in Sustaining Maintenance. For inquiries, please contact </a:t>
                      </a:r>
                      <a:r>
                        <a:rPr lang="en-US" sz="10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ecd-supportrenewals@opentext.com</a:t>
                      </a:r>
                      <a:r>
                        <a:rPr lang="en-US" sz="1000" b="0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for more information.</a:t>
                      </a:r>
                      <a:endParaRPr lang="fr-FR" sz="1000" b="0" kern="120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90500" marR="190500" marT="142875" marB="142875" anchor="ctr"/>
                </a:tc>
                <a:tc hMerge="1">
                  <a:txBody>
                    <a:bodyPr/>
                    <a:lstStyle/>
                    <a:p>
                      <a:endParaRPr lang="en-IN" sz="1200" b="0" kern="120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90500" marR="190500" marT="142875" marB="142875" anchor="ctr"/>
                </a:tc>
                <a:tc hMerge="1">
                  <a:txBody>
                    <a:bodyPr/>
                    <a:lstStyle/>
                    <a:p>
                      <a:endParaRPr lang="en-IN" sz="1200" b="0" kern="120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90500" marR="190500" marT="142875" marB="142875" anchor="ctr"/>
                </a:tc>
                <a:tc hMerge="1">
                  <a:txBody>
                    <a:bodyPr/>
                    <a:lstStyle/>
                    <a:p>
                      <a:endParaRPr lang="en-IN" sz="1200" b="0" kern="120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90500" marR="190500" marT="142875" marB="142875" anchor="ctr"/>
                </a:tc>
                <a:tc hMerge="1">
                  <a:txBody>
                    <a:bodyPr/>
                    <a:lstStyle/>
                    <a:p>
                      <a:endParaRPr lang="en-US" sz="1200" b="0" kern="120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90500" marR="190500" marT="142875" marB="142875" anchor="ctr"/>
                </a:tc>
                <a:extLst>
                  <a:ext uri="{0D108BD9-81ED-4DB2-BD59-A6C34878D82A}">
                    <a16:rowId xmlns:a16="http://schemas.microsoft.com/office/drawing/2014/main" val="571264395"/>
                  </a:ext>
                </a:extLst>
              </a:tr>
            </a:tbl>
          </a:graphicData>
        </a:graphic>
      </p:graphicFrame>
      <p:sp>
        <p:nvSpPr>
          <p:cNvPr id="32" name="Title 1">
            <a:extLst>
              <a:ext uri="{FF2B5EF4-FFF2-40B4-BE49-F238E27FC236}">
                <a16:creationId xmlns:a16="http://schemas.microsoft.com/office/drawing/2014/main" id="{F1552453-50BE-4FA1-948D-9E18934FA952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533309"/>
          </a:xfrm>
          <a:prstGeom prst="rect">
            <a:avLst/>
          </a:prstGeom>
          <a:solidFill>
            <a:srgbClr val="2E3C98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 Lifecycle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4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C6F40C5-E8DB-484D-A854-BBD1ED8D0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9829"/>
              </p:ext>
            </p:extLst>
          </p:nvPr>
        </p:nvGraphicFramePr>
        <p:xfrm>
          <a:off x="261579" y="578791"/>
          <a:ext cx="11614245" cy="57084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6528">
                  <a:extLst>
                    <a:ext uri="{9D8B030D-6E8A-4147-A177-3AD203B41FA5}">
                      <a16:colId xmlns:a16="http://schemas.microsoft.com/office/drawing/2014/main" val="2656877761"/>
                    </a:ext>
                  </a:extLst>
                </a:gridCol>
                <a:gridCol w="2606723">
                  <a:extLst>
                    <a:ext uri="{9D8B030D-6E8A-4147-A177-3AD203B41FA5}">
                      <a16:colId xmlns:a16="http://schemas.microsoft.com/office/drawing/2014/main" val="1179095023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1221836280"/>
                    </a:ext>
                  </a:extLst>
                </a:gridCol>
                <a:gridCol w="2634018">
                  <a:extLst>
                    <a:ext uri="{9D8B030D-6E8A-4147-A177-3AD203B41FA5}">
                      <a16:colId xmlns:a16="http://schemas.microsoft.com/office/drawing/2014/main" val="444485943"/>
                    </a:ext>
                  </a:extLst>
                </a:gridCol>
                <a:gridCol w="2076731">
                  <a:extLst>
                    <a:ext uri="{9D8B030D-6E8A-4147-A177-3AD203B41FA5}">
                      <a16:colId xmlns:a16="http://schemas.microsoft.com/office/drawing/2014/main" val="602235004"/>
                    </a:ext>
                  </a:extLst>
                </a:gridCol>
              </a:tblGrid>
              <a:tr h="676807">
                <a:tc rowSpan="4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247584"/>
                  </a:ext>
                </a:extLst>
              </a:tr>
              <a:tr h="58157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455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Configurable application time out situations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Style changes in default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xDesign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Word templates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buttons in Microsoft Word are rearranged for better usability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template tool is now available to upgrade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xDesign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Word templates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multiple templates at a time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 the order of variables in the variable rule list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 directory will be loaded automatically when a new document template is created on the same server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IN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Effective date attribute values can be typed in directly​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RMI mode is removed from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xDesign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 support JDK11​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Enables the control of page breaks between paragraphs and tables 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Supports Search Tags Management to enable quicker searches in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applications 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“Preserve Image Size” feature enables preservation of the native image size and ratio when inserting an image​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Added a new feature to create and apply a custom banner message that provides important information to users who are logging in to an </a:t>
                      </a:r>
                      <a:r>
                        <a:rPr lang="en-US" sz="1000" b="0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application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Added a layout capability to include a blank page following a sub document in booklet imposition format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Enhanced the QR code content stamp to allow for the inclusion of an image within the QR barcode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Improved image resampling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285750" lvl="0" indent="-285750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Arial" charset="0"/>
                        </a:rPr>
                        <a:t>Improve data handling capabilities for document design</a:t>
                      </a:r>
                    </a:p>
                    <a:p>
                      <a:pPr marL="285750" lvl="0" indent="-285750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Arial" charset="0"/>
                        </a:rPr>
                        <a:t>Improve design, formatting and layout capabilities</a:t>
                      </a:r>
                    </a:p>
                    <a:p>
                      <a:pPr marL="285750" lvl="0" indent="-285750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Arial" charset="0"/>
                        </a:rPr>
                        <a:t>Improve customer experience</a:t>
                      </a:r>
                    </a:p>
                    <a:p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673063"/>
                  </a:ext>
                </a:extLst>
              </a:tr>
              <a:tr h="46018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PDF/UA-related options such as alternate text and artifacts in design document.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Preview PDF or PDF/UA outputs with multiple data records.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global formats for variables at the document level.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publish settings when we create rich text box for fillable PDF output.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  MS Word features are supported</a:t>
                      </a:r>
                      <a:endParaRPr lang="en-IN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Supports more effective automatic mapping of variables 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Enables the control of page breaks between paragraphs and tables 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Supports mass updates of documents with schema changes 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supports Search Tags Management to enable quicker searches in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applications 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“Preserve Image Size” feature enables preservation of the native image size and ratio when inserting an image​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"Fit Content" option enables scaling of text in table cells  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Added schema loading enhancements to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load the schema from the </a:t>
                      </a:r>
                      <a:r>
                        <a:rPr lang="en-US" sz="1000" b="0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repository.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Added a new feature to create and apply a custom banner message that provides important information to users who are logging in to an </a:t>
                      </a:r>
                      <a:r>
                        <a:rPr lang="en-US" sz="1000" b="0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application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Added a layout capability to include a blank page following a sub document in booklet imposition format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Enhanced the QR code content stamp to allow for the inclusion of an image within the QR barcode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Improved image resampling</a:t>
                      </a:r>
                      <a:endParaRPr lang="en-IN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501903"/>
                  </a:ext>
                </a:extLst>
              </a:tr>
            </a:tbl>
          </a:graphicData>
        </a:graphic>
      </p:graphicFrame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675C61F-16C5-47D8-9920-58475E649F62}"/>
              </a:ext>
            </a:extLst>
          </p:cNvPr>
          <p:cNvSpPr/>
          <p:nvPr/>
        </p:nvSpPr>
        <p:spPr>
          <a:xfrm>
            <a:off x="2746140" y="1334278"/>
            <a:ext cx="1719618" cy="409433"/>
          </a:xfrm>
          <a:prstGeom prst="homePlate">
            <a:avLst/>
          </a:prstGeom>
          <a:solidFill>
            <a:srgbClr val="10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4.6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CEEBCCFB-7452-49B2-B541-95D904803181}"/>
              </a:ext>
            </a:extLst>
          </p:cNvPr>
          <p:cNvSpPr/>
          <p:nvPr/>
        </p:nvSpPr>
        <p:spPr>
          <a:xfrm>
            <a:off x="5208892" y="1340902"/>
            <a:ext cx="1719618" cy="409433"/>
          </a:xfrm>
          <a:prstGeom prst="homePlate">
            <a:avLst/>
          </a:prstGeom>
          <a:solidFill>
            <a:srgbClr val="185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4.7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97B938F-AF2F-45F5-86A8-46EE5CB6E3C2}"/>
              </a:ext>
            </a:extLst>
          </p:cNvPr>
          <p:cNvSpPr/>
          <p:nvPr/>
        </p:nvSpPr>
        <p:spPr>
          <a:xfrm>
            <a:off x="7542940" y="1334278"/>
            <a:ext cx="1719618" cy="409433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20.3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9287F23E-2DD3-4155-A485-7EFF2317684D}"/>
              </a:ext>
            </a:extLst>
          </p:cNvPr>
          <p:cNvSpPr/>
          <p:nvPr/>
        </p:nvSpPr>
        <p:spPr>
          <a:xfrm>
            <a:off x="9876988" y="1334278"/>
            <a:ext cx="1719618" cy="409433"/>
          </a:xfrm>
          <a:prstGeom prst="homePlate">
            <a:avLst/>
          </a:prstGeom>
          <a:solidFill>
            <a:srgbClr val="B5E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21</a:t>
            </a:r>
          </a:p>
          <a:p>
            <a:pPr algn="ctr"/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(2021)</a:t>
            </a: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72527A6B-0B4E-490E-BA23-5078D71BFAD6}"/>
              </a:ext>
            </a:extLst>
          </p:cNvPr>
          <p:cNvSpPr/>
          <p:nvPr/>
        </p:nvSpPr>
        <p:spPr>
          <a:xfrm>
            <a:off x="3245949" y="687346"/>
            <a:ext cx="720000" cy="54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40" h="3483">
                <a:moveTo>
                  <a:pt x="4072" y="96"/>
                </a:moveTo>
                <a:cubicBezTo>
                  <a:pt x="1591" y="2561"/>
                  <a:pt x="1591" y="2561"/>
                  <a:pt x="1591" y="2561"/>
                </a:cubicBezTo>
                <a:cubicBezTo>
                  <a:pt x="573" y="1543"/>
                  <a:pt x="573" y="1543"/>
                  <a:pt x="573" y="1543"/>
                </a:cubicBezTo>
                <a:cubicBezTo>
                  <a:pt x="446" y="1416"/>
                  <a:pt x="238" y="1416"/>
                  <a:pt x="111" y="1543"/>
                </a:cubicBezTo>
                <a:cubicBezTo>
                  <a:pt x="48" y="1607"/>
                  <a:pt x="0" y="1702"/>
                  <a:pt x="0" y="1782"/>
                </a:cubicBezTo>
                <a:cubicBezTo>
                  <a:pt x="0" y="1877"/>
                  <a:pt x="48" y="1956"/>
                  <a:pt x="111" y="2020"/>
                </a:cubicBezTo>
                <a:cubicBezTo>
                  <a:pt x="1543" y="3452"/>
                  <a:pt x="1543" y="3452"/>
                  <a:pt x="1543" y="3452"/>
                </a:cubicBezTo>
                <a:cubicBezTo>
                  <a:pt x="1559" y="3467"/>
                  <a:pt x="1574" y="3483"/>
                  <a:pt x="1591" y="3483"/>
                </a:cubicBezTo>
                <a:cubicBezTo>
                  <a:pt x="1622" y="3483"/>
                  <a:pt x="1638" y="3467"/>
                  <a:pt x="1654" y="3452"/>
                </a:cubicBezTo>
                <a:cubicBezTo>
                  <a:pt x="1845" y="3261"/>
                  <a:pt x="1845" y="3261"/>
                  <a:pt x="1845" y="3261"/>
                </a:cubicBezTo>
                <a:cubicBezTo>
                  <a:pt x="4533" y="573"/>
                  <a:pt x="4533" y="573"/>
                  <a:pt x="4533" y="573"/>
                </a:cubicBezTo>
                <a:cubicBezTo>
                  <a:pt x="4676" y="429"/>
                  <a:pt x="4676" y="223"/>
                  <a:pt x="4533" y="96"/>
                </a:cubicBezTo>
                <a:cubicBezTo>
                  <a:pt x="4406" y="-32"/>
                  <a:pt x="4199" y="-32"/>
                  <a:pt x="4072" y="96"/>
                </a:cubicBezTo>
                <a:close/>
                <a:moveTo>
                  <a:pt x="4422" y="462"/>
                </a:moveTo>
                <a:cubicBezTo>
                  <a:pt x="1734" y="3149"/>
                  <a:pt x="1734" y="3149"/>
                  <a:pt x="1734" y="3149"/>
                </a:cubicBezTo>
                <a:cubicBezTo>
                  <a:pt x="1591" y="3292"/>
                  <a:pt x="1591" y="3292"/>
                  <a:pt x="1591" y="3292"/>
                </a:cubicBezTo>
                <a:cubicBezTo>
                  <a:pt x="223" y="1909"/>
                  <a:pt x="223" y="1909"/>
                  <a:pt x="223" y="1909"/>
                </a:cubicBezTo>
                <a:cubicBezTo>
                  <a:pt x="191" y="1877"/>
                  <a:pt x="159" y="1829"/>
                  <a:pt x="159" y="1782"/>
                </a:cubicBezTo>
                <a:cubicBezTo>
                  <a:pt x="159" y="1734"/>
                  <a:pt x="191" y="1686"/>
                  <a:pt x="223" y="1655"/>
                </a:cubicBezTo>
                <a:cubicBezTo>
                  <a:pt x="255" y="1622"/>
                  <a:pt x="302" y="1607"/>
                  <a:pt x="350" y="1607"/>
                </a:cubicBezTo>
                <a:cubicBezTo>
                  <a:pt x="382" y="1607"/>
                  <a:pt x="429" y="1622"/>
                  <a:pt x="461" y="1655"/>
                </a:cubicBezTo>
                <a:cubicBezTo>
                  <a:pt x="1543" y="2736"/>
                  <a:pt x="1543" y="2736"/>
                  <a:pt x="1543" y="2736"/>
                </a:cubicBezTo>
                <a:cubicBezTo>
                  <a:pt x="1574" y="2768"/>
                  <a:pt x="1622" y="2768"/>
                  <a:pt x="1654" y="2736"/>
                </a:cubicBezTo>
                <a:cubicBezTo>
                  <a:pt x="4183" y="207"/>
                  <a:pt x="4183" y="207"/>
                  <a:pt x="4183" y="207"/>
                </a:cubicBezTo>
                <a:cubicBezTo>
                  <a:pt x="4246" y="143"/>
                  <a:pt x="4358" y="143"/>
                  <a:pt x="4422" y="207"/>
                </a:cubicBezTo>
                <a:cubicBezTo>
                  <a:pt x="4501" y="271"/>
                  <a:pt x="4501" y="382"/>
                  <a:pt x="4422" y="462"/>
                </a:cubicBezTo>
                <a:close/>
              </a:path>
            </a:pathLst>
          </a:custGeom>
          <a:solidFill>
            <a:srgbClr val="10B0A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76AC38D7-6E59-492C-878F-BD7EFAFDA384}"/>
              </a:ext>
            </a:extLst>
          </p:cNvPr>
          <p:cNvSpPr/>
          <p:nvPr/>
        </p:nvSpPr>
        <p:spPr>
          <a:xfrm>
            <a:off x="7869885" y="642800"/>
            <a:ext cx="720000" cy="54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1" h="3006">
                <a:moveTo>
                  <a:pt x="0" y="1495"/>
                </a:moveTo>
                <a:cubicBezTo>
                  <a:pt x="0" y="1670"/>
                  <a:pt x="143" y="1813"/>
                  <a:pt x="318" y="1813"/>
                </a:cubicBezTo>
                <a:cubicBezTo>
                  <a:pt x="3181" y="1813"/>
                  <a:pt x="3181" y="1813"/>
                  <a:pt x="3181" y="1813"/>
                </a:cubicBezTo>
                <a:cubicBezTo>
                  <a:pt x="2545" y="2449"/>
                  <a:pt x="2545" y="2449"/>
                  <a:pt x="2545" y="2449"/>
                </a:cubicBezTo>
                <a:cubicBezTo>
                  <a:pt x="2417" y="2577"/>
                  <a:pt x="2417" y="2784"/>
                  <a:pt x="2545" y="2911"/>
                </a:cubicBezTo>
                <a:cubicBezTo>
                  <a:pt x="2608" y="2975"/>
                  <a:pt x="2688" y="3006"/>
                  <a:pt x="2768" y="3006"/>
                </a:cubicBezTo>
                <a:cubicBezTo>
                  <a:pt x="2863" y="3006"/>
                  <a:pt x="2943" y="2975"/>
                  <a:pt x="3006" y="2911"/>
                </a:cubicBezTo>
                <a:cubicBezTo>
                  <a:pt x="4183" y="1734"/>
                  <a:pt x="4183" y="1734"/>
                  <a:pt x="4183" y="1734"/>
                </a:cubicBezTo>
                <a:cubicBezTo>
                  <a:pt x="4215" y="1702"/>
                  <a:pt x="4231" y="1654"/>
                  <a:pt x="4247" y="1622"/>
                </a:cubicBezTo>
                <a:cubicBezTo>
                  <a:pt x="4279" y="1543"/>
                  <a:pt x="4279" y="1448"/>
                  <a:pt x="4247" y="1384"/>
                </a:cubicBezTo>
                <a:cubicBezTo>
                  <a:pt x="4231" y="1336"/>
                  <a:pt x="4215" y="1304"/>
                  <a:pt x="4183" y="1273"/>
                </a:cubicBezTo>
                <a:cubicBezTo>
                  <a:pt x="3006" y="95"/>
                  <a:pt x="3006" y="95"/>
                  <a:pt x="3006" y="95"/>
                </a:cubicBezTo>
                <a:cubicBezTo>
                  <a:pt x="2879" y="-32"/>
                  <a:pt x="2672" y="-32"/>
                  <a:pt x="2545" y="95"/>
                </a:cubicBezTo>
                <a:cubicBezTo>
                  <a:pt x="2417" y="223"/>
                  <a:pt x="2417" y="413"/>
                  <a:pt x="2545" y="541"/>
                </a:cubicBezTo>
                <a:cubicBezTo>
                  <a:pt x="3181" y="1177"/>
                  <a:pt x="3181" y="1177"/>
                  <a:pt x="3181" y="1177"/>
                </a:cubicBezTo>
                <a:cubicBezTo>
                  <a:pt x="318" y="1177"/>
                  <a:pt x="318" y="1177"/>
                  <a:pt x="318" y="1177"/>
                </a:cubicBezTo>
                <a:cubicBezTo>
                  <a:pt x="143" y="1177"/>
                  <a:pt x="0" y="1320"/>
                  <a:pt x="0" y="1495"/>
                </a:cubicBezTo>
                <a:close/>
                <a:moveTo>
                  <a:pt x="3420" y="1193"/>
                </a:moveTo>
                <a:cubicBezTo>
                  <a:pt x="2656" y="430"/>
                  <a:pt x="2656" y="430"/>
                  <a:pt x="2656" y="430"/>
                </a:cubicBezTo>
                <a:cubicBezTo>
                  <a:pt x="2625" y="398"/>
                  <a:pt x="2608" y="366"/>
                  <a:pt x="2608" y="318"/>
                </a:cubicBezTo>
                <a:cubicBezTo>
                  <a:pt x="2608" y="270"/>
                  <a:pt x="2625" y="239"/>
                  <a:pt x="2656" y="207"/>
                </a:cubicBezTo>
                <a:cubicBezTo>
                  <a:pt x="2720" y="143"/>
                  <a:pt x="2831" y="143"/>
                  <a:pt x="2895" y="207"/>
                </a:cubicBezTo>
                <a:cubicBezTo>
                  <a:pt x="4072" y="1384"/>
                  <a:pt x="4072" y="1384"/>
                  <a:pt x="4072" y="1384"/>
                </a:cubicBezTo>
                <a:cubicBezTo>
                  <a:pt x="4088" y="1400"/>
                  <a:pt x="4104" y="1416"/>
                  <a:pt x="4104" y="1431"/>
                </a:cubicBezTo>
                <a:cubicBezTo>
                  <a:pt x="4119" y="1479"/>
                  <a:pt x="4119" y="1527"/>
                  <a:pt x="4104" y="1559"/>
                </a:cubicBezTo>
                <a:cubicBezTo>
                  <a:pt x="4104" y="1575"/>
                  <a:pt x="4088" y="1607"/>
                  <a:pt x="4072" y="1622"/>
                </a:cubicBezTo>
                <a:cubicBezTo>
                  <a:pt x="2895" y="2800"/>
                  <a:pt x="2895" y="2800"/>
                  <a:pt x="2895" y="2800"/>
                </a:cubicBezTo>
                <a:cubicBezTo>
                  <a:pt x="2831" y="2863"/>
                  <a:pt x="2720" y="2863"/>
                  <a:pt x="2656" y="2800"/>
                </a:cubicBezTo>
                <a:cubicBezTo>
                  <a:pt x="2592" y="2736"/>
                  <a:pt x="2592" y="2625"/>
                  <a:pt x="2656" y="2561"/>
                </a:cubicBezTo>
                <a:cubicBezTo>
                  <a:pt x="3420" y="1797"/>
                  <a:pt x="3420" y="1797"/>
                  <a:pt x="3420" y="1797"/>
                </a:cubicBezTo>
                <a:cubicBezTo>
                  <a:pt x="3452" y="1782"/>
                  <a:pt x="3452" y="1734"/>
                  <a:pt x="3435" y="1718"/>
                </a:cubicBezTo>
                <a:cubicBezTo>
                  <a:pt x="3435" y="1686"/>
                  <a:pt x="3404" y="1654"/>
                  <a:pt x="3372" y="1654"/>
                </a:cubicBezTo>
                <a:cubicBezTo>
                  <a:pt x="318" y="1654"/>
                  <a:pt x="318" y="1654"/>
                  <a:pt x="318" y="1654"/>
                </a:cubicBezTo>
                <a:cubicBezTo>
                  <a:pt x="238" y="1654"/>
                  <a:pt x="159" y="1591"/>
                  <a:pt x="159" y="1495"/>
                </a:cubicBezTo>
                <a:cubicBezTo>
                  <a:pt x="159" y="1416"/>
                  <a:pt x="238" y="1336"/>
                  <a:pt x="318" y="1336"/>
                </a:cubicBezTo>
                <a:cubicBezTo>
                  <a:pt x="3372" y="1336"/>
                  <a:pt x="3372" y="1336"/>
                  <a:pt x="3372" y="1336"/>
                </a:cubicBezTo>
                <a:cubicBezTo>
                  <a:pt x="3404" y="1336"/>
                  <a:pt x="3435" y="1320"/>
                  <a:pt x="3435" y="1288"/>
                </a:cubicBezTo>
                <a:cubicBezTo>
                  <a:pt x="3452" y="1257"/>
                  <a:pt x="3452" y="1225"/>
                  <a:pt x="3420" y="1193"/>
                </a:cubicBezTo>
                <a:close/>
              </a:path>
            </a:pathLst>
          </a:custGeom>
          <a:solidFill>
            <a:srgbClr val="00B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19" name="Freeform: Shape 17">
            <a:extLst>
              <a:ext uri="{FF2B5EF4-FFF2-40B4-BE49-F238E27FC236}">
                <a16:creationId xmlns:a16="http://schemas.microsoft.com/office/drawing/2014/main" id="{84EA8138-994E-450C-B7B3-6131BA55A100}"/>
              </a:ext>
            </a:extLst>
          </p:cNvPr>
          <p:cNvSpPr/>
          <p:nvPr/>
        </p:nvSpPr>
        <p:spPr>
          <a:xfrm>
            <a:off x="10397236" y="640241"/>
            <a:ext cx="540000" cy="54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01" h="4780">
                <a:moveTo>
                  <a:pt x="1034" y="358"/>
                </a:moveTo>
                <a:cubicBezTo>
                  <a:pt x="1050" y="373"/>
                  <a:pt x="1066" y="390"/>
                  <a:pt x="1082" y="390"/>
                </a:cubicBezTo>
                <a:cubicBezTo>
                  <a:pt x="1113" y="390"/>
                  <a:pt x="1129" y="373"/>
                  <a:pt x="1145" y="358"/>
                </a:cubicBezTo>
                <a:cubicBezTo>
                  <a:pt x="1177" y="326"/>
                  <a:pt x="1177" y="278"/>
                  <a:pt x="1145" y="246"/>
                </a:cubicBezTo>
                <a:lnTo>
                  <a:pt x="907" y="24"/>
                </a:lnTo>
                <a:cubicBezTo>
                  <a:pt x="875" y="-8"/>
                  <a:pt x="827" y="-8"/>
                  <a:pt x="795" y="24"/>
                </a:cubicBezTo>
                <a:cubicBezTo>
                  <a:pt x="764" y="55"/>
                  <a:pt x="764" y="103"/>
                  <a:pt x="795" y="135"/>
                </a:cubicBezTo>
                <a:close/>
                <a:moveTo>
                  <a:pt x="3404" y="390"/>
                </a:moveTo>
                <a:cubicBezTo>
                  <a:pt x="3420" y="390"/>
                  <a:pt x="3436" y="373"/>
                  <a:pt x="3452" y="358"/>
                </a:cubicBezTo>
                <a:lnTo>
                  <a:pt x="3690" y="135"/>
                </a:lnTo>
                <a:cubicBezTo>
                  <a:pt x="3722" y="103"/>
                  <a:pt x="3722" y="55"/>
                  <a:pt x="3690" y="24"/>
                </a:cubicBezTo>
                <a:cubicBezTo>
                  <a:pt x="3658" y="-8"/>
                  <a:pt x="3610" y="-8"/>
                  <a:pt x="3579" y="24"/>
                </a:cubicBezTo>
                <a:lnTo>
                  <a:pt x="3340" y="246"/>
                </a:lnTo>
                <a:cubicBezTo>
                  <a:pt x="3309" y="278"/>
                  <a:pt x="3309" y="326"/>
                  <a:pt x="3340" y="358"/>
                </a:cubicBezTo>
                <a:cubicBezTo>
                  <a:pt x="3356" y="373"/>
                  <a:pt x="3372" y="390"/>
                  <a:pt x="3404" y="390"/>
                </a:cubicBezTo>
                <a:close/>
                <a:moveTo>
                  <a:pt x="907" y="3141"/>
                </a:moveTo>
                <a:lnTo>
                  <a:pt x="1145" y="2902"/>
                </a:lnTo>
                <a:cubicBezTo>
                  <a:pt x="1177" y="2871"/>
                  <a:pt x="1177" y="2823"/>
                  <a:pt x="1145" y="2791"/>
                </a:cubicBezTo>
                <a:cubicBezTo>
                  <a:pt x="1113" y="2759"/>
                  <a:pt x="1066" y="2759"/>
                  <a:pt x="1034" y="2791"/>
                </a:cubicBezTo>
                <a:lnTo>
                  <a:pt x="795" y="3030"/>
                </a:lnTo>
                <a:cubicBezTo>
                  <a:pt x="764" y="3062"/>
                  <a:pt x="764" y="3109"/>
                  <a:pt x="795" y="3141"/>
                </a:cubicBezTo>
                <a:cubicBezTo>
                  <a:pt x="811" y="3157"/>
                  <a:pt x="843" y="3157"/>
                  <a:pt x="859" y="3157"/>
                </a:cubicBezTo>
                <a:cubicBezTo>
                  <a:pt x="875" y="3157"/>
                  <a:pt x="891" y="3157"/>
                  <a:pt x="907" y="3141"/>
                </a:cubicBezTo>
                <a:close/>
                <a:moveTo>
                  <a:pt x="3627" y="3157"/>
                </a:moveTo>
                <a:cubicBezTo>
                  <a:pt x="3643" y="3157"/>
                  <a:pt x="3674" y="3157"/>
                  <a:pt x="3690" y="3141"/>
                </a:cubicBezTo>
                <a:cubicBezTo>
                  <a:pt x="3722" y="3109"/>
                  <a:pt x="3722" y="3062"/>
                  <a:pt x="3690" y="3030"/>
                </a:cubicBezTo>
                <a:lnTo>
                  <a:pt x="3452" y="2791"/>
                </a:lnTo>
                <a:cubicBezTo>
                  <a:pt x="3420" y="2759"/>
                  <a:pt x="3372" y="2759"/>
                  <a:pt x="3340" y="2791"/>
                </a:cubicBezTo>
                <a:cubicBezTo>
                  <a:pt x="3309" y="2823"/>
                  <a:pt x="3309" y="2871"/>
                  <a:pt x="3340" y="2902"/>
                </a:cubicBezTo>
                <a:lnTo>
                  <a:pt x="3579" y="3141"/>
                </a:lnTo>
                <a:cubicBezTo>
                  <a:pt x="3595" y="3157"/>
                  <a:pt x="3610" y="3157"/>
                  <a:pt x="3627" y="3157"/>
                </a:cubicBezTo>
                <a:close/>
                <a:moveTo>
                  <a:pt x="80" y="1662"/>
                </a:moveTo>
                <a:lnTo>
                  <a:pt x="446" y="1662"/>
                </a:lnTo>
                <a:cubicBezTo>
                  <a:pt x="493" y="1662"/>
                  <a:pt x="525" y="1614"/>
                  <a:pt x="525" y="1582"/>
                </a:cubicBezTo>
                <a:cubicBezTo>
                  <a:pt x="525" y="1535"/>
                  <a:pt x="493" y="1503"/>
                  <a:pt x="446" y="1503"/>
                </a:cubicBezTo>
                <a:lnTo>
                  <a:pt x="80" y="1503"/>
                </a:lnTo>
                <a:cubicBezTo>
                  <a:pt x="32" y="1503"/>
                  <a:pt x="0" y="1535"/>
                  <a:pt x="0" y="1582"/>
                </a:cubicBezTo>
                <a:cubicBezTo>
                  <a:pt x="0" y="1614"/>
                  <a:pt x="32" y="1662"/>
                  <a:pt x="80" y="1662"/>
                </a:cubicBezTo>
                <a:close/>
                <a:moveTo>
                  <a:pt x="4056" y="1662"/>
                </a:moveTo>
                <a:lnTo>
                  <a:pt x="4422" y="1662"/>
                </a:lnTo>
                <a:cubicBezTo>
                  <a:pt x="4470" y="1662"/>
                  <a:pt x="4501" y="1614"/>
                  <a:pt x="4501" y="1582"/>
                </a:cubicBezTo>
                <a:cubicBezTo>
                  <a:pt x="4501" y="1535"/>
                  <a:pt x="4470" y="1503"/>
                  <a:pt x="4422" y="1503"/>
                </a:cubicBezTo>
                <a:lnTo>
                  <a:pt x="4056" y="1503"/>
                </a:lnTo>
                <a:cubicBezTo>
                  <a:pt x="4009" y="1503"/>
                  <a:pt x="3976" y="1535"/>
                  <a:pt x="3976" y="1582"/>
                </a:cubicBezTo>
                <a:cubicBezTo>
                  <a:pt x="3976" y="1614"/>
                  <a:pt x="4009" y="1662"/>
                  <a:pt x="4056" y="1662"/>
                </a:cubicBezTo>
                <a:close/>
                <a:moveTo>
                  <a:pt x="1559" y="2887"/>
                </a:moveTo>
                <a:lnTo>
                  <a:pt x="1559" y="3141"/>
                </a:lnTo>
                <a:lnTo>
                  <a:pt x="1559" y="3236"/>
                </a:lnTo>
                <a:lnTo>
                  <a:pt x="1559" y="4159"/>
                </a:lnTo>
                <a:cubicBezTo>
                  <a:pt x="1559" y="4525"/>
                  <a:pt x="1829" y="4780"/>
                  <a:pt x="2211" y="4780"/>
                </a:cubicBezTo>
                <a:cubicBezTo>
                  <a:pt x="2577" y="4780"/>
                  <a:pt x="2831" y="4525"/>
                  <a:pt x="2831" y="4159"/>
                </a:cubicBezTo>
                <a:lnTo>
                  <a:pt x="2831" y="3236"/>
                </a:lnTo>
                <a:lnTo>
                  <a:pt x="2831" y="3141"/>
                </a:lnTo>
                <a:lnTo>
                  <a:pt x="2831" y="2887"/>
                </a:lnTo>
                <a:cubicBezTo>
                  <a:pt x="2991" y="2823"/>
                  <a:pt x="3118" y="2744"/>
                  <a:pt x="3245" y="2616"/>
                </a:cubicBezTo>
                <a:cubicBezTo>
                  <a:pt x="3531" y="2330"/>
                  <a:pt x="3690" y="1964"/>
                  <a:pt x="3690" y="1582"/>
                </a:cubicBezTo>
                <a:cubicBezTo>
                  <a:pt x="3706" y="1185"/>
                  <a:pt x="3563" y="819"/>
                  <a:pt x="3277" y="533"/>
                </a:cubicBezTo>
                <a:cubicBezTo>
                  <a:pt x="3006" y="262"/>
                  <a:pt x="2640" y="103"/>
                  <a:pt x="2243" y="103"/>
                </a:cubicBezTo>
                <a:cubicBezTo>
                  <a:pt x="1845" y="103"/>
                  <a:pt x="1479" y="262"/>
                  <a:pt x="1209" y="533"/>
                </a:cubicBezTo>
                <a:cubicBezTo>
                  <a:pt x="923" y="819"/>
                  <a:pt x="780" y="1185"/>
                  <a:pt x="764" y="1582"/>
                </a:cubicBezTo>
                <a:cubicBezTo>
                  <a:pt x="764" y="1964"/>
                  <a:pt x="923" y="2330"/>
                  <a:pt x="1193" y="2616"/>
                </a:cubicBezTo>
                <a:cubicBezTo>
                  <a:pt x="1304" y="2727"/>
                  <a:pt x="1400" y="2823"/>
                  <a:pt x="1559" y="2887"/>
                </a:cubicBezTo>
                <a:close/>
                <a:moveTo>
                  <a:pt x="1718" y="4080"/>
                </a:moveTo>
                <a:lnTo>
                  <a:pt x="1718" y="3730"/>
                </a:lnTo>
                <a:lnTo>
                  <a:pt x="2434" y="4080"/>
                </a:lnTo>
                <a:close/>
                <a:moveTo>
                  <a:pt x="2211" y="4620"/>
                </a:moveTo>
                <a:cubicBezTo>
                  <a:pt x="1956" y="4620"/>
                  <a:pt x="1765" y="4461"/>
                  <a:pt x="1734" y="4239"/>
                </a:cubicBezTo>
                <a:lnTo>
                  <a:pt x="2672" y="4239"/>
                </a:lnTo>
                <a:cubicBezTo>
                  <a:pt x="2640" y="4477"/>
                  <a:pt x="2465" y="4620"/>
                  <a:pt x="2211" y="4620"/>
                </a:cubicBezTo>
                <a:close/>
                <a:moveTo>
                  <a:pt x="2672" y="4032"/>
                </a:moveTo>
                <a:lnTo>
                  <a:pt x="1718" y="3539"/>
                </a:lnTo>
                <a:lnTo>
                  <a:pt x="1718" y="3332"/>
                </a:lnTo>
                <a:lnTo>
                  <a:pt x="2672" y="3825"/>
                </a:lnTo>
                <a:close/>
                <a:moveTo>
                  <a:pt x="2672" y="3634"/>
                </a:moveTo>
                <a:lnTo>
                  <a:pt x="2036" y="3316"/>
                </a:lnTo>
                <a:lnTo>
                  <a:pt x="2672" y="3316"/>
                </a:lnTo>
                <a:close/>
                <a:moveTo>
                  <a:pt x="1320" y="660"/>
                </a:moveTo>
                <a:cubicBezTo>
                  <a:pt x="1559" y="405"/>
                  <a:pt x="1893" y="262"/>
                  <a:pt x="2243" y="262"/>
                </a:cubicBezTo>
                <a:cubicBezTo>
                  <a:pt x="2593" y="262"/>
                  <a:pt x="2927" y="405"/>
                  <a:pt x="3165" y="660"/>
                </a:cubicBezTo>
                <a:cubicBezTo>
                  <a:pt x="3420" y="899"/>
                  <a:pt x="3547" y="1217"/>
                  <a:pt x="3531" y="1582"/>
                </a:cubicBezTo>
                <a:cubicBezTo>
                  <a:pt x="3531" y="1917"/>
                  <a:pt x="3388" y="2250"/>
                  <a:pt x="3134" y="2505"/>
                </a:cubicBezTo>
                <a:cubicBezTo>
                  <a:pt x="3022" y="2616"/>
                  <a:pt x="2895" y="2696"/>
                  <a:pt x="2720" y="2759"/>
                </a:cubicBezTo>
                <a:cubicBezTo>
                  <a:pt x="2688" y="2775"/>
                  <a:pt x="2672" y="2791"/>
                  <a:pt x="2672" y="2839"/>
                </a:cubicBezTo>
                <a:lnTo>
                  <a:pt x="2672" y="3141"/>
                </a:lnTo>
                <a:lnTo>
                  <a:pt x="2672" y="3157"/>
                </a:lnTo>
                <a:lnTo>
                  <a:pt x="1734" y="3157"/>
                </a:lnTo>
                <a:lnTo>
                  <a:pt x="1718" y="3157"/>
                </a:lnTo>
                <a:lnTo>
                  <a:pt x="1718" y="3141"/>
                </a:lnTo>
                <a:lnTo>
                  <a:pt x="1718" y="2839"/>
                </a:lnTo>
                <a:cubicBezTo>
                  <a:pt x="1718" y="2791"/>
                  <a:pt x="1702" y="2775"/>
                  <a:pt x="1670" y="2759"/>
                </a:cubicBezTo>
                <a:cubicBezTo>
                  <a:pt x="1511" y="2696"/>
                  <a:pt x="1432" y="2616"/>
                  <a:pt x="1304" y="2505"/>
                </a:cubicBezTo>
                <a:cubicBezTo>
                  <a:pt x="1066" y="2250"/>
                  <a:pt x="923" y="1932"/>
                  <a:pt x="923" y="1582"/>
                </a:cubicBezTo>
                <a:cubicBezTo>
                  <a:pt x="938" y="1232"/>
                  <a:pt x="1066" y="899"/>
                  <a:pt x="1320" y="660"/>
                </a:cubicBezTo>
                <a:close/>
                <a:moveTo>
                  <a:pt x="1591" y="2314"/>
                </a:moveTo>
                <a:cubicBezTo>
                  <a:pt x="1607" y="2314"/>
                  <a:pt x="1622" y="2298"/>
                  <a:pt x="1638" y="2282"/>
                </a:cubicBezTo>
                <a:cubicBezTo>
                  <a:pt x="1670" y="2250"/>
                  <a:pt x="1670" y="2203"/>
                  <a:pt x="1638" y="2171"/>
                </a:cubicBezTo>
                <a:cubicBezTo>
                  <a:pt x="1479" y="2012"/>
                  <a:pt x="1400" y="1805"/>
                  <a:pt x="1400" y="1582"/>
                </a:cubicBezTo>
                <a:cubicBezTo>
                  <a:pt x="1400" y="1344"/>
                  <a:pt x="1479" y="1137"/>
                  <a:pt x="1638" y="978"/>
                </a:cubicBezTo>
                <a:cubicBezTo>
                  <a:pt x="1670" y="946"/>
                  <a:pt x="1670" y="899"/>
                  <a:pt x="1638" y="867"/>
                </a:cubicBezTo>
                <a:cubicBezTo>
                  <a:pt x="1607" y="835"/>
                  <a:pt x="1559" y="835"/>
                  <a:pt x="1527" y="867"/>
                </a:cubicBezTo>
                <a:cubicBezTo>
                  <a:pt x="1336" y="1057"/>
                  <a:pt x="1241" y="1312"/>
                  <a:pt x="1241" y="1582"/>
                </a:cubicBezTo>
                <a:cubicBezTo>
                  <a:pt x="1241" y="1837"/>
                  <a:pt x="1336" y="2091"/>
                  <a:pt x="1527" y="2282"/>
                </a:cubicBezTo>
                <a:cubicBezTo>
                  <a:pt x="1543" y="2298"/>
                  <a:pt x="1575" y="2314"/>
                  <a:pt x="1591" y="2314"/>
                </a:cubicBezTo>
                <a:close/>
              </a:path>
            </a:pathLst>
          </a:custGeom>
          <a:solidFill>
            <a:srgbClr val="92D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32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334079C5-DE9D-42CB-90F2-D499D73EA827}"/>
              </a:ext>
            </a:extLst>
          </p:cNvPr>
          <p:cNvSpPr/>
          <p:nvPr/>
        </p:nvSpPr>
        <p:spPr>
          <a:xfrm>
            <a:off x="5708702" y="642800"/>
            <a:ext cx="720000" cy="54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40" h="3483">
                <a:moveTo>
                  <a:pt x="4072" y="96"/>
                </a:moveTo>
                <a:cubicBezTo>
                  <a:pt x="1591" y="2561"/>
                  <a:pt x="1591" y="2561"/>
                  <a:pt x="1591" y="2561"/>
                </a:cubicBezTo>
                <a:cubicBezTo>
                  <a:pt x="573" y="1543"/>
                  <a:pt x="573" y="1543"/>
                  <a:pt x="573" y="1543"/>
                </a:cubicBezTo>
                <a:cubicBezTo>
                  <a:pt x="446" y="1416"/>
                  <a:pt x="238" y="1416"/>
                  <a:pt x="111" y="1543"/>
                </a:cubicBezTo>
                <a:cubicBezTo>
                  <a:pt x="48" y="1607"/>
                  <a:pt x="0" y="1702"/>
                  <a:pt x="0" y="1782"/>
                </a:cubicBezTo>
                <a:cubicBezTo>
                  <a:pt x="0" y="1877"/>
                  <a:pt x="48" y="1956"/>
                  <a:pt x="111" y="2020"/>
                </a:cubicBezTo>
                <a:cubicBezTo>
                  <a:pt x="1543" y="3452"/>
                  <a:pt x="1543" y="3452"/>
                  <a:pt x="1543" y="3452"/>
                </a:cubicBezTo>
                <a:cubicBezTo>
                  <a:pt x="1559" y="3467"/>
                  <a:pt x="1574" y="3483"/>
                  <a:pt x="1591" y="3483"/>
                </a:cubicBezTo>
                <a:cubicBezTo>
                  <a:pt x="1622" y="3483"/>
                  <a:pt x="1638" y="3467"/>
                  <a:pt x="1654" y="3452"/>
                </a:cubicBezTo>
                <a:cubicBezTo>
                  <a:pt x="1845" y="3261"/>
                  <a:pt x="1845" y="3261"/>
                  <a:pt x="1845" y="3261"/>
                </a:cubicBezTo>
                <a:cubicBezTo>
                  <a:pt x="4533" y="573"/>
                  <a:pt x="4533" y="573"/>
                  <a:pt x="4533" y="573"/>
                </a:cubicBezTo>
                <a:cubicBezTo>
                  <a:pt x="4676" y="429"/>
                  <a:pt x="4676" y="223"/>
                  <a:pt x="4533" y="96"/>
                </a:cubicBezTo>
                <a:cubicBezTo>
                  <a:pt x="4406" y="-32"/>
                  <a:pt x="4199" y="-32"/>
                  <a:pt x="4072" y="96"/>
                </a:cubicBezTo>
                <a:close/>
                <a:moveTo>
                  <a:pt x="4422" y="462"/>
                </a:moveTo>
                <a:cubicBezTo>
                  <a:pt x="1734" y="3149"/>
                  <a:pt x="1734" y="3149"/>
                  <a:pt x="1734" y="3149"/>
                </a:cubicBezTo>
                <a:cubicBezTo>
                  <a:pt x="1591" y="3292"/>
                  <a:pt x="1591" y="3292"/>
                  <a:pt x="1591" y="3292"/>
                </a:cubicBezTo>
                <a:cubicBezTo>
                  <a:pt x="223" y="1909"/>
                  <a:pt x="223" y="1909"/>
                  <a:pt x="223" y="1909"/>
                </a:cubicBezTo>
                <a:cubicBezTo>
                  <a:pt x="191" y="1877"/>
                  <a:pt x="159" y="1829"/>
                  <a:pt x="159" y="1782"/>
                </a:cubicBezTo>
                <a:cubicBezTo>
                  <a:pt x="159" y="1734"/>
                  <a:pt x="191" y="1686"/>
                  <a:pt x="223" y="1655"/>
                </a:cubicBezTo>
                <a:cubicBezTo>
                  <a:pt x="255" y="1622"/>
                  <a:pt x="302" y="1607"/>
                  <a:pt x="350" y="1607"/>
                </a:cubicBezTo>
                <a:cubicBezTo>
                  <a:pt x="382" y="1607"/>
                  <a:pt x="429" y="1622"/>
                  <a:pt x="461" y="1655"/>
                </a:cubicBezTo>
                <a:cubicBezTo>
                  <a:pt x="1543" y="2736"/>
                  <a:pt x="1543" y="2736"/>
                  <a:pt x="1543" y="2736"/>
                </a:cubicBezTo>
                <a:cubicBezTo>
                  <a:pt x="1574" y="2768"/>
                  <a:pt x="1622" y="2768"/>
                  <a:pt x="1654" y="2736"/>
                </a:cubicBezTo>
                <a:cubicBezTo>
                  <a:pt x="4183" y="207"/>
                  <a:pt x="4183" y="207"/>
                  <a:pt x="4183" y="207"/>
                </a:cubicBezTo>
                <a:cubicBezTo>
                  <a:pt x="4246" y="143"/>
                  <a:pt x="4358" y="143"/>
                  <a:pt x="4422" y="207"/>
                </a:cubicBezTo>
                <a:cubicBezTo>
                  <a:pt x="4501" y="271"/>
                  <a:pt x="4501" y="382"/>
                  <a:pt x="4422" y="462"/>
                </a:cubicBezTo>
                <a:close/>
              </a:path>
            </a:pathLst>
          </a:custGeom>
          <a:solidFill>
            <a:srgbClr val="0072A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dirty="0">
              <a:ln>
                <a:noFill/>
              </a:ln>
              <a:highlight>
                <a:srgbClr val="185E82"/>
              </a:highlight>
              <a:latin typeface="Arial" pitchFamily="18"/>
              <a:ea typeface="SimSun" pitchFamily="2"/>
              <a:cs typeface="Lucida Sans" pitchFamily="2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080612-E484-43E1-ABA4-8F3C0F2F823F}"/>
              </a:ext>
            </a:extLst>
          </p:cNvPr>
          <p:cNvGrpSpPr/>
          <p:nvPr/>
        </p:nvGrpSpPr>
        <p:grpSpPr>
          <a:xfrm>
            <a:off x="534732" y="1862630"/>
            <a:ext cx="954816" cy="594767"/>
            <a:chOff x="3943232" y="833276"/>
            <a:chExt cx="1385460" cy="1306158"/>
          </a:xfrm>
        </p:grpSpPr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7513D40B-566B-4209-9E6E-BD8EA3FE2E69}"/>
                </a:ext>
              </a:extLst>
            </p:cNvPr>
            <p:cNvSpPr/>
            <p:nvPr/>
          </p:nvSpPr>
          <p:spPr>
            <a:xfrm>
              <a:off x="3943232" y="833276"/>
              <a:ext cx="1385460" cy="1306158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Top Corners Rounded 4">
              <a:extLst>
                <a:ext uri="{FF2B5EF4-FFF2-40B4-BE49-F238E27FC236}">
                  <a16:creationId xmlns:a16="http://schemas.microsoft.com/office/drawing/2014/main" id="{5C3C033B-9801-4AFD-A921-99B896045370}"/>
                </a:ext>
              </a:extLst>
            </p:cNvPr>
            <p:cNvSpPr txBox="1"/>
            <p:nvPr/>
          </p:nvSpPr>
          <p:spPr>
            <a:xfrm>
              <a:off x="4007005" y="897048"/>
              <a:ext cx="1257914" cy="1242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BB9430-F7B5-4EF2-A04D-9DB85D4BABF9}"/>
              </a:ext>
            </a:extLst>
          </p:cNvPr>
          <p:cNvCxnSpPr>
            <a:cxnSpLocks/>
          </p:cNvCxnSpPr>
          <p:nvPr/>
        </p:nvCxnSpPr>
        <p:spPr>
          <a:xfrm>
            <a:off x="545309" y="3316410"/>
            <a:ext cx="1351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D9CB58-A400-44E6-9748-AA0B4625E5F2}"/>
              </a:ext>
            </a:extLst>
          </p:cNvPr>
          <p:cNvSpPr txBox="1"/>
          <p:nvPr/>
        </p:nvSpPr>
        <p:spPr>
          <a:xfrm>
            <a:off x="880533" y="300863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xDesign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7EF628-9EC9-44D9-85C9-3E60511014FD}"/>
              </a:ext>
            </a:extLst>
          </p:cNvPr>
          <p:cNvCxnSpPr>
            <a:cxnSpLocks/>
          </p:cNvCxnSpPr>
          <p:nvPr/>
        </p:nvCxnSpPr>
        <p:spPr>
          <a:xfrm>
            <a:off x="527747" y="2457397"/>
            <a:ext cx="0" cy="286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39CB77-131E-4408-B161-9834F2FFEBD4}"/>
              </a:ext>
            </a:extLst>
          </p:cNvPr>
          <p:cNvCxnSpPr>
            <a:cxnSpLocks/>
          </p:cNvCxnSpPr>
          <p:nvPr/>
        </p:nvCxnSpPr>
        <p:spPr>
          <a:xfrm>
            <a:off x="527747" y="5322627"/>
            <a:ext cx="1386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41DD55-7985-4875-A091-F7DBECC4D40B}"/>
              </a:ext>
            </a:extLst>
          </p:cNvPr>
          <p:cNvSpPr txBox="1"/>
          <p:nvPr/>
        </p:nvSpPr>
        <p:spPr>
          <a:xfrm>
            <a:off x="788968" y="4583962"/>
            <a:ext cx="8819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xPresso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27B2306-6367-429C-825F-BD7CB7D7229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533309"/>
          </a:xfrm>
          <a:prstGeom prst="rect">
            <a:avLst/>
          </a:prstGeom>
          <a:solidFill>
            <a:srgbClr val="2E3C98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 Analogy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62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C6F40C5-E8DB-484D-A854-BBD1ED8D0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20307"/>
              </p:ext>
            </p:extLst>
          </p:nvPr>
        </p:nvGraphicFramePr>
        <p:xfrm>
          <a:off x="261579" y="578785"/>
          <a:ext cx="11614245" cy="5672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6528">
                  <a:extLst>
                    <a:ext uri="{9D8B030D-6E8A-4147-A177-3AD203B41FA5}">
                      <a16:colId xmlns:a16="http://schemas.microsoft.com/office/drawing/2014/main" val="2656877761"/>
                    </a:ext>
                  </a:extLst>
                </a:gridCol>
                <a:gridCol w="2606723">
                  <a:extLst>
                    <a:ext uri="{9D8B030D-6E8A-4147-A177-3AD203B41FA5}">
                      <a16:colId xmlns:a16="http://schemas.microsoft.com/office/drawing/2014/main" val="1179095023"/>
                    </a:ext>
                  </a:extLst>
                </a:gridCol>
                <a:gridCol w="2429301">
                  <a:extLst>
                    <a:ext uri="{9D8B030D-6E8A-4147-A177-3AD203B41FA5}">
                      <a16:colId xmlns:a16="http://schemas.microsoft.com/office/drawing/2014/main" val="1221836280"/>
                    </a:ext>
                  </a:extLst>
                </a:gridCol>
                <a:gridCol w="2674962">
                  <a:extLst>
                    <a:ext uri="{9D8B030D-6E8A-4147-A177-3AD203B41FA5}">
                      <a16:colId xmlns:a16="http://schemas.microsoft.com/office/drawing/2014/main" val="444485943"/>
                    </a:ext>
                  </a:extLst>
                </a:gridCol>
                <a:gridCol w="2076731">
                  <a:extLst>
                    <a:ext uri="{9D8B030D-6E8A-4147-A177-3AD203B41FA5}">
                      <a16:colId xmlns:a16="http://schemas.microsoft.com/office/drawing/2014/main" val="602235004"/>
                    </a:ext>
                  </a:extLst>
                </a:gridCol>
              </a:tblGrid>
              <a:tr h="676807">
                <a:tc rowSpan="4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247584"/>
                  </a:ext>
                </a:extLst>
              </a:tr>
              <a:tr h="58157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455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PDF/UA-related options such as alternate text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andartifacts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design document.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Preview PDF or PDF/UA outputs with multiple data records.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global formats for your variables at the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documentlevel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a default format for your variable in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DefaultFormat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IN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Enables the control of page breaks between paragraphs and tables 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Supports mass updates of documents with schema changes 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Supports Search Tags Management to enable quicker searches in </a:t>
                      </a:r>
                      <a:r>
                        <a:rPr lang="en-US" sz="1000" b="0" i="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en-US" sz="10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applications 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“Preserve Image Size” feature enables preservation of the native image size and ratio when inserting an image 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"Fit Content" option enables scaling of text in table cells </a:t>
                      </a:r>
                      <a:endParaRPr lang="en-IN" sz="1000" b="0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Added schema loading enhancements to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load the schema from the </a:t>
                      </a:r>
                      <a:r>
                        <a:rPr lang="en-US" sz="1000" b="0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repository.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Added a new feature to create and apply a custom banner message that provides important information to users who are logging in to an </a:t>
                      </a:r>
                      <a:r>
                        <a:rPr lang="en-US" sz="1000" b="0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application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Added a layout capability to include a blank page following a sub document in booklet imposition format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Enhanced the QR code content stamp to allow for the inclusion of an image within the QR barcode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Improved image resampling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73767"/>
                  </a:ext>
                </a:extLst>
              </a:tr>
              <a:tr h="103068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Preview HTML outputs with multiple data records​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global formats for your variables at the document level​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 a default format for your variable in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theDefaultFormat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field​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134059"/>
                  </a:ext>
                </a:extLst>
              </a:tr>
              <a:tr h="103068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iDOCX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– to generate outputs for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xPresso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word documents​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Customized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distributiondefinitions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Submit, review, reject, approve – </a:t>
                      </a:r>
                      <a:r>
                        <a:rPr lang="en-US" sz="1000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xDesign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content items. Also create and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  <a:r>
                        <a:rPr lang="en-US" sz="1000" b="1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</a:t>
                      </a: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versions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xDesign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documents.​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 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PDPX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files all at once on a client computer.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OutputProcessing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system variable “Hostname” to identify machine and environment.​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Supports Central Management of output variable mappings.​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endParaRPr lang="en-IN" sz="1000" b="0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Improve capabilities regarding output processing</a:t>
                      </a:r>
                    </a:p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904670"/>
                  </a:ext>
                </a:extLst>
              </a:tr>
            </a:tbl>
          </a:graphicData>
        </a:graphic>
      </p:graphicFrame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675C61F-16C5-47D8-9920-58475E649F62}"/>
              </a:ext>
            </a:extLst>
          </p:cNvPr>
          <p:cNvSpPr/>
          <p:nvPr/>
        </p:nvSpPr>
        <p:spPr>
          <a:xfrm>
            <a:off x="2746140" y="1334272"/>
            <a:ext cx="1719618" cy="409433"/>
          </a:xfrm>
          <a:prstGeom prst="homePlate">
            <a:avLst/>
          </a:prstGeom>
          <a:solidFill>
            <a:srgbClr val="10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4.6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CEEBCCFB-7452-49B2-B541-95D904803181}"/>
              </a:ext>
            </a:extLst>
          </p:cNvPr>
          <p:cNvSpPr/>
          <p:nvPr/>
        </p:nvSpPr>
        <p:spPr>
          <a:xfrm>
            <a:off x="5208892" y="1340896"/>
            <a:ext cx="1719618" cy="409433"/>
          </a:xfrm>
          <a:prstGeom prst="homePlate">
            <a:avLst/>
          </a:prstGeom>
          <a:solidFill>
            <a:srgbClr val="185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4.7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97B938F-AF2F-45F5-86A8-46EE5CB6E3C2}"/>
              </a:ext>
            </a:extLst>
          </p:cNvPr>
          <p:cNvSpPr/>
          <p:nvPr/>
        </p:nvSpPr>
        <p:spPr>
          <a:xfrm>
            <a:off x="7542940" y="1334272"/>
            <a:ext cx="1719618" cy="409433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20.3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9287F23E-2DD3-4155-A485-7EFF2317684D}"/>
              </a:ext>
            </a:extLst>
          </p:cNvPr>
          <p:cNvSpPr/>
          <p:nvPr/>
        </p:nvSpPr>
        <p:spPr>
          <a:xfrm>
            <a:off x="9876988" y="1334272"/>
            <a:ext cx="1719618" cy="409433"/>
          </a:xfrm>
          <a:prstGeom prst="homePlate">
            <a:avLst/>
          </a:prstGeom>
          <a:solidFill>
            <a:srgbClr val="B5E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21</a:t>
            </a:r>
          </a:p>
          <a:p>
            <a:pPr algn="ctr"/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(2021)</a:t>
            </a: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72527A6B-0B4E-490E-BA23-5078D71BFAD6}"/>
              </a:ext>
            </a:extLst>
          </p:cNvPr>
          <p:cNvSpPr/>
          <p:nvPr/>
        </p:nvSpPr>
        <p:spPr>
          <a:xfrm>
            <a:off x="3245949" y="687340"/>
            <a:ext cx="720000" cy="54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40" h="3483">
                <a:moveTo>
                  <a:pt x="4072" y="96"/>
                </a:moveTo>
                <a:cubicBezTo>
                  <a:pt x="1591" y="2561"/>
                  <a:pt x="1591" y="2561"/>
                  <a:pt x="1591" y="2561"/>
                </a:cubicBezTo>
                <a:cubicBezTo>
                  <a:pt x="573" y="1543"/>
                  <a:pt x="573" y="1543"/>
                  <a:pt x="573" y="1543"/>
                </a:cubicBezTo>
                <a:cubicBezTo>
                  <a:pt x="446" y="1416"/>
                  <a:pt x="238" y="1416"/>
                  <a:pt x="111" y="1543"/>
                </a:cubicBezTo>
                <a:cubicBezTo>
                  <a:pt x="48" y="1607"/>
                  <a:pt x="0" y="1702"/>
                  <a:pt x="0" y="1782"/>
                </a:cubicBezTo>
                <a:cubicBezTo>
                  <a:pt x="0" y="1877"/>
                  <a:pt x="48" y="1956"/>
                  <a:pt x="111" y="2020"/>
                </a:cubicBezTo>
                <a:cubicBezTo>
                  <a:pt x="1543" y="3452"/>
                  <a:pt x="1543" y="3452"/>
                  <a:pt x="1543" y="3452"/>
                </a:cubicBezTo>
                <a:cubicBezTo>
                  <a:pt x="1559" y="3467"/>
                  <a:pt x="1574" y="3483"/>
                  <a:pt x="1591" y="3483"/>
                </a:cubicBezTo>
                <a:cubicBezTo>
                  <a:pt x="1622" y="3483"/>
                  <a:pt x="1638" y="3467"/>
                  <a:pt x="1654" y="3452"/>
                </a:cubicBezTo>
                <a:cubicBezTo>
                  <a:pt x="1845" y="3261"/>
                  <a:pt x="1845" y="3261"/>
                  <a:pt x="1845" y="3261"/>
                </a:cubicBezTo>
                <a:cubicBezTo>
                  <a:pt x="4533" y="573"/>
                  <a:pt x="4533" y="573"/>
                  <a:pt x="4533" y="573"/>
                </a:cubicBezTo>
                <a:cubicBezTo>
                  <a:pt x="4676" y="429"/>
                  <a:pt x="4676" y="223"/>
                  <a:pt x="4533" y="96"/>
                </a:cubicBezTo>
                <a:cubicBezTo>
                  <a:pt x="4406" y="-32"/>
                  <a:pt x="4199" y="-32"/>
                  <a:pt x="4072" y="96"/>
                </a:cubicBezTo>
                <a:close/>
                <a:moveTo>
                  <a:pt x="4422" y="462"/>
                </a:moveTo>
                <a:cubicBezTo>
                  <a:pt x="1734" y="3149"/>
                  <a:pt x="1734" y="3149"/>
                  <a:pt x="1734" y="3149"/>
                </a:cubicBezTo>
                <a:cubicBezTo>
                  <a:pt x="1591" y="3292"/>
                  <a:pt x="1591" y="3292"/>
                  <a:pt x="1591" y="3292"/>
                </a:cubicBezTo>
                <a:cubicBezTo>
                  <a:pt x="223" y="1909"/>
                  <a:pt x="223" y="1909"/>
                  <a:pt x="223" y="1909"/>
                </a:cubicBezTo>
                <a:cubicBezTo>
                  <a:pt x="191" y="1877"/>
                  <a:pt x="159" y="1829"/>
                  <a:pt x="159" y="1782"/>
                </a:cubicBezTo>
                <a:cubicBezTo>
                  <a:pt x="159" y="1734"/>
                  <a:pt x="191" y="1686"/>
                  <a:pt x="223" y="1655"/>
                </a:cubicBezTo>
                <a:cubicBezTo>
                  <a:pt x="255" y="1622"/>
                  <a:pt x="302" y="1607"/>
                  <a:pt x="350" y="1607"/>
                </a:cubicBezTo>
                <a:cubicBezTo>
                  <a:pt x="382" y="1607"/>
                  <a:pt x="429" y="1622"/>
                  <a:pt x="461" y="1655"/>
                </a:cubicBezTo>
                <a:cubicBezTo>
                  <a:pt x="1543" y="2736"/>
                  <a:pt x="1543" y="2736"/>
                  <a:pt x="1543" y="2736"/>
                </a:cubicBezTo>
                <a:cubicBezTo>
                  <a:pt x="1574" y="2768"/>
                  <a:pt x="1622" y="2768"/>
                  <a:pt x="1654" y="2736"/>
                </a:cubicBezTo>
                <a:cubicBezTo>
                  <a:pt x="4183" y="207"/>
                  <a:pt x="4183" y="207"/>
                  <a:pt x="4183" y="207"/>
                </a:cubicBezTo>
                <a:cubicBezTo>
                  <a:pt x="4246" y="143"/>
                  <a:pt x="4358" y="143"/>
                  <a:pt x="4422" y="207"/>
                </a:cubicBezTo>
                <a:cubicBezTo>
                  <a:pt x="4501" y="271"/>
                  <a:pt x="4501" y="382"/>
                  <a:pt x="4422" y="462"/>
                </a:cubicBezTo>
                <a:close/>
              </a:path>
            </a:pathLst>
          </a:custGeom>
          <a:solidFill>
            <a:srgbClr val="10B0A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76AC38D7-6E59-492C-878F-BD7EFAFDA384}"/>
              </a:ext>
            </a:extLst>
          </p:cNvPr>
          <p:cNvSpPr/>
          <p:nvPr/>
        </p:nvSpPr>
        <p:spPr>
          <a:xfrm>
            <a:off x="7869885" y="642794"/>
            <a:ext cx="720000" cy="54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1" h="3006">
                <a:moveTo>
                  <a:pt x="0" y="1495"/>
                </a:moveTo>
                <a:cubicBezTo>
                  <a:pt x="0" y="1670"/>
                  <a:pt x="143" y="1813"/>
                  <a:pt x="318" y="1813"/>
                </a:cubicBezTo>
                <a:cubicBezTo>
                  <a:pt x="3181" y="1813"/>
                  <a:pt x="3181" y="1813"/>
                  <a:pt x="3181" y="1813"/>
                </a:cubicBezTo>
                <a:cubicBezTo>
                  <a:pt x="2545" y="2449"/>
                  <a:pt x="2545" y="2449"/>
                  <a:pt x="2545" y="2449"/>
                </a:cubicBezTo>
                <a:cubicBezTo>
                  <a:pt x="2417" y="2577"/>
                  <a:pt x="2417" y="2784"/>
                  <a:pt x="2545" y="2911"/>
                </a:cubicBezTo>
                <a:cubicBezTo>
                  <a:pt x="2608" y="2975"/>
                  <a:pt x="2688" y="3006"/>
                  <a:pt x="2768" y="3006"/>
                </a:cubicBezTo>
                <a:cubicBezTo>
                  <a:pt x="2863" y="3006"/>
                  <a:pt x="2943" y="2975"/>
                  <a:pt x="3006" y="2911"/>
                </a:cubicBezTo>
                <a:cubicBezTo>
                  <a:pt x="4183" y="1734"/>
                  <a:pt x="4183" y="1734"/>
                  <a:pt x="4183" y="1734"/>
                </a:cubicBezTo>
                <a:cubicBezTo>
                  <a:pt x="4215" y="1702"/>
                  <a:pt x="4231" y="1654"/>
                  <a:pt x="4247" y="1622"/>
                </a:cubicBezTo>
                <a:cubicBezTo>
                  <a:pt x="4279" y="1543"/>
                  <a:pt x="4279" y="1448"/>
                  <a:pt x="4247" y="1384"/>
                </a:cubicBezTo>
                <a:cubicBezTo>
                  <a:pt x="4231" y="1336"/>
                  <a:pt x="4215" y="1304"/>
                  <a:pt x="4183" y="1273"/>
                </a:cubicBezTo>
                <a:cubicBezTo>
                  <a:pt x="3006" y="95"/>
                  <a:pt x="3006" y="95"/>
                  <a:pt x="3006" y="95"/>
                </a:cubicBezTo>
                <a:cubicBezTo>
                  <a:pt x="2879" y="-32"/>
                  <a:pt x="2672" y="-32"/>
                  <a:pt x="2545" y="95"/>
                </a:cubicBezTo>
                <a:cubicBezTo>
                  <a:pt x="2417" y="223"/>
                  <a:pt x="2417" y="413"/>
                  <a:pt x="2545" y="541"/>
                </a:cubicBezTo>
                <a:cubicBezTo>
                  <a:pt x="3181" y="1177"/>
                  <a:pt x="3181" y="1177"/>
                  <a:pt x="3181" y="1177"/>
                </a:cubicBezTo>
                <a:cubicBezTo>
                  <a:pt x="318" y="1177"/>
                  <a:pt x="318" y="1177"/>
                  <a:pt x="318" y="1177"/>
                </a:cubicBezTo>
                <a:cubicBezTo>
                  <a:pt x="143" y="1177"/>
                  <a:pt x="0" y="1320"/>
                  <a:pt x="0" y="1495"/>
                </a:cubicBezTo>
                <a:close/>
                <a:moveTo>
                  <a:pt x="3420" y="1193"/>
                </a:moveTo>
                <a:cubicBezTo>
                  <a:pt x="2656" y="430"/>
                  <a:pt x="2656" y="430"/>
                  <a:pt x="2656" y="430"/>
                </a:cubicBezTo>
                <a:cubicBezTo>
                  <a:pt x="2625" y="398"/>
                  <a:pt x="2608" y="366"/>
                  <a:pt x="2608" y="318"/>
                </a:cubicBezTo>
                <a:cubicBezTo>
                  <a:pt x="2608" y="270"/>
                  <a:pt x="2625" y="239"/>
                  <a:pt x="2656" y="207"/>
                </a:cubicBezTo>
                <a:cubicBezTo>
                  <a:pt x="2720" y="143"/>
                  <a:pt x="2831" y="143"/>
                  <a:pt x="2895" y="207"/>
                </a:cubicBezTo>
                <a:cubicBezTo>
                  <a:pt x="4072" y="1384"/>
                  <a:pt x="4072" y="1384"/>
                  <a:pt x="4072" y="1384"/>
                </a:cubicBezTo>
                <a:cubicBezTo>
                  <a:pt x="4088" y="1400"/>
                  <a:pt x="4104" y="1416"/>
                  <a:pt x="4104" y="1431"/>
                </a:cubicBezTo>
                <a:cubicBezTo>
                  <a:pt x="4119" y="1479"/>
                  <a:pt x="4119" y="1527"/>
                  <a:pt x="4104" y="1559"/>
                </a:cubicBezTo>
                <a:cubicBezTo>
                  <a:pt x="4104" y="1575"/>
                  <a:pt x="4088" y="1607"/>
                  <a:pt x="4072" y="1622"/>
                </a:cubicBezTo>
                <a:cubicBezTo>
                  <a:pt x="2895" y="2800"/>
                  <a:pt x="2895" y="2800"/>
                  <a:pt x="2895" y="2800"/>
                </a:cubicBezTo>
                <a:cubicBezTo>
                  <a:pt x="2831" y="2863"/>
                  <a:pt x="2720" y="2863"/>
                  <a:pt x="2656" y="2800"/>
                </a:cubicBezTo>
                <a:cubicBezTo>
                  <a:pt x="2592" y="2736"/>
                  <a:pt x="2592" y="2625"/>
                  <a:pt x="2656" y="2561"/>
                </a:cubicBezTo>
                <a:cubicBezTo>
                  <a:pt x="3420" y="1797"/>
                  <a:pt x="3420" y="1797"/>
                  <a:pt x="3420" y="1797"/>
                </a:cubicBezTo>
                <a:cubicBezTo>
                  <a:pt x="3452" y="1782"/>
                  <a:pt x="3452" y="1734"/>
                  <a:pt x="3435" y="1718"/>
                </a:cubicBezTo>
                <a:cubicBezTo>
                  <a:pt x="3435" y="1686"/>
                  <a:pt x="3404" y="1654"/>
                  <a:pt x="3372" y="1654"/>
                </a:cubicBezTo>
                <a:cubicBezTo>
                  <a:pt x="318" y="1654"/>
                  <a:pt x="318" y="1654"/>
                  <a:pt x="318" y="1654"/>
                </a:cubicBezTo>
                <a:cubicBezTo>
                  <a:pt x="238" y="1654"/>
                  <a:pt x="159" y="1591"/>
                  <a:pt x="159" y="1495"/>
                </a:cubicBezTo>
                <a:cubicBezTo>
                  <a:pt x="159" y="1416"/>
                  <a:pt x="238" y="1336"/>
                  <a:pt x="318" y="1336"/>
                </a:cubicBezTo>
                <a:cubicBezTo>
                  <a:pt x="3372" y="1336"/>
                  <a:pt x="3372" y="1336"/>
                  <a:pt x="3372" y="1336"/>
                </a:cubicBezTo>
                <a:cubicBezTo>
                  <a:pt x="3404" y="1336"/>
                  <a:pt x="3435" y="1320"/>
                  <a:pt x="3435" y="1288"/>
                </a:cubicBezTo>
                <a:cubicBezTo>
                  <a:pt x="3452" y="1257"/>
                  <a:pt x="3452" y="1225"/>
                  <a:pt x="3420" y="1193"/>
                </a:cubicBezTo>
                <a:close/>
              </a:path>
            </a:pathLst>
          </a:custGeom>
          <a:solidFill>
            <a:srgbClr val="00B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19" name="Freeform: Shape 17">
            <a:extLst>
              <a:ext uri="{FF2B5EF4-FFF2-40B4-BE49-F238E27FC236}">
                <a16:creationId xmlns:a16="http://schemas.microsoft.com/office/drawing/2014/main" id="{84EA8138-994E-450C-B7B3-6131BA55A100}"/>
              </a:ext>
            </a:extLst>
          </p:cNvPr>
          <p:cNvSpPr/>
          <p:nvPr/>
        </p:nvSpPr>
        <p:spPr>
          <a:xfrm>
            <a:off x="10397236" y="640235"/>
            <a:ext cx="540000" cy="54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01" h="4780">
                <a:moveTo>
                  <a:pt x="1034" y="358"/>
                </a:moveTo>
                <a:cubicBezTo>
                  <a:pt x="1050" y="373"/>
                  <a:pt x="1066" y="390"/>
                  <a:pt x="1082" y="390"/>
                </a:cubicBezTo>
                <a:cubicBezTo>
                  <a:pt x="1113" y="390"/>
                  <a:pt x="1129" y="373"/>
                  <a:pt x="1145" y="358"/>
                </a:cubicBezTo>
                <a:cubicBezTo>
                  <a:pt x="1177" y="326"/>
                  <a:pt x="1177" y="278"/>
                  <a:pt x="1145" y="246"/>
                </a:cubicBezTo>
                <a:lnTo>
                  <a:pt x="907" y="24"/>
                </a:lnTo>
                <a:cubicBezTo>
                  <a:pt x="875" y="-8"/>
                  <a:pt x="827" y="-8"/>
                  <a:pt x="795" y="24"/>
                </a:cubicBezTo>
                <a:cubicBezTo>
                  <a:pt x="764" y="55"/>
                  <a:pt x="764" y="103"/>
                  <a:pt x="795" y="135"/>
                </a:cubicBezTo>
                <a:close/>
                <a:moveTo>
                  <a:pt x="3404" y="390"/>
                </a:moveTo>
                <a:cubicBezTo>
                  <a:pt x="3420" y="390"/>
                  <a:pt x="3436" y="373"/>
                  <a:pt x="3452" y="358"/>
                </a:cubicBezTo>
                <a:lnTo>
                  <a:pt x="3690" y="135"/>
                </a:lnTo>
                <a:cubicBezTo>
                  <a:pt x="3722" y="103"/>
                  <a:pt x="3722" y="55"/>
                  <a:pt x="3690" y="24"/>
                </a:cubicBezTo>
                <a:cubicBezTo>
                  <a:pt x="3658" y="-8"/>
                  <a:pt x="3610" y="-8"/>
                  <a:pt x="3579" y="24"/>
                </a:cubicBezTo>
                <a:lnTo>
                  <a:pt x="3340" y="246"/>
                </a:lnTo>
                <a:cubicBezTo>
                  <a:pt x="3309" y="278"/>
                  <a:pt x="3309" y="326"/>
                  <a:pt x="3340" y="358"/>
                </a:cubicBezTo>
                <a:cubicBezTo>
                  <a:pt x="3356" y="373"/>
                  <a:pt x="3372" y="390"/>
                  <a:pt x="3404" y="390"/>
                </a:cubicBezTo>
                <a:close/>
                <a:moveTo>
                  <a:pt x="907" y="3141"/>
                </a:moveTo>
                <a:lnTo>
                  <a:pt x="1145" y="2902"/>
                </a:lnTo>
                <a:cubicBezTo>
                  <a:pt x="1177" y="2871"/>
                  <a:pt x="1177" y="2823"/>
                  <a:pt x="1145" y="2791"/>
                </a:cubicBezTo>
                <a:cubicBezTo>
                  <a:pt x="1113" y="2759"/>
                  <a:pt x="1066" y="2759"/>
                  <a:pt x="1034" y="2791"/>
                </a:cubicBezTo>
                <a:lnTo>
                  <a:pt x="795" y="3030"/>
                </a:lnTo>
                <a:cubicBezTo>
                  <a:pt x="764" y="3062"/>
                  <a:pt x="764" y="3109"/>
                  <a:pt x="795" y="3141"/>
                </a:cubicBezTo>
                <a:cubicBezTo>
                  <a:pt x="811" y="3157"/>
                  <a:pt x="843" y="3157"/>
                  <a:pt x="859" y="3157"/>
                </a:cubicBezTo>
                <a:cubicBezTo>
                  <a:pt x="875" y="3157"/>
                  <a:pt x="891" y="3157"/>
                  <a:pt x="907" y="3141"/>
                </a:cubicBezTo>
                <a:close/>
                <a:moveTo>
                  <a:pt x="3627" y="3157"/>
                </a:moveTo>
                <a:cubicBezTo>
                  <a:pt x="3643" y="3157"/>
                  <a:pt x="3674" y="3157"/>
                  <a:pt x="3690" y="3141"/>
                </a:cubicBezTo>
                <a:cubicBezTo>
                  <a:pt x="3722" y="3109"/>
                  <a:pt x="3722" y="3062"/>
                  <a:pt x="3690" y="3030"/>
                </a:cubicBezTo>
                <a:lnTo>
                  <a:pt x="3452" y="2791"/>
                </a:lnTo>
                <a:cubicBezTo>
                  <a:pt x="3420" y="2759"/>
                  <a:pt x="3372" y="2759"/>
                  <a:pt x="3340" y="2791"/>
                </a:cubicBezTo>
                <a:cubicBezTo>
                  <a:pt x="3309" y="2823"/>
                  <a:pt x="3309" y="2871"/>
                  <a:pt x="3340" y="2902"/>
                </a:cubicBezTo>
                <a:lnTo>
                  <a:pt x="3579" y="3141"/>
                </a:lnTo>
                <a:cubicBezTo>
                  <a:pt x="3595" y="3157"/>
                  <a:pt x="3610" y="3157"/>
                  <a:pt x="3627" y="3157"/>
                </a:cubicBezTo>
                <a:close/>
                <a:moveTo>
                  <a:pt x="80" y="1662"/>
                </a:moveTo>
                <a:lnTo>
                  <a:pt x="446" y="1662"/>
                </a:lnTo>
                <a:cubicBezTo>
                  <a:pt x="493" y="1662"/>
                  <a:pt x="525" y="1614"/>
                  <a:pt x="525" y="1582"/>
                </a:cubicBezTo>
                <a:cubicBezTo>
                  <a:pt x="525" y="1535"/>
                  <a:pt x="493" y="1503"/>
                  <a:pt x="446" y="1503"/>
                </a:cubicBezTo>
                <a:lnTo>
                  <a:pt x="80" y="1503"/>
                </a:lnTo>
                <a:cubicBezTo>
                  <a:pt x="32" y="1503"/>
                  <a:pt x="0" y="1535"/>
                  <a:pt x="0" y="1582"/>
                </a:cubicBezTo>
                <a:cubicBezTo>
                  <a:pt x="0" y="1614"/>
                  <a:pt x="32" y="1662"/>
                  <a:pt x="80" y="1662"/>
                </a:cubicBezTo>
                <a:close/>
                <a:moveTo>
                  <a:pt x="4056" y="1662"/>
                </a:moveTo>
                <a:lnTo>
                  <a:pt x="4422" y="1662"/>
                </a:lnTo>
                <a:cubicBezTo>
                  <a:pt x="4470" y="1662"/>
                  <a:pt x="4501" y="1614"/>
                  <a:pt x="4501" y="1582"/>
                </a:cubicBezTo>
                <a:cubicBezTo>
                  <a:pt x="4501" y="1535"/>
                  <a:pt x="4470" y="1503"/>
                  <a:pt x="4422" y="1503"/>
                </a:cubicBezTo>
                <a:lnTo>
                  <a:pt x="4056" y="1503"/>
                </a:lnTo>
                <a:cubicBezTo>
                  <a:pt x="4009" y="1503"/>
                  <a:pt x="3976" y="1535"/>
                  <a:pt x="3976" y="1582"/>
                </a:cubicBezTo>
                <a:cubicBezTo>
                  <a:pt x="3976" y="1614"/>
                  <a:pt x="4009" y="1662"/>
                  <a:pt x="4056" y="1662"/>
                </a:cubicBezTo>
                <a:close/>
                <a:moveTo>
                  <a:pt x="1559" y="2887"/>
                </a:moveTo>
                <a:lnTo>
                  <a:pt x="1559" y="3141"/>
                </a:lnTo>
                <a:lnTo>
                  <a:pt x="1559" y="3236"/>
                </a:lnTo>
                <a:lnTo>
                  <a:pt x="1559" y="4159"/>
                </a:lnTo>
                <a:cubicBezTo>
                  <a:pt x="1559" y="4525"/>
                  <a:pt x="1829" y="4780"/>
                  <a:pt x="2211" y="4780"/>
                </a:cubicBezTo>
                <a:cubicBezTo>
                  <a:pt x="2577" y="4780"/>
                  <a:pt x="2831" y="4525"/>
                  <a:pt x="2831" y="4159"/>
                </a:cubicBezTo>
                <a:lnTo>
                  <a:pt x="2831" y="3236"/>
                </a:lnTo>
                <a:lnTo>
                  <a:pt x="2831" y="3141"/>
                </a:lnTo>
                <a:lnTo>
                  <a:pt x="2831" y="2887"/>
                </a:lnTo>
                <a:cubicBezTo>
                  <a:pt x="2991" y="2823"/>
                  <a:pt x="3118" y="2744"/>
                  <a:pt x="3245" y="2616"/>
                </a:cubicBezTo>
                <a:cubicBezTo>
                  <a:pt x="3531" y="2330"/>
                  <a:pt x="3690" y="1964"/>
                  <a:pt x="3690" y="1582"/>
                </a:cubicBezTo>
                <a:cubicBezTo>
                  <a:pt x="3706" y="1185"/>
                  <a:pt x="3563" y="819"/>
                  <a:pt x="3277" y="533"/>
                </a:cubicBezTo>
                <a:cubicBezTo>
                  <a:pt x="3006" y="262"/>
                  <a:pt x="2640" y="103"/>
                  <a:pt x="2243" y="103"/>
                </a:cubicBezTo>
                <a:cubicBezTo>
                  <a:pt x="1845" y="103"/>
                  <a:pt x="1479" y="262"/>
                  <a:pt x="1209" y="533"/>
                </a:cubicBezTo>
                <a:cubicBezTo>
                  <a:pt x="923" y="819"/>
                  <a:pt x="780" y="1185"/>
                  <a:pt x="764" y="1582"/>
                </a:cubicBezTo>
                <a:cubicBezTo>
                  <a:pt x="764" y="1964"/>
                  <a:pt x="923" y="2330"/>
                  <a:pt x="1193" y="2616"/>
                </a:cubicBezTo>
                <a:cubicBezTo>
                  <a:pt x="1304" y="2727"/>
                  <a:pt x="1400" y="2823"/>
                  <a:pt x="1559" y="2887"/>
                </a:cubicBezTo>
                <a:close/>
                <a:moveTo>
                  <a:pt x="1718" y="4080"/>
                </a:moveTo>
                <a:lnTo>
                  <a:pt x="1718" y="3730"/>
                </a:lnTo>
                <a:lnTo>
                  <a:pt x="2434" y="4080"/>
                </a:lnTo>
                <a:close/>
                <a:moveTo>
                  <a:pt x="2211" y="4620"/>
                </a:moveTo>
                <a:cubicBezTo>
                  <a:pt x="1956" y="4620"/>
                  <a:pt x="1765" y="4461"/>
                  <a:pt x="1734" y="4239"/>
                </a:cubicBezTo>
                <a:lnTo>
                  <a:pt x="2672" y="4239"/>
                </a:lnTo>
                <a:cubicBezTo>
                  <a:pt x="2640" y="4477"/>
                  <a:pt x="2465" y="4620"/>
                  <a:pt x="2211" y="4620"/>
                </a:cubicBezTo>
                <a:close/>
                <a:moveTo>
                  <a:pt x="2672" y="4032"/>
                </a:moveTo>
                <a:lnTo>
                  <a:pt x="1718" y="3539"/>
                </a:lnTo>
                <a:lnTo>
                  <a:pt x="1718" y="3332"/>
                </a:lnTo>
                <a:lnTo>
                  <a:pt x="2672" y="3825"/>
                </a:lnTo>
                <a:close/>
                <a:moveTo>
                  <a:pt x="2672" y="3634"/>
                </a:moveTo>
                <a:lnTo>
                  <a:pt x="2036" y="3316"/>
                </a:lnTo>
                <a:lnTo>
                  <a:pt x="2672" y="3316"/>
                </a:lnTo>
                <a:close/>
                <a:moveTo>
                  <a:pt x="1320" y="660"/>
                </a:moveTo>
                <a:cubicBezTo>
                  <a:pt x="1559" y="405"/>
                  <a:pt x="1893" y="262"/>
                  <a:pt x="2243" y="262"/>
                </a:cubicBezTo>
                <a:cubicBezTo>
                  <a:pt x="2593" y="262"/>
                  <a:pt x="2927" y="405"/>
                  <a:pt x="3165" y="660"/>
                </a:cubicBezTo>
                <a:cubicBezTo>
                  <a:pt x="3420" y="899"/>
                  <a:pt x="3547" y="1217"/>
                  <a:pt x="3531" y="1582"/>
                </a:cubicBezTo>
                <a:cubicBezTo>
                  <a:pt x="3531" y="1917"/>
                  <a:pt x="3388" y="2250"/>
                  <a:pt x="3134" y="2505"/>
                </a:cubicBezTo>
                <a:cubicBezTo>
                  <a:pt x="3022" y="2616"/>
                  <a:pt x="2895" y="2696"/>
                  <a:pt x="2720" y="2759"/>
                </a:cubicBezTo>
                <a:cubicBezTo>
                  <a:pt x="2688" y="2775"/>
                  <a:pt x="2672" y="2791"/>
                  <a:pt x="2672" y="2839"/>
                </a:cubicBezTo>
                <a:lnTo>
                  <a:pt x="2672" y="3141"/>
                </a:lnTo>
                <a:lnTo>
                  <a:pt x="2672" y="3157"/>
                </a:lnTo>
                <a:lnTo>
                  <a:pt x="1734" y="3157"/>
                </a:lnTo>
                <a:lnTo>
                  <a:pt x="1718" y="3157"/>
                </a:lnTo>
                <a:lnTo>
                  <a:pt x="1718" y="3141"/>
                </a:lnTo>
                <a:lnTo>
                  <a:pt x="1718" y="2839"/>
                </a:lnTo>
                <a:cubicBezTo>
                  <a:pt x="1718" y="2791"/>
                  <a:pt x="1702" y="2775"/>
                  <a:pt x="1670" y="2759"/>
                </a:cubicBezTo>
                <a:cubicBezTo>
                  <a:pt x="1511" y="2696"/>
                  <a:pt x="1432" y="2616"/>
                  <a:pt x="1304" y="2505"/>
                </a:cubicBezTo>
                <a:cubicBezTo>
                  <a:pt x="1066" y="2250"/>
                  <a:pt x="923" y="1932"/>
                  <a:pt x="923" y="1582"/>
                </a:cubicBezTo>
                <a:cubicBezTo>
                  <a:pt x="938" y="1232"/>
                  <a:pt x="1066" y="899"/>
                  <a:pt x="1320" y="660"/>
                </a:cubicBezTo>
                <a:close/>
                <a:moveTo>
                  <a:pt x="1591" y="2314"/>
                </a:moveTo>
                <a:cubicBezTo>
                  <a:pt x="1607" y="2314"/>
                  <a:pt x="1622" y="2298"/>
                  <a:pt x="1638" y="2282"/>
                </a:cubicBezTo>
                <a:cubicBezTo>
                  <a:pt x="1670" y="2250"/>
                  <a:pt x="1670" y="2203"/>
                  <a:pt x="1638" y="2171"/>
                </a:cubicBezTo>
                <a:cubicBezTo>
                  <a:pt x="1479" y="2012"/>
                  <a:pt x="1400" y="1805"/>
                  <a:pt x="1400" y="1582"/>
                </a:cubicBezTo>
                <a:cubicBezTo>
                  <a:pt x="1400" y="1344"/>
                  <a:pt x="1479" y="1137"/>
                  <a:pt x="1638" y="978"/>
                </a:cubicBezTo>
                <a:cubicBezTo>
                  <a:pt x="1670" y="946"/>
                  <a:pt x="1670" y="899"/>
                  <a:pt x="1638" y="867"/>
                </a:cubicBezTo>
                <a:cubicBezTo>
                  <a:pt x="1607" y="835"/>
                  <a:pt x="1559" y="835"/>
                  <a:pt x="1527" y="867"/>
                </a:cubicBezTo>
                <a:cubicBezTo>
                  <a:pt x="1336" y="1057"/>
                  <a:pt x="1241" y="1312"/>
                  <a:pt x="1241" y="1582"/>
                </a:cubicBezTo>
                <a:cubicBezTo>
                  <a:pt x="1241" y="1837"/>
                  <a:pt x="1336" y="2091"/>
                  <a:pt x="1527" y="2282"/>
                </a:cubicBezTo>
                <a:cubicBezTo>
                  <a:pt x="1543" y="2298"/>
                  <a:pt x="1575" y="2314"/>
                  <a:pt x="1591" y="2314"/>
                </a:cubicBezTo>
                <a:close/>
              </a:path>
            </a:pathLst>
          </a:custGeom>
          <a:solidFill>
            <a:srgbClr val="92D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32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334079C5-DE9D-42CB-90F2-D499D73EA827}"/>
              </a:ext>
            </a:extLst>
          </p:cNvPr>
          <p:cNvSpPr/>
          <p:nvPr/>
        </p:nvSpPr>
        <p:spPr>
          <a:xfrm>
            <a:off x="5708702" y="642794"/>
            <a:ext cx="720000" cy="54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40" h="3483">
                <a:moveTo>
                  <a:pt x="4072" y="96"/>
                </a:moveTo>
                <a:cubicBezTo>
                  <a:pt x="1591" y="2561"/>
                  <a:pt x="1591" y="2561"/>
                  <a:pt x="1591" y="2561"/>
                </a:cubicBezTo>
                <a:cubicBezTo>
                  <a:pt x="573" y="1543"/>
                  <a:pt x="573" y="1543"/>
                  <a:pt x="573" y="1543"/>
                </a:cubicBezTo>
                <a:cubicBezTo>
                  <a:pt x="446" y="1416"/>
                  <a:pt x="238" y="1416"/>
                  <a:pt x="111" y="1543"/>
                </a:cubicBezTo>
                <a:cubicBezTo>
                  <a:pt x="48" y="1607"/>
                  <a:pt x="0" y="1702"/>
                  <a:pt x="0" y="1782"/>
                </a:cubicBezTo>
                <a:cubicBezTo>
                  <a:pt x="0" y="1877"/>
                  <a:pt x="48" y="1956"/>
                  <a:pt x="111" y="2020"/>
                </a:cubicBezTo>
                <a:cubicBezTo>
                  <a:pt x="1543" y="3452"/>
                  <a:pt x="1543" y="3452"/>
                  <a:pt x="1543" y="3452"/>
                </a:cubicBezTo>
                <a:cubicBezTo>
                  <a:pt x="1559" y="3467"/>
                  <a:pt x="1574" y="3483"/>
                  <a:pt x="1591" y="3483"/>
                </a:cubicBezTo>
                <a:cubicBezTo>
                  <a:pt x="1622" y="3483"/>
                  <a:pt x="1638" y="3467"/>
                  <a:pt x="1654" y="3452"/>
                </a:cubicBezTo>
                <a:cubicBezTo>
                  <a:pt x="1845" y="3261"/>
                  <a:pt x="1845" y="3261"/>
                  <a:pt x="1845" y="3261"/>
                </a:cubicBezTo>
                <a:cubicBezTo>
                  <a:pt x="4533" y="573"/>
                  <a:pt x="4533" y="573"/>
                  <a:pt x="4533" y="573"/>
                </a:cubicBezTo>
                <a:cubicBezTo>
                  <a:pt x="4676" y="429"/>
                  <a:pt x="4676" y="223"/>
                  <a:pt x="4533" y="96"/>
                </a:cubicBezTo>
                <a:cubicBezTo>
                  <a:pt x="4406" y="-32"/>
                  <a:pt x="4199" y="-32"/>
                  <a:pt x="4072" y="96"/>
                </a:cubicBezTo>
                <a:close/>
                <a:moveTo>
                  <a:pt x="4422" y="462"/>
                </a:moveTo>
                <a:cubicBezTo>
                  <a:pt x="1734" y="3149"/>
                  <a:pt x="1734" y="3149"/>
                  <a:pt x="1734" y="3149"/>
                </a:cubicBezTo>
                <a:cubicBezTo>
                  <a:pt x="1591" y="3292"/>
                  <a:pt x="1591" y="3292"/>
                  <a:pt x="1591" y="3292"/>
                </a:cubicBezTo>
                <a:cubicBezTo>
                  <a:pt x="223" y="1909"/>
                  <a:pt x="223" y="1909"/>
                  <a:pt x="223" y="1909"/>
                </a:cubicBezTo>
                <a:cubicBezTo>
                  <a:pt x="191" y="1877"/>
                  <a:pt x="159" y="1829"/>
                  <a:pt x="159" y="1782"/>
                </a:cubicBezTo>
                <a:cubicBezTo>
                  <a:pt x="159" y="1734"/>
                  <a:pt x="191" y="1686"/>
                  <a:pt x="223" y="1655"/>
                </a:cubicBezTo>
                <a:cubicBezTo>
                  <a:pt x="255" y="1622"/>
                  <a:pt x="302" y="1607"/>
                  <a:pt x="350" y="1607"/>
                </a:cubicBezTo>
                <a:cubicBezTo>
                  <a:pt x="382" y="1607"/>
                  <a:pt x="429" y="1622"/>
                  <a:pt x="461" y="1655"/>
                </a:cubicBezTo>
                <a:cubicBezTo>
                  <a:pt x="1543" y="2736"/>
                  <a:pt x="1543" y="2736"/>
                  <a:pt x="1543" y="2736"/>
                </a:cubicBezTo>
                <a:cubicBezTo>
                  <a:pt x="1574" y="2768"/>
                  <a:pt x="1622" y="2768"/>
                  <a:pt x="1654" y="2736"/>
                </a:cubicBezTo>
                <a:cubicBezTo>
                  <a:pt x="4183" y="207"/>
                  <a:pt x="4183" y="207"/>
                  <a:pt x="4183" y="207"/>
                </a:cubicBezTo>
                <a:cubicBezTo>
                  <a:pt x="4246" y="143"/>
                  <a:pt x="4358" y="143"/>
                  <a:pt x="4422" y="207"/>
                </a:cubicBezTo>
                <a:cubicBezTo>
                  <a:pt x="4501" y="271"/>
                  <a:pt x="4501" y="382"/>
                  <a:pt x="4422" y="462"/>
                </a:cubicBezTo>
                <a:close/>
              </a:path>
            </a:pathLst>
          </a:custGeom>
          <a:solidFill>
            <a:srgbClr val="0072A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dirty="0">
              <a:ln>
                <a:noFill/>
              </a:ln>
              <a:highlight>
                <a:srgbClr val="185E82"/>
              </a:highlight>
              <a:latin typeface="Arial" pitchFamily="18"/>
              <a:ea typeface="SimSun" pitchFamily="2"/>
              <a:cs typeface="Lucida Sans" pitchFamily="2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080612-E484-43E1-ABA4-8F3C0F2F823F}"/>
              </a:ext>
            </a:extLst>
          </p:cNvPr>
          <p:cNvGrpSpPr/>
          <p:nvPr/>
        </p:nvGrpSpPr>
        <p:grpSpPr>
          <a:xfrm>
            <a:off x="523843" y="1855139"/>
            <a:ext cx="992997" cy="594767"/>
            <a:chOff x="3943232" y="833276"/>
            <a:chExt cx="1385460" cy="1306158"/>
          </a:xfrm>
        </p:grpSpPr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7513D40B-566B-4209-9E6E-BD8EA3FE2E69}"/>
                </a:ext>
              </a:extLst>
            </p:cNvPr>
            <p:cNvSpPr/>
            <p:nvPr/>
          </p:nvSpPr>
          <p:spPr>
            <a:xfrm>
              <a:off x="3943232" y="833276"/>
              <a:ext cx="1385460" cy="1306158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Top Corners Rounded 4">
              <a:extLst>
                <a:ext uri="{FF2B5EF4-FFF2-40B4-BE49-F238E27FC236}">
                  <a16:creationId xmlns:a16="http://schemas.microsoft.com/office/drawing/2014/main" id="{5C3C033B-9801-4AFD-A921-99B896045370}"/>
                </a:ext>
              </a:extLst>
            </p:cNvPr>
            <p:cNvSpPr txBox="1"/>
            <p:nvPr/>
          </p:nvSpPr>
          <p:spPr>
            <a:xfrm>
              <a:off x="4021220" y="865163"/>
              <a:ext cx="1257914" cy="1242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BB9430-F7B5-4EF2-A04D-9DB85D4BABF9}"/>
              </a:ext>
            </a:extLst>
          </p:cNvPr>
          <p:cNvCxnSpPr>
            <a:cxnSpLocks/>
          </p:cNvCxnSpPr>
          <p:nvPr/>
        </p:nvCxnSpPr>
        <p:spPr>
          <a:xfrm>
            <a:off x="508999" y="3316404"/>
            <a:ext cx="1525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D9CB58-A400-44E6-9748-AA0B4625E5F2}"/>
              </a:ext>
            </a:extLst>
          </p:cNvPr>
          <p:cNvSpPr txBox="1"/>
          <p:nvPr/>
        </p:nvSpPr>
        <p:spPr>
          <a:xfrm>
            <a:off x="770661" y="2577740"/>
            <a:ext cx="9506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xPresso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for Adobe</a:t>
            </a:r>
          </a:p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InDesign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7EF628-9EC9-44D9-85C9-3E60511014FD}"/>
              </a:ext>
            </a:extLst>
          </p:cNvPr>
          <p:cNvCxnSpPr>
            <a:cxnSpLocks/>
          </p:cNvCxnSpPr>
          <p:nvPr/>
        </p:nvCxnSpPr>
        <p:spPr>
          <a:xfrm>
            <a:off x="523844" y="2210937"/>
            <a:ext cx="0" cy="1105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AD30F7-12FB-44CF-92B9-F7588849065A}"/>
              </a:ext>
            </a:extLst>
          </p:cNvPr>
          <p:cNvCxnSpPr>
            <a:cxnSpLocks/>
          </p:cNvCxnSpPr>
          <p:nvPr/>
        </p:nvCxnSpPr>
        <p:spPr>
          <a:xfrm>
            <a:off x="522647" y="2645962"/>
            <a:ext cx="0" cy="1887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03E866-060B-468C-BF26-9DF5126760AC}"/>
              </a:ext>
            </a:extLst>
          </p:cNvPr>
          <p:cNvCxnSpPr>
            <a:cxnSpLocks/>
          </p:cNvCxnSpPr>
          <p:nvPr/>
        </p:nvCxnSpPr>
        <p:spPr>
          <a:xfrm>
            <a:off x="512206" y="4533330"/>
            <a:ext cx="1525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C2C71C4-A63E-42A6-B881-2FF01E2C6A64}"/>
              </a:ext>
            </a:extLst>
          </p:cNvPr>
          <p:cNvSpPr txBox="1"/>
          <p:nvPr/>
        </p:nvSpPr>
        <p:spPr>
          <a:xfrm>
            <a:off x="622178" y="3839754"/>
            <a:ext cx="1298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xPresso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Dreamweaver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48ECF1-7271-4A52-AA26-787D84AFB478}"/>
              </a:ext>
            </a:extLst>
          </p:cNvPr>
          <p:cNvGrpSpPr/>
          <p:nvPr/>
        </p:nvGrpSpPr>
        <p:grpSpPr>
          <a:xfrm>
            <a:off x="522647" y="5056680"/>
            <a:ext cx="964959" cy="573979"/>
            <a:chOff x="3943232" y="833276"/>
            <a:chExt cx="1385460" cy="1306158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F3601201-BD59-4177-9C03-87C59CF9C97B}"/>
                </a:ext>
              </a:extLst>
            </p:cNvPr>
            <p:cNvSpPr/>
            <p:nvPr/>
          </p:nvSpPr>
          <p:spPr>
            <a:xfrm>
              <a:off x="3943232" y="833276"/>
              <a:ext cx="1385460" cy="1306158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angle: Top Corners Rounded 4">
              <a:extLst>
                <a:ext uri="{FF2B5EF4-FFF2-40B4-BE49-F238E27FC236}">
                  <a16:creationId xmlns:a16="http://schemas.microsoft.com/office/drawing/2014/main" id="{34153217-B208-49C9-950F-460B0E3D4064}"/>
                </a:ext>
              </a:extLst>
            </p:cNvPr>
            <p:cNvSpPr txBox="1"/>
            <p:nvPr/>
          </p:nvSpPr>
          <p:spPr>
            <a:xfrm>
              <a:off x="4021220" y="865163"/>
              <a:ext cx="1257914" cy="1242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xAdmin</a:t>
              </a:r>
              <a:endParaRPr lang="en-IN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0733A8BA-1524-4D10-8070-AA96333CA70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533309"/>
          </a:xfrm>
          <a:prstGeom prst="rect">
            <a:avLst/>
          </a:prstGeom>
          <a:solidFill>
            <a:srgbClr val="2E3C98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 Analogy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9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C6F40C5-E8DB-484D-A854-BBD1ED8D0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45556"/>
              </p:ext>
            </p:extLst>
          </p:nvPr>
        </p:nvGraphicFramePr>
        <p:xfrm>
          <a:off x="261579" y="578785"/>
          <a:ext cx="11614245" cy="52512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6528">
                  <a:extLst>
                    <a:ext uri="{9D8B030D-6E8A-4147-A177-3AD203B41FA5}">
                      <a16:colId xmlns:a16="http://schemas.microsoft.com/office/drawing/2014/main" val="2656877761"/>
                    </a:ext>
                  </a:extLst>
                </a:gridCol>
                <a:gridCol w="2934269">
                  <a:extLst>
                    <a:ext uri="{9D8B030D-6E8A-4147-A177-3AD203B41FA5}">
                      <a16:colId xmlns:a16="http://schemas.microsoft.com/office/drawing/2014/main" val="1179095023"/>
                    </a:ext>
                  </a:extLst>
                </a:gridCol>
                <a:gridCol w="2374710">
                  <a:extLst>
                    <a:ext uri="{9D8B030D-6E8A-4147-A177-3AD203B41FA5}">
                      <a16:colId xmlns:a16="http://schemas.microsoft.com/office/drawing/2014/main" val="1221836280"/>
                    </a:ext>
                  </a:extLst>
                </a:gridCol>
                <a:gridCol w="2155889">
                  <a:extLst>
                    <a:ext uri="{9D8B030D-6E8A-4147-A177-3AD203B41FA5}">
                      <a16:colId xmlns:a16="http://schemas.microsoft.com/office/drawing/2014/main" val="444485943"/>
                    </a:ext>
                  </a:extLst>
                </a:gridCol>
                <a:gridCol w="2322849">
                  <a:extLst>
                    <a:ext uri="{9D8B030D-6E8A-4147-A177-3AD203B41FA5}">
                      <a16:colId xmlns:a16="http://schemas.microsoft.com/office/drawing/2014/main" val="602235004"/>
                    </a:ext>
                  </a:extLst>
                </a:gridCol>
              </a:tblGrid>
              <a:tr h="676807">
                <a:tc rowSpan="3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247584"/>
                  </a:ext>
                </a:extLst>
              </a:tr>
              <a:tr h="58157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455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Adobe Creative Cloud 2015 64–bit is now supported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Documentum Edition is deprecated in this release. EMC recommends to upgrade to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Enterprise Edition.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JRE is removed from client installers and a JDK path can be added for client installers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Possibility to 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specify a JDK path 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installation for WebSphere.</a:t>
                      </a:r>
                      <a:endParaRPr lang="en-IN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Encryption standard for PDF output of new PDF emitters is upgraded to AES-256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Platform security is increased to higher enterprise security standards </a:t>
                      </a:r>
                      <a:endParaRPr lang="en-IN" sz="1000" b="0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Google Chrome now supported across all application layers</a:t>
                      </a:r>
                    </a:p>
                    <a:p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Added support for OpenText Directory Services to manage single sign-on for users of OpenText products </a:t>
                      </a:r>
                    </a:p>
                    <a:p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Improved file security to ensure uploaded content does not present any vulnerability </a:t>
                      </a:r>
                    </a:p>
                    <a:p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 Documentation consolidated on the OpenText Global Help Server for more timely updates 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Arial" charset="0"/>
                        </a:rPr>
                        <a:t>Improve ease of use around administration and configuration of system</a:t>
                      </a:r>
                    </a:p>
                    <a:p>
                      <a:pPr marL="285750" lvl="0" indent="-285750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000" b="0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  <a:p>
                      <a:pPr marL="285750" lvl="0" indent="-285750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Arial" charset="0"/>
                        </a:rPr>
                        <a:t>Provide latest platform support (OS, application server, database and authoring)</a:t>
                      </a:r>
                    </a:p>
                    <a:p>
                      <a:pPr marL="285750" lvl="0" indent="-285750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000" b="0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  <a:p>
                      <a:pPr marL="285750" lvl="0" indent="-285750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Arial" charset="0"/>
                        </a:rPr>
                        <a:t>Improve security related functionality for consistency with current standards</a:t>
                      </a:r>
                    </a:p>
                    <a:p>
                      <a:pPr marL="285750" lvl="0" indent="-285750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000" b="0" dirty="0">
                        <a:solidFill>
                          <a:srgbClr val="000000"/>
                        </a:solidFill>
                        <a:latin typeface="Arial" charset="0"/>
                      </a:endParaRPr>
                    </a:p>
                    <a:p>
                      <a:pPr marL="285750" lvl="0" indent="-285750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Arial" charset="0"/>
                        </a:rPr>
                        <a:t>Continued documentation improvements for clarity and usefulness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73767"/>
                  </a:ext>
                </a:extLst>
              </a:tr>
              <a:tr h="103068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Improvements in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xEditor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xPression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versioninter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operability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xRevise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Rejected action is displayed in the Action column of the Audit Trail screen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xEditor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document loading performance is improved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enables administrators to control the ability of users to select Optional Paragraph options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xEditor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Controls the ability of users to preview and publish PDFs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xEditor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Enable or disable the ability of users to turn off the variable coloring in a document work item </a:t>
                      </a:r>
                      <a:endParaRPr lang="en-IN" sz="1000" b="0" i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Added a new </a:t>
                      </a:r>
                      <a:r>
                        <a:rPr lang="en-US" sz="1000" b="0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xRevise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document work item migration utility.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Added support for multiple editable areas in </a:t>
                      </a:r>
                      <a:r>
                        <a:rPr lang="en-US" sz="1000" b="0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xDesign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Online Editor (</a:t>
                      </a:r>
                      <a:r>
                        <a:rPr lang="en-US" sz="1000" b="0" i="0" u="none" strike="noStrike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xDOE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904670"/>
                  </a:ext>
                </a:extLst>
              </a:tr>
            </a:tbl>
          </a:graphicData>
        </a:graphic>
      </p:graphicFrame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675C61F-16C5-47D8-9920-58475E649F62}"/>
              </a:ext>
            </a:extLst>
          </p:cNvPr>
          <p:cNvSpPr/>
          <p:nvPr/>
        </p:nvSpPr>
        <p:spPr>
          <a:xfrm>
            <a:off x="2746140" y="1334272"/>
            <a:ext cx="1719618" cy="409433"/>
          </a:xfrm>
          <a:prstGeom prst="homePlate">
            <a:avLst/>
          </a:prstGeom>
          <a:solidFill>
            <a:srgbClr val="10B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4.6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CEEBCCFB-7452-49B2-B541-95D904803181}"/>
              </a:ext>
            </a:extLst>
          </p:cNvPr>
          <p:cNvSpPr/>
          <p:nvPr/>
        </p:nvSpPr>
        <p:spPr>
          <a:xfrm>
            <a:off x="5208892" y="1340896"/>
            <a:ext cx="1719618" cy="409433"/>
          </a:xfrm>
          <a:prstGeom prst="homePlate">
            <a:avLst/>
          </a:prstGeom>
          <a:solidFill>
            <a:srgbClr val="185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4.7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97B938F-AF2F-45F5-86A8-46EE5CB6E3C2}"/>
              </a:ext>
            </a:extLst>
          </p:cNvPr>
          <p:cNvSpPr/>
          <p:nvPr/>
        </p:nvSpPr>
        <p:spPr>
          <a:xfrm>
            <a:off x="7542940" y="1334272"/>
            <a:ext cx="1719618" cy="409433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20.3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9287F23E-2DD3-4155-A485-7EFF2317684D}"/>
              </a:ext>
            </a:extLst>
          </p:cNvPr>
          <p:cNvSpPr/>
          <p:nvPr/>
        </p:nvSpPr>
        <p:spPr>
          <a:xfrm>
            <a:off x="9876988" y="1334272"/>
            <a:ext cx="1719618" cy="409433"/>
          </a:xfrm>
          <a:prstGeom prst="homePlate">
            <a:avLst/>
          </a:prstGeom>
          <a:solidFill>
            <a:srgbClr val="B5E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21</a:t>
            </a:r>
          </a:p>
          <a:p>
            <a:pPr algn="ctr"/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(2021)</a:t>
            </a: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72527A6B-0B4E-490E-BA23-5078D71BFAD6}"/>
              </a:ext>
            </a:extLst>
          </p:cNvPr>
          <p:cNvSpPr/>
          <p:nvPr/>
        </p:nvSpPr>
        <p:spPr>
          <a:xfrm>
            <a:off x="3245949" y="687340"/>
            <a:ext cx="720000" cy="54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40" h="3483">
                <a:moveTo>
                  <a:pt x="4072" y="96"/>
                </a:moveTo>
                <a:cubicBezTo>
                  <a:pt x="1591" y="2561"/>
                  <a:pt x="1591" y="2561"/>
                  <a:pt x="1591" y="2561"/>
                </a:cubicBezTo>
                <a:cubicBezTo>
                  <a:pt x="573" y="1543"/>
                  <a:pt x="573" y="1543"/>
                  <a:pt x="573" y="1543"/>
                </a:cubicBezTo>
                <a:cubicBezTo>
                  <a:pt x="446" y="1416"/>
                  <a:pt x="238" y="1416"/>
                  <a:pt x="111" y="1543"/>
                </a:cubicBezTo>
                <a:cubicBezTo>
                  <a:pt x="48" y="1607"/>
                  <a:pt x="0" y="1702"/>
                  <a:pt x="0" y="1782"/>
                </a:cubicBezTo>
                <a:cubicBezTo>
                  <a:pt x="0" y="1877"/>
                  <a:pt x="48" y="1956"/>
                  <a:pt x="111" y="2020"/>
                </a:cubicBezTo>
                <a:cubicBezTo>
                  <a:pt x="1543" y="3452"/>
                  <a:pt x="1543" y="3452"/>
                  <a:pt x="1543" y="3452"/>
                </a:cubicBezTo>
                <a:cubicBezTo>
                  <a:pt x="1559" y="3467"/>
                  <a:pt x="1574" y="3483"/>
                  <a:pt x="1591" y="3483"/>
                </a:cubicBezTo>
                <a:cubicBezTo>
                  <a:pt x="1622" y="3483"/>
                  <a:pt x="1638" y="3467"/>
                  <a:pt x="1654" y="3452"/>
                </a:cubicBezTo>
                <a:cubicBezTo>
                  <a:pt x="1845" y="3261"/>
                  <a:pt x="1845" y="3261"/>
                  <a:pt x="1845" y="3261"/>
                </a:cubicBezTo>
                <a:cubicBezTo>
                  <a:pt x="4533" y="573"/>
                  <a:pt x="4533" y="573"/>
                  <a:pt x="4533" y="573"/>
                </a:cubicBezTo>
                <a:cubicBezTo>
                  <a:pt x="4676" y="429"/>
                  <a:pt x="4676" y="223"/>
                  <a:pt x="4533" y="96"/>
                </a:cubicBezTo>
                <a:cubicBezTo>
                  <a:pt x="4406" y="-32"/>
                  <a:pt x="4199" y="-32"/>
                  <a:pt x="4072" y="96"/>
                </a:cubicBezTo>
                <a:close/>
                <a:moveTo>
                  <a:pt x="4422" y="462"/>
                </a:moveTo>
                <a:cubicBezTo>
                  <a:pt x="1734" y="3149"/>
                  <a:pt x="1734" y="3149"/>
                  <a:pt x="1734" y="3149"/>
                </a:cubicBezTo>
                <a:cubicBezTo>
                  <a:pt x="1591" y="3292"/>
                  <a:pt x="1591" y="3292"/>
                  <a:pt x="1591" y="3292"/>
                </a:cubicBezTo>
                <a:cubicBezTo>
                  <a:pt x="223" y="1909"/>
                  <a:pt x="223" y="1909"/>
                  <a:pt x="223" y="1909"/>
                </a:cubicBezTo>
                <a:cubicBezTo>
                  <a:pt x="191" y="1877"/>
                  <a:pt x="159" y="1829"/>
                  <a:pt x="159" y="1782"/>
                </a:cubicBezTo>
                <a:cubicBezTo>
                  <a:pt x="159" y="1734"/>
                  <a:pt x="191" y="1686"/>
                  <a:pt x="223" y="1655"/>
                </a:cubicBezTo>
                <a:cubicBezTo>
                  <a:pt x="255" y="1622"/>
                  <a:pt x="302" y="1607"/>
                  <a:pt x="350" y="1607"/>
                </a:cubicBezTo>
                <a:cubicBezTo>
                  <a:pt x="382" y="1607"/>
                  <a:pt x="429" y="1622"/>
                  <a:pt x="461" y="1655"/>
                </a:cubicBezTo>
                <a:cubicBezTo>
                  <a:pt x="1543" y="2736"/>
                  <a:pt x="1543" y="2736"/>
                  <a:pt x="1543" y="2736"/>
                </a:cubicBezTo>
                <a:cubicBezTo>
                  <a:pt x="1574" y="2768"/>
                  <a:pt x="1622" y="2768"/>
                  <a:pt x="1654" y="2736"/>
                </a:cubicBezTo>
                <a:cubicBezTo>
                  <a:pt x="4183" y="207"/>
                  <a:pt x="4183" y="207"/>
                  <a:pt x="4183" y="207"/>
                </a:cubicBezTo>
                <a:cubicBezTo>
                  <a:pt x="4246" y="143"/>
                  <a:pt x="4358" y="143"/>
                  <a:pt x="4422" y="207"/>
                </a:cubicBezTo>
                <a:cubicBezTo>
                  <a:pt x="4501" y="271"/>
                  <a:pt x="4501" y="382"/>
                  <a:pt x="4422" y="462"/>
                </a:cubicBezTo>
                <a:close/>
              </a:path>
            </a:pathLst>
          </a:custGeom>
          <a:solidFill>
            <a:srgbClr val="10B0A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76AC38D7-6E59-492C-878F-BD7EFAFDA384}"/>
              </a:ext>
            </a:extLst>
          </p:cNvPr>
          <p:cNvSpPr/>
          <p:nvPr/>
        </p:nvSpPr>
        <p:spPr>
          <a:xfrm>
            <a:off x="7869885" y="642794"/>
            <a:ext cx="720000" cy="54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1" h="3006">
                <a:moveTo>
                  <a:pt x="0" y="1495"/>
                </a:moveTo>
                <a:cubicBezTo>
                  <a:pt x="0" y="1670"/>
                  <a:pt x="143" y="1813"/>
                  <a:pt x="318" y="1813"/>
                </a:cubicBezTo>
                <a:cubicBezTo>
                  <a:pt x="3181" y="1813"/>
                  <a:pt x="3181" y="1813"/>
                  <a:pt x="3181" y="1813"/>
                </a:cubicBezTo>
                <a:cubicBezTo>
                  <a:pt x="2545" y="2449"/>
                  <a:pt x="2545" y="2449"/>
                  <a:pt x="2545" y="2449"/>
                </a:cubicBezTo>
                <a:cubicBezTo>
                  <a:pt x="2417" y="2577"/>
                  <a:pt x="2417" y="2784"/>
                  <a:pt x="2545" y="2911"/>
                </a:cubicBezTo>
                <a:cubicBezTo>
                  <a:pt x="2608" y="2975"/>
                  <a:pt x="2688" y="3006"/>
                  <a:pt x="2768" y="3006"/>
                </a:cubicBezTo>
                <a:cubicBezTo>
                  <a:pt x="2863" y="3006"/>
                  <a:pt x="2943" y="2975"/>
                  <a:pt x="3006" y="2911"/>
                </a:cubicBezTo>
                <a:cubicBezTo>
                  <a:pt x="4183" y="1734"/>
                  <a:pt x="4183" y="1734"/>
                  <a:pt x="4183" y="1734"/>
                </a:cubicBezTo>
                <a:cubicBezTo>
                  <a:pt x="4215" y="1702"/>
                  <a:pt x="4231" y="1654"/>
                  <a:pt x="4247" y="1622"/>
                </a:cubicBezTo>
                <a:cubicBezTo>
                  <a:pt x="4279" y="1543"/>
                  <a:pt x="4279" y="1448"/>
                  <a:pt x="4247" y="1384"/>
                </a:cubicBezTo>
                <a:cubicBezTo>
                  <a:pt x="4231" y="1336"/>
                  <a:pt x="4215" y="1304"/>
                  <a:pt x="4183" y="1273"/>
                </a:cubicBezTo>
                <a:cubicBezTo>
                  <a:pt x="3006" y="95"/>
                  <a:pt x="3006" y="95"/>
                  <a:pt x="3006" y="95"/>
                </a:cubicBezTo>
                <a:cubicBezTo>
                  <a:pt x="2879" y="-32"/>
                  <a:pt x="2672" y="-32"/>
                  <a:pt x="2545" y="95"/>
                </a:cubicBezTo>
                <a:cubicBezTo>
                  <a:pt x="2417" y="223"/>
                  <a:pt x="2417" y="413"/>
                  <a:pt x="2545" y="541"/>
                </a:cubicBezTo>
                <a:cubicBezTo>
                  <a:pt x="3181" y="1177"/>
                  <a:pt x="3181" y="1177"/>
                  <a:pt x="3181" y="1177"/>
                </a:cubicBezTo>
                <a:cubicBezTo>
                  <a:pt x="318" y="1177"/>
                  <a:pt x="318" y="1177"/>
                  <a:pt x="318" y="1177"/>
                </a:cubicBezTo>
                <a:cubicBezTo>
                  <a:pt x="143" y="1177"/>
                  <a:pt x="0" y="1320"/>
                  <a:pt x="0" y="1495"/>
                </a:cubicBezTo>
                <a:close/>
                <a:moveTo>
                  <a:pt x="3420" y="1193"/>
                </a:moveTo>
                <a:cubicBezTo>
                  <a:pt x="2656" y="430"/>
                  <a:pt x="2656" y="430"/>
                  <a:pt x="2656" y="430"/>
                </a:cubicBezTo>
                <a:cubicBezTo>
                  <a:pt x="2625" y="398"/>
                  <a:pt x="2608" y="366"/>
                  <a:pt x="2608" y="318"/>
                </a:cubicBezTo>
                <a:cubicBezTo>
                  <a:pt x="2608" y="270"/>
                  <a:pt x="2625" y="239"/>
                  <a:pt x="2656" y="207"/>
                </a:cubicBezTo>
                <a:cubicBezTo>
                  <a:pt x="2720" y="143"/>
                  <a:pt x="2831" y="143"/>
                  <a:pt x="2895" y="207"/>
                </a:cubicBezTo>
                <a:cubicBezTo>
                  <a:pt x="4072" y="1384"/>
                  <a:pt x="4072" y="1384"/>
                  <a:pt x="4072" y="1384"/>
                </a:cubicBezTo>
                <a:cubicBezTo>
                  <a:pt x="4088" y="1400"/>
                  <a:pt x="4104" y="1416"/>
                  <a:pt x="4104" y="1431"/>
                </a:cubicBezTo>
                <a:cubicBezTo>
                  <a:pt x="4119" y="1479"/>
                  <a:pt x="4119" y="1527"/>
                  <a:pt x="4104" y="1559"/>
                </a:cubicBezTo>
                <a:cubicBezTo>
                  <a:pt x="4104" y="1575"/>
                  <a:pt x="4088" y="1607"/>
                  <a:pt x="4072" y="1622"/>
                </a:cubicBezTo>
                <a:cubicBezTo>
                  <a:pt x="2895" y="2800"/>
                  <a:pt x="2895" y="2800"/>
                  <a:pt x="2895" y="2800"/>
                </a:cubicBezTo>
                <a:cubicBezTo>
                  <a:pt x="2831" y="2863"/>
                  <a:pt x="2720" y="2863"/>
                  <a:pt x="2656" y="2800"/>
                </a:cubicBezTo>
                <a:cubicBezTo>
                  <a:pt x="2592" y="2736"/>
                  <a:pt x="2592" y="2625"/>
                  <a:pt x="2656" y="2561"/>
                </a:cubicBezTo>
                <a:cubicBezTo>
                  <a:pt x="3420" y="1797"/>
                  <a:pt x="3420" y="1797"/>
                  <a:pt x="3420" y="1797"/>
                </a:cubicBezTo>
                <a:cubicBezTo>
                  <a:pt x="3452" y="1782"/>
                  <a:pt x="3452" y="1734"/>
                  <a:pt x="3435" y="1718"/>
                </a:cubicBezTo>
                <a:cubicBezTo>
                  <a:pt x="3435" y="1686"/>
                  <a:pt x="3404" y="1654"/>
                  <a:pt x="3372" y="1654"/>
                </a:cubicBezTo>
                <a:cubicBezTo>
                  <a:pt x="318" y="1654"/>
                  <a:pt x="318" y="1654"/>
                  <a:pt x="318" y="1654"/>
                </a:cubicBezTo>
                <a:cubicBezTo>
                  <a:pt x="238" y="1654"/>
                  <a:pt x="159" y="1591"/>
                  <a:pt x="159" y="1495"/>
                </a:cubicBezTo>
                <a:cubicBezTo>
                  <a:pt x="159" y="1416"/>
                  <a:pt x="238" y="1336"/>
                  <a:pt x="318" y="1336"/>
                </a:cubicBezTo>
                <a:cubicBezTo>
                  <a:pt x="3372" y="1336"/>
                  <a:pt x="3372" y="1336"/>
                  <a:pt x="3372" y="1336"/>
                </a:cubicBezTo>
                <a:cubicBezTo>
                  <a:pt x="3404" y="1336"/>
                  <a:pt x="3435" y="1320"/>
                  <a:pt x="3435" y="1288"/>
                </a:cubicBezTo>
                <a:cubicBezTo>
                  <a:pt x="3452" y="1257"/>
                  <a:pt x="3452" y="1225"/>
                  <a:pt x="3420" y="1193"/>
                </a:cubicBezTo>
                <a:close/>
              </a:path>
            </a:pathLst>
          </a:custGeom>
          <a:solidFill>
            <a:srgbClr val="00B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19" name="Freeform: Shape 17">
            <a:extLst>
              <a:ext uri="{FF2B5EF4-FFF2-40B4-BE49-F238E27FC236}">
                <a16:creationId xmlns:a16="http://schemas.microsoft.com/office/drawing/2014/main" id="{84EA8138-994E-450C-B7B3-6131BA55A100}"/>
              </a:ext>
            </a:extLst>
          </p:cNvPr>
          <p:cNvSpPr/>
          <p:nvPr/>
        </p:nvSpPr>
        <p:spPr>
          <a:xfrm>
            <a:off x="10397236" y="640235"/>
            <a:ext cx="540000" cy="54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01" h="4780">
                <a:moveTo>
                  <a:pt x="1034" y="358"/>
                </a:moveTo>
                <a:cubicBezTo>
                  <a:pt x="1050" y="373"/>
                  <a:pt x="1066" y="390"/>
                  <a:pt x="1082" y="390"/>
                </a:cubicBezTo>
                <a:cubicBezTo>
                  <a:pt x="1113" y="390"/>
                  <a:pt x="1129" y="373"/>
                  <a:pt x="1145" y="358"/>
                </a:cubicBezTo>
                <a:cubicBezTo>
                  <a:pt x="1177" y="326"/>
                  <a:pt x="1177" y="278"/>
                  <a:pt x="1145" y="246"/>
                </a:cubicBezTo>
                <a:lnTo>
                  <a:pt x="907" y="24"/>
                </a:lnTo>
                <a:cubicBezTo>
                  <a:pt x="875" y="-8"/>
                  <a:pt x="827" y="-8"/>
                  <a:pt x="795" y="24"/>
                </a:cubicBezTo>
                <a:cubicBezTo>
                  <a:pt x="764" y="55"/>
                  <a:pt x="764" y="103"/>
                  <a:pt x="795" y="135"/>
                </a:cubicBezTo>
                <a:close/>
                <a:moveTo>
                  <a:pt x="3404" y="390"/>
                </a:moveTo>
                <a:cubicBezTo>
                  <a:pt x="3420" y="390"/>
                  <a:pt x="3436" y="373"/>
                  <a:pt x="3452" y="358"/>
                </a:cubicBezTo>
                <a:lnTo>
                  <a:pt x="3690" y="135"/>
                </a:lnTo>
                <a:cubicBezTo>
                  <a:pt x="3722" y="103"/>
                  <a:pt x="3722" y="55"/>
                  <a:pt x="3690" y="24"/>
                </a:cubicBezTo>
                <a:cubicBezTo>
                  <a:pt x="3658" y="-8"/>
                  <a:pt x="3610" y="-8"/>
                  <a:pt x="3579" y="24"/>
                </a:cubicBezTo>
                <a:lnTo>
                  <a:pt x="3340" y="246"/>
                </a:lnTo>
                <a:cubicBezTo>
                  <a:pt x="3309" y="278"/>
                  <a:pt x="3309" y="326"/>
                  <a:pt x="3340" y="358"/>
                </a:cubicBezTo>
                <a:cubicBezTo>
                  <a:pt x="3356" y="373"/>
                  <a:pt x="3372" y="390"/>
                  <a:pt x="3404" y="390"/>
                </a:cubicBezTo>
                <a:close/>
                <a:moveTo>
                  <a:pt x="907" y="3141"/>
                </a:moveTo>
                <a:lnTo>
                  <a:pt x="1145" y="2902"/>
                </a:lnTo>
                <a:cubicBezTo>
                  <a:pt x="1177" y="2871"/>
                  <a:pt x="1177" y="2823"/>
                  <a:pt x="1145" y="2791"/>
                </a:cubicBezTo>
                <a:cubicBezTo>
                  <a:pt x="1113" y="2759"/>
                  <a:pt x="1066" y="2759"/>
                  <a:pt x="1034" y="2791"/>
                </a:cubicBezTo>
                <a:lnTo>
                  <a:pt x="795" y="3030"/>
                </a:lnTo>
                <a:cubicBezTo>
                  <a:pt x="764" y="3062"/>
                  <a:pt x="764" y="3109"/>
                  <a:pt x="795" y="3141"/>
                </a:cubicBezTo>
                <a:cubicBezTo>
                  <a:pt x="811" y="3157"/>
                  <a:pt x="843" y="3157"/>
                  <a:pt x="859" y="3157"/>
                </a:cubicBezTo>
                <a:cubicBezTo>
                  <a:pt x="875" y="3157"/>
                  <a:pt x="891" y="3157"/>
                  <a:pt x="907" y="3141"/>
                </a:cubicBezTo>
                <a:close/>
                <a:moveTo>
                  <a:pt x="3627" y="3157"/>
                </a:moveTo>
                <a:cubicBezTo>
                  <a:pt x="3643" y="3157"/>
                  <a:pt x="3674" y="3157"/>
                  <a:pt x="3690" y="3141"/>
                </a:cubicBezTo>
                <a:cubicBezTo>
                  <a:pt x="3722" y="3109"/>
                  <a:pt x="3722" y="3062"/>
                  <a:pt x="3690" y="3030"/>
                </a:cubicBezTo>
                <a:lnTo>
                  <a:pt x="3452" y="2791"/>
                </a:lnTo>
                <a:cubicBezTo>
                  <a:pt x="3420" y="2759"/>
                  <a:pt x="3372" y="2759"/>
                  <a:pt x="3340" y="2791"/>
                </a:cubicBezTo>
                <a:cubicBezTo>
                  <a:pt x="3309" y="2823"/>
                  <a:pt x="3309" y="2871"/>
                  <a:pt x="3340" y="2902"/>
                </a:cubicBezTo>
                <a:lnTo>
                  <a:pt x="3579" y="3141"/>
                </a:lnTo>
                <a:cubicBezTo>
                  <a:pt x="3595" y="3157"/>
                  <a:pt x="3610" y="3157"/>
                  <a:pt x="3627" y="3157"/>
                </a:cubicBezTo>
                <a:close/>
                <a:moveTo>
                  <a:pt x="80" y="1662"/>
                </a:moveTo>
                <a:lnTo>
                  <a:pt x="446" y="1662"/>
                </a:lnTo>
                <a:cubicBezTo>
                  <a:pt x="493" y="1662"/>
                  <a:pt x="525" y="1614"/>
                  <a:pt x="525" y="1582"/>
                </a:cubicBezTo>
                <a:cubicBezTo>
                  <a:pt x="525" y="1535"/>
                  <a:pt x="493" y="1503"/>
                  <a:pt x="446" y="1503"/>
                </a:cubicBezTo>
                <a:lnTo>
                  <a:pt x="80" y="1503"/>
                </a:lnTo>
                <a:cubicBezTo>
                  <a:pt x="32" y="1503"/>
                  <a:pt x="0" y="1535"/>
                  <a:pt x="0" y="1582"/>
                </a:cubicBezTo>
                <a:cubicBezTo>
                  <a:pt x="0" y="1614"/>
                  <a:pt x="32" y="1662"/>
                  <a:pt x="80" y="1662"/>
                </a:cubicBezTo>
                <a:close/>
                <a:moveTo>
                  <a:pt x="4056" y="1662"/>
                </a:moveTo>
                <a:lnTo>
                  <a:pt x="4422" y="1662"/>
                </a:lnTo>
                <a:cubicBezTo>
                  <a:pt x="4470" y="1662"/>
                  <a:pt x="4501" y="1614"/>
                  <a:pt x="4501" y="1582"/>
                </a:cubicBezTo>
                <a:cubicBezTo>
                  <a:pt x="4501" y="1535"/>
                  <a:pt x="4470" y="1503"/>
                  <a:pt x="4422" y="1503"/>
                </a:cubicBezTo>
                <a:lnTo>
                  <a:pt x="4056" y="1503"/>
                </a:lnTo>
                <a:cubicBezTo>
                  <a:pt x="4009" y="1503"/>
                  <a:pt x="3976" y="1535"/>
                  <a:pt x="3976" y="1582"/>
                </a:cubicBezTo>
                <a:cubicBezTo>
                  <a:pt x="3976" y="1614"/>
                  <a:pt x="4009" y="1662"/>
                  <a:pt x="4056" y="1662"/>
                </a:cubicBezTo>
                <a:close/>
                <a:moveTo>
                  <a:pt x="1559" y="2887"/>
                </a:moveTo>
                <a:lnTo>
                  <a:pt x="1559" y="3141"/>
                </a:lnTo>
                <a:lnTo>
                  <a:pt x="1559" y="3236"/>
                </a:lnTo>
                <a:lnTo>
                  <a:pt x="1559" y="4159"/>
                </a:lnTo>
                <a:cubicBezTo>
                  <a:pt x="1559" y="4525"/>
                  <a:pt x="1829" y="4780"/>
                  <a:pt x="2211" y="4780"/>
                </a:cubicBezTo>
                <a:cubicBezTo>
                  <a:pt x="2577" y="4780"/>
                  <a:pt x="2831" y="4525"/>
                  <a:pt x="2831" y="4159"/>
                </a:cubicBezTo>
                <a:lnTo>
                  <a:pt x="2831" y="3236"/>
                </a:lnTo>
                <a:lnTo>
                  <a:pt x="2831" y="3141"/>
                </a:lnTo>
                <a:lnTo>
                  <a:pt x="2831" y="2887"/>
                </a:lnTo>
                <a:cubicBezTo>
                  <a:pt x="2991" y="2823"/>
                  <a:pt x="3118" y="2744"/>
                  <a:pt x="3245" y="2616"/>
                </a:cubicBezTo>
                <a:cubicBezTo>
                  <a:pt x="3531" y="2330"/>
                  <a:pt x="3690" y="1964"/>
                  <a:pt x="3690" y="1582"/>
                </a:cubicBezTo>
                <a:cubicBezTo>
                  <a:pt x="3706" y="1185"/>
                  <a:pt x="3563" y="819"/>
                  <a:pt x="3277" y="533"/>
                </a:cubicBezTo>
                <a:cubicBezTo>
                  <a:pt x="3006" y="262"/>
                  <a:pt x="2640" y="103"/>
                  <a:pt x="2243" y="103"/>
                </a:cubicBezTo>
                <a:cubicBezTo>
                  <a:pt x="1845" y="103"/>
                  <a:pt x="1479" y="262"/>
                  <a:pt x="1209" y="533"/>
                </a:cubicBezTo>
                <a:cubicBezTo>
                  <a:pt x="923" y="819"/>
                  <a:pt x="780" y="1185"/>
                  <a:pt x="764" y="1582"/>
                </a:cubicBezTo>
                <a:cubicBezTo>
                  <a:pt x="764" y="1964"/>
                  <a:pt x="923" y="2330"/>
                  <a:pt x="1193" y="2616"/>
                </a:cubicBezTo>
                <a:cubicBezTo>
                  <a:pt x="1304" y="2727"/>
                  <a:pt x="1400" y="2823"/>
                  <a:pt x="1559" y="2887"/>
                </a:cubicBezTo>
                <a:close/>
                <a:moveTo>
                  <a:pt x="1718" y="4080"/>
                </a:moveTo>
                <a:lnTo>
                  <a:pt x="1718" y="3730"/>
                </a:lnTo>
                <a:lnTo>
                  <a:pt x="2434" y="4080"/>
                </a:lnTo>
                <a:close/>
                <a:moveTo>
                  <a:pt x="2211" y="4620"/>
                </a:moveTo>
                <a:cubicBezTo>
                  <a:pt x="1956" y="4620"/>
                  <a:pt x="1765" y="4461"/>
                  <a:pt x="1734" y="4239"/>
                </a:cubicBezTo>
                <a:lnTo>
                  <a:pt x="2672" y="4239"/>
                </a:lnTo>
                <a:cubicBezTo>
                  <a:pt x="2640" y="4477"/>
                  <a:pt x="2465" y="4620"/>
                  <a:pt x="2211" y="4620"/>
                </a:cubicBezTo>
                <a:close/>
                <a:moveTo>
                  <a:pt x="2672" y="4032"/>
                </a:moveTo>
                <a:lnTo>
                  <a:pt x="1718" y="3539"/>
                </a:lnTo>
                <a:lnTo>
                  <a:pt x="1718" y="3332"/>
                </a:lnTo>
                <a:lnTo>
                  <a:pt x="2672" y="3825"/>
                </a:lnTo>
                <a:close/>
                <a:moveTo>
                  <a:pt x="2672" y="3634"/>
                </a:moveTo>
                <a:lnTo>
                  <a:pt x="2036" y="3316"/>
                </a:lnTo>
                <a:lnTo>
                  <a:pt x="2672" y="3316"/>
                </a:lnTo>
                <a:close/>
                <a:moveTo>
                  <a:pt x="1320" y="660"/>
                </a:moveTo>
                <a:cubicBezTo>
                  <a:pt x="1559" y="405"/>
                  <a:pt x="1893" y="262"/>
                  <a:pt x="2243" y="262"/>
                </a:cubicBezTo>
                <a:cubicBezTo>
                  <a:pt x="2593" y="262"/>
                  <a:pt x="2927" y="405"/>
                  <a:pt x="3165" y="660"/>
                </a:cubicBezTo>
                <a:cubicBezTo>
                  <a:pt x="3420" y="899"/>
                  <a:pt x="3547" y="1217"/>
                  <a:pt x="3531" y="1582"/>
                </a:cubicBezTo>
                <a:cubicBezTo>
                  <a:pt x="3531" y="1917"/>
                  <a:pt x="3388" y="2250"/>
                  <a:pt x="3134" y="2505"/>
                </a:cubicBezTo>
                <a:cubicBezTo>
                  <a:pt x="3022" y="2616"/>
                  <a:pt x="2895" y="2696"/>
                  <a:pt x="2720" y="2759"/>
                </a:cubicBezTo>
                <a:cubicBezTo>
                  <a:pt x="2688" y="2775"/>
                  <a:pt x="2672" y="2791"/>
                  <a:pt x="2672" y="2839"/>
                </a:cubicBezTo>
                <a:lnTo>
                  <a:pt x="2672" y="3141"/>
                </a:lnTo>
                <a:lnTo>
                  <a:pt x="2672" y="3157"/>
                </a:lnTo>
                <a:lnTo>
                  <a:pt x="1734" y="3157"/>
                </a:lnTo>
                <a:lnTo>
                  <a:pt x="1718" y="3157"/>
                </a:lnTo>
                <a:lnTo>
                  <a:pt x="1718" y="3141"/>
                </a:lnTo>
                <a:lnTo>
                  <a:pt x="1718" y="2839"/>
                </a:lnTo>
                <a:cubicBezTo>
                  <a:pt x="1718" y="2791"/>
                  <a:pt x="1702" y="2775"/>
                  <a:pt x="1670" y="2759"/>
                </a:cubicBezTo>
                <a:cubicBezTo>
                  <a:pt x="1511" y="2696"/>
                  <a:pt x="1432" y="2616"/>
                  <a:pt x="1304" y="2505"/>
                </a:cubicBezTo>
                <a:cubicBezTo>
                  <a:pt x="1066" y="2250"/>
                  <a:pt x="923" y="1932"/>
                  <a:pt x="923" y="1582"/>
                </a:cubicBezTo>
                <a:cubicBezTo>
                  <a:pt x="938" y="1232"/>
                  <a:pt x="1066" y="899"/>
                  <a:pt x="1320" y="660"/>
                </a:cubicBezTo>
                <a:close/>
                <a:moveTo>
                  <a:pt x="1591" y="2314"/>
                </a:moveTo>
                <a:cubicBezTo>
                  <a:pt x="1607" y="2314"/>
                  <a:pt x="1622" y="2298"/>
                  <a:pt x="1638" y="2282"/>
                </a:cubicBezTo>
                <a:cubicBezTo>
                  <a:pt x="1670" y="2250"/>
                  <a:pt x="1670" y="2203"/>
                  <a:pt x="1638" y="2171"/>
                </a:cubicBezTo>
                <a:cubicBezTo>
                  <a:pt x="1479" y="2012"/>
                  <a:pt x="1400" y="1805"/>
                  <a:pt x="1400" y="1582"/>
                </a:cubicBezTo>
                <a:cubicBezTo>
                  <a:pt x="1400" y="1344"/>
                  <a:pt x="1479" y="1137"/>
                  <a:pt x="1638" y="978"/>
                </a:cubicBezTo>
                <a:cubicBezTo>
                  <a:pt x="1670" y="946"/>
                  <a:pt x="1670" y="899"/>
                  <a:pt x="1638" y="867"/>
                </a:cubicBezTo>
                <a:cubicBezTo>
                  <a:pt x="1607" y="835"/>
                  <a:pt x="1559" y="835"/>
                  <a:pt x="1527" y="867"/>
                </a:cubicBezTo>
                <a:cubicBezTo>
                  <a:pt x="1336" y="1057"/>
                  <a:pt x="1241" y="1312"/>
                  <a:pt x="1241" y="1582"/>
                </a:cubicBezTo>
                <a:cubicBezTo>
                  <a:pt x="1241" y="1837"/>
                  <a:pt x="1336" y="2091"/>
                  <a:pt x="1527" y="2282"/>
                </a:cubicBezTo>
                <a:cubicBezTo>
                  <a:pt x="1543" y="2298"/>
                  <a:pt x="1575" y="2314"/>
                  <a:pt x="1591" y="2314"/>
                </a:cubicBezTo>
                <a:close/>
              </a:path>
            </a:pathLst>
          </a:custGeom>
          <a:solidFill>
            <a:srgbClr val="92D05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32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334079C5-DE9D-42CB-90F2-D499D73EA827}"/>
              </a:ext>
            </a:extLst>
          </p:cNvPr>
          <p:cNvSpPr/>
          <p:nvPr/>
        </p:nvSpPr>
        <p:spPr>
          <a:xfrm>
            <a:off x="5708702" y="642794"/>
            <a:ext cx="720000" cy="54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40" h="3483">
                <a:moveTo>
                  <a:pt x="4072" y="96"/>
                </a:moveTo>
                <a:cubicBezTo>
                  <a:pt x="1591" y="2561"/>
                  <a:pt x="1591" y="2561"/>
                  <a:pt x="1591" y="2561"/>
                </a:cubicBezTo>
                <a:cubicBezTo>
                  <a:pt x="573" y="1543"/>
                  <a:pt x="573" y="1543"/>
                  <a:pt x="573" y="1543"/>
                </a:cubicBezTo>
                <a:cubicBezTo>
                  <a:pt x="446" y="1416"/>
                  <a:pt x="238" y="1416"/>
                  <a:pt x="111" y="1543"/>
                </a:cubicBezTo>
                <a:cubicBezTo>
                  <a:pt x="48" y="1607"/>
                  <a:pt x="0" y="1702"/>
                  <a:pt x="0" y="1782"/>
                </a:cubicBezTo>
                <a:cubicBezTo>
                  <a:pt x="0" y="1877"/>
                  <a:pt x="48" y="1956"/>
                  <a:pt x="111" y="2020"/>
                </a:cubicBezTo>
                <a:cubicBezTo>
                  <a:pt x="1543" y="3452"/>
                  <a:pt x="1543" y="3452"/>
                  <a:pt x="1543" y="3452"/>
                </a:cubicBezTo>
                <a:cubicBezTo>
                  <a:pt x="1559" y="3467"/>
                  <a:pt x="1574" y="3483"/>
                  <a:pt x="1591" y="3483"/>
                </a:cubicBezTo>
                <a:cubicBezTo>
                  <a:pt x="1622" y="3483"/>
                  <a:pt x="1638" y="3467"/>
                  <a:pt x="1654" y="3452"/>
                </a:cubicBezTo>
                <a:cubicBezTo>
                  <a:pt x="1845" y="3261"/>
                  <a:pt x="1845" y="3261"/>
                  <a:pt x="1845" y="3261"/>
                </a:cubicBezTo>
                <a:cubicBezTo>
                  <a:pt x="4533" y="573"/>
                  <a:pt x="4533" y="573"/>
                  <a:pt x="4533" y="573"/>
                </a:cubicBezTo>
                <a:cubicBezTo>
                  <a:pt x="4676" y="429"/>
                  <a:pt x="4676" y="223"/>
                  <a:pt x="4533" y="96"/>
                </a:cubicBezTo>
                <a:cubicBezTo>
                  <a:pt x="4406" y="-32"/>
                  <a:pt x="4199" y="-32"/>
                  <a:pt x="4072" y="96"/>
                </a:cubicBezTo>
                <a:close/>
                <a:moveTo>
                  <a:pt x="4422" y="462"/>
                </a:moveTo>
                <a:cubicBezTo>
                  <a:pt x="1734" y="3149"/>
                  <a:pt x="1734" y="3149"/>
                  <a:pt x="1734" y="3149"/>
                </a:cubicBezTo>
                <a:cubicBezTo>
                  <a:pt x="1591" y="3292"/>
                  <a:pt x="1591" y="3292"/>
                  <a:pt x="1591" y="3292"/>
                </a:cubicBezTo>
                <a:cubicBezTo>
                  <a:pt x="223" y="1909"/>
                  <a:pt x="223" y="1909"/>
                  <a:pt x="223" y="1909"/>
                </a:cubicBezTo>
                <a:cubicBezTo>
                  <a:pt x="191" y="1877"/>
                  <a:pt x="159" y="1829"/>
                  <a:pt x="159" y="1782"/>
                </a:cubicBezTo>
                <a:cubicBezTo>
                  <a:pt x="159" y="1734"/>
                  <a:pt x="191" y="1686"/>
                  <a:pt x="223" y="1655"/>
                </a:cubicBezTo>
                <a:cubicBezTo>
                  <a:pt x="255" y="1622"/>
                  <a:pt x="302" y="1607"/>
                  <a:pt x="350" y="1607"/>
                </a:cubicBezTo>
                <a:cubicBezTo>
                  <a:pt x="382" y="1607"/>
                  <a:pt x="429" y="1622"/>
                  <a:pt x="461" y="1655"/>
                </a:cubicBezTo>
                <a:cubicBezTo>
                  <a:pt x="1543" y="2736"/>
                  <a:pt x="1543" y="2736"/>
                  <a:pt x="1543" y="2736"/>
                </a:cubicBezTo>
                <a:cubicBezTo>
                  <a:pt x="1574" y="2768"/>
                  <a:pt x="1622" y="2768"/>
                  <a:pt x="1654" y="2736"/>
                </a:cubicBezTo>
                <a:cubicBezTo>
                  <a:pt x="4183" y="207"/>
                  <a:pt x="4183" y="207"/>
                  <a:pt x="4183" y="207"/>
                </a:cubicBezTo>
                <a:cubicBezTo>
                  <a:pt x="4246" y="143"/>
                  <a:pt x="4358" y="143"/>
                  <a:pt x="4422" y="207"/>
                </a:cubicBezTo>
                <a:cubicBezTo>
                  <a:pt x="4501" y="271"/>
                  <a:pt x="4501" y="382"/>
                  <a:pt x="4422" y="462"/>
                </a:cubicBezTo>
                <a:close/>
              </a:path>
            </a:pathLst>
          </a:custGeom>
          <a:solidFill>
            <a:srgbClr val="0072A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dirty="0">
              <a:ln>
                <a:noFill/>
              </a:ln>
              <a:highlight>
                <a:srgbClr val="185E82"/>
              </a:highlight>
              <a:latin typeface="Arial" pitchFamily="18"/>
              <a:ea typeface="SimSun" pitchFamily="2"/>
              <a:cs typeface="Lucida Sans" pitchFamily="2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080612-E484-43E1-ABA4-8F3C0F2F823F}"/>
              </a:ext>
            </a:extLst>
          </p:cNvPr>
          <p:cNvGrpSpPr/>
          <p:nvPr/>
        </p:nvGrpSpPr>
        <p:grpSpPr>
          <a:xfrm>
            <a:off x="423083" y="2523170"/>
            <a:ext cx="1525138" cy="738657"/>
            <a:chOff x="3943232" y="833276"/>
            <a:chExt cx="1385460" cy="1306158"/>
          </a:xfrm>
        </p:grpSpPr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7513D40B-566B-4209-9E6E-BD8EA3FE2E69}"/>
                </a:ext>
              </a:extLst>
            </p:cNvPr>
            <p:cNvSpPr/>
            <p:nvPr/>
          </p:nvSpPr>
          <p:spPr>
            <a:xfrm>
              <a:off x="3943232" y="833276"/>
              <a:ext cx="1385460" cy="1306158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Top Corners Rounded 4">
              <a:extLst>
                <a:ext uri="{FF2B5EF4-FFF2-40B4-BE49-F238E27FC236}">
                  <a16:creationId xmlns:a16="http://schemas.microsoft.com/office/drawing/2014/main" id="{5C3C033B-9801-4AFD-A921-99B896045370}"/>
                </a:ext>
              </a:extLst>
            </p:cNvPr>
            <p:cNvSpPr txBox="1"/>
            <p:nvPr/>
          </p:nvSpPr>
          <p:spPr>
            <a:xfrm>
              <a:off x="4021220" y="865163"/>
              <a:ext cx="1257914" cy="1242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dirty="0"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Enhancements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48ECF1-7271-4A52-AA26-787D84AFB478}"/>
              </a:ext>
            </a:extLst>
          </p:cNvPr>
          <p:cNvGrpSpPr/>
          <p:nvPr/>
        </p:nvGrpSpPr>
        <p:grpSpPr>
          <a:xfrm>
            <a:off x="423083" y="4633597"/>
            <a:ext cx="1525138" cy="573979"/>
            <a:chOff x="3943232" y="833276"/>
            <a:chExt cx="1385460" cy="1306158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F3601201-BD59-4177-9C03-87C59CF9C97B}"/>
                </a:ext>
              </a:extLst>
            </p:cNvPr>
            <p:cNvSpPr/>
            <p:nvPr/>
          </p:nvSpPr>
          <p:spPr>
            <a:xfrm>
              <a:off x="3943232" y="833276"/>
              <a:ext cx="1385460" cy="1306158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angle: Top Corners Rounded 4">
              <a:extLst>
                <a:ext uri="{FF2B5EF4-FFF2-40B4-BE49-F238E27FC236}">
                  <a16:creationId xmlns:a16="http://schemas.microsoft.com/office/drawing/2014/main" id="{34153217-B208-49C9-950F-460B0E3D4064}"/>
                </a:ext>
              </a:extLst>
            </p:cNvPr>
            <p:cNvSpPr txBox="1"/>
            <p:nvPr/>
          </p:nvSpPr>
          <p:spPr>
            <a:xfrm>
              <a:off x="4021220" y="865163"/>
              <a:ext cx="1257914" cy="1242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Interactive Editing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38CC212E-0547-40E0-AEED-CA58C8F19C8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533309"/>
          </a:xfrm>
          <a:prstGeom prst="rect">
            <a:avLst/>
          </a:prstGeom>
          <a:solidFill>
            <a:srgbClr val="2E3C98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 Analogy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38CC212E-0547-40E0-AEED-CA58C8F19C8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533309"/>
          </a:xfrm>
          <a:prstGeom prst="rect">
            <a:avLst/>
          </a:prstGeom>
          <a:solidFill>
            <a:srgbClr val="2E3C98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 4.7 &amp; 20.3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BF0F645-1D29-42C9-A290-EC4448594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02154"/>
              </p:ext>
            </p:extLst>
          </p:nvPr>
        </p:nvGraphicFramePr>
        <p:xfrm>
          <a:off x="284921" y="639327"/>
          <a:ext cx="11277600" cy="556676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371303021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35269937"/>
                    </a:ext>
                  </a:extLst>
                </a:gridCol>
              </a:tblGrid>
              <a:tr h="324202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err="1">
                          <a:solidFill>
                            <a:schemeClr val="bg1"/>
                          </a:solidFill>
                        </a:rPr>
                        <a:t>xPression</a:t>
                      </a:r>
                      <a:r>
                        <a:rPr lang="en-IN" sz="1500" dirty="0">
                          <a:solidFill>
                            <a:schemeClr val="bg1"/>
                          </a:solidFill>
                        </a:rPr>
                        <a:t> 4.7</a:t>
                      </a:r>
                      <a:endParaRPr lang="en-IN" sz="15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err="1">
                          <a:solidFill>
                            <a:schemeClr val="bg1"/>
                          </a:solidFill>
                        </a:rPr>
                        <a:t>xPression</a:t>
                      </a:r>
                      <a:r>
                        <a:rPr lang="en-IN" sz="1500" dirty="0">
                          <a:solidFill>
                            <a:schemeClr val="bg1"/>
                          </a:solidFill>
                        </a:rPr>
                        <a:t> 20.3</a:t>
                      </a:r>
                      <a:endParaRPr lang="en-IN" sz="15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05567"/>
                  </a:ext>
                </a:extLst>
              </a:tr>
              <a:tr h="423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u="sng" strike="noStrike" kern="1200" baseline="0" dirty="0">
                          <a:solidFill>
                            <a:schemeClr val="dk1"/>
                          </a:solidFill>
                        </a:rPr>
                        <a:t>Platform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The encryption standard for PDF output of new PDF emitters is upgraded to AES-256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Platform security is increased to higher enterprise security standards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u="none" strike="noStrike" kern="1200" baseline="0" dirty="0">
                          <a:solidFill>
                            <a:schemeClr val="dk1"/>
                          </a:solidFill>
                        </a:rPr>
                        <a:t>Important </a:t>
                      </a:r>
                      <a:r>
                        <a:rPr lang="en-IN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xPression</a:t>
                      </a:r>
                      <a:r>
                        <a:rPr lang="en-IN" sz="1000" b="0" u="none" strike="noStrike" kern="1200" baseline="0" dirty="0">
                          <a:solidFill>
                            <a:schemeClr val="dk1"/>
                          </a:solidFill>
                        </a:rPr>
                        <a:t> documentation improvements.</a:t>
                      </a:r>
                    </a:p>
                    <a:p>
                      <a:endParaRPr lang="en-IN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u="sng" strike="noStrike" kern="1200" baseline="0" dirty="0">
                          <a:solidFill>
                            <a:schemeClr val="dk1"/>
                          </a:solidFill>
                        </a:rPr>
                        <a:t>Platform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Added support for Google Chrome across all application layers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Improved file security to ensure that uploaded content does not pose any vulnerability </a:t>
                      </a:r>
                      <a:endParaRPr lang="en-IN" sz="1000" b="0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Consolidated the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xPression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documentation on the OpenText Global Help Server </a:t>
                      </a:r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91198"/>
                  </a:ext>
                </a:extLst>
              </a:tr>
              <a:tr h="567354">
                <a:tc>
                  <a:txBody>
                    <a:bodyPr/>
                    <a:lstStyle/>
                    <a:p>
                      <a:r>
                        <a:rPr lang="en-IN" sz="1000" b="1" u="sng" strike="noStrike" kern="1200" baseline="0" dirty="0">
                          <a:solidFill>
                            <a:schemeClr val="dk1"/>
                          </a:solidFill>
                        </a:rPr>
                        <a:t>Design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To enable support of JDK11, the RMI mode is removed from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xDesign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In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xDesign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, effective date attribute values can be typed in directly.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xDesign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xPresso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for Adobe InDesign, and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xPresso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for Microsoft Word enable the control of page breaks between paragraphs and tables.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xPresso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for Microsoft Word supports more effective automatic mapping of variables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xPresso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for Adobe InDesign and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xPresso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for Microsoft Word support mass updates of documents with schema changes.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xPression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supports Search Tags Management to enable quicker searches in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xPression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applications.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In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xDesign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xPresso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for Adobe InDesign and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xPresso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for Word, a “Preserve Image Size” feature enables preservation of the native image size and ratio when inserting an image.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In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xPresso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for Adobe InDesign and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xPresso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for Word, a "Fit Content" option enables scaling of text in table cells to ensure text does not wrap onto a second line in the published output </a:t>
                      </a:r>
                    </a:p>
                    <a:p>
                      <a:endParaRPr lang="en-IN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1" u="sng" strike="noStrike" kern="1200" baseline="0" dirty="0">
                          <a:solidFill>
                            <a:schemeClr val="dk1"/>
                          </a:solidFill>
                        </a:rPr>
                        <a:t>Design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Added schema loading enhancements for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xPresso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for Word, InDesign, and Dreamweaver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Added a custom banner message that provides information to users who are logging in to an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xPression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Added a layout capability to include a blank page following a sub document in booklet imposition format.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Enhanced the QR code content stamp to allow for the inclusion of an image within the QR barcode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u="none" strike="noStrike" kern="1200" baseline="0" dirty="0">
                          <a:solidFill>
                            <a:schemeClr val="dk1"/>
                          </a:solidFill>
                        </a:rPr>
                        <a:t>Improved image resampling </a:t>
                      </a:r>
                      <a:endParaRPr lang="en-IN" sz="1000" b="0" i="0" u="none" strike="noStrike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68693"/>
                  </a:ext>
                </a:extLst>
              </a:tr>
              <a:tr h="6762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u="sng" strike="noStrike" kern="1200" baseline="0" dirty="0">
                          <a:solidFill>
                            <a:schemeClr val="dk1"/>
                          </a:solidFill>
                        </a:rPr>
                        <a:t>Interactive editing </a:t>
                      </a:r>
                      <a:endParaRPr lang="en-IN" sz="1000" b="1" u="sng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xEditor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document loading performance is improved, especially for work items that contain a large number of variables.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xPression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supports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xEditor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configurations that enable administrators Control the ability of users to preview and publish PDFs &amp; Enable or disable the ability of users to turn off the variable coloring in a document work item 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xPression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enables administrators to control the ability of users to select Optional Paragraph options </a:t>
                      </a:r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u="sng" strike="noStrike" kern="1200" baseline="0" dirty="0">
                          <a:solidFill>
                            <a:schemeClr val="dk1"/>
                          </a:solidFill>
                        </a:rPr>
                        <a:t>Interactive editing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Added a new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xRevise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document work item migration utility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Added support for multiple editable areas in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xDesign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Online Editor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333058"/>
                  </a:ext>
                </a:extLst>
              </a:tr>
              <a:tr h="567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u="sng" strike="noStrike" kern="1200" baseline="0" dirty="0">
                          <a:solidFill>
                            <a:schemeClr val="dk1"/>
                          </a:solidFill>
                        </a:rPr>
                        <a:t>Publishing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xPression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enables selection of a new output processing system variable, “Hostname”, which uniquely identifies the machine and environment.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xPression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supports central management of output variable mappings for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xPresso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for Adobe InDesign and </a:t>
                      </a:r>
                      <a:r>
                        <a:rPr lang="en-US" sz="1000" b="0" u="none" strike="noStrike" kern="1200" baseline="0" dirty="0" err="1">
                          <a:solidFill>
                            <a:schemeClr val="dk1"/>
                          </a:solidFill>
                        </a:rPr>
                        <a:t>xPresso</a:t>
                      </a:r>
                      <a:r>
                        <a:rPr lang="en-US" sz="1000" b="0" u="none" strike="noStrike" kern="1200" baseline="0" dirty="0">
                          <a:solidFill>
                            <a:schemeClr val="dk1"/>
                          </a:solidFill>
                        </a:rPr>
                        <a:t> for Word documents. </a:t>
                      </a:r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1" u="sng" strike="noStrike" kern="1200" baseline="0" dirty="0">
                          <a:solidFill>
                            <a:schemeClr val="dk1"/>
                          </a:solidFill>
                        </a:rPr>
                        <a:t>Publishing</a:t>
                      </a:r>
                      <a:endParaRPr lang="en-IN" sz="1000" b="1" dirty="0"/>
                    </a:p>
                    <a:p>
                      <a:r>
                        <a:rPr lang="en-IN" sz="1000" dirty="0"/>
                        <a:t>NA</a:t>
                      </a:r>
                      <a:endParaRPr lang="en-IN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3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45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1681</Words>
  <Application>Microsoft Office PowerPoint</Application>
  <PresentationFormat>Widescreen</PresentationFormat>
  <Paragraphs>206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P, Jeevabharathi (Cognizant)</dc:creator>
  <cp:lastModifiedBy>P, Jeevabharathi (Cognizant)</cp:lastModifiedBy>
  <cp:revision>33</cp:revision>
  <dcterms:created xsi:type="dcterms:W3CDTF">2020-07-11T05:48:45Z</dcterms:created>
  <dcterms:modified xsi:type="dcterms:W3CDTF">2020-08-03T14:56:18Z</dcterms:modified>
</cp:coreProperties>
</file>