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6" r:id="rId1"/>
  </p:sldMasterIdLst>
  <p:sldIdLst>
    <p:sldId id="256" r:id="rId2"/>
    <p:sldId id="257" r:id="rId3"/>
    <p:sldId id="258" r:id="rId4"/>
    <p:sldId id="259" r:id="rId5"/>
    <p:sldId id="260" r:id="rId6"/>
    <p:sldId id="261" r:id="rId7"/>
    <p:sldId id="262" r:id="rId8"/>
    <p:sldId id="263" r:id="rId9"/>
    <p:sldId id="272" r:id="rId10"/>
    <p:sldId id="271" r:id="rId11"/>
    <p:sldId id="264" r:id="rId12"/>
    <p:sldId id="267" r:id="rId13"/>
    <p:sldId id="265" r:id="rId14"/>
    <p:sldId id="266"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98BD84-39AF-4989-9F6F-E177B63F7EA7}"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20428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98BD84-39AF-4989-9F6F-E177B63F7EA7}"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1569442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98BD84-39AF-4989-9F6F-E177B63F7EA7}"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28593-81BF-470A-9088-870695667A4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9560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98BD84-39AF-4989-9F6F-E177B63F7EA7}"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419677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98BD84-39AF-4989-9F6F-E177B63F7EA7}"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28593-81BF-470A-9088-870695667A4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4891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98BD84-39AF-4989-9F6F-E177B63F7EA7}"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3267085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8BD84-39AF-4989-9F6F-E177B63F7EA7}"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3070730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8BD84-39AF-4989-9F6F-E177B63F7EA7}"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294234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98BD84-39AF-4989-9F6F-E177B63F7EA7}"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102503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98BD84-39AF-4989-9F6F-E177B63F7EA7}"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314780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8BD84-39AF-4989-9F6F-E177B63F7EA7}"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140887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98BD84-39AF-4989-9F6F-E177B63F7EA7}" type="datetimeFigureOut">
              <a:rPr lang="en-IN" smtClean="0"/>
              <a:t>08-10-2021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257471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98BD84-39AF-4989-9F6F-E177B63F7EA7}" type="datetimeFigureOut">
              <a:rPr lang="en-IN" smtClean="0"/>
              <a:t>08-10-2021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301026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8BD84-39AF-4989-9F6F-E177B63F7EA7}" type="datetimeFigureOut">
              <a:rPr lang="en-IN" smtClean="0"/>
              <a:t>08-10-2021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257009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98BD84-39AF-4989-9F6F-E177B63F7EA7}"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28593-81BF-470A-9088-870695667A4F}" type="slidenum">
              <a:rPr lang="en-IN" smtClean="0"/>
              <a:t>‹#›</a:t>
            </a:fld>
            <a:endParaRPr lang="en-IN"/>
          </a:p>
        </p:txBody>
      </p:sp>
    </p:spTree>
    <p:extLst>
      <p:ext uri="{BB962C8B-B14F-4D97-AF65-F5344CB8AC3E}">
        <p14:creationId xmlns:p14="http://schemas.microsoft.com/office/powerpoint/2010/main" val="329675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B28593-81BF-470A-9088-870695667A4F}" type="slidenum">
              <a:rPr lang="en-IN" smtClean="0"/>
              <a:t>‹#›</a:t>
            </a:fld>
            <a:endParaRPr lang="en-IN"/>
          </a:p>
        </p:txBody>
      </p:sp>
      <p:sp>
        <p:nvSpPr>
          <p:cNvPr id="5" name="Date Placeholder 4"/>
          <p:cNvSpPr>
            <a:spLocks noGrp="1"/>
          </p:cNvSpPr>
          <p:nvPr>
            <p:ph type="dt" sz="half" idx="10"/>
          </p:nvPr>
        </p:nvSpPr>
        <p:spPr/>
        <p:txBody>
          <a:bodyPr/>
          <a:lstStyle/>
          <a:p>
            <a:fld id="{CA98BD84-39AF-4989-9F6F-E177B63F7EA7}" type="datetimeFigureOut">
              <a:rPr lang="en-IN" smtClean="0"/>
              <a:t>08-10-2021</a:t>
            </a:fld>
            <a:endParaRPr lang="en-IN"/>
          </a:p>
        </p:txBody>
      </p:sp>
    </p:spTree>
    <p:extLst>
      <p:ext uri="{BB962C8B-B14F-4D97-AF65-F5344CB8AC3E}">
        <p14:creationId xmlns:p14="http://schemas.microsoft.com/office/powerpoint/2010/main" val="54817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98BD84-39AF-4989-9F6F-E177B63F7EA7}" type="datetimeFigureOut">
              <a:rPr lang="en-IN" smtClean="0"/>
              <a:t>08-10-2021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B28593-81BF-470A-9088-870695667A4F}" type="slidenum">
              <a:rPr lang="en-IN" smtClean="0"/>
              <a:t>‹#›</a:t>
            </a:fld>
            <a:endParaRPr lang="en-IN"/>
          </a:p>
        </p:txBody>
      </p:sp>
    </p:spTree>
    <p:extLst>
      <p:ext uri="{BB962C8B-B14F-4D97-AF65-F5344CB8AC3E}">
        <p14:creationId xmlns:p14="http://schemas.microsoft.com/office/powerpoint/2010/main" val="54512032"/>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89" r:id="rId13"/>
    <p:sldLayoutId id="2147484090" r:id="rId14"/>
    <p:sldLayoutId id="2147484091" r:id="rId15"/>
    <p:sldLayoutId id="21474840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542" y="2587461"/>
            <a:ext cx="5573002" cy="1370632"/>
          </a:xfrm>
        </p:spPr>
        <p:txBody>
          <a:bodyPr/>
          <a:lstStyle/>
          <a:p>
            <a:pPr algn="l"/>
            <a:r>
              <a:rPr lang="en-CA" sz="3200" b="1" dirty="0" smtClean="0">
                <a:solidFill>
                  <a:srgbClr val="262626"/>
                </a:solidFill>
                <a:latin typeface="Times New Roman" panose="02020603050405020304" pitchFamily="18" charset="0"/>
                <a:cs typeface="Times New Roman" panose="02020603050405020304" pitchFamily="18" charset="0"/>
              </a:rPr>
              <a:t>CREDIT CARD APPROVAL PREDICTION MODEL</a:t>
            </a:r>
            <a:r>
              <a:rPr lang="en-IN" b="1" dirty="0" smtClean="0"/>
              <a:t/>
            </a:r>
            <a:br>
              <a:rPr lang="en-IN" b="1" dirty="0" smtClean="0"/>
            </a:br>
            <a:endParaRPr lang="en-IN" dirty="0"/>
          </a:p>
        </p:txBody>
      </p:sp>
      <p:pic>
        <p:nvPicPr>
          <p:cNvPr id="4" name="Picture 3">
            <a:extLst>
              <a:ext uri="{FF2B5EF4-FFF2-40B4-BE49-F238E27FC236}">
                <a16:creationId xmlns:a16="http://schemas.microsoft.com/office/drawing/2014/main" id="{627709B3-2C53-440A-95D0-4EF1E2FF1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349" y="1530386"/>
            <a:ext cx="3700540" cy="2114151"/>
          </a:xfrm>
          <a:prstGeom prst="rect">
            <a:avLst/>
          </a:prstGeom>
        </p:spPr>
      </p:pic>
      <p:sp>
        <p:nvSpPr>
          <p:cNvPr id="5" name="Rectangle 4"/>
          <p:cNvSpPr/>
          <p:nvPr/>
        </p:nvSpPr>
        <p:spPr>
          <a:xfrm>
            <a:off x="735875" y="5339584"/>
            <a:ext cx="6096000" cy="646331"/>
          </a:xfrm>
          <a:prstGeom prst="rect">
            <a:avLst/>
          </a:prstGeom>
        </p:spPr>
        <p:txBody>
          <a:bodyPr>
            <a:spAutoFit/>
          </a:bodyPr>
          <a:lstStyle/>
          <a:p>
            <a:r>
              <a:rPr lang="en-IN" dirty="0">
                <a:latin typeface="+mj-lt"/>
                <a:cs typeface="Times New Roman" panose="02020603050405020304" pitchFamily="18" charset="0"/>
              </a:rPr>
              <a:t>Company : SSJ IT Solutions </a:t>
            </a:r>
            <a:r>
              <a:rPr lang="en-IN" dirty="0" err="1">
                <a:latin typeface="+mj-lt"/>
                <a:cs typeface="Times New Roman" panose="02020603050405020304" pitchFamily="18" charset="0"/>
              </a:rPr>
              <a:t>Pvt.</a:t>
            </a:r>
            <a:r>
              <a:rPr lang="en-IN" dirty="0">
                <a:latin typeface="+mj-lt"/>
                <a:cs typeface="Times New Roman" panose="02020603050405020304" pitchFamily="18" charset="0"/>
              </a:rPr>
              <a:t> Ltd.</a:t>
            </a:r>
          </a:p>
          <a:p>
            <a:r>
              <a:rPr lang="en-IN" dirty="0">
                <a:latin typeface="+mj-lt"/>
                <a:cs typeface="Times New Roman" panose="02020603050405020304" pitchFamily="18" charset="0"/>
              </a:rPr>
              <a:t>Domain : Machine Learning</a:t>
            </a:r>
            <a:endParaRPr lang="en-IN" dirty="0">
              <a:latin typeface="+mj-lt"/>
            </a:endParaRPr>
          </a:p>
        </p:txBody>
      </p:sp>
      <p:sp>
        <p:nvSpPr>
          <p:cNvPr id="6" name="Rectangle 5"/>
          <p:cNvSpPr/>
          <p:nvPr/>
        </p:nvSpPr>
        <p:spPr>
          <a:xfrm>
            <a:off x="6570376" y="5339584"/>
            <a:ext cx="6096000" cy="646331"/>
          </a:xfrm>
          <a:prstGeom prst="rect">
            <a:avLst/>
          </a:prstGeom>
        </p:spPr>
        <p:txBody>
          <a:bodyPr>
            <a:spAutoFit/>
          </a:bodyPr>
          <a:lstStyle/>
          <a:p>
            <a:r>
              <a:rPr lang="en-IN" dirty="0">
                <a:latin typeface="+mj-lt"/>
                <a:cs typeface="Times New Roman" panose="02020603050405020304" pitchFamily="18" charset="0"/>
              </a:rPr>
              <a:t>Name : Jeeva K</a:t>
            </a:r>
          </a:p>
          <a:p>
            <a:r>
              <a:rPr lang="en-IN" dirty="0">
                <a:latin typeface="+mj-lt"/>
                <a:cs typeface="Times New Roman" panose="02020603050405020304" pitchFamily="18" charset="0"/>
              </a:rPr>
              <a:t>Intern ID : ML01006</a:t>
            </a:r>
          </a:p>
        </p:txBody>
      </p:sp>
    </p:spTree>
    <p:extLst>
      <p:ext uri="{BB962C8B-B14F-4D97-AF65-F5344CB8AC3E}">
        <p14:creationId xmlns:p14="http://schemas.microsoft.com/office/powerpoint/2010/main" val="179273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tx1">
                    <a:lumMod val="85000"/>
                    <a:lumOff val="15000"/>
                  </a:schemeClr>
                </a:solidFill>
                <a:cs typeface="Arabic Typesetting" panose="03020402040406030203" pitchFamily="66" charset="-78"/>
              </a:rPr>
              <a:t>CORRELATION MATRIX</a:t>
            </a:r>
            <a:r>
              <a:rPr lang="en-CA" b="1" dirty="0">
                <a:cs typeface="Arabic Typesetting" panose="03020402040406030203" pitchFamily="66" charset="-78"/>
              </a:rPr>
              <a:t/>
            </a:r>
            <a:br>
              <a:rPr lang="en-CA" b="1" dirty="0">
                <a:cs typeface="Arabic Typesetting" panose="03020402040406030203" pitchFamily="66" charset="-78"/>
              </a:rPr>
            </a:br>
            <a:endParaRPr lang="en-IN" dirty="0"/>
          </a:p>
        </p:txBody>
      </p:sp>
      <p:pic>
        <p:nvPicPr>
          <p:cNvPr id="4" name="Picture 3"/>
          <p:cNvPicPr>
            <a:picLocks noChangeAspect="1"/>
          </p:cNvPicPr>
          <p:nvPr/>
        </p:nvPicPr>
        <p:blipFill>
          <a:blip r:embed="rId2"/>
          <a:stretch>
            <a:fillRect/>
          </a:stretch>
        </p:blipFill>
        <p:spPr>
          <a:xfrm>
            <a:off x="1687149" y="1686877"/>
            <a:ext cx="6385697" cy="4561212"/>
          </a:xfrm>
          <a:prstGeom prst="rect">
            <a:avLst/>
          </a:prstGeom>
        </p:spPr>
      </p:pic>
    </p:spTree>
    <p:extLst>
      <p:ext uri="{BB962C8B-B14F-4D97-AF65-F5344CB8AC3E}">
        <p14:creationId xmlns:p14="http://schemas.microsoft.com/office/powerpoint/2010/main" val="388572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85000"/>
                    <a:lumOff val="15000"/>
                  </a:schemeClr>
                </a:solidFill>
                <a:cs typeface="Times New Roman" panose="02020603050405020304" pitchFamily="18" charset="0"/>
              </a:rPr>
              <a:t>DECISIONTREECLASSIFIER</a:t>
            </a:r>
            <a:endParaRPr lang="en-IN" dirty="0">
              <a:solidFill>
                <a:schemeClr val="tx1">
                  <a:lumMod val="85000"/>
                  <a:lumOff val="15000"/>
                </a:schemeClr>
              </a:solidFill>
            </a:endParaRPr>
          </a:p>
        </p:txBody>
      </p:sp>
      <p:sp>
        <p:nvSpPr>
          <p:cNvPr id="4" name="Rectangle 1"/>
          <p:cNvSpPr txBox="1">
            <a:spLocks noChangeArrowheads="1"/>
          </p:cNvSpPr>
          <p:nvPr/>
        </p:nvSpPr>
        <p:spPr bwMode="auto">
          <a:xfrm>
            <a:off x="319753" y="1581232"/>
            <a:ext cx="973864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b="1" dirty="0" smtClean="0">
                <a:solidFill>
                  <a:schemeClr val="tx1">
                    <a:lumMod val="85000"/>
                    <a:lumOff val="15000"/>
                  </a:schemeClr>
                </a:solidFill>
                <a:cs typeface="Times New Roman" panose="02020603050405020304" pitchFamily="18" charset="0"/>
              </a:rPr>
              <a:t>Decision Tree use to solve different kind of problems like Regression and Classification and It's a Rule based kind of thing. Decision Tree is according to divide into two variables and it's just making decision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182" y="3396342"/>
            <a:ext cx="4118971" cy="3080275"/>
          </a:xfrm>
          <a:prstGeom prst="rect">
            <a:avLst/>
          </a:prstGeom>
        </p:spPr>
      </p:pic>
    </p:spTree>
    <p:extLst>
      <p:ext uri="{BB962C8B-B14F-4D97-AF65-F5344CB8AC3E}">
        <p14:creationId xmlns:p14="http://schemas.microsoft.com/office/powerpoint/2010/main" val="338359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05085" y="1130345"/>
            <a:ext cx="7014618" cy="5565948"/>
          </a:xfrm>
          <a:prstGeom prst="rect">
            <a:avLst/>
          </a:prstGeom>
        </p:spPr>
      </p:pic>
      <p:sp>
        <p:nvSpPr>
          <p:cNvPr id="7" name="Rectangle 6"/>
          <p:cNvSpPr/>
          <p:nvPr/>
        </p:nvSpPr>
        <p:spPr>
          <a:xfrm>
            <a:off x="827934" y="488071"/>
            <a:ext cx="2661626" cy="369332"/>
          </a:xfrm>
          <a:prstGeom prst="rect">
            <a:avLst/>
          </a:prstGeom>
        </p:spPr>
        <p:txBody>
          <a:bodyPr wrap="none">
            <a:spAutoFit/>
          </a:bodyPr>
          <a:lstStyle/>
          <a:p>
            <a:r>
              <a:rPr lang="en-IN" b="1" dirty="0" smtClean="0">
                <a:cs typeface="Times New Roman" panose="02020603050405020304" pitchFamily="18" charset="0"/>
              </a:rPr>
              <a:t>STEP BY STEP PROCESS</a:t>
            </a:r>
            <a:endParaRPr lang="en-IN" dirty="0"/>
          </a:p>
        </p:txBody>
      </p:sp>
    </p:spTree>
    <p:extLst>
      <p:ext uri="{BB962C8B-B14F-4D97-AF65-F5344CB8AC3E}">
        <p14:creationId xmlns:p14="http://schemas.microsoft.com/office/powerpoint/2010/main" val="32985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85000"/>
                    <a:lumOff val="15000"/>
                  </a:schemeClr>
                </a:solidFill>
                <a:cs typeface="Times New Roman" panose="02020603050405020304" pitchFamily="18" charset="0"/>
              </a:rPr>
              <a:t>NORMALIZED CONFUSION MATRIX AND ACCURACY</a:t>
            </a:r>
            <a:endParaRPr lang="en-IN" dirty="0">
              <a:solidFill>
                <a:schemeClr val="tx1">
                  <a:lumMod val="85000"/>
                  <a:lumOff val="1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33" y="2073124"/>
            <a:ext cx="4461991" cy="4119057"/>
          </a:xfrm>
          <a:prstGeom prst="rect">
            <a:avLst/>
          </a:prstGeom>
        </p:spPr>
      </p:pic>
      <p:pic>
        <p:nvPicPr>
          <p:cNvPr id="6" name="Picture 5"/>
          <p:cNvPicPr>
            <a:picLocks noChangeAspect="1"/>
          </p:cNvPicPr>
          <p:nvPr/>
        </p:nvPicPr>
        <p:blipFill>
          <a:blip r:embed="rId3"/>
          <a:stretch>
            <a:fillRect/>
          </a:stretch>
        </p:blipFill>
        <p:spPr>
          <a:xfrm>
            <a:off x="4551590" y="2112313"/>
            <a:ext cx="4133850" cy="3790950"/>
          </a:xfrm>
          <a:prstGeom prst="rect">
            <a:avLst/>
          </a:prstGeom>
        </p:spPr>
      </p:pic>
    </p:spTree>
    <p:extLst>
      <p:ext uri="{BB962C8B-B14F-4D97-AF65-F5344CB8AC3E}">
        <p14:creationId xmlns:p14="http://schemas.microsoft.com/office/powerpoint/2010/main" val="242018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lumMod val="85000"/>
                    <a:lumOff val="15000"/>
                  </a:schemeClr>
                </a:solidFill>
              </a:rPr>
              <a:t>BAGGINGCLASSIFIER</a:t>
            </a:r>
            <a:r>
              <a:rPr lang="en-IN" b="1" dirty="0">
                <a:solidFill>
                  <a:schemeClr val="tx1">
                    <a:lumMod val="85000"/>
                    <a:lumOff val="15000"/>
                  </a:schemeClr>
                </a:solidFill>
              </a:rPr>
              <a:t/>
            </a:r>
            <a:br>
              <a:rPr lang="en-IN" b="1" dirty="0">
                <a:solidFill>
                  <a:schemeClr val="tx1">
                    <a:lumMod val="85000"/>
                    <a:lumOff val="15000"/>
                  </a:schemeClr>
                </a:solidFill>
              </a:rPr>
            </a:br>
            <a:endParaRPr lang="en-IN" dirty="0">
              <a:solidFill>
                <a:schemeClr val="tx1">
                  <a:lumMod val="85000"/>
                  <a:lumOff val="15000"/>
                </a:schemeClr>
              </a:solidFill>
            </a:endParaRPr>
          </a:p>
        </p:txBody>
      </p:sp>
      <p:sp>
        <p:nvSpPr>
          <p:cNvPr id="3" name="Content Placeholder 2"/>
          <p:cNvSpPr>
            <a:spLocks noGrp="1"/>
          </p:cNvSpPr>
          <p:nvPr>
            <p:ph idx="1"/>
          </p:nvPr>
        </p:nvSpPr>
        <p:spPr>
          <a:xfrm>
            <a:off x="559768" y="1820955"/>
            <a:ext cx="8596668" cy="3880773"/>
          </a:xfrm>
        </p:spPr>
        <p:txBody>
          <a:bodyPr>
            <a:normAutofit/>
          </a:bodyPr>
          <a:lstStyle/>
          <a:p>
            <a:pPr algn="just">
              <a:buFont typeface="Arial" panose="020B0604020202020204" pitchFamily="34" charset="0"/>
              <a:buChar char="•"/>
            </a:pPr>
            <a:r>
              <a:rPr lang="en-IN" sz="2400" b="1" dirty="0"/>
              <a:t>A Bagging classifier is an ensemble meta-estimator that fits base classifiers each on random subsets of the original dataset and then aggregate their individual predictions (either by voting or by averaging) to form a final prediction. Such a meta-estimator can typically be used as a way to reduce the variance of a black-box estimator (e.g., a decision </a:t>
            </a:r>
            <a:r>
              <a:rPr lang="en-IN" sz="2400" b="1" dirty="0">
                <a:solidFill>
                  <a:schemeClr val="tx1">
                    <a:lumMod val="85000"/>
                    <a:lumOff val="15000"/>
                  </a:schemeClr>
                </a:solidFill>
              </a:rPr>
              <a:t>tree</a:t>
            </a:r>
            <a:r>
              <a:rPr lang="en-IN" sz="2400" b="1" dirty="0"/>
              <a:t>), by introducing randomization into its construction procedure and then making an ensemble out of it</a:t>
            </a:r>
          </a:p>
        </p:txBody>
      </p:sp>
    </p:spTree>
    <p:extLst>
      <p:ext uri="{BB962C8B-B14F-4D97-AF65-F5344CB8AC3E}">
        <p14:creationId xmlns:p14="http://schemas.microsoft.com/office/powerpoint/2010/main" val="406703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6456" y="1502909"/>
            <a:ext cx="6499453" cy="4721183"/>
          </a:xfrm>
          <a:prstGeom prst="rect">
            <a:avLst/>
          </a:prstGeom>
        </p:spPr>
      </p:pic>
      <p:sp>
        <p:nvSpPr>
          <p:cNvPr id="5" name="Rectangle 4"/>
          <p:cNvSpPr/>
          <p:nvPr/>
        </p:nvSpPr>
        <p:spPr>
          <a:xfrm>
            <a:off x="592183" y="454075"/>
            <a:ext cx="6579326" cy="907941"/>
          </a:xfrm>
          <a:prstGeom prst="rect">
            <a:avLst/>
          </a:prstGeom>
        </p:spPr>
        <p:txBody>
          <a:bodyPr wrap="square">
            <a:spAutoFit/>
          </a:bodyPr>
          <a:lstStyle/>
          <a:p>
            <a:r>
              <a:rPr lang="en-IN" sz="3500" b="1" dirty="0" smtClean="0">
                <a:solidFill>
                  <a:schemeClr val="tx1">
                    <a:lumMod val="85000"/>
                    <a:lumOff val="15000"/>
                  </a:schemeClr>
                </a:solidFill>
              </a:rPr>
              <a:t>ACTUAL AND PREDICTED DATA</a:t>
            </a:r>
            <a:r>
              <a:rPr lang="en-IN" b="1" dirty="0">
                <a:solidFill>
                  <a:schemeClr val="tx1">
                    <a:lumMod val="85000"/>
                    <a:lumOff val="15000"/>
                  </a:schemeClr>
                </a:solidFill>
              </a:rPr>
              <a:t/>
            </a:r>
            <a:br>
              <a:rPr lang="en-IN" b="1" dirty="0">
                <a:solidFill>
                  <a:schemeClr val="tx1">
                    <a:lumMod val="85000"/>
                    <a:lumOff val="15000"/>
                  </a:schemeClr>
                </a:solidFill>
              </a:rPr>
            </a:br>
            <a:endParaRPr lang="en-IN" dirty="0"/>
          </a:p>
        </p:txBody>
      </p:sp>
    </p:spTree>
    <p:extLst>
      <p:ext uri="{BB962C8B-B14F-4D97-AF65-F5344CB8AC3E}">
        <p14:creationId xmlns:p14="http://schemas.microsoft.com/office/powerpoint/2010/main" val="140559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09600"/>
            <a:ext cx="8596668" cy="1320800"/>
          </a:xfrm>
        </p:spPr>
        <p:txBody>
          <a:bodyPr/>
          <a:lstStyle/>
          <a:p>
            <a:r>
              <a:rPr lang="en-IN" b="1" dirty="0">
                <a:solidFill>
                  <a:schemeClr val="tx1">
                    <a:lumMod val="85000"/>
                    <a:lumOff val="15000"/>
                  </a:schemeClr>
                </a:solidFill>
                <a:cs typeface="Times New Roman" panose="02020603050405020304" pitchFamily="18" charset="0"/>
              </a:rPr>
              <a:t>NORMALIZED CONFUSION MATRIX AND ACCURACY</a:t>
            </a:r>
            <a:endParaRPr lang="en-IN" dirty="0">
              <a:solidFill>
                <a:schemeClr val="tx1">
                  <a:lumMod val="85000"/>
                  <a:lumOff val="15000"/>
                </a:schemeClr>
              </a:solidFill>
            </a:endParaRPr>
          </a:p>
        </p:txBody>
      </p:sp>
      <p:pic>
        <p:nvPicPr>
          <p:cNvPr id="5" name="Picture 4"/>
          <p:cNvPicPr>
            <a:picLocks noChangeAspect="1"/>
          </p:cNvPicPr>
          <p:nvPr/>
        </p:nvPicPr>
        <p:blipFill>
          <a:blip r:embed="rId2"/>
          <a:stretch>
            <a:fillRect/>
          </a:stretch>
        </p:blipFill>
        <p:spPr>
          <a:xfrm>
            <a:off x="386932" y="1930400"/>
            <a:ext cx="4328760" cy="4345377"/>
          </a:xfrm>
          <a:prstGeom prst="rect">
            <a:avLst/>
          </a:prstGeom>
        </p:spPr>
      </p:pic>
      <p:pic>
        <p:nvPicPr>
          <p:cNvPr id="6" name="Picture 5"/>
          <p:cNvPicPr>
            <a:picLocks noChangeAspect="1"/>
          </p:cNvPicPr>
          <p:nvPr/>
        </p:nvPicPr>
        <p:blipFill>
          <a:blip r:embed="rId3"/>
          <a:stretch>
            <a:fillRect/>
          </a:stretch>
        </p:blipFill>
        <p:spPr>
          <a:xfrm>
            <a:off x="4872853" y="3271021"/>
            <a:ext cx="3648075" cy="2771775"/>
          </a:xfrm>
          <a:prstGeom prst="rect">
            <a:avLst/>
          </a:prstGeom>
        </p:spPr>
      </p:pic>
      <p:pic>
        <p:nvPicPr>
          <p:cNvPr id="7" name="Picture 6"/>
          <p:cNvPicPr>
            <a:picLocks noChangeAspect="1"/>
          </p:cNvPicPr>
          <p:nvPr/>
        </p:nvPicPr>
        <p:blipFill>
          <a:blip r:embed="rId4"/>
          <a:stretch>
            <a:fillRect/>
          </a:stretch>
        </p:blipFill>
        <p:spPr>
          <a:xfrm>
            <a:off x="4715692" y="2036308"/>
            <a:ext cx="4629150" cy="695325"/>
          </a:xfrm>
          <a:prstGeom prst="rect">
            <a:avLst/>
          </a:prstGeom>
        </p:spPr>
      </p:pic>
    </p:spTree>
    <p:extLst>
      <p:ext uri="{BB962C8B-B14F-4D97-AF65-F5344CB8AC3E}">
        <p14:creationId xmlns:p14="http://schemas.microsoft.com/office/powerpoint/2010/main" val="331427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34210" y="3113705"/>
            <a:ext cx="4685493" cy="1015663"/>
          </a:xfrm>
          <a:prstGeom prst="rect">
            <a:avLst/>
          </a:prstGeom>
        </p:spPr>
        <p:txBody>
          <a:bodyPr wrap="square">
            <a:spAutoFit/>
          </a:bodyPr>
          <a:lstStyle/>
          <a:p>
            <a:pPr algn="ctr"/>
            <a:r>
              <a:rPr lang="en-IN" sz="6000" b="1" dirty="0" smtClean="0">
                <a:latin typeface="Brush Script MT" panose="03060802040406070304" pitchFamily="66" charset="0"/>
                <a:cs typeface="Times New Roman" panose="02020603050405020304" pitchFamily="18" charset="0"/>
              </a:rPr>
              <a:t>Thank You</a:t>
            </a:r>
            <a:endParaRPr lang="en-IN" sz="6000" b="1" dirty="0">
              <a:latin typeface="Brush Script MT" panose="03060802040406070304" pitchFamily="66" charset="0"/>
            </a:endParaRPr>
          </a:p>
        </p:txBody>
      </p:sp>
    </p:spTree>
    <p:extLst>
      <p:ext uri="{BB962C8B-B14F-4D97-AF65-F5344CB8AC3E}">
        <p14:creationId xmlns:p14="http://schemas.microsoft.com/office/powerpoint/2010/main" val="367008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285750" indent="-285750">
              <a:buFont typeface="Arial" panose="020B0604020202020204" pitchFamily="34" charset="0"/>
              <a:buChar char="•"/>
            </a:pPr>
            <a:r>
              <a:rPr lang="en-IN" sz="1800" b="1" dirty="0" smtClean="0">
                <a:solidFill>
                  <a:schemeClr val="tx1">
                    <a:lumMod val="85000"/>
                    <a:lumOff val="15000"/>
                  </a:schemeClr>
                </a:solidFill>
              </a:rPr>
              <a:t>Check </a:t>
            </a:r>
            <a:r>
              <a:rPr lang="en-IN" sz="1800" b="1" dirty="0">
                <a:solidFill>
                  <a:schemeClr val="tx1">
                    <a:lumMod val="85000"/>
                    <a:lumOff val="15000"/>
                  </a:schemeClr>
                </a:solidFill>
              </a:rPr>
              <a:t>the Customer’s eligibility to get an approval for Credit Card </a:t>
            </a:r>
            <a:r>
              <a:rPr lang="en-IN" sz="1800" b="1" dirty="0" smtClean="0">
                <a:solidFill>
                  <a:schemeClr val="tx1">
                    <a:lumMod val="85000"/>
                    <a:lumOff val="15000"/>
                  </a:schemeClr>
                </a:solidFill>
              </a:rPr>
              <a:t>using different </a:t>
            </a:r>
            <a:r>
              <a:rPr lang="en-IN" sz="1800" b="1" dirty="0">
                <a:solidFill>
                  <a:schemeClr val="tx1">
                    <a:lumMod val="85000"/>
                    <a:lumOff val="15000"/>
                  </a:schemeClr>
                </a:solidFill>
              </a:rPr>
              <a:t>Machine Learning Algorithms. The Dataset containing 18 different Columns </a:t>
            </a:r>
            <a:br>
              <a:rPr lang="en-IN" sz="1800" b="1" dirty="0">
                <a:solidFill>
                  <a:schemeClr val="tx1">
                    <a:lumMod val="85000"/>
                    <a:lumOff val="15000"/>
                  </a:schemeClr>
                </a:solidFill>
              </a:rPr>
            </a:br>
            <a:r>
              <a:rPr lang="en-IN" sz="1800" b="1" dirty="0" smtClean="0">
                <a:solidFill>
                  <a:schemeClr val="tx1">
                    <a:lumMod val="85000"/>
                    <a:lumOff val="15000"/>
                  </a:schemeClr>
                </a:solidFill>
              </a:rPr>
              <a:t>There </a:t>
            </a:r>
            <a:r>
              <a:rPr lang="en-IN" sz="1800" b="1" dirty="0">
                <a:solidFill>
                  <a:schemeClr val="tx1">
                    <a:lumMod val="85000"/>
                    <a:lumOff val="15000"/>
                  </a:schemeClr>
                </a:solidFill>
              </a:rPr>
              <a:t>are,</a:t>
            </a:r>
            <a:r>
              <a:rPr lang="en-IN" sz="1800" b="1" dirty="0"/>
              <a:t/>
            </a:r>
            <a:br>
              <a:rPr lang="en-IN" sz="1800" b="1" dirty="0"/>
            </a:br>
            <a:endParaRPr lang="en-IN" sz="1800" dirty="0"/>
          </a:p>
        </p:txBody>
      </p:sp>
      <p:sp>
        <p:nvSpPr>
          <p:cNvPr id="5" name="Rectangle 4"/>
          <p:cNvSpPr/>
          <p:nvPr/>
        </p:nvSpPr>
        <p:spPr>
          <a:xfrm>
            <a:off x="1705600" y="1751994"/>
            <a:ext cx="3989806" cy="4524315"/>
          </a:xfrm>
          <a:prstGeom prst="rect">
            <a:avLst/>
          </a:prstGeom>
        </p:spPr>
        <p:txBody>
          <a:bodyPr wrap="square">
            <a:spAutoFit/>
          </a:bodyPr>
          <a:lstStyle/>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Application id</a:t>
            </a: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 </a:t>
            </a:r>
            <a:r>
              <a:rPr lang="en-US" altLang="en-US" sz="1600" b="1" dirty="0" err="1">
                <a:solidFill>
                  <a:schemeClr val="tx1">
                    <a:lumMod val="85000"/>
                    <a:lumOff val="15000"/>
                  </a:schemeClr>
                </a:solidFill>
              </a:rPr>
              <a:t>first_name</a:t>
            </a:r>
            <a:r>
              <a:rPr lang="en-US" altLang="en-US" sz="1600" b="1" dirty="0">
                <a:solidFill>
                  <a:schemeClr val="tx1">
                    <a:lumMod val="85000"/>
                    <a:lumOff val="15000"/>
                  </a:schemeClr>
                </a:solidFill>
              </a:rPr>
              <a:t> </a:t>
            </a:r>
          </a:p>
          <a:p>
            <a:pPr marL="342900" lvl="0" indent="-342900" defTabSz="914400" eaLnBrk="0" fontAlgn="base" hangingPunct="0">
              <a:spcBef>
                <a:spcPct val="0"/>
              </a:spcBef>
              <a:spcAft>
                <a:spcPct val="0"/>
              </a:spcAft>
              <a:buFont typeface="+mj-lt"/>
              <a:buAutoNum type="arabicPeriod"/>
            </a:pPr>
            <a:r>
              <a:rPr lang="en-US" altLang="en-US" sz="1600" b="1" dirty="0" err="1">
                <a:solidFill>
                  <a:schemeClr val="tx1">
                    <a:lumMod val="85000"/>
                    <a:lumOff val="15000"/>
                  </a:schemeClr>
                </a:solidFill>
              </a:rPr>
              <a:t>last_name</a:t>
            </a:r>
            <a:r>
              <a:rPr lang="en-US" altLang="en-US" sz="1600" b="1" dirty="0">
                <a:solidFill>
                  <a:schemeClr val="tx1">
                    <a:lumMod val="85000"/>
                    <a:lumOff val="15000"/>
                  </a:schemeClr>
                </a:solidFill>
              </a:rPr>
              <a:t> </a:t>
            </a: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email </a:t>
            </a: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gender </a:t>
            </a: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address </a:t>
            </a: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age </a:t>
            </a:r>
          </a:p>
          <a:p>
            <a:pPr marL="342900" lvl="0" indent="-342900" defTabSz="914400" eaLnBrk="0" fontAlgn="base" hangingPunct="0">
              <a:spcBef>
                <a:spcPct val="0"/>
              </a:spcBef>
              <a:spcAft>
                <a:spcPct val="0"/>
              </a:spcAft>
              <a:buFont typeface="+mj-lt"/>
              <a:buAutoNum type="arabicPeriod"/>
            </a:pPr>
            <a:r>
              <a:rPr lang="en-US" altLang="en-US" sz="1600" b="1" dirty="0" err="1">
                <a:solidFill>
                  <a:schemeClr val="tx1">
                    <a:lumMod val="85000"/>
                    <a:lumOff val="15000"/>
                  </a:schemeClr>
                </a:solidFill>
              </a:rPr>
              <a:t>tdecision</a:t>
            </a:r>
            <a:r>
              <a:rPr lang="en-US" altLang="en-US" sz="1600" b="1" dirty="0">
                <a:solidFill>
                  <a:schemeClr val="tx1">
                    <a:lumMod val="85000"/>
                    <a:lumOff val="15000"/>
                  </a:schemeClr>
                </a:solidFill>
              </a:rPr>
              <a:t> </a:t>
            </a:r>
          </a:p>
          <a:p>
            <a:pPr marL="342900" lvl="0" indent="-342900" defTabSz="914400" eaLnBrk="0" fontAlgn="base" hangingPunct="0">
              <a:spcBef>
                <a:spcPct val="0"/>
              </a:spcBef>
              <a:spcAft>
                <a:spcPct val="0"/>
              </a:spcAft>
              <a:buFont typeface="+mj-lt"/>
              <a:buAutoNum type="arabicPeriod"/>
            </a:pPr>
            <a:r>
              <a:rPr lang="en-US" altLang="en-US" sz="1600" b="1" dirty="0" err="1">
                <a:solidFill>
                  <a:schemeClr val="tx1">
                    <a:lumMod val="85000"/>
                    <a:lumOff val="15000"/>
                  </a:schemeClr>
                </a:solidFill>
              </a:rPr>
              <a:t>empstaus</a:t>
            </a:r>
            <a:r>
              <a:rPr lang="en-US" altLang="en-US" sz="1600" b="1" dirty="0">
                <a:solidFill>
                  <a:schemeClr val="tx1">
                    <a:lumMod val="85000"/>
                    <a:lumOff val="15000"/>
                  </a:schemeClr>
                </a:solidFill>
              </a:rPr>
              <a:t> </a:t>
            </a:r>
          </a:p>
          <a:p>
            <a:pPr marL="342900" lvl="0" indent="-342900" defTabSz="914400" eaLnBrk="0" fontAlgn="base" hangingPunct="0">
              <a:spcBef>
                <a:spcPct val="0"/>
              </a:spcBef>
              <a:spcAft>
                <a:spcPct val="0"/>
              </a:spcAft>
              <a:buFont typeface="+mj-lt"/>
              <a:buAutoNum type="arabicPeriod"/>
            </a:pPr>
            <a:r>
              <a:rPr lang="en-US" altLang="en-US" sz="1600" b="1" dirty="0" err="1">
                <a:solidFill>
                  <a:schemeClr val="tx1">
                    <a:lumMod val="85000"/>
                    <a:lumOff val="15000"/>
                  </a:schemeClr>
                </a:solidFill>
              </a:rPr>
              <a:t>ExCus</a:t>
            </a:r>
            <a:r>
              <a:rPr lang="en-US" altLang="en-US" sz="1600" b="1" dirty="0">
                <a:solidFill>
                  <a:schemeClr val="tx1">
                    <a:lumMod val="85000"/>
                    <a:lumOff val="15000"/>
                  </a:schemeClr>
                </a:solidFill>
              </a:rPr>
              <a:t> (Customer in Past) </a:t>
            </a: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Source</a:t>
            </a: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Salary </a:t>
            </a:r>
          </a:p>
          <a:p>
            <a:pPr marL="342900" lvl="0" indent="-342900" defTabSz="914400" eaLnBrk="0" fontAlgn="base" hangingPunct="0">
              <a:spcBef>
                <a:spcPct val="0"/>
              </a:spcBef>
              <a:spcAft>
                <a:spcPct val="0"/>
              </a:spcAft>
              <a:buFont typeface="+mj-lt"/>
              <a:buAutoNum type="arabicPeriod"/>
            </a:pPr>
            <a:r>
              <a:rPr lang="en-US" altLang="en-US" sz="1600" b="1" dirty="0" err="1">
                <a:solidFill>
                  <a:schemeClr val="tx1">
                    <a:lumMod val="85000"/>
                    <a:lumOff val="15000"/>
                  </a:schemeClr>
                </a:solidFill>
              </a:rPr>
              <a:t>ExDebt</a:t>
            </a:r>
            <a:r>
              <a:rPr lang="en-US" altLang="en-US" sz="1600" b="1" dirty="0">
                <a:solidFill>
                  <a:schemeClr val="tx1">
                    <a:lumMod val="85000"/>
                    <a:lumOff val="15000"/>
                  </a:schemeClr>
                </a:solidFill>
              </a:rPr>
              <a:t> (Liability) </a:t>
            </a: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Booking </a:t>
            </a: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INT_ID </a:t>
            </a:r>
          </a:p>
          <a:p>
            <a:pPr marL="342900" lvl="0" indent="-342900" defTabSz="914400" eaLnBrk="0" fontAlgn="base" hangingPunct="0">
              <a:spcBef>
                <a:spcPct val="0"/>
              </a:spcBef>
              <a:spcAft>
                <a:spcPct val="0"/>
              </a:spcAft>
              <a:buFont typeface="+mj-lt"/>
              <a:buAutoNum type="arabicPeriod"/>
            </a:pPr>
            <a:r>
              <a:rPr lang="en-US" altLang="en-US" sz="1600" b="1" dirty="0" err="1">
                <a:solidFill>
                  <a:schemeClr val="tx1">
                    <a:lumMod val="85000"/>
                    <a:lumOff val="15000"/>
                  </a:schemeClr>
                </a:solidFill>
              </a:rPr>
              <a:t>Prev_ID</a:t>
            </a:r>
            <a:endParaRPr lang="en-US" altLang="en-US" sz="1600" b="1" dirty="0">
              <a:solidFill>
                <a:schemeClr val="tx1">
                  <a:lumMod val="85000"/>
                  <a:lumOff val="15000"/>
                </a:schemeClr>
              </a:solidFill>
            </a:endParaRPr>
          </a:p>
          <a:p>
            <a:pPr marL="342900" lvl="0" indent="-342900" defTabSz="914400" eaLnBrk="0" fontAlgn="base" hangingPunct="0">
              <a:spcBef>
                <a:spcPct val="0"/>
              </a:spcBef>
              <a:spcAft>
                <a:spcPct val="0"/>
              </a:spcAft>
              <a:buFont typeface="+mj-lt"/>
              <a:buAutoNum type="arabicPeriod"/>
            </a:pPr>
            <a:r>
              <a:rPr lang="en-US" altLang="en-US" sz="1600" b="1" dirty="0">
                <a:solidFill>
                  <a:schemeClr val="tx1">
                    <a:lumMod val="85000"/>
                    <a:lumOff val="15000"/>
                  </a:schemeClr>
                </a:solidFill>
              </a:rPr>
              <a:t>AGT_ID </a:t>
            </a:r>
          </a:p>
          <a:p>
            <a:pPr marL="342900" lvl="0" indent="-342900" defTabSz="914400" eaLnBrk="0" fontAlgn="base" hangingPunct="0">
              <a:spcBef>
                <a:spcPct val="0"/>
              </a:spcBef>
              <a:spcAft>
                <a:spcPct val="0"/>
              </a:spcAft>
              <a:buFont typeface="+mj-lt"/>
              <a:buAutoNum type="arabicPeriod"/>
            </a:pPr>
            <a:r>
              <a:rPr lang="en-US" altLang="en-US" sz="1600" b="1" dirty="0" err="1">
                <a:solidFill>
                  <a:schemeClr val="tx1">
                    <a:lumMod val="85000"/>
                    <a:lumOff val="15000"/>
                  </a:schemeClr>
                </a:solidFill>
              </a:rPr>
              <a:t>Booking_Amt</a:t>
            </a:r>
            <a:r>
              <a:rPr lang="en-US" altLang="en-US" sz="1600" b="1" dirty="0">
                <a:solidFill>
                  <a:schemeClr val="tx1">
                    <a:lumMod val="85000"/>
                    <a:lumOff val="15000"/>
                  </a:schemeClr>
                </a:solidFill>
              </a:rPr>
              <a:t> </a:t>
            </a:r>
          </a:p>
        </p:txBody>
      </p:sp>
      <p:sp>
        <p:nvSpPr>
          <p:cNvPr id="6" name="Rectangle 5"/>
          <p:cNvSpPr/>
          <p:nvPr/>
        </p:nvSpPr>
        <p:spPr>
          <a:xfrm>
            <a:off x="1117770" y="6256320"/>
            <a:ext cx="6628503" cy="369332"/>
          </a:xfrm>
          <a:prstGeom prst="rect">
            <a:avLst/>
          </a:prstGeom>
        </p:spPr>
        <p:txBody>
          <a:bodyPr wrap="square">
            <a:spAutoFit/>
          </a:bodyPr>
          <a:lstStyle/>
          <a:p>
            <a:r>
              <a:rPr lang="en-US" altLang="en-US" b="1" dirty="0">
                <a:solidFill>
                  <a:schemeClr val="tx1">
                    <a:lumMod val="85000"/>
                    <a:lumOff val="15000"/>
                  </a:schemeClr>
                </a:solidFill>
                <a:cs typeface="Times New Roman" panose="02020603050405020304" pitchFamily="18" charset="0"/>
              </a:rPr>
              <a:t>So, we have to analyze data and meaningful insights from it </a:t>
            </a:r>
            <a:endParaRPr lang="en-IN" b="1" dirty="0">
              <a:solidFill>
                <a:schemeClr val="tx1">
                  <a:lumMod val="85000"/>
                  <a:lumOff val="15000"/>
                </a:schemeClr>
              </a:solidFill>
            </a:endParaRPr>
          </a:p>
        </p:txBody>
      </p:sp>
    </p:spTree>
    <p:extLst>
      <p:ext uri="{BB962C8B-B14F-4D97-AF65-F5344CB8AC3E}">
        <p14:creationId xmlns:p14="http://schemas.microsoft.com/office/powerpoint/2010/main" val="68091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85000"/>
                    <a:lumOff val="15000"/>
                  </a:schemeClr>
                </a:solidFill>
              </a:rPr>
              <a:t>DATA PREPROCESSING TECHNIQUES</a:t>
            </a:r>
            <a:endParaRPr lang="en-IN" dirty="0">
              <a:solidFill>
                <a:schemeClr val="tx1">
                  <a:lumMod val="85000"/>
                  <a:lumOff val="15000"/>
                </a:schemeClr>
              </a:solidFill>
            </a:endParaRPr>
          </a:p>
        </p:txBody>
      </p:sp>
      <p:sp>
        <p:nvSpPr>
          <p:cNvPr id="4" name="Rectangle 1"/>
          <p:cNvSpPr>
            <a:spLocks noChangeArrowheads="1"/>
          </p:cNvSpPr>
          <p:nvPr/>
        </p:nvSpPr>
        <p:spPr bwMode="auto">
          <a:xfrm>
            <a:off x="1907176" y="1719637"/>
            <a:ext cx="518595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Missing values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Data Cleaning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Extract</a:t>
            </a:r>
            <a:r>
              <a:rPr kumimoji="0" lang="en-US" altLang="en-US" sz="2400" b="1" i="0" u="none" strike="noStrike" cap="none" normalizeH="0" dirty="0" smtClean="0">
                <a:ln>
                  <a:noFill/>
                </a:ln>
                <a:solidFill>
                  <a:schemeClr val="tx1">
                    <a:lumMod val="85000"/>
                    <a:lumOff val="15000"/>
                  </a:schemeClr>
                </a:solidFill>
                <a:effectLst/>
              </a:rPr>
              <a:t> </a:t>
            </a:r>
            <a:r>
              <a:rPr kumimoji="0" lang="en-US" altLang="en-US" sz="2400" b="1" i="0" u="none" strike="noStrike" cap="none" normalizeH="0" baseline="0" dirty="0" smtClean="0">
                <a:ln>
                  <a:noFill/>
                </a:ln>
                <a:solidFill>
                  <a:schemeClr val="tx1">
                    <a:lumMod val="85000"/>
                    <a:lumOff val="15000"/>
                  </a:schemeClr>
                </a:solidFill>
                <a:effectLst/>
              </a:rPr>
              <a:t>Features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Feature Encoding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Label Encoding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Handle Outliers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lumMod val="85000"/>
                    <a:lumOff val="15000"/>
                  </a:schemeClr>
                </a:solidFill>
                <a:effectLst/>
              </a:rPr>
              <a:t>Separate Independent and dependent Features then Select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smtClean="0">
                <a:solidFill>
                  <a:schemeClr val="tx1">
                    <a:lumMod val="85000"/>
                    <a:lumOff val="15000"/>
                  </a:schemeClr>
                </a:solidFill>
              </a:rPr>
              <a:t>To Find B</a:t>
            </a:r>
            <a:r>
              <a:rPr kumimoji="0" lang="en-US" altLang="en-US" sz="2400" b="1" i="0" u="none" strike="noStrike" cap="none" normalizeH="0" baseline="0" dirty="0" smtClean="0">
                <a:ln>
                  <a:noFill/>
                </a:ln>
                <a:solidFill>
                  <a:schemeClr val="tx1">
                    <a:lumMod val="85000"/>
                    <a:lumOff val="15000"/>
                  </a:schemeClr>
                </a:solidFill>
                <a:effectLst/>
              </a:rPr>
              <a:t>est Feature </a:t>
            </a:r>
            <a:endParaRPr kumimoji="0" lang="en-US" altLang="en-US" sz="2400" b="1" i="0" u="none" strike="noStrike" cap="none" normalizeH="0" baseline="0" dirty="0" smtClean="0">
              <a:ln>
                <a:noFill/>
              </a:ln>
              <a:solidFill>
                <a:schemeClr val="tx1">
                  <a:lumMod val="85000"/>
                  <a:lumOff val="15000"/>
                </a:schemeClr>
              </a:solidFill>
              <a:effectLst/>
            </a:endParaRPr>
          </a:p>
        </p:txBody>
      </p:sp>
    </p:spTree>
    <p:extLst>
      <p:ext uri="{BB962C8B-B14F-4D97-AF65-F5344CB8AC3E}">
        <p14:creationId xmlns:p14="http://schemas.microsoft.com/office/powerpoint/2010/main" val="364088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7" y="1037669"/>
            <a:ext cx="8596668" cy="1320800"/>
          </a:xfrm>
        </p:spPr>
        <p:txBody>
          <a:bodyPr/>
          <a:lstStyle/>
          <a:p>
            <a:r>
              <a:rPr lang="en-IN" b="1" dirty="0">
                <a:solidFill>
                  <a:schemeClr val="tx1">
                    <a:lumMod val="85000"/>
                    <a:lumOff val="15000"/>
                  </a:schemeClr>
                </a:solidFill>
              </a:rPr>
              <a:t>DATA EXPLORATION</a:t>
            </a:r>
            <a:r>
              <a:rPr lang="en-IN" b="1" dirty="0"/>
              <a:t/>
            </a:r>
            <a:br>
              <a:rPr lang="en-IN" b="1" dirty="0"/>
            </a:br>
            <a:endParaRPr lang="en-IN" dirty="0"/>
          </a:p>
        </p:txBody>
      </p:sp>
      <p:sp>
        <p:nvSpPr>
          <p:cNvPr id="4" name="Rectangle 1"/>
          <p:cNvSpPr>
            <a:spLocks noChangeArrowheads="1"/>
          </p:cNvSpPr>
          <p:nvPr/>
        </p:nvSpPr>
        <p:spPr bwMode="auto">
          <a:xfrm>
            <a:off x="437604" y="2358469"/>
            <a:ext cx="954241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solidFill>
                <a:effectLst/>
              </a:rPr>
              <a:t>Data exploration is a key aspect of data analysis and model building. Without spending significant time on understanding the data and its patterns one cannot expect to build efficient predictive models. Data exploration takes major chunk of time in a data science project comprising of data cleaning and preprocessing </a:t>
            </a:r>
          </a:p>
        </p:txBody>
      </p:sp>
    </p:spTree>
    <p:extLst>
      <p:ext uri="{BB962C8B-B14F-4D97-AF65-F5344CB8AC3E}">
        <p14:creationId xmlns:p14="http://schemas.microsoft.com/office/powerpoint/2010/main" val="135639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94" y="962297"/>
            <a:ext cx="8596668" cy="1320800"/>
          </a:xfrm>
        </p:spPr>
        <p:txBody>
          <a:bodyPr/>
          <a:lstStyle/>
          <a:p>
            <a:r>
              <a:rPr lang="en-IN" b="1" dirty="0">
                <a:solidFill>
                  <a:schemeClr val="tx1">
                    <a:lumMod val="85000"/>
                    <a:lumOff val="15000"/>
                  </a:schemeClr>
                </a:solidFill>
                <a:cs typeface="Times New Roman" panose="02020603050405020304" pitchFamily="18" charset="0"/>
              </a:rPr>
              <a:t>DATA VISUALIZATION</a:t>
            </a:r>
            <a:endParaRPr lang="en-IN" dirty="0">
              <a:solidFill>
                <a:schemeClr val="tx1">
                  <a:lumMod val="85000"/>
                  <a:lumOff val="15000"/>
                </a:schemeClr>
              </a:solidFill>
            </a:endParaRPr>
          </a:p>
        </p:txBody>
      </p:sp>
      <p:sp>
        <p:nvSpPr>
          <p:cNvPr id="4" name="Rectangle 3"/>
          <p:cNvSpPr/>
          <p:nvPr/>
        </p:nvSpPr>
        <p:spPr>
          <a:xfrm>
            <a:off x="677334" y="1930400"/>
            <a:ext cx="9091748" cy="2677656"/>
          </a:xfrm>
          <a:prstGeom prst="rect">
            <a:avLst/>
          </a:prstGeom>
        </p:spPr>
        <p:txBody>
          <a:bodyPr wrap="square">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400" b="1" dirty="0">
                <a:solidFill>
                  <a:schemeClr val="tx1">
                    <a:lumMod val="85000"/>
                    <a:lumOff val="15000"/>
                  </a:schemeClr>
                </a:solidFill>
                <a:cs typeface="Times New Roman" panose="02020603050405020304" pitchFamily="18" charset="0"/>
              </a:rPr>
              <a:t>Data visualization is the graphical representation of data in order to explore and visualize data to uncover insights from the start or identify areas or patterns to dig into more. </a:t>
            </a:r>
          </a:p>
          <a:p>
            <a:pPr marL="342900" lvl="0" indent="-342900" algn="just" defTabSz="914400" eaLnBrk="0" fontAlgn="base" hangingPunct="0">
              <a:spcBef>
                <a:spcPct val="0"/>
              </a:spcBef>
              <a:spcAft>
                <a:spcPct val="0"/>
              </a:spcAft>
              <a:buFont typeface="Arial" panose="020B0604020202020204" pitchFamily="34" charset="0"/>
              <a:buChar char="•"/>
            </a:pPr>
            <a:r>
              <a:rPr lang="en-US" altLang="en-US" sz="2400" b="1" dirty="0">
                <a:solidFill>
                  <a:schemeClr val="tx1">
                    <a:lumMod val="85000"/>
                    <a:lumOff val="15000"/>
                  </a:schemeClr>
                </a:solidFill>
                <a:cs typeface="Times New Roman" panose="02020603050405020304" pitchFamily="18" charset="0"/>
              </a:rPr>
              <a:t>Using interactive dashboards and point-and-click data exploration, users can better understand the bigger picture and get to insights faster. </a:t>
            </a:r>
          </a:p>
        </p:txBody>
      </p:sp>
    </p:spTree>
    <p:extLst>
      <p:ext uri="{BB962C8B-B14F-4D97-AF65-F5344CB8AC3E}">
        <p14:creationId xmlns:p14="http://schemas.microsoft.com/office/powerpoint/2010/main" val="346128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85000"/>
                    <a:lumOff val="15000"/>
                  </a:schemeClr>
                </a:solidFill>
                <a:cs typeface="Times New Roman" panose="02020603050405020304" pitchFamily="18" charset="0"/>
              </a:rPr>
              <a:t>GENDER ANALYSIS</a:t>
            </a:r>
            <a:endParaRPr lang="en-IN" dirty="0">
              <a:solidFill>
                <a:schemeClr val="tx1">
                  <a:lumMod val="85000"/>
                  <a:lumOff val="1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23" y="1754115"/>
            <a:ext cx="4877119" cy="42776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124" y="2208697"/>
            <a:ext cx="3066309" cy="3101419"/>
          </a:xfrm>
          <a:prstGeom prst="rect">
            <a:avLst/>
          </a:prstGeom>
        </p:spPr>
      </p:pic>
    </p:spTree>
    <p:extLst>
      <p:ext uri="{BB962C8B-B14F-4D97-AF65-F5344CB8AC3E}">
        <p14:creationId xmlns:p14="http://schemas.microsoft.com/office/powerpoint/2010/main" val="287703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85000"/>
                    <a:lumOff val="15000"/>
                  </a:schemeClr>
                </a:solidFill>
              </a:rPr>
              <a:t>DECISION ANALYSIS</a:t>
            </a:r>
            <a:endParaRPr lang="en-IN" dirty="0">
              <a:solidFill>
                <a:schemeClr val="tx1">
                  <a:lumMod val="85000"/>
                  <a:lumOff val="1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148" y="1930400"/>
            <a:ext cx="5877097" cy="42582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845" y="2669427"/>
            <a:ext cx="3386599" cy="2839990"/>
          </a:xfrm>
          <a:prstGeom prst="rect">
            <a:avLst/>
          </a:prstGeom>
        </p:spPr>
      </p:pic>
    </p:spTree>
    <p:extLst>
      <p:ext uri="{BB962C8B-B14F-4D97-AF65-F5344CB8AC3E}">
        <p14:creationId xmlns:p14="http://schemas.microsoft.com/office/powerpoint/2010/main" val="197101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85000"/>
                    <a:lumOff val="15000"/>
                  </a:schemeClr>
                </a:solidFill>
              </a:rPr>
              <a:t>DECISION BASED ON AGE</a:t>
            </a:r>
            <a:endParaRPr lang="en-IN" dirty="0">
              <a:solidFill>
                <a:schemeClr val="tx1">
                  <a:lumMod val="85000"/>
                  <a:lumOff val="1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85" y="1573390"/>
            <a:ext cx="6542432" cy="4223210"/>
          </a:xfrm>
          <a:prstGeom prst="rect">
            <a:avLst/>
          </a:prstGeom>
        </p:spPr>
      </p:pic>
    </p:spTree>
    <p:extLst>
      <p:ext uri="{BB962C8B-B14F-4D97-AF65-F5344CB8AC3E}">
        <p14:creationId xmlns:p14="http://schemas.microsoft.com/office/powerpoint/2010/main" val="61552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85000"/>
                    <a:lumOff val="15000"/>
                  </a:schemeClr>
                </a:solidFill>
              </a:rPr>
              <a:t>DECISION BASED ON SALARY</a:t>
            </a:r>
            <a:endParaRPr lang="en-IN" dirty="0">
              <a:solidFill>
                <a:schemeClr val="tx1">
                  <a:lumMod val="85000"/>
                  <a:lumOff val="1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825" y="1727832"/>
            <a:ext cx="6694031" cy="4309282"/>
          </a:xfrm>
          <a:prstGeom prst="rect">
            <a:avLst/>
          </a:prstGeom>
        </p:spPr>
      </p:pic>
    </p:spTree>
    <p:extLst>
      <p:ext uri="{BB962C8B-B14F-4D97-AF65-F5344CB8AC3E}">
        <p14:creationId xmlns:p14="http://schemas.microsoft.com/office/powerpoint/2010/main" val="356177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145</TotalTime>
  <Words>383</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Arabic Typesetting</vt:lpstr>
      <vt:lpstr>Arial</vt:lpstr>
      <vt:lpstr>Brush Script MT</vt:lpstr>
      <vt:lpstr>Times New Roman</vt:lpstr>
      <vt:lpstr>Trebuchet MS</vt:lpstr>
      <vt:lpstr>Wingdings 3</vt:lpstr>
      <vt:lpstr>Facet</vt:lpstr>
      <vt:lpstr>CREDIT CARD APPROVAL PREDICTION MODEL </vt:lpstr>
      <vt:lpstr>Check the Customer’s eligibility to get an approval for Credit Card using different Machine Learning Algorithms. The Dataset containing 18 different Columns  There are, </vt:lpstr>
      <vt:lpstr>DATA PREPROCESSING TECHNIQUES</vt:lpstr>
      <vt:lpstr>DATA EXPLORATION </vt:lpstr>
      <vt:lpstr>DATA VISUALIZATION</vt:lpstr>
      <vt:lpstr>GENDER ANALYSIS</vt:lpstr>
      <vt:lpstr>DECISION ANALYSIS</vt:lpstr>
      <vt:lpstr>DECISION BASED ON AGE</vt:lpstr>
      <vt:lpstr>DECISION BASED ON SALARY</vt:lpstr>
      <vt:lpstr>CORRELATION MATRIX </vt:lpstr>
      <vt:lpstr>DECISIONTREECLASSIFIER</vt:lpstr>
      <vt:lpstr>PowerPoint Presentation</vt:lpstr>
      <vt:lpstr>NORMALIZED CONFUSION MATRIX AND ACCURACY</vt:lpstr>
      <vt:lpstr>BAGGINGCLASSIFIER </vt:lpstr>
      <vt:lpstr>PowerPoint Presentation</vt:lpstr>
      <vt:lpstr>NORMALIZED CONFUSION MATRIX AND ACCURACY</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JeevaJiivi</dc:creator>
  <cp:lastModifiedBy>JeevaJiivi</cp:lastModifiedBy>
  <cp:revision>11</cp:revision>
  <dcterms:created xsi:type="dcterms:W3CDTF">2021-10-08T12:39:43Z</dcterms:created>
  <dcterms:modified xsi:type="dcterms:W3CDTF">2021-10-08T15:05:03Z</dcterms:modified>
</cp:coreProperties>
</file>