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3" r:id="rId10"/>
    <p:sldId id="265" r:id="rId11"/>
    <p:sldId id="266" r:id="rId12"/>
    <p:sldId id="267" r:id="rId13"/>
    <p:sldId id="268" r:id="rId14"/>
    <p:sldId id="269" r:id="rId15"/>
    <p:sldId id="270" r:id="rId16"/>
    <p:sldId id="271"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396193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320407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8932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139861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457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3331679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3905656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42233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268540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F48A9-B3A9-4EB3-9D41-A68632155572}"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265932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1F48A9-B3A9-4EB3-9D41-A68632155572}"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154935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1F48A9-B3A9-4EB3-9D41-A68632155572}"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214618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1F48A9-B3A9-4EB3-9D41-A68632155572}"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177118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F48A9-B3A9-4EB3-9D41-A68632155572}"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128173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1F48A9-B3A9-4EB3-9D41-A68632155572}"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14951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1F48A9-B3A9-4EB3-9D41-A68632155572}"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97D3D-242E-4796-82D4-C1FB2701C59B}" type="slidenum">
              <a:rPr lang="en-IN" smtClean="0"/>
              <a:t>‹#›</a:t>
            </a:fld>
            <a:endParaRPr lang="en-IN"/>
          </a:p>
        </p:txBody>
      </p:sp>
    </p:spTree>
    <p:extLst>
      <p:ext uri="{BB962C8B-B14F-4D97-AF65-F5344CB8AC3E}">
        <p14:creationId xmlns:p14="http://schemas.microsoft.com/office/powerpoint/2010/main" val="388822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1F48A9-B3A9-4EB3-9D41-A68632155572}" type="datetimeFigureOut">
              <a:rPr lang="en-IN" smtClean="0"/>
              <a:t>08-10-2021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097D3D-242E-4796-82D4-C1FB2701C59B}" type="slidenum">
              <a:rPr lang="en-IN" smtClean="0"/>
              <a:t>‹#›</a:t>
            </a:fld>
            <a:endParaRPr lang="en-IN"/>
          </a:p>
        </p:txBody>
      </p:sp>
    </p:spTree>
    <p:extLst>
      <p:ext uri="{BB962C8B-B14F-4D97-AF65-F5344CB8AC3E}">
        <p14:creationId xmlns:p14="http://schemas.microsoft.com/office/powerpoint/2010/main" val="2732305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3279" y="1135138"/>
            <a:ext cx="2782232" cy="2273481"/>
          </a:xfrm>
          <a:prstGeom prst="rect">
            <a:avLst/>
          </a:prstGeom>
        </p:spPr>
      </p:pic>
      <p:sp>
        <p:nvSpPr>
          <p:cNvPr id="6" name="Rectangle 5"/>
          <p:cNvSpPr/>
          <p:nvPr/>
        </p:nvSpPr>
        <p:spPr>
          <a:xfrm>
            <a:off x="1000689" y="1487049"/>
            <a:ext cx="5778933" cy="1569660"/>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CONSUMER PERSONAL LOANS </a:t>
            </a:r>
            <a:r>
              <a:rPr lang="en-CA" sz="3200" b="1" dirty="0" smtClean="0">
                <a:solidFill>
                  <a:srgbClr val="262626"/>
                </a:solidFill>
                <a:latin typeface="Times New Roman" panose="02020603050405020304" pitchFamily="18" charset="0"/>
                <a:cs typeface="Times New Roman" panose="02020603050405020304" pitchFamily="18" charset="0"/>
              </a:rPr>
              <a:t>APPROVAL </a:t>
            </a:r>
            <a:r>
              <a:rPr lang="en-CA" sz="3200" b="1" dirty="0">
                <a:solidFill>
                  <a:srgbClr val="262626"/>
                </a:solidFill>
                <a:latin typeface="Times New Roman" panose="02020603050405020304" pitchFamily="18" charset="0"/>
                <a:cs typeface="Times New Roman" panose="02020603050405020304" pitchFamily="18" charset="0"/>
              </a:rPr>
              <a:t>PREDICTION MODEL</a:t>
            </a:r>
            <a:endParaRPr lang="en-IN" sz="3200" dirty="0"/>
          </a:p>
        </p:txBody>
      </p:sp>
      <p:sp>
        <p:nvSpPr>
          <p:cNvPr id="8" name="Rectangle 7"/>
          <p:cNvSpPr/>
          <p:nvPr/>
        </p:nvSpPr>
        <p:spPr>
          <a:xfrm>
            <a:off x="396241" y="5143641"/>
            <a:ext cx="6096000" cy="646331"/>
          </a:xfrm>
          <a:prstGeom prst="rect">
            <a:avLst/>
          </a:prstGeom>
        </p:spPr>
        <p:txBody>
          <a:bodyPr>
            <a:spAutoFit/>
          </a:bodyPr>
          <a:lstStyle/>
          <a:p>
            <a:r>
              <a:rPr lang="en-IN" dirty="0">
                <a:latin typeface="+mj-lt"/>
                <a:cs typeface="Times New Roman" panose="02020603050405020304" pitchFamily="18" charset="0"/>
              </a:rPr>
              <a:t>Company : SSJ IT Solutions </a:t>
            </a:r>
            <a:r>
              <a:rPr lang="en-IN" dirty="0" err="1">
                <a:latin typeface="+mj-lt"/>
                <a:cs typeface="Times New Roman" panose="02020603050405020304" pitchFamily="18" charset="0"/>
              </a:rPr>
              <a:t>Pvt.</a:t>
            </a:r>
            <a:r>
              <a:rPr lang="en-IN" dirty="0">
                <a:latin typeface="+mj-lt"/>
                <a:cs typeface="Times New Roman" panose="02020603050405020304" pitchFamily="18" charset="0"/>
              </a:rPr>
              <a:t> Ltd.</a:t>
            </a:r>
          </a:p>
          <a:p>
            <a:r>
              <a:rPr lang="en-IN" dirty="0">
                <a:latin typeface="+mj-lt"/>
                <a:cs typeface="Times New Roman" panose="02020603050405020304" pitchFamily="18" charset="0"/>
              </a:rPr>
              <a:t>Domain : Machine Learning</a:t>
            </a:r>
            <a:endParaRPr lang="en-IN" dirty="0">
              <a:latin typeface="+mj-lt"/>
            </a:endParaRPr>
          </a:p>
        </p:txBody>
      </p:sp>
      <p:sp>
        <p:nvSpPr>
          <p:cNvPr id="9" name="Rectangle 8"/>
          <p:cNvSpPr/>
          <p:nvPr/>
        </p:nvSpPr>
        <p:spPr>
          <a:xfrm>
            <a:off x="6492241" y="5143641"/>
            <a:ext cx="6096000" cy="646331"/>
          </a:xfrm>
          <a:prstGeom prst="rect">
            <a:avLst/>
          </a:prstGeom>
        </p:spPr>
        <p:txBody>
          <a:bodyPr>
            <a:spAutoFit/>
          </a:bodyPr>
          <a:lstStyle/>
          <a:p>
            <a:r>
              <a:rPr lang="en-IN" dirty="0">
                <a:latin typeface="+mj-lt"/>
                <a:cs typeface="Times New Roman" panose="02020603050405020304" pitchFamily="18" charset="0"/>
              </a:rPr>
              <a:t>Name : Jeeva K</a:t>
            </a:r>
          </a:p>
          <a:p>
            <a:r>
              <a:rPr lang="en-IN" dirty="0">
                <a:latin typeface="+mj-lt"/>
                <a:cs typeface="Times New Roman" panose="02020603050405020304" pitchFamily="18" charset="0"/>
              </a:rPr>
              <a:t>Intern ID : ML01006</a:t>
            </a:r>
          </a:p>
        </p:txBody>
      </p:sp>
    </p:spTree>
    <p:extLst>
      <p:ext uri="{BB962C8B-B14F-4D97-AF65-F5344CB8AC3E}">
        <p14:creationId xmlns:p14="http://schemas.microsoft.com/office/powerpoint/2010/main" val="157384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cs typeface="Times New Roman" panose="02020603050405020304" pitchFamily="18" charset="0"/>
              </a:rPr>
              <a:t>DECISIONTREECLASSIFIER</a:t>
            </a:r>
            <a:endParaRPr lang="en-IN" dirty="0">
              <a:solidFill>
                <a:schemeClr val="tx1">
                  <a:lumMod val="85000"/>
                  <a:lumOff val="15000"/>
                </a:schemeClr>
              </a:solidFill>
            </a:endParaRPr>
          </a:p>
        </p:txBody>
      </p:sp>
      <p:sp>
        <p:nvSpPr>
          <p:cNvPr id="4" name="Rectangle 1"/>
          <p:cNvSpPr txBox="1">
            <a:spLocks noChangeArrowheads="1"/>
          </p:cNvSpPr>
          <p:nvPr/>
        </p:nvSpPr>
        <p:spPr bwMode="auto">
          <a:xfrm>
            <a:off x="319753" y="1581232"/>
            <a:ext cx="97386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b="1" dirty="0" smtClean="0">
                <a:solidFill>
                  <a:schemeClr val="tx1">
                    <a:lumMod val="85000"/>
                    <a:lumOff val="15000"/>
                  </a:schemeClr>
                </a:solidFill>
                <a:cs typeface="Times New Roman" panose="02020603050405020304" pitchFamily="18" charset="0"/>
              </a:rPr>
              <a:t>Decision Tree use to solve different kind of problems like Regression and Classification and It's a Rule based kind of thing. Decision Tree is according to divide into two variables and it's just making decision </a:t>
            </a:r>
          </a:p>
        </p:txBody>
      </p:sp>
      <p:pic>
        <p:nvPicPr>
          <p:cNvPr id="3" name="Picture 2"/>
          <p:cNvPicPr>
            <a:picLocks noChangeAspect="1"/>
          </p:cNvPicPr>
          <p:nvPr/>
        </p:nvPicPr>
        <p:blipFill>
          <a:blip r:embed="rId2"/>
          <a:stretch>
            <a:fillRect/>
          </a:stretch>
        </p:blipFill>
        <p:spPr>
          <a:xfrm>
            <a:off x="2534602" y="3150892"/>
            <a:ext cx="4562475" cy="3524250"/>
          </a:xfrm>
          <a:prstGeom prst="rect">
            <a:avLst/>
          </a:prstGeom>
        </p:spPr>
      </p:pic>
    </p:spTree>
    <p:extLst>
      <p:ext uri="{BB962C8B-B14F-4D97-AF65-F5344CB8AC3E}">
        <p14:creationId xmlns:p14="http://schemas.microsoft.com/office/powerpoint/2010/main" val="56803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413657"/>
            <a:ext cx="2661626" cy="369332"/>
          </a:xfrm>
          <a:prstGeom prst="rect">
            <a:avLst/>
          </a:prstGeom>
        </p:spPr>
        <p:txBody>
          <a:bodyPr wrap="none">
            <a:spAutoFit/>
          </a:bodyPr>
          <a:lstStyle/>
          <a:p>
            <a:r>
              <a:rPr lang="en-IN" sz="1800" b="1" dirty="0" smtClean="0">
                <a:solidFill>
                  <a:schemeClr val="tx1">
                    <a:lumMod val="85000"/>
                    <a:lumOff val="15000"/>
                  </a:schemeClr>
                </a:solidFill>
                <a:cs typeface="Times New Roman" panose="02020603050405020304" pitchFamily="18" charset="0"/>
              </a:rPr>
              <a:t>STEP BY STEP PROCESS</a:t>
            </a:r>
            <a:endParaRPr lang="en-IN" sz="1800" dirty="0">
              <a:solidFill>
                <a:schemeClr val="tx1">
                  <a:lumMod val="85000"/>
                  <a:lumOff val="15000"/>
                </a:schemeClr>
              </a:solidFill>
            </a:endParaRPr>
          </a:p>
        </p:txBody>
      </p:sp>
      <p:pic>
        <p:nvPicPr>
          <p:cNvPr id="5" name="Picture 4"/>
          <p:cNvPicPr>
            <a:picLocks noChangeAspect="1"/>
          </p:cNvPicPr>
          <p:nvPr/>
        </p:nvPicPr>
        <p:blipFill>
          <a:blip r:embed="rId2"/>
          <a:stretch>
            <a:fillRect/>
          </a:stretch>
        </p:blipFill>
        <p:spPr>
          <a:xfrm>
            <a:off x="1058539" y="782989"/>
            <a:ext cx="7458444" cy="6023837"/>
          </a:xfrm>
          <a:prstGeom prst="rect">
            <a:avLst/>
          </a:prstGeom>
        </p:spPr>
      </p:pic>
    </p:spTree>
    <p:extLst>
      <p:ext uri="{BB962C8B-B14F-4D97-AF65-F5344CB8AC3E}">
        <p14:creationId xmlns:p14="http://schemas.microsoft.com/office/powerpoint/2010/main" val="363094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cs typeface="Times New Roman" panose="02020603050405020304" pitchFamily="18" charset="0"/>
              </a:rPr>
              <a:t>NORMALIZED CONFUSION MATRIX AND ACCURACY</a:t>
            </a:r>
            <a:endParaRPr lang="en-IN" dirty="0">
              <a:solidFill>
                <a:schemeClr val="tx1">
                  <a:lumMod val="85000"/>
                  <a:lumOff val="15000"/>
                </a:schemeClr>
              </a:solidFill>
            </a:endParaRPr>
          </a:p>
        </p:txBody>
      </p:sp>
      <p:pic>
        <p:nvPicPr>
          <p:cNvPr id="3" name="Picture 2"/>
          <p:cNvPicPr>
            <a:picLocks noChangeAspect="1"/>
          </p:cNvPicPr>
          <p:nvPr/>
        </p:nvPicPr>
        <p:blipFill>
          <a:blip r:embed="rId2"/>
          <a:stretch>
            <a:fillRect/>
          </a:stretch>
        </p:blipFill>
        <p:spPr>
          <a:xfrm>
            <a:off x="382769" y="1930400"/>
            <a:ext cx="3967163" cy="4165109"/>
          </a:xfrm>
          <a:prstGeom prst="rect">
            <a:avLst/>
          </a:prstGeom>
        </p:spPr>
      </p:pic>
      <p:pic>
        <p:nvPicPr>
          <p:cNvPr id="5" name="Picture 4"/>
          <p:cNvPicPr>
            <a:picLocks noChangeAspect="1"/>
          </p:cNvPicPr>
          <p:nvPr/>
        </p:nvPicPr>
        <p:blipFill>
          <a:blip r:embed="rId3"/>
          <a:stretch>
            <a:fillRect/>
          </a:stretch>
        </p:blipFill>
        <p:spPr>
          <a:xfrm>
            <a:off x="4349932" y="1930399"/>
            <a:ext cx="5029854" cy="669109"/>
          </a:xfrm>
          <a:prstGeom prst="rect">
            <a:avLst/>
          </a:prstGeom>
        </p:spPr>
      </p:pic>
      <p:pic>
        <p:nvPicPr>
          <p:cNvPr id="7" name="Picture 6"/>
          <p:cNvPicPr>
            <a:picLocks noChangeAspect="1"/>
          </p:cNvPicPr>
          <p:nvPr/>
        </p:nvPicPr>
        <p:blipFill>
          <a:blip r:embed="rId4"/>
          <a:stretch>
            <a:fillRect/>
          </a:stretch>
        </p:blipFill>
        <p:spPr>
          <a:xfrm>
            <a:off x="4349932" y="2767556"/>
            <a:ext cx="4441371" cy="3381097"/>
          </a:xfrm>
          <a:prstGeom prst="rect">
            <a:avLst/>
          </a:prstGeom>
        </p:spPr>
      </p:pic>
    </p:spTree>
    <p:extLst>
      <p:ext uri="{BB962C8B-B14F-4D97-AF65-F5344CB8AC3E}">
        <p14:creationId xmlns:p14="http://schemas.microsoft.com/office/powerpoint/2010/main" val="175793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937" y="322217"/>
            <a:ext cx="8596668" cy="1320800"/>
          </a:xfrm>
        </p:spPr>
        <p:txBody>
          <a:bodyPr/>
          <a:lstStyle/>
          <a:p>
            <a:r>
              <a:rPr lang="en-IN" b="1" dirty="0" smtClean="0">
                <a:solidFill>
                  <a:schemeClr val="tx1">
                    <a:lumMod val="85000"/>
                    <a:lumOff val="15000"/>
                  </a:schemeClr>
                </a:solidFill>
              </a:rPr>
              <a:t>GRADIENT BOOSTING CLASSIFIER</a:t>
            </a:r>
            <a:endParaRPr lang="en-IN" b="1" dirty="0">
              <a:solidFill>
                <a:schemeClr val="tx1">
                  <a:lumMod val="85000"/>
                  <a:lumOff val="15000"/>
                </a:schemeClr>
              </a:solidFill>
            </a:endParaRPr>
          </a:p>
        </p:txBody>
      </p:sp>
      <p:sp>
        <p:nvSpPr>
          <p:cNvPr id="4" name="Rectangle 3"/>
          <p:cNvSpPr/>
          <p:nvPr/>
        </p:nvSpPr>
        <p:spPr>
          <a:xfrm>
            <a:off x="618305" y="1251130"/>
            <a:ext cx="8956769" cy="1569660"/>
          </a:xfrm>
          <a:prstGeom prst="rect">
            <a:avLst/>
          </a:prstGeom>
        </p:spPr>
        <p:txBody>
          <a:bodyPr wrap="square">
            <a:spAutoFit/>
          </a:bodyPr>
          <a:lstStyle/>
          <a:p>
            <a:pPr marL="342900" indent="-342900">
              <a:buFont typeface="Arial" panose="020B0604020202020204" pitchFamily="34" charset="0"/>
              <a:buChar char="•"/>
            </a:pPr>
            <a:r>
              <a:rPr lang="en-IN" sz="2400" dirty="0"/>
              <a:t>Gradient boosting classifiers are </a:t>
            </a:r>
            <a:r>
              <a:rPr lang="en-IN" sz="2400" b="1" dirty="0"/>
              <a:t>a group of machine learning algorithms that combine many weak learning models together to create a strong predictive model</a:t>
            </a:r>
            <a:r>
              <a:rPr lang="en-IN" sz="2400" dirty="0"/>
              <a:t>. Decision trees are usually used when doing gradient boosting</a:t>
            </a:r>
          </a:p>
        </p:txBody>
      </p:sp>
      <p:pic>
        <p:nvPicPr>
          <p:cNvPr id="5" name="Picture 4"/>
          <p:cNvPicPr>
            <a:picLocks noChangeAspect="1"/>
          </p:cNvPicPr>
          <p:nvPr/>
        </p:nvPicPr>
        <p:blipFill>
          <a:blip r:embed="rId2"/>
          <a:stretch>
            <a:fillRect/>
          </a:stretch>
        </p:blipFill>
        <p:spPr>
          <a:xfrm>
            <a:off x="2608081" y="3076575"/>
            <a:ext cx="4676775" cy="3448050"/>
          </a:xfrm>
          <a:prstGeom prst="rect">
            <a:avLst/>
          </a:prstGeom>
        </p:spPr>
      </p:pic>
    </p:spTree>
    <p:extLst>
      <p:ext uri="{BB962C8B-B14F-4D97-AF65-F5344CB8AC3E}">
        <p14:creationId xmlns:p14="http://schemas.microsoft.com/office/powerpoint/2010/main" val="12344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r>
              <a:rPr lang="en-IN" b="1" dirty="0">
                <a:solidFill>
                  <a:schemeClr val="tx1">
                    <a:lumMod val="85000"/>
                    <a:lumOff val="15000"/>
                  </a:schemeClr>
                </a:solidFill>
                <a:cs typeface="Times New Roman" panose="02020603050405020304" pitchFamily="18" charset="0"/>
              </a:rPr>
              <a:t>NORMALIZED CONFUSION MATRIX AND ACCURACY</a:t>
            </a:r>
            <a:endParaRPr lang="en-IN" dirty="0">
              <a:solidFill>
                <a:schemeClr val="tx1">
                  <a:lumMod val="85000"/>
                  <a:lumOff val="15000"/>
                </a:schemeClr>
              </a:solidFill>
            </a:endParaRPr>
          </a:p>
        </p:txBody>
      </p:sp>
      <p:pic>
        <p:nvPicPr>
          <p:cNvPr id="5" name="Picture 4"/>
          <p:cNvPicPr>
            <a:picLocks noChangeAspect="1"/>
          </p:cNvPicPr>
          <p:nvPr/>
        </p:nvPicPr>
        <p:blipFill>
          <a:blip r:embed="rId2"/>
          <a:stretch>
            <a:fillRect/>
          </a:stretch>
        </p:blipFill>
        <p:spPr>
          <a:xfrm>
            <a:off x="421821" y="1804307"/>
            <a:ext cx="4686300" cy="4686300"/>
          </a:xfrm>
          <a:prstGeom prst="rect">
            <a:avLst/>
          </a:prstGeom>
        </p:spPr>
      </p:pic>
      <p:pic>
        <p:nvPicPr>
          <p:cNvPr id="6" name="Picture 5"/>
          <p:cNvPicPr>
            <a:picLocks noChangeAspect="1"/>
          </p:cNvPicPr>
          <p:nvPr/>
        </p:nvPicPr>
        <p:blipFill>
          <a:blip r:embed="rId3"/>
          <a:stretch>
            <a:fillRect/>
          </a:stretch>
        </p:blipFill>
        <p:spPr>
          <a:xfrm>
            <a:off x="4938399" y="2676339"/>
            <a:ext cx="4116081" cy="3244310"/>
          </a:xfrm>
          <a:prstGeom prst="rect">
            <a:avLst/>
          </a:prstGeom>
        </p:spPr>
      </p:pic>
      <p:pic>
        <p:nvPicPr>
          <p:cNvPr id="7" name="Picture 6"/>
          <p:cNvPicPr>
            <a:picLocks noChangeAspect="1"/>
          </p:cNvPicPr>
          <p:nvPr/>
        </p:nvPicPr>
        <p:blipFill>
          <a:blip r:embed="rId4"/>
          <a:stretch>
            <a:fillRect/>
          </a:stretch>
        </p:blipFill>
        <p:spPr>
          <a:xfrm>
            <a:off x="4938399" y="1909624"/>
            <a:ext cx="4701990" cy="646151"/>
          </a:xfrm>
          <a:prstGeom prst="rect">
            <a:avLst/>
          </a:prstGeom>
        </p:spPr>
      </p:pic>
    </p:spTree>
    <p:extLst>
      <p:ext uri="{BB962C8B-B14F-4D97-AF65-F5344CB8AC3E}">
        <p14:creationId xmlns:p14="http://schemas.microsoft.com/office/powerpoint/2010/main" val="315841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5894" y="1014549"/>
            <a:ext cx="8596668" cy="1320800"/>
          </a:xfrm>
        </p:spPr>
        <p:txBody>
          <a:bodyPr/>
          <a:lstStyle/>
          <a:p>
            <a:r>
              <a:rPr lang="en-IN" b="1" dirty="0" smtClean="0">
                <a:solidFill>
                  <a:schemeClr val="tx1">
                    <a:lumMod val="85000"/>
                    <a:lumOff val="15000"/>
                  </a:schemeClr>
                </a:solidFill>
                <a:cs typeface="Times New Roman" panose="02020603050405020304" pitchFamily="18" charset="0"/>
              </a:rPr>
              <a:t>BERNOULLI NAIVE BAYES CLASSIFIER</a:t>
            </a:r>
            <a:endParaRPr lang="en-IN" dirty="0">
              <a:solidFill>
                <a:schemeClr val="tx1">
                  <a:lumMod val="85000"/>
                  <a:lumOff val="15000"/>
                </a:schemeClr>
              </a:solidFill>
            </a:endParaRPr>
          </a:p>
        </p:txBody>
      </p:sp>
      <p:sp>
        <p:nvSpPr>
          <p:cNvPr id="6" name="Rectangle 5"/>
          <p:cNvSpPr/>
          <p:nvPr/>
        </p:nvSpPr>
        <p:spPr>
          <a:xfrm>
            <a:off x="677334" y="2105019"/>
            <a:ext cx="9058196" cy="3133185"/>
          </a:xfrm>
          <a:prstGeom prst="rect">
            <a:avLst/>
          </a:prstGeom>
        </p:spPr>
        <p:txBody>
          <a:bodyPr wrap="square">
            <a:spAutoFit/>
          </a:bodyPr>
          <a:lstStyle/>
          <a:p>
            <a:pPr marL="342900" indent="-342900" algn="just">
              <a:buFont typeface="Arial" panose="020B0604020202020204" pitchFamily="34" charset="0"/>
              <a:buChar char="•"/>
            </a:pPr>
            <a:r>
              <a:rPr lang="en-IN" sz="2400" b="1" dirty="0"/>
              <a:t>Bernoulli Naive Bayes is a variant of Naive Bayes. So, let us first talk about Naive Bayes in brief. Naive Bayes is a classification algorithm of Machine Learning based on Bayes theorem which gives the likelihood of occurrence of the event. Naive Bayes classifier is a probabilistic classifier which means that given an input, it predicts the probability of the input being classified for all the classes. It is also called conditional probability.</a:t>
            </a:r>
          </a:p>
        </p:txBody>
      </p:sp>
    </p:spTree>
    <p:extLst>
      <p:ext uri="{BB962C8B-B14F-4D97-AF65-F5344CB8AC3E}">
        <p14:creationId xmlns:p14="http://schemas.microsoft.com/office/powerpoint/2010/main" val="370060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tx1">
                    <a:lumMod val="85000"/>
                    <a:lumOff val="15000"/>
                  </a:schemeClr>
                </a:solidFill>
              </a:rPr>
              <a:t>ACTUAL AND PREDICTED DATA</a:t>
            </a:r>
            <a:r>
              <a:rPr lang="en-IN" b="1" dirty="0">
                <a:solidFill>
                  <a:schemeClr val="tx1">
                    <a:lumMod val="85000"/>
                    <a:lumOff val="15000"/>
                  </a:schemeClr>
                </a:solidFill>
              </a:rPr>
              <a:t/>
            </a:r>
            <a:br>
              <a:rPr lang="en-IN" b="1" dirty="0">
                <a:solidFill>
                  <a:schemeClr val="tx1">
                    <a:lumMod val="85000"/>
                    <a:lumOff val="15000"/>
                  </a:schemeClr>
                </a:solidFill>
              </a:rPr>
            </a:b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1594212" y="1643062"/>
            <a:ext cx="5603421" cy="4489921"/>
          </a:xfrm>
          <a:prstGeom prst="rect">
            <a:avLst/>
          </a:prstGeom>
        </p:spPr>
      </p:pic>
    </p:spTree>
    <p:extLst>
      <p:ext uri="{BB962C8B-B14F-4D97-AF65-F5344CB8AC3E}">
        <p14:creationId xmlns:p14="http://schemas.microsoft.com/office/powerpoint/2010/main" val="133337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r>
              <a:rPr lang="en-IN" b="1" dirty="0">
                <a:solidFill>
                  <a:schemeClr val="tx1">
                    <a:lumMod val="85000"/>
                    <a:lumOff val="15000"/>
                  </a:schemeClr>
                </a:solidFill>
                <a:cs typeface="Times New Roman" panose="02020603050405020304" pitchFamily="18" charset="0"/>
              </a:rPr>
              <a:t>NORMALIZED CONFUSION MATRIX AND ACCURACY</a:t>
            </a:r>
            <a:endParaRPr lang="en-IN" dirty="0">
              <a:solidFill>
                <a:schemeClr val="tx1">
                  <a:lumMod val="85000"/>
                  <a:lumOff val="15000"/>
                </a:schemeClr>
              </a:solidFill>
            </a:endParaRPr>
          </a:p>
        </p:txBody>
      </p:sp>
      <p:pic>
        <p:nvPicPr>
          <p:cNvPr id="5" name="Picture 4"/>
          <p:cNvPicPr>
            <a:picLocks noChangeAspect="1"/>
          </p:cNvPicPr>
          <p:nvPr/>
        </p:nvPicPr>
        <p:blipFill>
          <a:blip r:embed="rId2"/>
          <a:stretch>
            <a:fillRect/>
          </a:stretch>
        </p:blipFill>
        <p:spPr>
          <a:xfrm>
            <a:off x="509179" y="1930400"/>
            <a:ext cx="4324078" cy="4472163"/>
          </a:xfrm>
          <a:prstGeom prst="rect">
            <a:avLst/>
          </a:prstGeom>
        </p:spPr>
      </p:pic>
      <p:pic>
        <p:nvPicPr>
          <p:cNvPr id="6" name="Picture 5"/>
          <p:cNvPicPr>
            <a:picLocks noChangeAspect="1"/>
          </p:cNvPicPr>
          <p:nvPr/>
        </p:nvPicPr>
        <p:blipFill>
          <a:blip r:embed="rId3"/>
          <a:stretch>
            <a:fillRect/>
          </a:stretch>
        </p:blipFill>
        <p:spPr>
          <a:xfrm>
            <a:off x="4627652" y="3095216"/>
            <a:ext cx="3641137" cy="2810127"/>
          </a:xfrm>
          <a:prstGeom prst="rect">
            <a:avLst/>
          </a:prstGeom>
        </p:spPr>
      </p:pic>
      <p:pic>
        <p:nvPicPr>
          <p:cNvPr id="7" name="Picture 6"/>
          <p:cNvPicPr>
            <a:picLocks noChangeAspect="1"/>
          </p:cNvPicPr>
          <p:nvPr/>
        </p:nvPicPr>
        <p:blipFill>
          <a:blip r:embed="rId4"/>
          <a:stretch>
            <a:fillRect/>
          </a:stretch>
        </p:blipFill>
        <p:spPr>
          <a:xfrm>
            <a:off x="4627652" y="2073410"/>
            <a:ext cx="5050430" cy="878796"/>
          </a:xfrm>
          <a:prstGeom prst="rect">
            <a:avLst/>
          </a:prstGeom>
        </p:spPr>
      </p:pic>
    </p:spTree>
    <p:extLst>
      <p:ext uri="{BB962C8B-B14F-4D97-AF65-F5344CB8AC3E}">
        <p14:creationId xmlns:p14="http://schemas.microsoft.com/office/powerpoint/2010/main" val="255642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34210" y="3113705"/>
            <a:ext cx="4685493" cy="1015663"/>
          </a:xfrm>
          <a:prstGeom prst="rect">
            <a:avLst/>
          </a:prstGeom>
        </p:spPr>
        <p:txBody>
          <a:bodyPr wrap="square">
            <a:spAutoFit/>
          </a:bodyPr>
          <a:lstStyle/>
          <a:p>
            <a:pPr algn="ctr"/>
            <a:r>
              <a:rPr lang="en-IN" sz="6000" b="1" dirty="0" smtClean="0">
                <a:latin typeface="Brush Script MT" panose="03060802040406070304" pitchFamily="66" charset="0"/>
                <a:cs typeface="Times New Roman" panose="02020603050405020304" pitchFamily="18" charset="0"/>
              </a:rPr>
              <a:t>Thank You</a:t>
            </a:r>
            <a:endParaRPr lang="en-IN" sz="6000" b="1" dirty="0">
              <a:latin typeface="Brush Script MT" panose="03060802040406070304" pitchFamily="66" charset="0"/>
            </a:endParaRPr>
          </a:p>
        </p:txBody>
      </p:sp>
    </p:spTree>
    <p:extLst>
      <p:ext uri="{BB962C8B-B14F-4D97-AF65-F5344CB8AC3E}">
        <p14:creationId xmlns:p14="http://schemas.microsoft.com/office/powerpoint/2010/main" val="293059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283029"/>
            <a:ext cx="8596668" cy="1320800"/>
          </a:xfrm>
        </p:spPr>
        <p:txBody>
          <a:bodyPr>
            <a:normAutofit fontScale="90000"/>
          </a:bodyPr>
          <a:lstStyle/>
          <a:p>
            <a:pPr marL="342900" indent="-342900">
              <a:buFont typeface="Arial" panose="020B0604020202020204" pitchFamily="34" charset="0"/>
              <a:buChar char="•"/>
            </a:pPr>
            <a:r>
              <a:rPr lang="en-IN" sz="2000" b="1" dirty="0">
                <a:solidFill>
                  <a:schemeClr val="tx1">
                    <a:lumMod val="85000"/>
                    <a:lumOff val="15000"/>
                  </a:schemeClr>
                </a:solidFill>
              </a:rPr>
              <a:t>Prediction of Approval of Consumer Personal Loans Applications using different Machine Learning </a:t>
            </a:r>
            <a:r>
              <a:rPr lang="en-IN" sz="2000" b="1" dirty="0" smtClean="0">
                <a:solidFill>
                  <a:schemeClr val="tx1">
                    <a:lumMod val="85000"/>
                    <a:lumOff val="15000"/>
                  </a:schemeClr>
                </a:solidFill>
              </a:rPr>
              <a:t>Algorithms. The Dataset </a:t>
            </a:r>
            <a:r>
              <a:rPr lang="en-IN" sz="2000" b="1" dirty="0">
                <a:solidFill>
                  <a:schemeClr val="tx1">
                    <a:lumMod val="85000"/>
                    <a:lumOff val="15000"/>
                  </a:schemeClr>
                </a:solidFill>
              </a:rPr>
              <a:t>containing 18 different Columns </a:t>
            </a:r>
            <a:br>
              <a:rPr lang="en-IN" sz="2000" b="1" dirty="0">
                <a:solidFill>
                  <a:schemeClr val="tx1">
                    <a:lumMod val="85000"/>
                    <a:lumOff val="15000"/>
                  </a:schemeClr>
                </a:solidFill>
              </a:rPr>
            </a:br>
            <a:r>
              <a:rPr lang="en-IN" sz="2000" b="1" dirty="0">
                <a:solidFill>
                  <a:schemeClr val="tx1">
                    <a:lumMod val="85000"/>
                    <a:lumOff val="15000"/>
                  </a:schemeClr>
                </a:solidFill>
              </a:rPr>
              <a:t>There are,</a:t>
            </a:r>
            <a:r>
              <a:rPr lang="en-IN" b="1" dirty="0">
                <a:solidFill>
                  <a:schemeClr val="tx1">
                    <a:lumMod val="85000"/>
                    <a:lumOff val="15000"/>
                  </a:schemeClr>
                </a:solidFill>
              </a:rPr>
              <a:t/>
            </a:r>
            <a:br>
              <a:rPr lang="en-IN" b="1" dirty="0">
                <a:solidFill>
                  <a:schemeClr val="tx1">
                    <a:lumMod val="85000"/>
                    <a:lumOff val="15000"/>
                  </a:schemeClr>
                </a:solidFill>
              </a:rPr>
            </a:br>
            <a:endParaRPr lang="en-IN" dirty="0">
              <a:solidFill>
                <a:schemeClr val="tx1">
                  <a:lumMod val="85000"/>
                  <a:lumOff val="15000"/>
                </a:schemeClr>
              </a:solidFill>
            </a:endParaRPr>
          </a:p>
        </p:txBody>
      </p:sp>
      <p:sp>
        <p:nvSpPr>
          <p:cNvPr id="4" name="Rectangle 3"/>
          <p:cNvSpPr/>
          <p:nvPr/>
        </p:nvSpPr>
        <p:spPr>
          <a:xfrm>
            <a:off x="2319555" y="1320919"/>
            <a:ext cx="3846114" cy="5016758"/>
          </a:xfrm>
          <a:prstGeom prst="rect">
            <a:avLst/>
          </a:prstGeom>
        </p:spPr>
        <p:txBody>
          <a:bodyPr wrap="square">
            <a:spAutoFit/>
          </a:bodyPr>
          <a:lstStyle/>
          <a:p>
            <a:pPr marL="342900" lvl="0" indent="-342900" defTabSz="914400" eaLnBrk="0" fontAlgn="base" hangingPunct="0">
              <a:spcBef>
                <a:spcPct val="0"/>
              </a:spcBef>
              <a:spcAft>
                <a:spcPct val="0"/>
              </a:spcAft>
              <a:buFont typeface="+mj-lt"/>
              <a:buAutoNum type="arabicPeriod"/>
            </a:pPr>
            <a:r>
              <a:rPr lang="en-IN" sz="1600" b="1" dirty="0" err="1" smtClean="0"/>
              <a:t>Loanapp_ID</a:t>
            </a:r>
            <a:endParaRPr lang="en-IN" sz="1600" b="1" dirty="0" smtClean="0"/>
          </a:p>
          <a:p>
            <a:pPr marL="342900" lvl="0" indent="-342900" defTabSz="914400" eaLnBrk="0" fontAlgn="base" hangingPunct="0">
              <a:spcBef>
                <a:spcPct val="0"/>
              </a:spcBef>
              <a:spcAft>
                <a:spcPct val="0"/>
              </a:spcAft>
              <a:buFont typeface="+mj-lt"/>
              <a:buAutoNum type="arabicPeriod"/>
            </a:pPr>
            <a:r>
              <a:rPr lang="en-IN" sz="1600" b="1" dirty="0" smtClean="0"/>
              <a:t>Sex</a:t>
            </a:r>
          </a:p>
          <a:p>
            <a:pPr marL="342900" lvl="0" indent="-342900" defTabSz="914400" eaLnBrk="0" fontAlgn="base" hangingPunct="0">
              <a:spcBef>
                <a:spcPct val="0"/>
              </a:spcBef>
              <a:spcAft>
                <a:spcPct val="0"/>
              </a:spcAft>
              <a:buFont typeface="+mj-lt"/>
              <a:buAutoNum type="arabicPeriod"/>
            </a:pPr>
            <a:r>
              <a:rPr lang="en-IN" sz="1600" b="1" dirty="0" err="1" smtClean="0"/>
              <a:t>Marital_Status</a:t>
            </a:r>
            <a:endParaRPr lang="en-IN" sz="1600" b="1" dirty="0" smtClean="0"/>
          </a:p>
          <a:p>
            <a:pPr marL="342900" lvl="0" indent="-342900" defTabSz="914400" eaLnBrk="0" fontAlgn="base" hangingPunct="0">
              <a:spcBef>
                <a:spcPct val="0"/>
              </a:spcBef>
              <a:spcAft>
                <a:spcPct val="0"/>
              </a:spcAft>
              <a:buFont typeface="+mj-lt"/>
              <a:buAutoNum type="arabicPeriod"/>
            </a:pPr>
            <a:r>
              <a:rPr lang="en-IN" sz="1600" b="1" dirty="0" err="1"/>
              <a:t>first_name</a:t>
            </a:r>
            <a:endParaRPr lang="en-IN" sz="1600" b="1" dirty="0" smtClean="0"/>
          </a:p>
          <a:p>
            <a:pPr marL="342900" lvl="0" indent="-342900" defTabSz="914400" eaLnBrk="0" fontAlgn="base" hangingPunct="0">
              <a:spcBef>
                <a:spcPct val="0"/>
              </a:spcBef>
              <a:spcAft>
                <a:spcPct val="0"/>
              </a:spcAft>
              <a:buFont typeface="+mj-lt"/>
              <a:buAutoNum type="arabicPeriod"/>
            </a:pPr>
            <a:r>
              <a:rPr lang="en-US" altLang="en-US" sz="1600" b="1" dirty="0" err="1" smtClean="0">
                <a:solidFill>
                  <a:schemeClr val="tx1">
                    <a:lumMod val="85000"/>
                    <a:lumOff val="15000"/>
                  </a:schemeClr>
                </a:solidFill>
              </a:rPr>
              <a:t>last_name</a:t>
            </a:r>
            <a:r>
              <a:rPr lang="en-US" altLang="en-US" sz="1600" b="1" dirty="0" smtClean="0">
                <a:solidFill>
                  <a:schemeClr val="tx1">
                    <a:lumMod val="85000"/>
                    <a:lumOff val="15000"/>
                  </a:schemeClr>
                </a:solidFill>
              </a:rPr>
              <a:t> </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email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address </a:t>
            </a:r>
          </a:p>
          <a:p>
            <a:pPr marL="342900" lvl="0" indent="-342900" defTabSz="914400" eaLnBrk="0" fontAlgn="base" hangingPunct="0">
              <a:spcBef>
                <a:spcPct val="0"/>
              </a:spcBef>
              <a:spcAft>
                <a:spcPct val="0"/>
              </a:spcAft>
              <a:buFont typeface="+mj-lt"/>
              <a:buAutoNum type="arabicPeriod"/>
            </a:pPr>
            <a:r>
              <a:rPr lang="en-IN" sz="1600" b="1" dirty="0"/>
              <a:t>Dependents</a:t>
            </a:r>
            <a:r>
              <a:rPr lang="en-US" altLang="en-US" sz="1600" b="1" dirty="0" smtClean="0">
                <a:solidFill>
                  <a:schemeClr val="tx1">
                    <a:lumMod val="85000"/>
                    <a:lumOff val="15000"/>
                  </a:schemeClr>
                </a:solidFill>
              </a:rPr>
              <a:t> </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IN" sz="1600" b="1" dirty="0" err="1"/>
              <a:t>Qual_var</a:t>
            </a:r>
            <a:r>
              <a:rPr lang="en-US" altLang="en-US" sz="1600" b="1" dirty="0" smtClean="0">
                <a:solidFill>
                  <a:schemeClr val="tx1">
                    <a:lumMod val="85000"/>
                    <a:lumOff val="15000"/>
                  </a:schemeClr>
                </a:solidFill>
              </a:rPr>
              <a:t> </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IN" sz="1600" b="1" dirty="0"/>
              <a:t>SE</a:t>
            </a:r>
            <a:r>
              <a:rPr lang="en-US" altLang="en-US" sz="1600" b="1" dirty="0" smtClean="0">
                <a:solidFill>
                  <a:schemeClr val="tx1">
                    <a:lumMod val="85000"/>
                    <a:lumOff val="15000"/>
                  </a:schemeClr>
                </a:solidFill>
              </a:rPr>
              <a:t> </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IN" sz="1600" b="1" dirty="0" smtClean="0"/>
              <a:t>App_Income_1</a:t>
            </a:r>
          </a:p>
          <a:p>
            <a:pPr marL="342900" lvl="0" indent="-342900" defTabSz="914400" eaLnBrk="0" fontAlgn="base" hangingPunct="0">
              <a:spcBef>
                <a:spcPct val="0"/>
              </a:spcBef>
              <a:spcAft>
                <a:spcPct val="0"/>
              </a:spcAft>
              <a:buFont typeface="+mj-lt"/>
              <a:buAutoNum type="arabicPeriod"/>
            </a:pPr>
            <a:r>
              <a:rPr lang="en-IN" sz="1600" b="1" dirty="0"/>
              <a:t>App_Income_2</a:t>
            </a:r>
            <a:endParaRPr lang="en-IN" sz="1600" b="1" dirty="0" smtClean="0"/>
          </a:p>
          <a:p>
            <a:pPr marL="342900" lvl="0" indent="-342900" defTabSz="914400" eaLnBrk="0" fontAlgn="base" hangingPunct="0">
              <a:spcBef>
                <a:spcPct val="0"/>
              </a:spcBef>
              <a:spcAft>
                <a:spcPct val="0"/>
              </a:spcAft>
              <a:buFont typeface="+mj-lt"/>
              <a:buAutoNum type="arabicPeriod"/>
            </a:pPr>
            <a:r>
              <a:rPr lang="en-IN" sz="1600" b="1" dirty="0" err="1" smtClean="0"/>
              <a:t>CPL_Amount</a:t>
            </a:r>
            <a:endParaRPr lang="en-IN" sz="1600" b="1" dirty="0" smtClean="0"/>
          </a:p>
          <a:p>
            <a:pPr marL="342900" lvl="0" indent="-342900" defTabSz="914400" eaLnBrk="0" fontAlgn="base" hangingPunct="0">
              <a:spcBef>
                <a:spcPct val="0"/>
              </a:spcBef>
              <a:spcAft>
                <a:spcPct val="0"/>
              </a:spcAft>
              <a:buFont typeface="+mj-lt"/>
              <a:buAutoNum type="arabicPeriod"/>
            </a:pPr>
            <a:r>
              <a:rPr lang="en-IN" sz="1600" b="1" dirty="0" err="1" smtClean="0"/>
              <a:t>CPL_Term</a:t>
            </a:r>
            <a:endParaRPr lang="en-IN" sz="1600" b="1" dirty="0" smtClean="0"/>
          </a:p>
          <a:p>
            <a:pPr marL="342900" lvl="0" indent="-342900" defTabSz="914400" eaLnBrk="0" fontAlgn="base" hangingPunct="0">
              <a:spcBef>
                <a:spcPct val="0"/>
              </a:spcBef>
              <a:spcAft>
                <a:spcPct val="0"/>
              </a:spcAft>
              <a:buFont typeface="+mj-lt"/>
              <a:buAutoNum type="arabicPeriod"/>
            </a:pPr>
            <a:r>
              <a:rPr lang="en-IN" sz="1600" b="1" dirty="0" err="1" smtClean="0"/>
              <a:t>Credit_His</a:t>
            </a:r>
            <a:endParaRPr lang="en-IN" sz="1600" b="1" dirty="0" smtClean="0"/>
          </a:p>
          <a:p>
            <a:pPr marL="342900" lvl="0" indent="-342900" defTabSz="914400" eaLnBrk="0" fontAlgn="base" hangingPunct="0">
              <a:spcBef>
                <a:spcPct val="0"/>
              </a:spcBef>
              <a:spcAft>
                <a:spcPct val="0"/>
              </a:spcAft>
              <a:buFont typeface="+mj-lt"/>
              <a:buAutoNum type="arabicPeriod"/>
            </a:pPr>
            <a:r>
              <a:rPr lang="en-IN" sz="1600" b="1" dirty="0" err="1" smtClean="0"/>
              <a:t>Prop_Area</a:t>
            </a:r>
            <a:endParaRPr lang="en-IN" sz="1600" b="1" dirty="0" smtClean="0"/>
          </a:p>
          <a:p>
            <a:pPr marL="342900" lvl="0" indent="-342900" defTabSz="914400" eaLnBrk="0" fontAlgn="base" hangingPunct="0">
              <a:spcBef>
                <a:spcPct val="0"/>
              </a:spcBef>
              <a:spcAft>
                <a:spcPct val="0"/>
              </a:spcAft>
              <a:buFont typeface="+mj-lt"/>
              <a:buAutoNum type="arabicPeriod"/>
            </a:pPr>
            <a:r>
              <a:rPr lang="en-US" altLang="en-US" sz="1600" b="1" dirty="0" smtClean="0">
                <a:solidFill>
                  <a:schemeClr val="tx1">
                    <a:lumMod val="85000"/>
                    <a:lumOff val="15000"/>
                  </a:schemeClr>
                </a:solidFill>
              </a:rPr>
              <a:t>INT_ID </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Prev_ID</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AGT_ID </a:t>
            </a:r>
          </a:p>
          <a:p>
            <a:pPr marL="342900" lvl="0" indent="-342900" defTabSz="914400" eaLnBrk="0" fontAlgn="base" hangingPunct="0">
              <a:spcBef>
                <a:spcPct val="0"/>
              </a:spcBef>
              <a:spcAft>
                <a:spcPct val="0"/>
              </a:spcAft>
              <a:buFont typeface="+mj-lt"/>
              <a:buAutoNum type="arabicPeriod"/>
            </a:pPr>
            <a:r>
              <a:rPr lang="en-IN" sz="1600" b="1" dirty="0" err="1"/>
              <a:t>CPL_Status</a:t>
            </a:r>
            <a:r>
              <a:rPr lang="en-US" altLang="en-US" sz="1600" b="1" dirty="0" smtClean="0">
                <a:solidFill>
                  <a:schemeClr val="tx1">
                    <a:lumMod val="85000"/>
                    <a:lumOff val="15000"/>
                  </a:schemeClr>
                </a:solidFill>
              </a:rPr>
              <a:t> </a:t>
            </a:r>
            <a:endParaRPr lang="en-US" altLang="en-US" sz="1600" b="1" dirty="0">
              <a:solidFill>
                <a:schemeClr val="tx1">
                  <a:lumMod val="85000"/>
                  <a:lumOff val="15000"/>
                </a:schemeClr>
              </a:solidFill>
            </a:endParaRPr>
          </a:p>
        </p:txBody>
      </p:sp>
      <p:sp>
        <p:nvSpPr>
          <p:cNvPr id="5" name="Rectangle 4"/>
          <p:cNvSpPr/>
          <p:nvPr/>
        </p:nvSpPr>
        <p:spPr>
          <a:xfrm>
            <a:off x="1052457" y="6337677"/>
            <a:ext cx="6628503" cy="369332"/>
          </a:xfrm>
          <a:prstGeom prst="rect">
            <a:avLst/>
          </a:prstGeom>
        </p:spPr>
        <p:txBody>
          <a:bodyPr wrap="square">
            <a:spAutoFit/>
          </a:bodyPr>
          <a:lstStyle/>
          <a:p>
            <a:r>
              <a:rPr lang="en-US" altLang="en-US" b="1" dirty="0">
                <a:solidFill>
                  <a:schemeClr val="tx1">
                    <a:lumMod val="85000"/>
                    <a:lumOff val="15000"/>
                  </a:schemeClr>
                </a:solidFill>
                <a:cs typeface="Times New Roman" panose="02020603050405020304" pitchFamily="18" charset="0"/>
              </a:rPr>
              <a:t>So, we have to analyze data and meaningful insights from it </a:t>
            </a:r>
            <a:endParaRPr lang="en-IN" b="1" dirty="0">
              <a:solidFill>
                <a:schemeClr val="tx1">
                  <a:lumMod val="85000"/>
                  <a:lumOff val="15000"/>
                </a:schemeClr>
              </a:solidFill>
            </a:endParaRPr>
          </a:p>
        </p:txBody>
      </p:sp>
    </p:spTree>
    <p:extLst>
      <p:ext uri="{BB962C8B-B14F-4D97-AF65-F5344CB8AC3E}">
        <p14:creationId xmlns:p14="http://schemas.microsoft.com/office/powerpoint/2010/main" val="362289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869100"/>
            <a:ext cx="8596668" cy="1320800"/>
          </a:xfrm>
        </p:spPr>
        <p:txBody>
          <a:bodyPr/>
          <a:lstStyle/>
          <a:p>
            <a:r>
              <a:rPr lang="en-IN" b="1" dirty="0">
                <a:solidFill>
                  <a:schemeClr val="tx1">
                    <a:lumMod val="85000"/>
                    <a:lumOff val="15000"/>
                  </a:schemeClr>
                </a:solidFill>
              </a:rPr>
              <a:t>DATA PREPROCESSING TECHNIQUES</a:t>
            </a:r>
            <a:endParaRPr lang="en-IN" dirty="0">
              <a:solidFill>
                <a:schemeClr val="tx1">
                  <a:lumMod val="85000"/>
                  <a:lumOff val="15000"/>
                </a:schemeClr>
              </a:solidFill>
            </a:endParaRPr>
          </a:p>
        </p:txBody>
      </p:sp>
      <p:sp>
        <p:nvSpPr>
          <p:cNvPr id="5" name="Rectangle 1"/>
          <p:cNvSpPr>
            <a:spLocks noChangeArrowheads="1"/>
          </p:cNvSpPr>
          <p:nvPr/>
        </p:nvSpPr>
        <p:spPr bwMode="auto">
          <a:xfrm>
            <a:off x="1985554" y="2189900"/>
            <a:ext cx="51859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Missing values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Data Cleaning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Extract</a:t>
            </a:r>
            <a:r>
              <a:rPr kumimoji="0" lang="en-US" altLang="en-US" sz="2400" b="1" i="0" u="none" strike="noStrike" cap="none" normalizeH="0" dirty="0" smtClean="0">
                <a:ln>
                  <a:noFill/>
                </a:ln>
                <a:solidFill>
                  <a:schemeClr val="tx1">
                    <a:lumMod val="85000"/>
                    <a:lumOff val="15000"/>
                  </a:schemeClr>
                </a:solidFill>
                <a:effectLst/>
              </a:rPr>
              <a:t> </a:t>
            </a:r>
            <a:r>
              <a:rPr kumimoji="0" lang="en-US" altLang="en-US" sz="2400" b="1" i="0" u="none" strike="noStrike" cap="none" normalizeH="0" baseline="0" dirty="0" smtClean="0">
                <a:ln>
                  <a:noFill/>
                </a:ln>
                <a:solidFill>
                  <a:schemeClr val="tx1">
                    <a:lumMod val="85000"/>
                    <a:lumOff val="15000"/>
                  </a:schemeClr>
                </a:solidFill>
                <a:effectLst/>
              </a:rPr>
              <a:t>Features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Feature Encoding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Label Encoding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Handle Outliers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Separate Independent and dependent Features then Select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smtClean="0">
                <a:solidFill>
                  <a:schemeClr val="tx1">
                    <a:lumMod val="85000"/>
                    <a:lumOff val="15000"/>
                  </a:schemeClr>
                </a:solidFill>
              </a:rPr>
              <a:t>To Find B</a:t>
            </a:r>
            <a:r>
              <a:rPr kumimoji="0" lang="en-US" altLang="en-US" sz="2400" b="1" i="0" u="none" strike="noStrike" cap="none" normalizeH="0" baseline="0" dirty="0" smtClean="0">
                <a:ln>
                  <a:noFill/>
                </a:ln>
                <a:solidFill>
                  <a:schemeClr val="tx1">
                    <a:lumMod val="85000"/>
                    <a:lumOff val="15000"/>
                  </a:schemeClr>
                </a:solidFill>
                <a:effectLst/>
              </a:rPr>
              <a:t>est Feature </a:t>
            </a:r>
            <a:endParaRPr kumimoji="0" lang="en-US" altLang="en-US" sz="2400" b="1" i="0" u="none" strike="noStrike" cap="none" normalizeH="0" baseline="0" dirty="0" smtClean="0">
              <a:ln>
                <a:noFill/>
              </a:ln>
              <a:solidFill>
                <a:schemeClr val="tx1">
                  <a:lumMod val="85000"/>
                  <a:lumOff val="15000"/>
                </a:schemeClr>
              </a:solidFill>
              <a:effectLst/>
            </a:endParaRPr>
          </a:p>
        </p:txBody>
      </p:sp>
    </p:spTree>
    <p:extLst>
      <p:ext uri="{BB962C8B-B14F-4D97-AF65-F5344CB8AC3E}">
        <p14:creationId xmlns:p14="http://schemas.microsoft.com/office/powerpoint/2010/main" val="10072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396" y="1285864"/>
            <a:ext cx="8596668" cy="1320800"/>
          </a:xfrm>
        </p:spPr>
        <p:txBody>
          <a:bodyPr/>
          <a:lstStyle/>
          <a:p>
            <a:r>
              <a:rPr lang="en-IN" b="1" dirty="0">
                <a:solidFill>
                  <a:schemeClr val="tx1">
                    <a:lumMod val="85000"/>
                    <a:lumOff val="15000"/>
                  </a:schemeClr>
                </a:solidFill>
              </a:rPr>
              <a:t>DATA EXPLORATION</a:t>
            </a:r>
            <a:r>
              <a:rPr lang="en-IN" b="1" dirty="0"/>
              <a:t/>
            </a:r>
            <a:br>
              <a:rPr lang="en-IN" b="1" dirty="0"/>
            </a:br>
            <a:endParaRPr lang="en-IN" dirty="0"/>
          </a:p>
        </p:txBody>
      </p:sp>
      <p:sp>
        <p:nvSpPr>
          <p:cNvPr id="5" name="Rectangle 1"/>
          <p:cNvSpPr>
            <a:spLocks noChangeArrowheads="1"/>
          </p:cNvSpPr>
          <p:nvPr/>
        </p:nvSpPr>
        <p:spPr bwMode="auto">
          <a:xfrm>
            <a:off x="217522" y="2358469"/>
            <a:ext cx="95424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Data exploration is a key aspect of data analysis and model building. Without spending significant time on understanding the data and its patterns one cannot expect to build efficient predictive models. Data exploration takes major chunk of time in a data science project comprising of data cleaning and preprocessing </a:t>
            </a:r>
          </a:p>
        </p:txBody>
      </p:sp>
    </p:spTree>
    <p:extLst>
      <p:ext uri="{BB962C8B-B14F-4D97-AF65-F5344CB8AC3E}">
        <p14:creationId xmlns:p14="http://schemas.microsoft.com/office/powerpoint/2010/main" val="113059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5894" y="1184365"/>
            <a:ext cx="8596668" cy="1320800"/>
          </a:xfrm>
        </p:spPr>
        <p:txBody>
          <a:bodyPr/>
          <a:lstStyle/>
          <a:p>
            <a:r>
              <a:rPr lang="en-IN" b="1" dirty="0">
                <a:solidFill>
                  <a:schemeClr val="tx1">
                    <a:lumMod val="85000"/>
                    <a:lumOff val="15000"/>
                  </a:schemeClr>
                </a:solidFill>
                <a:cs typeface="Times New Roman" panose="02020603050405020304" pitchFamily="18" charset="0"/>
              </a:rPr>
              <a:t>DATA VISUALIZATION</a:t>
            </a:r>
            <a:endParaRPr lang="en-IN" dirty="0">
              <a:solidFill>
                <a:schemeClr val="tx1">
                  <a:lumMod val="85000"/>
                  <a:lumOff val="15000"/>
                </a:schemeClr>
              </a:solidFill>
            </a:endParaRPr>
          </a:p>
        </p:txBody>
      </p:sp>
      <p:sp>
        <p:nvSpPr>
          <p:cNvPr id="5" name="Rectangle 4"/>
          <p:cNvSpPr/>
          <p:nvPr/>
        </p:nvSpPr>
        <p:spPr>
          <a:xfrm>
            <a:off x="585894" y="2505165"/>
            <a:ext cx="9091748" cy="2677656"/>
          </a:xfrm>
          <a:prstGeom prst="rect">
            <a:avLst/>
          </a:prstGeom>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tx1">
                    <a:lumMod val="85000"/>
                    <a:lumOff val="15000"/>
                  </a:schemeClr>
                </a:solidFill>
                <a:cs typeface="Times New Roman" panose="02020603050405020304" pitchFamily="18" charset="0"/>
              </a:rPr>
              <a:t>Data visualization is the graphical representation of data in order to explore and visualize data to uncover insights from the start or identify areas or patterns to dig into more. </a:t>
            </a:r>
          </a:p>
          <a:p>
            <a:pPr marL="342900" lvl="0" indent="-342900" algn="just" defTabSz="914400" eaLnBrk="0" fontAlgn="base" hangingPunct="0">
              <a:spcBef>
                <a:spcPct val="0"/>
              </a:spcBef>
              <a:spcAft>
                <a:spcPct val="0"/>
              </a:spcAft>
              <a:buFont typeface="Arial" panose="020B0604020202020204" pitchFamily="34" charset="0"/>
              <a:buChar char="•"/>
            </a:pPr>
            <a:r>
              <a:rPr lang="en-US" altLang="en-US" sz="2400" b="1" dirty="0">
                <a:solidFill>
                  <a:schemeClr val="tx1">
                    <a:lumMod val="85000"/>
                    <a:lumOff val="15000"/>
                  </a:schemeClr>
                </a:solidFill>
                <a:cs typeface="Times New Roman" panose="02020603050405020304" pitchFamily="18" charset="0"/>
              </a:rPr>
              <a:t>Using interactive dashboards and point-and-click data exploration, users can better understand the bigger picture and get to insights faster. </a:t>
            </a:r>
          </a:p>
        </p:txBody>
      </p:sp>
    </p:spTree>
    <p:extLst>
      <p:ext uri="{BB962C8B-B14F-4D97-AF65-F5344CB8AC3E}">
        <p14:creationId xmlns:p14="http://schemas.microsoft.com/office/powerpoint/2010/main" val="282534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r>
              <a:rPr lang="en-IN" b="1" dirty="0">
                <a:solidFill>
                  <a:schemeClr val="tx1">
                    <a:lumMod val="85000"/>
                    <a:lumOff val="15000"/>
                  </a:schemeClr>
                </a:solidFill>
                <a:cs typeface="Times New Roman" panose="02020603050405020304" pitchFamily="18" charset="0"/>
              </a:rPr>
              <a:t>GENDER ANALYSIS</a:t>
            </a:r>
            <a:endParaRPr lang="en-IN" dirty="0">
              <a:solidFill>
                <a:schemeClr val="tx1">
                  <a:lumMod val="85000"/>
                  <a:lumOff val="15000"/>
                </a:schemeClr>
              </a:solidFill>
            </a:endParaRPr>
          </a:p>
        </p:txBody>
      </p:sp>
      <p:pic>
        <p:nvPicPr>
          <p:cNvPr id="5" name="Picture 4"/>
          <p:cNvPicPr>
            <a:picLocks noChangeAspect="1"/>
          </p:cNvPicPr>
          <p:nvPr/>
        </p:nvPicPr>
        <p:blipFill>
          <a:blip r:embed="rId2"/>
          <a:stretch>
            <a:fillRect/>
          </a:stretch>
        </p:blipFill>
        <p:spPr>
          <a:xfrm>
            <a:off x="1040675" y="2026920"/>
            <a:ext cx="3805646" cy="3382796"/>
          </a:xfrm>
          <a:prstGeom prst="rect">
            <a:avLst/>
          </a:prstGeom>
        </p:spPr>
      </p:pic>
      <p:pic>
        <p:nvPicPr>
          <p:cNvPr id="6" name="Picture 5"/>
          <p:cNvPicPr>
            <a:picLocks noChangeAspect="1"/>
          </p:cNvPicPr>
          <p:nvPr/>
        </p:nvPicPr>
        <p:blipFill>
          <a:blip r:embed="rId3"/>
          <a:stretch>
            <a:fillRect/>
          </a:stretch>
        </p:blipFill>
        <p:spPr>
          <a:xfrm>
            <a:off x="4657316" y="2245435"/>
            <a:ext cx="4719049" cy="3164281"/>
          </a:xfrm>
          <a:prstGeom prst="rect">
            <a:avLst/>
          </a:prstGeom>
        </p:spPr>
      </p:pic>
    </p:spTree>
    <p:extLst>
      <p:ext uri="{BB962C8B-B14F-4D97-AF65-F5344CB8AC3E}">
        <p14:creationId xmlns:p14="http://schemas.microsoft.com/office/powerpoint/2010/main" val="361019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r>
              <a:rPr lang="en-IN" b="1" dirty="0" smtClean="0">
                <a:solidFill>
                  <a:schemeClr val="tx1">
                    <a:lumMod val="85000"/>
                    <a:lumOff val="15000"/>
                  </a:schemeClr>
                </a:solidFill>
                <a:cs typeface="Times New Roman" panose="02020603050405020304" pitchFamily="18" charset="0"/>
              </a:rPr>
              <a:t>PROP AREA </a:t>
            </a:r>
            <a:r>
              <a:rPr lang="en-IN" b="1" dirty="0">
                <a:solidFill>
                  <a:schemeClr val="tx1">
                    <a:lumMod val="85000"/>
                    <a:lumOff val="15000"/>
                  </a:schemeClr>
                </a:solidFill>
                <a:cs typeface="Times New Roman" panose="02020603050405020304" pitchFamily="18" charset="0"/>
              </a:rPr>
              <a:t>ANALYSIS</a:t>
            </a:r>
            <a:endParaRPr lang="en-IN" dirty="0">
              <a:solidFill>
                <a:schemeClr val="tx1">
                  <a:lumMod val="85000"/>
                  <a:lumOff val="15000"/>
                </a:schemeClr>
              </a:solidFill>
            </a:endParaRPr>
          </a:p>
        </p:txBody>
      </p:sp>
      <p:pic>
        <p:nvPicPr>
          <p:cNvPr id="5" name="Picture 4"/>
          <p:cNvPicPr>
            <a:picLocks noChangeAspect="1"/>
          </p:cNvPicPr>
          <p:nvPr/>
        </p:nvPicPr>
        <p:blipFill>
          <a:blip r:embed="rId2"/>
          <a:stretch>
            <a:fillRect/>
          </a:stretch>
        </p:blipFill>
        <p:spPr>
          <a:xfrm>
            <a:off x="488361" y="1734457"/>
            <a:ext cx="4057514" cy="3442740"/>
          </a:xfrm>
          <a:prstGeom prst="rect">
            <a:avLst/>
          </a:prstGeom>
        </p:spPr>
      </p:pic>
      <p:pic>
        <p:nvPicPr>
          <p:cNvPr id="6" name="Picture 5"/>
          <p:cNvPicPr>
            <a:picLocks noChangeAspect="1"/>
          </p:cNvPicPr>
          <p:nvPr/>
        </p:nvPicPr>
        <p:blipFill>
          <a:blip r:embed="rId3"/>
          <a:stretch>
            <a:fillRect/>
          </a:stretch>
        </p:blipFill>
        <p:spPr>
          <a:xfrm>
            <a:off x="4734848" y="1917539"/>
            <a:ext cx="4435278" cy="3300910"/>
          </a:xfrm>
          <a:prstGeom prst="rect">
            <a:avLst/>
          </a:prstGeom>
        </p:spPr>
      </p:pic>
    </p:spTree>
    <p:extLst>
      <p:ext uri="{BB962C8B-B14F-4D97-AF65-F5344CB8AC3E}">
        <p14:creationId xmlns:p14="http://schemas.microsoft.com/office/powerpoint/2010/main" val="329296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2317" y="1752464"/>
            <a:ext cx="7094084" cy="3759347"/>
          </a:xfrm>
          <a:prstGeom prst="rect">
            <a:avLst/>
          </a:prstGeom>
        </p:spPr>
      </p:pic>
      <p:sp>
        <p:nvSpPr>
          <p:cNvPr id="5" name="Title 1"/>
          <p:cNvSpPr>
            <a:spLocks noGrp="1"/>
          </p:cNvSpPr>
          <p:nvPr>
            <p:ph type="title"/>
          </p:nvPr>
        </p:nvSpPr>
        <p:spPr>
          <a:xfrm>
            <a:off x="677334" y="609600"/>
            <a:ext cx="8596668" cy="1320800"/>
          </a:xfrm>
        </p:spPr>
        <p:txBody>
          <a:bodyPr/>
          <a:lstStyle/>
          <a:p>
            <a:r>
              <a:rPr lang="en-IN" b="1" dirty="0" smtClean="0">
                <a:solidFill>
                  <a:schemeClr val="tx1">
                    <a:lumMod val="85000"/>
                    <a:lumOff val="15000"/>
                  </a:schemeClr>
                </a:solidFill>
                <a:cs typeface="Times New Roman" panose="02020603050405020304" pitchFamily="18" charset="0"/>
              </a:rPr>
              <a:t>CPL_STATUS ANALYSIS</a:t>
            </a:r>
            <a:endParaRPr lang="en-IN" dirty="0">
              <a:solidFill>
                <a:schemeClr val="tx1">
                  <a:lumMod val="85000"/>
                  <a:lumOff val="15000"/>
                </a:schemeClr>
              </a:solidFill>
            </a:endParaRPr>
          </a:p>
        </p:txBody>
      </p:sp>
    </p:spTree>
    <p:extLst>
      <p:ext uri="{BB962C8B-B14F-4D97-AF65-F5344CB8AC3E}">
        <p14:creationId xmlns:p14="http://schemas.microsoft.com/office/powerpoint/2010/main" val="350939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tx1">
                    <a:lumMod val="85000"/>
                    <a:lumOff val="15000"/>
                  </a:schemeClr>
                </a:solidFill>
                <a:cs typeface="Arabic Typesetting" panose="03020402040406030203" pitchFamily="66" charset="-78"/>
              </a:rPr>
              <a:t>CORRELATION MATRIX</a:t>
            </a:r>
            <a:r>
              <a:rPr lang="en-CA" b="1" dirty="0">
                <a:cs typeface="Arabic Typesetting" panose="03020402040406030203" pitchFamily="66" charset="-78"/>
              </a:rPr>
              <a:t/>
            </a:r>
            <a:br>
              <a:rPr lang="en-CA" b="1" dirty="0">
                <a:cs typeface="Arabic Typesetting" panose="03020402040406030203" pitchFamily="66" charset="-78"/>
              </a:rPr>
            </a:br>
            <a:endParaRPr lang="en-IN" dirty="0"/>
          </a:p>
        </p:txBody>
      </p:sp>
      <p:pic>
        <p:nvPicPr>
          <p:cNvPr id="4" name="Picture 3"/>
          <p:cNvPicPr>
            <a:picLocks noChangeAspect="1"/>
          </p:cNvPicPr>
          <p:nvPr/>
        </p:nvPicPr>
        <p:blipFill>
          <a:blip r:embed="rId2"/>
          <a:stretch>
            <a:fillRect/>
          </a:stretch>
        </p:blipFill>
        <p:spPr>
          <a:xfrm>
            <a:off x="1701437" y="1452291"/>
            <a:ext cx="6358345" cy="5183949"/>
          </a:xfrm>
          <a:prstGeom prst="rect">
            <a:avLst/>
          </a:prstGeom>
        </p:spPr>
      </p:pic>
    </p:spTree>
    <p:extLst>
      <p:ext uri="{BB962C8B-B14F-4D97-AF65-F5344CB8AC3E}">
        <p14:creationId xmlns:p14="http://schemas.microsoft.com/office/powerpoint/2010/main" val="4041483913"/>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412</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Arabic Typesetting</vt:lpstr>
      <vt:lpstr>Arial</vt:lpstr>
      <vt:lpstr>Brush Script MT</vt:lpstr>
      <vt:lpstr>Times New Roman</vt:lpstr>
      <vt:lpstr>Trebuchet MS</vt:lpstr>
      <vt:lpstr>Wingdings 3</vt:lpstr>
      <vt:lpstr>Facet</vt:lpstr>
      <vt:lpstr>PowerPoint Presentation</vt:lpstr>
      <vt:lpstr>Prediction of Approval of Consumer Personal Loans Applications using different Machine Learning Algorithms. The Dataset containing 18 different Columns  There are, </vt:lpstr>
      <vt:lpstr>DATA PREPROCESSING TECHNIQUES</vt:lpstr>
      <vt:lpstr>DATA EXPLORATION </vt:lpstr>
      <vt:lpstr>DATA VISUALIZATION</vt:lpstr>
      <vt:lpstr>GENDER ANALYSIS</vt:lpstr>
      <vt:lpstr>PROP AREA ANALYSIS</vt:lpstr>
      <vt:lpstr>CPL_STATUS ANALYSIS</vt:lpstr>
      <vt:lpstr>CORRELATION MATRIX </vt:lpstr>
      <vt:lpstr>DECISIONTREECLASSIFIER</vt:lpstr>
      <vt:lpstr>STEP BY STEP PROCESS</vt:lpstr>
      <vt:lpstr>NORMALIZED CONFUSION MATRIX AND ACCURACY</vt:lpstr>
      <vt:lpstr>GRADIENT BOOSTING CLASSIFIER</vt:lpstr>
      <vt:lpstr>NORMALIZED CONFUSION MATRIX AND ACCURACY</vt:lpstr>
      <vt:lpstr>BERNOULLI NAIVE BAYES CLASSIFIER</vt:lpstr>
      <vt:lpstr>ACTUAL AND PREDICTED DATA  </vt:lpstr>
      <vt:lpstr>NORMALIZED CONFUSION MATRIX AND ACCURACY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JeevaJiivi</dc:creator>
  <cp:lastModifiedBy>JeevaJiivi</cp:lastModifiedBy>
  <cp:revision>8</cp:revision>
  <dcterms:created xsi:type="dcterms:W3CDTF">2021-10-08T13:58:43Z</dcterms:created>
  <dcterms:modified xsi:type="dcterms:W3CDTF">2021-10-08T15:02:45Z</dcterms:modified>
</cp:coreProperties>
</file>