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9"/>
  </p:notesMasterIdLst>
  <p:handoutMasterIdLst>
    <p:handoutMasterId r:id="rId30"/>
  </p:handoutMasterIdLst>
  <p:sldIdLst>
    <p:sldId id="258" r:id="rId5"/>
    <p:sldId id="286" r:id="rId6"/>
    <p:sldId id="276" r:id="rId7"/>
    <p:sldId id="316" r:id="rId8"/>
    <p:sldId id="295" r:id="rId9"/>
    <p:sldId id="262" r:id="rId10"/>
    <p:sldId id="264" r:id="rId11"/>
    <p:sldId id="261" r:id="rId12"/>
    <p:sldId id="298" r:id="rId13"/>
    <p:sldId id="299" r:id="rId14"/>
    <p:sldId id="301" r:id="rId15"/>
    <p:sldId id="305" r:id="rId16"/>
    <p:sldId id="306" r:id="rId17"/>
    <p:sldId id="307" r:id="rId18"/>
    <p:sldId id="308" r:id="rId19"/>
    <p:sldId id="304" r:id="rId20"/>
    <p:sldId id="309" r:id="rId21"/>
    <p:sldId id="263" r:id="rId22"/>
    <p:sldId id="310" r:id="rId23"/>
    <p:sldId id="311" r:id="rId24"/>
    <p:sldId id="314" r:id="rId25"/>
    <p:sldId id="267" r:id="rId26"/>
    <p:sldId id="271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39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Missing Data</a:t>
          </a:r>
        </a:p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Backfilled</a:t>
          </a:r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LASSO</a:t>
          </a:r>
        </a:p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REGRESSION</a:t>
          </a:r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Ridge</a:t>
          </a:r>
        </a:p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regression</a:t>
          </a:r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Linear</a:t>
          </a:r>
        </a:p>
        <a:p>
          <a:pPr>
            <a:lnSpc>
              <a:spcPct val="100000"/>
            </a:lnSpc>
            <a:defRPr cap="all"/>
          </a:pPr>
          <a:r>
            <a:rPr lang="en-US" sz="1800" b="1" dirty="0">
              <a:solidFill>
                <a:srgbClr val="00B0F0"/>
              </a:solidFill>
            </a:rPr>
            <a:t>regression</a:t>
          </a:r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03357AA3-34FD-4084-981B-4888AF7A877E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1600" b="1" u="sng" dirty="0" err="1">
              <a:solidFill>
                <a:srgbClr val="00B0F0"/>
              </a:solidFill>
            </a:rPr>
            <a:t>Lasso+ridge+linear</a:t>
          </a:r>
          <a:endParaRPr lang="en-US" sz="1600" b="1" u="sng" dirty="0">
            <a:solidFill>
              <a:srgbClr val="00B0F0"/>
            </a:solidFill>
          </a:endParaRPr>
        </a:p>
        <a:p>
          <a:pPr>
            <a:lnSpc>
              <a:spcPct val="100000"/>
            </a:lnSpc>
            <a:spcAft>
              <a:spcPct val="35000"/>
            </a:spcAft>
            <a:defRPr cap="all"/>
          </a:pPr>
          <a:r>
            <a:rPr lang="en-US" sz="1600" b="1" u="none" dirty="0">
              <a:solidFill>
                <a:srgbClr val="00B0F0"/>
              </a:solidFill>
            </a:rPr>
            <a:t>3</a:t>
          </a:r>
        </a:p>
        <a:p>
          <a:pPr>
            <a:lnSpc>
              <a:spcPct val="100000"/>
            </a:lnSpc>
            <a:spcAft>
              <a:spcPct val="35000"/>
            </a:spcAft>
            <a:defRPr cap="all"/>
          </a:pPr>
          <a:endParaRPr lang="en-US" sz="1100" b="1" u="sng" dirty="0">
            <a:solidFill>
              <a:srgbClr val="00B0F0"/>
            </a:solidFill>
          </a:endParaRPr>
        </a:p>
      </dgm:t>
    </dgm:pt>
    <dgm:pt modelId="{808A9C68-B161-452E-964F-0C64CF06ACB9}" type="parTrans" cxnId="{3339A85E-8A17-474A-9625-A3A8050AE3F3}">
      <dgm:prSet/>
      <dgm:spPr/>
      <dgm:t>
        <a:bodyPr/>
        <a:lstStyle/>
        <a:p>
          <a:endParaRPr lang="en-US"/>
        </a:p>
      </dgm:t>
    </dgm:pt>
    <dgm:pt modelId="{E46BB54B-28C9-4098-8BD7-9DBBCB69561D}" type="sibTrans" cxnId="{3339A85E-8A17-474A-9625-A3A8050AE3F3}">
      <dgm:prSet/>
      <dgm:spPr/>
      <dgm:t>
        <a:bodyPr/>
        <a:lstStyle/>
        <a:p>
          <a:endParaRPr 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 custScaleX="114138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38564" y="827561"/>
          <a:ext cx="1049748" cy="10497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62281" y="1051278"/>
          <a:ext cx="602314" cy="60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2989" y="2204280"/>
          <a:ext cx="1720898" cy="75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Missing 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Backfilled</a:t>
          </a:r>
        </a:p>
      </dsp:txBody>
      <dsp:txXfrm>
        <a:off x="2989" y="2204280"/>
        <a:ext cx="1720898" cy="754237"/>
      </dsp:txXfrm>
    </dsp:sp>
    <dsp:sp modelId="{C4618682-3912-4E72-999D-4BF5CD06322D}">
      <dsp:nvSpPr>
        <dsp:cNvPr id="0" name=""/>
        <dsp:cNvSpPr/>
      </dsp:nvSpPr>
      <dsp:spPr>
        <a:xfrm>
          <a:off x="2360620" y="827561"/>
          <a:ext cx="1049748" cy="10497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584336" y="1051278"/>
          <a:ext cx="602314" cy="60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25044" y="2204280"/>
          <a:ext cx="1720898" cy="75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LASSO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REGRESSION</a:t>
          </a:r>
        </a:p>
      </dsp:txBody>
      <dsp:txXfrm>
        <a:off x="2025044" y="2204280"/>
        <a:ext cx="1720898" cy="754237"/>
      </dsp:txXfrm>
    </dsp:sp>
    <dsp:sp modelId="{1F290E81-B7E4-40F0-A220-DB97594D9AE3}">
      <dsp:nvSpPr>
        <dsp:cNvPr id="0" name=""/>
        <dsp:cNvSpPr/>
      </dsp:nvSpPr>
      <dsp:spPr>
        <a:xfrm>
          <a:off x="4382675" y="827561"/>
          <a:ext cx="1049748" cy="10497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606392" y="1051278"/>
          <a:ext cx="602314" cy="60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047100" y="2204280"/>
          <a:ext cx="1720898" cy="75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Ridge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regression</a:t>
          </a:r>
        </a:p>
      </dsp:txBody>
      <dsp:txXfrm>
        <a:off x="4047100" y="2204280"/>
        <a:ext cx="1720898" cy="754237"/>
      </dsp:txXfrm>
    </dsp:sp>
    <dsp:sp modelId="{17388459-6EB8-4F5E-BF5C-9EB4EB9F5789}">
      <dsp:nvSpPr>
        <dsp:cNvPr id="0" name=""/>
        <dsp:cNvSpPr/>
      </dsp:nvSpPr>
      <dsp:spPr>
        <a:xfrm>
          <a:off x="6404731" y="827561"/>
          <a:ext cx="1049748" cy="10497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628448" y="1051278"/>
          <a:ext cx="602314" cy="602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069156" y="2204280"/>
          <a:ext cx="1720898" cy="75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Linear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00B0F0"/>
              </a:solidFill>
            </a:rPr>
            <a:t>regression</a:t>
          </a:r>
        </a:p>
      </dsp:txBody>
      <dsp:txXfrm>
        <a:off x="6069156" y="2204280"/>
        <a:ext cx="1720898" cy="754237"/>
      </dsp:txXfrm>
    </dsp:sp>
    <dsp:sp modelId="{21D2485F-A179-4312-960D-B04D23F73093}">
      <dsp:nvSpPr>
        <dsp:cNvPr id="0" name=""/>
        <dsp:cNvSpPr/>
      </dsp:nvSpPr>
      <dsp:spPr>
        <a:xfrm>
          <a:off x="8548437" y="827561"/>
          <a:ext cx="1049748" cy="10497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772154" y="1051278"/>
          <a:ext cx="602314" cy="6023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091211" y="2204280"/>
          <a:ext cx="1964199" cy="75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1600" b="1" u="sng" kern="1200" dirty="0" err="1">
              <a:solidFill>
                <a:srgbClr val="00B0F0"/>
              </a:solidFill>
            </a:rPr>
            <a:t>Lasso+ridge+linear</a:t>
          </a:r>
          <a:endParaRPr lang="en-US" sz="1600" b="1" u="sng" kern="1200" dirty="0">
            <a:solidFill>
              <a:srgbClr val="00B0F0"/>
            </a:solidFill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u="none" kern="1200" dirty="0">
              <a:solidFill>
                <a:srgbClr val="00B0F0"/>
              </a:solidFill>
            </a:rPr>
            <a:t>3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b="1" u="sng" kern="1200" dirty="0">
            <a:solidFill>
              <a:srgbClr val="00B0F0"/>
            </a:solidFill>
          </a:endParaRPr>
        </a:p>
      </dsp:txBody>
      <dsp:txXfrm>
        <a:off x="8091211" y="2204280"/>
        <a:ext cx="1964199" cy="754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8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963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5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9592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3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30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750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7416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5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67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98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5/25/2024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lectricityaccess.streamlit.app/" TargetMode="Externa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evalShah/ElectricityAccessVisualizationProjec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2.jp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Modeling of Electricity Access in Africa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sz="2800" b="1" dirty="0">
                <a:latin typeface="+mj-lt"/>
              </a:rPr>
              <a:t>25</a:t>
            </a:r>
            <a:r>
              <a:rPr lang="en-US" sz="2800" b="1" baseline="30000" dirty="0">
                <a:latin typeface="+mj-lt"/>
              </a:rPr>
              <a:t>th</a:t>
            </a:r>
            <a:r>
              <a:rPr lang="en-US" sz="2800" b="1" dirty="0">
                <a:latin typeface="+mj-lt"/>
              </a:rPr>
              <a:t> May 2024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14E8CF6-F7CA-DE3F-A3B6-C8D559E0AB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4115"/>
          <a:stretch>
            <a:fillRect/>
          </a:stretch>
        </p:blipFill>
        <p:spPr/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EFC41-8588-A243-E6D4-D4761710F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10" y="6047296"/>
            <a:ext cx="249936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" y="296864"/>
            <a:ext cx="4080646" cy="1491743"/>
          </a:xfrm>
        </p:spPr>
        <p:txBody>
          <a:bodyPr/>
          <a:lstStyle/>
          <a:p>
            <a:r>
              <a:rPr lang="en-US" dirty="0"/>
              <a:t>Maximum Electricity Access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F5CFE14-E8DD-7B3B-F9C9-C410AFE2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8607"/>
            <a:ext cx="12192000" cy="506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1621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" y="296864"/>
            <a:ext cx="4441370" cy="1541984"/>
          </a:xfrm>
        </p:spPr>
        <p:txBody>
          <a:bodyPr/>
          <a:lstStyle/>
          <a:p>
            <a:r>
              <a:rPr lang="en-US" dirty="0"/>
              <a:t>Mean Electricity Access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7B89C-FC1D-6637-1B0A-0A972920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8848"/>
            <a:ext cx="12192000" cy="50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5391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" y="296864"/>
            <a:ext cx="4403122" cy="192382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Forecast (Arima)</a:t>
            </a:r>
            <a:br>
              <a:rPr lang="en-US" sz="3600" dirty="0"/>
            </a:br>
            <a:r>
              <a:rPr lang="en-US" sz="3600" dirty="0"/>
              <a:t>&amp;</a:t>
            </a:r>
            <a:br>
              <a:rPr lang="en-US" sz="3600" dirty="0"/>
            </a:br>
            <a:r>
              <a:rPr lang="en-US" sz="3600" dirty="0"/>
              <a:t>Trend (Time Series)</a:t>
            </a:r>
            <a:br>
              <a:rPr lang="en-US" sz="3600" dirty="0"/>
            </a:br>
            <a:r>
              <a:rPr lang="en-US" sz="3600" dirty="0"/>
              <a:t> Analysis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7D9ED5A-71FB-5F19-EE63-8D4E3A2C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75" y="1406769"/>
            <a:ext cx="7049631" cy="54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427605E7-4543-FE9D-C3C9-BBDC21877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8" y="2530474"/>
            <a:ext cx="5088524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257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" y="296864"/>
            <a:ext cx="4340887" cy="192382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Africa @ 29.2%</a:t>
            </a:r>
            <a:br>
              <a:rPr lang="en-US" sz="3600" dirty="0"/>
            </a:br>
            <a:r>
              <a:rPr lang="en-US" sz="3600" dirty="0"/>
              <a:t>EA</a:t>
            </a:r>
            <a:br>
              <a:rPr lang="en-US" sz="3600" dirty="0"/>
            </a:br>
            <a:r>
              <a:rPr lang="en-US" sz="3600" dirty="0"/>
              <a:t>(1990 – 2021)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E5D47-993F-BF3A-F332-E29AF0BA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003" y="978679"/>
            <a:ext cx="8162609" cy="5700713"/>
          </a:xfrm>
          <a:prstGeom prst="rect">
            <a:avLst/>
          </a:prstGeom>
        </p:spPr>
      </p:pic>
      <p:pic>
        <p:nvPicPr>
          <p:cNvPr id="4" name="Picture 2" descr="Electricity for all in Africa: Possible? - Development Matters">
            <a:extLst>
              <a:ext uri="{FF2B5EF4-FFF2-40B4-BE49-F238E27FC236}">
                <a16:creationId xmlns:a16="http://schemas.microsoft.com/office/drawing/2014/main" id="{79E42594-9F57-64EC-C724-918B2271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3" y="2743185"/>
            <a:ext cx="2164475" cy="22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1680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" y="118506"/>
            <a:ext cx="4454241" cy="165000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% Distribution by IncomeGroup &amp; Region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25FBBFD4-B54A-33FE-C4C9-8A46DD6C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52" y="1979570"/>
            <a:ext cx="5637155" cy="4669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42A4375-C72F-F117-205D-BD14AAD7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9" y="1115369"/>
            <a:ext cx="6233327" cy="49789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479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" y="118506"/>
            <a:ext cx="4454241" cy="165000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Nigeria &amp; Libya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17CC5754-9919-4804-1112-AC8AD857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769"/>
            <a:ext cx="12192000" cy="54764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926463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68808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Missing Data</a:t>
            </a:r>
            <a:endParaRPr lang="en-IN" u="sng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559E6-1E00-E346-2BD5-D5D96EF2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C21A021A-6067-A995-7C62-46988E65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484" y="1576058"/>
            <a:ext cx="7375489" cy="5080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2D321AA6-EE1E-545B-C950-893764F6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24125"/>
            <a:ext cx="4551902" cy="4333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8B904-BADD-4BFB-F8C4-C63F1B7DC161}"/>
              </a:ext>
            </a:extLst>
          </p:cNvPr>
          <p:cNvSpPr txBox="1"/>
          <p:nvPr/>
        </p:nvSpPr>
        <p:spPr>
          <a:xfrm>
            <a:off x="1092200" y="887971"/>
            <a:ext cx="7654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b="1" dirty="0">
                <a:solidFill>
                  <a:srgbClr val="FF0000"/>
                </a:solidFill>
              </a:rPr>
              <a:t>Sporadic Surveys , </a:t>
            </a:r>
            <a:r>
              <a:rPr lang="en-US" b="1" dirty="0"/>
              <a:t>#</a:t>
            </a:r>
            <a:r>
              <a:rPr lang="en-US" b="1" dirty="0">
                <a:solidFill>
                  <a:srgbClr val="FF0000"/>
                </a:solidFill>
              </a:rPr>
              <a:t>Initiation Year of Programs , </a:t>
            </a:r>
          </a:p>
          <a:p>
            <a:r>
              <a:rPr lang="en-US" b="1" dirty="0"/>
              <a:t>#</a:t>
            </a:r>
            <a:r>
              <a:rPr lang="en-US" b="1" dirty="0">
                <a:solidFill>
                  <a:srgbClr val="FF0000"/>
                </a:solidFill>
              </a:rPr>
              <a:t>Consistent Time Series </a:t>
            </a:r>
            <a:r>
              <a:rPr lang="en-US" b="1" dirty="0"/>
              <a:t>#</a:t>
            </a:r>
            <a:r>
              <a:rPr lang="en-US" b="1" dirty="0">
                <a:solidFill>
                  <a:srgbClr val="FF0000"/>
                </a:solidFill>
              </a:rPr>
              <a:t>Non-Reporting Countries </a:t>
            </a:r>
          </a:p>
          <a:p>
            <a:r>
              <a:rPr lang="en-US" b="1" dirty="0">
                <a:solidFill>
                  <a:srgbClr val="FF0000"/>
                </a:solidFill>
              </a:rPr>
              <a:t>&amp; </a:t>
            </a:r>
            <a:r>
              <a:rPr lang="en-US" b="1" dirty="0"/>
              <a:t>#</a:t>
            </a:r>
            <a:r>
              <a:rPr lang="en-US" b="1" dirty="0">
                <a:solidFill>
                  <a:srgbClr val="FF0000"/>
                </a:solidFill>
              </a:rPr>
              <a:t>Non-Existent Countries</a:t>
            </a:r>
          </a:p>
        </p:txBody>
      </p:sp>
    </p:spTree>
    <p:extLst>
      <p:ext uri="{BB962C8B-B14F-4D97-AF65-F5344CB8AC3E}">
        <p14:creationId xmlns:p14="http://schemas.microsoft.com/office/powerpoint/2010/main" val="156835836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</a:rPr>
              <a:t>Model Development</a:t>
            </a:r>
            <a:endParaRPr lang="en-IN" u="sng" dirty="0">
              <a:solidFill>
                <a:srgbClr val="00B0F0"/>
              </a:solidFill>
            </a:endParaRPr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12007"/>
              </p:ext>
            </p:extLst>
          </p:nvPr>
        </p:nvGraphicFramePr>
        <p:xfrm>
          <a:off x="1114425" y="209084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167AC92-6634-3129-2AF1-43B0529BB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0630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0514E4-51F7-24C2-D706-591115C8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4" y="156901"/>
            <a:ext cx="3321504" cy="26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3E276A-D2E2-7ECB-9D23-7355F614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538" y="156901"/>
            <a:ext cx="3368398" cy="26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61EA870-CDCA-09F7-CCFA-A79DC955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36" y="156902"/>
            <a:ext cx="3368399" cy="265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C7661C-5DB9-2E10-7E5B-279EEF85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2862"/>
            <a:ext cx="9429750" cy="41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61F43-83A4-7BBB-BB14-9B565C1B0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04" y="6038400"/>
            <a:ext cx="2499360" cy="5257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8E4B303-563D-A6F3-E367-C9636EE97D3B}"/>
              </a:ext>
            </a:extLst>
          </p:cNvPr>
          <p:cNvSpPr/>
          <p:nvPr/>
        </p:nvSpPr>
        <p:spPr>
          <a:xfrm>
            <a:off x="11582296" y="2512088"/>
            <a:ext cx="1168958" cy="118570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" y="118506"/>
            <a:ext cx="4454241" cy="165000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% EA By IncomeGroup &amp; Region Overtime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7E3A47D-973A-5BF5-318C-42B0F0DA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68511"/>
            <a:ext cx="6260123" cy="50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C3239E-E079-8C88-D508-815B6E17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1768511"/>
            <a:ext cx="5931878" cy="508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7123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/>
              <a:t>Our Team</a:t>
            </a:r>
            <a:endParaRPr lang="en-I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F97F6D2-8059-3731-67B4-7FA1C9D02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304124"/>
              </p:ext>
            </p:extLst>
          </p:nvPr>
        </p:nvGraphicFramePr>
        <p:xfrm>
          <a:off x="6096000" y="2108199"/>
          <a:ext cx="5178426" cy="29232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6142">
                  <a:extLst>
                    <a:ext uri="{9D8B030D-6E8A-4147-A177-3AD203B41FA5}">
                      <a16:colId xmlns:a16="http://schemas.microsoft.com/office/drawing/2014/main" val="3119413146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1914933423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2494283823"/>
                    </a:ext>
                  </a:extLst>
                </a:gridCol>
              </a:tblGrid>
              <a:tr h="6696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Other Active Members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41098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Iremide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Oyelaja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Sakshi Hegde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Kenechkwu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Aroh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925959"/>
                  </a:ext>
                </a:extLst>
              </a:tr>
              <a:tr h="6696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Leslie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Nwoniyama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Olanrewaju Stephen AMUDIPE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Bernice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Akudbilla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939109"/>
                  </a:ext>
                </a:extLst>
              </a:tr>
              <a:tr h="6696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Nnaemeka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Gabriel Anyadike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4563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CC690A-332B-0AEE-89A7-76577D8C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52" y="5876925"/>
            <a:ext cx="2499360" cy="525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B139F-D5FB-9A0D-BC8C-A9CD8858F01A}"/>
              </a:ext>
            </a:extLst>
          </p:cNvPr>
          <p:cNvSpPr txBox="1"/>
          <p:nvPr/>
        </p:nvSpPr>
        <p:spPr>
          <a:xfrm>
            <a:off x="1092200" y="3783489"/>
            <a:ext cx="4572000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Lead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Jeeval Shah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Project Lead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Adesanya. O. Michael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Analyst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Nwonyima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Leslie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31C54-944A-11EB-FFE9-DF3EE6B306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24" y="1040466"/>
            <a:ext cx="1402457" cy="14507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C3FAD5-07E4-D116-F3E3-B24266A98954}"/>
              </a:ext>
            </a:extLst>
          </p:cNvPr>
          <p:cNvSpPr txBox="1"/>
          <p:nvPr/>
        </p:nvSpPr>
        <p:spPr>
          <a:xfrm>
            <a:off x="881493" y="2599112"/>
            <a:ext cx="2055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Jeeval Shah</a:t>
            </a:r>
          </a:p>
          <a:p>
            <a:pPr algn="ctr"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Presenter 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43EC2-07E0-DABD-FFF2-DEF0E2EBA0F3}"/>
              </a:ext>
            </a:extLst>
          </p:cNvPr>
          <p:cNvSpPr txBox="1"/>
          <p:nvPr/>
        </p:nvSpPr>
        <p:spPr>
          <a:xfrm>
            <a:off x="3368267" y="2572617"/>
            <a:ext cx="223612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Adesanya. O. Michael</a:t>
            </a:r>
          </a:p>
          <a:p>
            <a:pPr algn="ctr"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Presenter 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F4D4E-B536-493E-DDC7-FB6962397E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"/>
          <a:stretch/>
        </p:blipFill>
        <p:spPr>
          <a:xfrm>
            <a:off x="1188196" y="1113932"/>
            <a:ext cx="1442176" cy="1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" y="265986"/>
            <a:ext cx="4454241" cy="3738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IncomeGroup &amp; Region 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F38CEE6-2CCA-2A69-9864-7B4F6C1E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826571"/>
            <a:ext cx="12165012" cy="60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55EE5E-1544-4D2E-0B68-6571643A5190}"/>
              </a:ext>
            </a:extLst>
          </p:cNvPr>
          <p:cNvSpPr txBox="1"/>
          <p:nvPr/>
        </p:nvSpPr>
        <p:spPr>
          <a:xfrm>
            <a:off x="9133952" y="791441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1990-2030</a:t>
            </a:r>
          </a:p>
        </p:txBody>
      </p:sp>
    </p:spTree>
    <p:extLst>
      <p:ext uri="{BB962C8B-B14F-4D97-AF65-F5344CB8AC3E}">
        <p14:creationId xmlns:p14="http://schemas.microsoft.com/office/powerpoint/2010/main" val="378519041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" y="118506"/>
            <a:ext cx="4454241" cy="86623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Mean EA Summary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176B07-8CCC-183F-F266-32A33162C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6" y="984738"/>
            <a:ext cx="11967923" cy="57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3789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190DF-1AC0-FBE1-9A27-BA6A57FB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4710"/>
            <a:ext cx="5637125" cy="420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7F447-4E31-6298-8D7F-BE0C8635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25" y="2654710"/>
            <a:ext cx="6579739" cy="42032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E1BC8-E502-9B06-3E1F-8056FA60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9" y="1737360"/>
            <a:ext cx="10546408" cy="131378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To make our project more accessible, we have created an interactive Streamlit implementation.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https://electricityaccess.streamlit.app/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Wrap Up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742253"/>
              </p:ext>
            </p:extLst>
          </p:nvPr>
        </p:nvGraphicFramePr>
        <p:xfrm>
          <a:off x="422031" y="2108199"/>
          <a:ext cx="10733652" cy="406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13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683413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683413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683413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AFRICA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COUNTRY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INCOME GROUP &amp;  REGION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Implementation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Electricity Access growth @ 29% between 1990-2021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Zambia highest % increase @ 235.9% (1990-2021)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High income is directly proportional to high EA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 Streamlit Application for EA forecast in Africa (1990-2030)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Forecasted Electricity Access @ range 60-65% by 2030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Libya is @  continuous decline for 2 decades (2000-2020)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100% EA to 70+%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The Margin difference between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High &amp; low income Sub-Sahara is 70.77%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Multi Country forecast Correlation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EA forecast growth from (2021-2030) is at 6.61%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South Sudan has the Poorest EA @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7.75% (1990-2021)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The variation in Electricity Access (EA) by IncomeGroup is higher than that by Region.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All source code available on GitHub @ </a:t>
                      </a:r>
                      <a:r>
                        <a:rPr lang="en-GB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https://github.com/JeevalShah/ElectricityAccessVisualizationProject</a:t>
                      </a:r>
                      <a:endParaRPr lang="en-GB" sz="16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49D9711-5C44-C3D5-B4A6-57F37314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713" y="296863"/>
            <a:ext cx="2499577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027" y="5225240"/>
            <a:ext cx="2854423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TEAM: </a:t>
            </a:r>
            <a:r>
              <a:rPr lang="en-US" sz="2400" cap="all" spc="200" dirty="0" err="1">
                <a:solidFill>
                  <a:srgbClr val="FFFFFF"/>
                </a:solidFill>
              </a:rPr>
              <a:t>OPEN_aI</a:t>
            </a:r>
            <a:endParaRPr lang="en-US" sz="2400" cap="all" spc="2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6E51E3-DAB2-A9A6-3248-434DA0C8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018877-738B-DE38-FC90-6566C213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" y="1"/>
            <a:ext cx="6368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025" y="747252"/>
            <a:ext cx="5852013" cy="4513006"/>
          </a:xfrm>
        </p:spPr>
        <p:txBody>
          <a:bodyPr>
            <a:normAutofit/>
          </a:bodyPr>
          <a:lstStyle/>
          <a:p>
            <a:r>
              <a:rPr lang="en-GB" sz="2000" dirty="0"/>
              <a:t>The problem that this study addresses revolves around the persistent challenge of low electricity access in various African countries.</a:t>
            </a:r>
          </a:p>
          <a:p>
            <a:r>
              <a:rPr lang="en-GB" sz="2000" dirty="0"/>
              <a:t>If this issue remains unaddressed, it could have severe consequences, impacting millions of people and impeding socio-economic development in these countries. </a:t>
            </a:r>
          </a:p>
          <a:p>
            <a:r>
              <a:rPr lang="en-GB" sz="2000" dirty="0"/>
              <a:t>To effectively tackle this challenge, robust forecasting techniques like the ARIMA model need to be utilized to project electricity access levels until 2030.</a:t>
            </a:r>
            <a:endParaRPr lang="en-US" sz="2000" dirty="0"/>
          </a:p>
        </p:txBody>
      </p:sp>
      <p:pic>
        <p:nvPicPr>
          <p:cNvPr id="1030" name="Picture 6" descr="Problem Statement Vector Icon 28301610 Vector Art at Vecteezy">
            <a:extLst>
              <a:ext uri="{FF2B5EF4-FFF2-40B4-BE49-F238E27FC236}">
                <a16:creationId xmlns:a16="http://schemas.microsoft.com/office/drawing/2014/main" id="{BCEF564E-D98D-28EA-6128-87134776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26" y="2311120"/>
            <a:ext cx="1324607" cy="12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142A2-3131-15B1-C5E2-47F626F55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58" y="5927408"/>
            <a:ext cx="249936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EEA7B-1414-1D15-F3CD-782405A1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68" y="5871210"/>
            <a:ext cx="2499360" cy="52578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300386-B1C4-7998-4FDA-19E2FC3B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21966"/>
              </p:ext>
            </p:extLst>
          </p:nvPr>
        </p:nvGraphicFramePr>
        <p:xfrm>
          <a:off x="5018565" y="719665"/>
          <a:ext cx="6154260" cy="34482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5788">
                  <a:extLst>
                    <a:ext uri="{9D8B030D-6E8A-4147-A177-3AD203B41FA5}">
                      <a16:colId xmlns:a16="http://schemas.microsoft.com/office/drawing/2014/main" val="1423119566"/>
                    </a:ext>
                  </a:extLst>
                </a:gridCol>
                <a:gridCol w="5048472">
                  <a:extLst>
                    <a:ext uri="{9D8B030D-6E8A-4147-A177-3AD203B41FA5}">
                      <a16:colId xmlns:a16="http://schemas.microsoft.com/office/drawing/2014/main" val="1337787035"/>
                    </a:ext>
                  </a:extLst>
                </a:gridCol>
              </a:tblGrid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the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88991"/>
                  </a:ext>
                </a:extLst>
              </a:tr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Data Collection &amp;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97086"/>
                  </a:ext>
                </a:extLst>
              </a:tr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44631"/>
                  </a:ext>
                </a:extLst>
              </a:tr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</a:rPr>
                        <a:t>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92823"/>
                  </a:ext>
                </a:extLst>
              </a:tr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88004"/>
                  </a:ext>
                </a:extLst>
              </a:tr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Model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5970"/>
                  </a:ext>
                </a:extLst>
              </a:tr>
              <a:tr h="492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Documentation &amp; 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31621"/>
                  </a:ext>
                </a:extLst>
              </a:tr>
            </a:tbl>
          </a:graphicData>
        </a:graphic>
      </p:graphicFrame>
      <p:pic>
        <p:nvPicPr>
          <p:cNvPr id="12" name="Graphic 11" descr="Question mark">
            <a:extLst>
              <a:ext uri="{FF2B5EF4-FFF2-40B4-BE49-F238E27FC236}">
                <a16:creationId xmlns:a16="http://schemas.microsoft.com/office/drawing/2014/main" id="{45E518B0-33FD-905E-BDAC-F4612E082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9464" y="723900"/>
            <a:ext cx="499424" cy="391467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69C62E5B-8838-949A-7A12-DF56150FE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6576" y="1244298"/>
            <a:ext cx="499424" cy="391468"/>
          </a:xfrm>
          <a:prstGeom prst="rect">
            <a:avLst/>
          </a:prstGeom>
        </p:spPr>
      </p:pic>
      <p:sp>
        <p:nvSpPr>
          <p:cNvPr id="16" name="Rectangle 15" descr="Bar chart">
            <a:extLst>
              <a:ext uri="{FF2B5EF4-FFF2-40B4-BE49-F238E27FC236}">
                <a16:creationId xmlns:a16="http://schemas.microsoft.com/office/drawing/2014/main" id="{5BB595EE-88EE-1F0F-5A43-034911FBA623}"/>
              </a:ext>
            </a:extLst>
          </p:cNvPr>
          <p:cNvSpPr/>
          <p:nvPr/>
        </p:nvSpPr>
        <p:spPr>
          <a:xfrm>
            <a:off x="5582954" y="1714609"/>
            <a:ext cx="499424" cy="49942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8D4A0ED-FE65-4363-0168-9CEC6176B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6576" y="2237677"/>
            <a:ext cx="499425" cy="499424"/>
          </a:xfrm>
          <a:prstGeom prst="rect">
            <a:avLst/>
          </a:prstGeom>
        </p:spPr>
      </p:pic>
      <p:pic>
        <p:nvPicPr>
          <p:cNvPr id="19" name="Graphic 18" descr="Maze">
            <a:extLst>
              <a:ext uri="{FF2B5EF4-FFF2-40B4-BE49-F238E27FC236}">
                <a16:creationId xmlns:a16="http://schemas.microsoft.com/office/drawing/2014/main" id="{D83BE5E7-6E56-AC53-66C2-7D966AF652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4193" y="2682400"/>
            <a:ext cx="524189" cy="499424"/>
          </a:xfrm>
          <a:prstGeom prst="rect">
            <a:avLst/>
          </a:prstGeom>
        </p:spPr>
      </p:pic>
      <p:pic>
        <p:nvPicPr>
          <p:cNvPr id="20" name="Graphic 19" descr="Processor">
            <a:extLst>
              <a:ext uri="{FF2B5EF4-FFF2-40B4-BE49-F238E27FC236}">
                <a16:creationId xmlns:a16="http://schemas.microsoft.com/office/drawing/2014/main" id="{5BD430C7-A11E-0995-F48E-1BEA0A1AF9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9464" y="3173425"/>
            <a:ext cx="442914" cy="479114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2B36B45B-1A7C-A381-59BA-FEB4C775B5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9464" y="3752643"/>
            <a:ext cx="442914" cy="4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009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66" y="855400"/>
            <a:ext cx="6873073" cy="9335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  <a:latin typeface="+mj-lt"/>
              </a:rPr>
              <a:t>Dataset Description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625" y="1938324"/>
            <a:ext cx="5943600" cy="3760891"/>
          </a:xfrm>
        </p:spPr>
        <p:txBody>
          <a:bodyPr vert="horz" lIns="0" tIns="45720" rIns="0" bIns="45720"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u="sng" dirty="0">
                <a:solidFill>
                  <a:srgbClr val="00B0F0"/>
                </a:solidFill>
                <a:latin typeface="+mj-lt"/>
              </a:rPr>
              <a:t>Dataset</a:t>
            </a:r>
          </a:p>
          <a:p>
            <a:r>
              <a:rPr lang="en-US" sz="2900" b="1" dirty="0">
                <a:latin typeface="+mj-lt"/>
              </a:rPr>
              <a:t>3 CSV files</a:t>
            </a:r>
          </a:p>
          <a:p>
            <a:r>
              <a:rPr lang="en-US" sz="2900" b="1" dirty="0">
                <a:latin typeface="+mj-lt"/>
              </a:rPr>
              <a:t>Last Update: 2024-03-28</a:t>
            </a:r>
          </a:p>
          <a:p>
            <a:pPr marL="0" indent="0">
              <a:buNone/>
            </a:pPr>
            <a:r>
              <a:rPr lang="en-US" sz="3300" b="1" u="sng" dirty="0">
                <a:solidFill>
                  <a:srgbClr val="00B0F0"/>
                </a:solidFill>
                <a:latin typeface="+mj-lt"/>
              </a:rPr>
              <a:t>Source</a:t>
            </a:r>
            <a:r>
              <a:rPr lang="en-US" sz="2900" b="1" u="sng" dirty="0">
                <a:solidFill>
                  <a:srgbClr val="00B0F0"/>
                </a:solidFill>
                <a:latin typeface="+mj-lt"/>
              </a:rPr>
              <a:t>: </a:t>
            </a:r>
          </a:p>
          <a:p>
            <a:r>
              <a:rPr lang="en-US" sz="2900" b="1" dirty="0">
                <a:latin typeface="+mj-lt"/>
              </a:rPr>
              <a:t>IEA, IRENA, UNSD, World Bank, WHO. 2023</a:t>
            </a:r>
          </a:p>
          <a:p>
            <a:r>
              <a:rPr lang="en-US" dirty="0">
                <a:latin typeface="+mj-lt"/>
              </a:rPr>
              <a:t>https://data.worldbank.org/indicator/EG.ELC.ACCS.ZS?end=2021&amp;start=1990&amp;view=map</a:t>
            </a:r>
          </a:p>
          <a:p>
            <a:pPr marL="0" indent="0">
              <a:buNone/>
            </a:pPr>
            <a:r>
              <a:rPr lang="en-US" sz="3300" b="1" u="sng" dirty="0">
                <a:solidFill>
                  <a:srgbClr val="00B0F0"/>
                </a:solidFill>
                <a:latin typeface="+mj-lt"/>
              </a:rPr>
              <a:t>Features</a:t>
            </a:r>
            <a:endParaRPr lang="en-US" b="1" u="sng" dirty="0">
              <a:solidFill>
                <a:srgbClr val="00B0F0"/>
              </a:solidFill>
              <a:latin typeface="+mj-lt"/>
            </a:endParaRPr>
          </a:p>
          <a:p>
            <a:r>
              <a:rPr lang="en-US" sz="2900" dirty="0">
                <a:latin typeface="+mj-lt"/>
              </a:rPr>
              <a:t>Country Name, Country Code, Indicator Name, Indicator Code, 1960 – 2023, Region, IncomeGroup, Special Notes, Table Name, INDICATOR_CODE, INDCATOR_NAME, SOURCE_NOTE, SOURCE_ORGANIZATION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40403-1E1E-12CA-7AAF-E9DC63BFEC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2" name="Picture 4" descr="Dataset Generic Flat icon">
            <a:extLst>
              <a:ext uri="{FF2B5EF4-FFF2-40B4-BE49-F238E27FC236}">
                <a16:creationId xmlns:a16="http://schemas.microsoft.com/office/drawing/2014/main" id="{424C6DB3-4C1E-4D5A-270F-A7F66969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45" y="6590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1B13E-7E78-2991-9109-3D1169375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68" y="5871210"/>
            <a:ext cx="249936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224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Data Wrangling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u="sng" dirty="0">
                <a:solidFill>
                  <a:srgbClr val="00B0F0"/>
                </a:solidFill>
                <a:latin typeface="+mj-lt"/>
              </a:rPr>
              <a:t>Language:</a:t>
            </a:r>
            <a:r>
              <a:rPr lang="en-US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Python</a:t>
            </a:r>
            <a:endParaRPr lang="en-US" dirty="0">
              <a:latin typeface="+mj-lt"/>
            </a:endParaRPr>
          </a:p>
          <a:p>
            <a:r>
              <a:rPr lang="en-US" u="sng" dirty="0">
                <a:solidFill>
                  <a:srgbClr val="00B0F0"/>
                </a:solidFill>
                <a:latin typeface="+mj-lt"/>
              </a:rPr>
              <a:t>Features Retained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: 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87BF2-10CF-C357-5125-34570E512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B942DE2B-C9BE-2FE6-E9D2-0F9A6AF7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" y="211015"/>
            <a:ext cx="3125038" cy="27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3C5E3-7FFD-CAEF-4AAF-ED8CA0016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53" y="6332221"/>
            <a:ext cx="2499360" cy="525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FA47C-ADB1-B670-6DE4-2432D851C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69" y="3149489"/>
            <a:ext cx="10636747" cy="31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Processing &amp; EDA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903" y="2108201"/>
            <a:ext cx="5912776" cy="4288789"/>
          </a:xfrm>
        </p:spPr>
        <p:txBody>
          <a:bodyPr vert="horz" lIns="0" tIns="45720" rIns="0" bIns="45720" rtlCol="0">
            <a:normAutofit fontScale="62500" lnSpcReduction="20000"/>
          </a:bodyPr>
          <a:lstStyle/>
          <a:p>
            <a:pPr marL="430213" indent="-342900"/>
            <a:r>
              <a:rPr lang="en-US" sz="2900" b="1" u="sng" dirty="0">
                <a:solidFill>
                  <a:srgbClr val="00B0F0"/>
                </a:solidFill>
                <a:latin typeface="+mj-lt"/>
              </a:rPr>
              <a:t>Data Shape: </a:t>
            </a:r>
            <a:r>
              <a:rPr lang="en-US" sz="2900" b="1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(57, 35)</a:t>
            </a:r>
          </a:p>
          <a:p>
            <a:pPr marL="430213" indent="-342900"/>
            <a:r>
              <a:rPr lang="en-US" sz="2900" b="1" u="sng" dirty="0">
                <a:solidFill>
                  <a:srgbClr val="00B0F0"/>
                </a:solidFill>
                <a:latin typeface="+mj-lt"/>
              </a:rPr>
              <a:t>Data Info: </a:t>
            </a:r>
            <a:r>
              <a:rPr lang="en-US" sz="2900" b="1" dirty="0">
                <a:solidFill>
                  <a:schemeClr val="tx1"/>
                </a:solidFill>
                <a:latin typeface="+mj-lt"/>
              </a:rPr>
              <a:t>dtypes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float64(32), object(3)</a:t>
            </a:r>
          </a:p>
          <a:p>
            <a:pPr marL="430213" indent="-342900"/>
            <a:r>
              <a:rPr lang="en-US" sz="2900" b="1" u="sng" dirty="0">
                <a:solidFill>
                  <a:srgbClr val="00B0F0"/>
                </a:solidFill>
                <a:latin typeface="+mj-lt"/>
              </a:rPr>
              <a:t>Numerical Variables:</a:t>
            </a:r>
          </a:p>
          <a:p>
            <a:pPr marL="87313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Index(['1990', '1991', '1992', '1993', '1994', '1995', '1996', '1997', '1998',</a:t>
            </a:r>
          </a:p>
          <a:p>
            <a:pPr marL="87313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       '1999', '2000', '2001', '2002', '2003', '2004', '2005', '2006', '2007',</a:t>
            </a:r>
          </a:p>
          <a:p>
            <a:pPr marL="87313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       '2008', '2009', '2010', '2011', '2012', '2013', '2014', '2015', '2016',</a:t>
            </a:r>
          </a:p>
          <a:p>
            <a:pPr marL="87313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      '2017', '2018', '2019', '2020', '2021'],</a:t>
            </a:r>
          </a:p>
          <a:p>
            <a:pPr marL="87313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      dtype='object')</a:t>
            </a:r>
          </a:p>
          <a:p>
            <a:pPr marL="430213" indent="-342900"/>
            <a:r>
              <a:rPr lang="en-US" sz="2900" b="1" u="sng" dirty="0">
                <a:solidFill>
                  <a:srgbClr val="00B0F0"/>
                </a:solidFill>
                <a:latin typeface="+mj-lt"/>
              </a:rPr>
              <a:t>Categorical Variables:</a:t>
            </a:r>
          </a:p>
          <a:p>
            <a:pPr marL="87313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Index(['Country Code', 'Region', 'IncomeGroup'], dtype='object’)</a:t>
            </a:r>
          </a:p>
          <a:p>
            <a:pPr marL="430213" indent="-342900"/>
            <a:r>
              <a:rPr lang="en-US" sz="3200" b="1" u="sng" dirty="0">
                <a:solidFill>
                  <a:srgbClr val="00B0F0"/>
                </a:solidFill>
                <a:latin typeface="+mj-lt"/>
              </a:rPr>
              <a:t>Index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: Country Name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EE5CB7-84FA-1D10-0CD8-C213BAE88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2" y="6220307"/>
            <a:ext cx="2499360" cy="52578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195C9D0-8519-2E0F-5F04-82C24126F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35752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8B122-AF97-4E23-E296-3F021C2B22E5}"/>
              </a:ext>
            </a:extLst>
          </p:cNvPr>
          <p:cNvSpPr/>
          <p:nvPr/>
        </p:nvSpPr>
        <p:spPr>
          <a:xfrm>
            <a:off x="4135752" y="0"/>
            <a:ext cx="456343" cy="6857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9" y="1833740"/>
            <a:ext cx="3068833" cy="2093975"/>
          </a:xfrm>
        </p:spPr>
        <p:txBody>
          <a:bodyPr/>
          <a:lstStyle/>
          <a:p>
            <a:r>
              <a:rPr lang="en-US" dirty="0"/>
              <a:t>Descriptive </a:t>
            </a:r>
            <a:br>
              <a:rPr lang="en-US" dirty="0"/>
            </a:br>
            <a:r>
              <a:rPr lang="en-US" dirty="0"/>
              <a:t>Statistics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A6799-EC6D-10E3-3990-8B72AE21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5693" y="393573"/>
            <a:ext cx="8142514" cy="5233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56" y="6112789"/>
            <a:ext cx="249936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8" y="296864"/>
            <a:ext cx="4080646" cy="1480418"/>
          </a:xfrm>
        </p:spPr>
        <p:txBody>
          <a:bodyPr/>
          <a:lstStyle/>
          <a:p>
            <a:r>
              <a:rPr lang="en-US" dirty="0"/>
              <a:t>Minimum Electricity Access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1B6DE0-2E43-0CBA-CFCD-522EB254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63" y="300791"/>
            <a:ext cx="2499360" cy="52578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63AF25B-43A7-2805-ABAA-4907A3198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7282"/>
            <a:ext cx="12111612" cy="508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79545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893</TotalTime>
  <Words>676</Words>
  <Application>Microsoft Office PowerPoint</Application>
  <PresentationFormat>Widescreen</PresentationFormat>
  <Paragraphs>129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Wingdings</vt:lpstr>
      <vt:lpstr>RetrospectVTI</vt:lpstr>
      <vt:lpstr>Predictive Modeling of Electricity Access in Africa</vt:lpstr>
      <vt:lpstr>Our Team</vt:lpstr>
      <vt:lpstr>Problem Statement</vt:lpstr>
      <vt:lpstr>Our Approach</vt:lpstr>
      <vt:lpstr>Dataset Description</vt:lpstr>
      <vt:lpstr>Data Wrangling</vt:lpstr>
      <vt:lpstr>Processing &amp; EDA </vt:lpstr>
      <vt:lpstr>Descriptive  Statistics</vt:lpstr>
      <vt:lpstr>Minimum Electricity Access</vt:lpstr>
      <vt:lpstr>Maximum Electricity Access</vt:lpstr>
      <vt:lpstr>Mean Electricity Access</vt:lpstr>
      <vt:lpstr>Forecast (Arima) &amp; Trend (Time Series)  Analysis</vt:lpstr>
      <vt:lpstr>Africa @ 29.2% EA (1990 – 2021)</vt:lpstr>
      <vt:lpstr>% Distribution by IncomeGroup &amp; Region</vt:lpstr>
      <vt:lpstr>Nigeria &amp; Libya</vt:lpstr>
      <vt:lpstr>Missing Data</vt:lpstr>
      <vt:lpstr>Model Development</vt:lpstr>
      <vt:lpstr>PowerPoint Presentation</vt:lpstr>
      <vt:lpstr>% EA By IncomeGroup &amp; Region Overtime</vt:lpstr>
      <vt:lpstr>IncomeGroup &amp; Region </vt:lpstr>
      <vt:lpstr>Mean EA Summary</vt:lpstr>
      <vt:lpstr>Implementation</vt:lpstr>
      <vt:lpstr>Wrap Up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Electricity Access in Africa</dc:title>
  <dc:creator>O.Michael Adesanya</dc:creator>
  <cp:lastModifiedBy>JEEVAL SHAH</cp:lastModifiedBy>
  <cp:revision>37</cp:revision>
  <dcterms:created xsi:type="dcterms:W3CDTF">2024-05-22T19:23:05Z</dcterms:created>
  <dcterms:modified xsi:type="dcterms:W3CDTF">2024-05-25T13:07:31Z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