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0" r:id="rId4"/>
    <p:sldId id="258" r:id="rId5"/>
    <p:sldId id="268" r:id="rId6"/>
    <p:sldId id="269" r:id="rId7"/>
    <p:sldId id="270" r:id="rId8"/>
    <p:sldId id="271" r:id="rId9"/>
    <p:sldId id="273" r:id="rId10"/>
    <p:sldId id="274" r:id="rId11"/>
    <p:sldId id="275" r:id="rId12"/>
    <p:sldId id="276" r:id="rId13"/>
    <p:sldId id="277" r:id="rId14"/>
    <p:sldId id="27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3171-0297-463E-9488-63158F415AC8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9E2-8F54-4CDE-B466-B7B71F12C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51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3171-0297-463E-9488-63158F415AC8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9E2-8F54-4CDE-B466-B7B71F12C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43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3171-0297-463E-9488-63158F415AC8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9E2-8F54-4CDE-B466-B7B71F12C64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9669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3171-0297-463E-9488-63158F415AC8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9E2-8F54-4CDE-B466-B7B71F12C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185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3171-0297-463E-9488-63158F415AC8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9E2-8F54-4CDE-B466-B7B71F12C64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9364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3171-0297-463E-9488-63158F415AC8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9E2-8F54-4CDE-B466-B7B71F12C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632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3171-0297-463E-9488-63158F415AC8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9E2-8F54-4CDE-B466-B7B71F12C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668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3171-0297-463E-9488-63158F415AC8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9E2-8F54-4CDE-B466-B7B71F12C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58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3171-0297-463E-9488-63158F415AC8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9E2-8F54-4CDE-B466-B7B71F12C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01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3171-0297-463E-9488-63158F415AC8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9E2-8F54-4CDE-B466-B7B71F12C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18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3171-0297-463E-9488-63158F415AC8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9E2-8F54-4CDE-B466-B7B71F12C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08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3171-0297-463E-9488-63158F415AC8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9E2-8F54-4CDE-B466-B7B71F12C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75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3171-0297-463E-9488-63158F415AC8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9E2-8F54-4CDE-B466-B7B71F12C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8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3171-0297-463E-9488-63158F415AC8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9E2-8F54-4CDE-B466-B7B71F12C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44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3171-0297-463E-9488-63158F415AC8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9E2-8F54-4CDE-B466-B7B71F12C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50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3171-0297-463E-9488-63158F415AC8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419E2-8F54-4CDE-B466-B7B71F12C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2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63171-0297-463E-9488-63158F415AC8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B419E2-8F54-4CDE-B466-B7B71F12C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1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3570-8BA3-4CDD-8052-C81B27766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7429" y="106311"/>
            <a:ext cx="5760846" cy="2310312"/>
          </a:xfrm>
        </p:spPr>
        <p:txBody>
          <a:bodyPr>
            <a:normAutofit/>
          </a:bodyPr>
          <a:lstStyle/>
          <a:p>
            <a:r>
              <a:rPr lang="en-IN" sz="5200" dirty="0">
                <a:solidFill>
                  <a:schemeClr val="tx2"/>
                </a:solidFill>
              </a:rPr>
              <a:t>Minor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BA251-0B08-47F0-B20C-CDB6456FD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7429" y="3031677"/>
            <a:ext cx="7305674" cy="1264098"/>
          </a:xfrm>
        </p:spPr>
        <p:txBody>
          <a:bodyPr>
            <a:normAutofit fontScale="25000" lnSpcReduction="20000"/>
          </a:bodyPr>
          <a:lstStyle/>
          <a:p>
            <a:r>
              <a:rPr lang="en-IN" sz="7200" dirty="0">
                <a:solidFill>
                  <a:schemeClr val="tx2"/>
                </a:solidFill>
              </a:rPr>
              <a:t>Diabetes data set It consist of variables like </a:t>
            </a:r>
            <a:r>
              <a:rPr lang="en-IN" sz="7200" b="1" i="0" dirty="0">
                <a:solidFill>
                  <a:srgbClr val="000000"/>
                </a:solidFill>
                <a:effectLst/>
                <a:latin typeface="Helvetica Neue"/>
              </a:rPr>
              <a:t>Pregnancies, Glucose,  Blood Pressure, Skin Thickness, Insulin, BMI, Diabetes Pedigree, Function, Age, Outcome.</a:t>
            </a:r>
          </a:p>
          <a:p>
            <a:r>
              <a:rPr lang="en-IN" sz="7200" b="1" dirty="0">
                <a:solidFill>
                  <a:srgbClr val="000000"/>
                </a:solidFill>
                <a:latin typeface="Helvetica Neue"/>
              </a:rPr>
              <a:t>Outcome is the target variable. It has 768 rows and 9 columns.</a:t>
            </a:r>
            <a:endParaRPr lang="en-IN" sz="7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endParaRPr lang="en-IN" dirty="0">
              <a:solidFill>
                <a:schemeClr val="tx2"/>
              </a:solidFill>
            </a:endParaRPr>
          </a:p>
          <a:p>
            <a:r>
              <a:rPr lang="en-IN" dirty="0">
                <a:solidFill>
                  <a:schemeClr val="tx2"/>
                </a:solidFill>
              </a:rPr>
              <a:t>             .</a:t>
            </a:r>
          </a:p>
        </p:txBody>
      </p:sp>
    </p:spTree>
    <p:extLst>
      <p:ext uri="{BB962C8B-B14F-4D97-AF65-F5344CB8AC3E}">
        <p14:creationId xmlns:p14="http://schemas.microsoft.com/office/powerpoint/2010/main" val="4158167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FA1F-CE09-4B30-BC8F-44DA4EA3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759" y="371475"/>
            <a:ext cx="8596668" cy="495300"/>
          </a:xfrm>
        </p:spPr>
        <p:txBody>
          <a:bodyPr>
            <a:noAutofit/>
          </a:bodyPr>
          <a:lstStyle/>
          <a:p>
            <a:r>
              <a:rPr lang="en-US" sz="1800" b="0" i="0" dirty="0">
                <a:solidFill>
                  <a:schemeClr val="accent4"/>
                </a:solidFill>
                <a:effectLst/>
                <a:latin typeface="Open Sans"/>
              </a:rPr>
              <a:t>From scatter plots, BMI &amp; </a:t>
            </a:r>
            <a:r>
              <a:rPr lang="en-US" sz="1800" b="0" i="0" dirty="0" err="1">
                <a:solidFill>
                  <a:schemeClr val="accent4"/>
                </a:solidFill>
                <a:effectLst/>
                <a:latin typeface="Open Sans"/>
              </a:rPr>
              <a:t>SkinThickness</a:t>
            </a:r>
            <a:r>
              <a:rPr lang="en-US" sz="1800" b="0" i="0" dirty="0">
                <a:solidFill>
                  <a:schemeClr val="accent4"/>
                </a:solidFill>
                <a:effectLst/>
                <a:latin typeface="Open Sans"/>
              </a:rPr>
              <a:t> and Pregnancies &amp; Age seem to have positive linear relationships. Another likely suspect is Glucose and Insulin.</a:t>
            </a:r>
            <a:br>
              <a:rPr lang="en-US" sz="1800" b="0" i="0" dirty="0">
                <a:solidFill>
                  <a:schemeClr val="accent4"/>
                </a:solidFill>
                <a:effectLst/>
                <a:latin typeface="Open Sans"/>
              </a:rPr>
            </a:br>
            <a:br>
              <a:rPr lang="en-US" sz="1800" dirty="0">
                <a:solidFill>
                  <a:schemeClr val="accent4"/>
                </a:solidFill>
              </a:rPr>
            </a:br>
            <a:endParaRPr lang="en-IN" sz="1800" dirty="0">
              <a:solidFill>
                <a:schemeClr val="accent4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2ECBAE-01D2-440C-93A2-2F9CCF2D0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1" y="1085850"/>
            <a:ext cx="9505950" cy="5534025"/>
          </a:xfrm>
        </p:spPr>
      </p:pic>
    </p:spTree>
    <p:extLst>
      <p:ext uri="{BB962C8B-B14F-4D97-AF65-F5344CB8AC3E}">
        <p14:creationId xmlns:p14="http://schemas.microsoft.com/office/powerpoint/2010/main" val="1696659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123D-049C-430A-B7B9-D44152FD9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4825"/>
          </a:xfrm>
        </p:spPr>
        <p:txBody>
          <a:bodyPr>
            <a:normAutofit fontScale="90000"/>
          </a:bodyPr>
          <a:lstStyle/>
          <a:p>
            <a:r>
              <a:rPr lang="en-IN" sz="3100" dirty="0">
                <a:solidFill>
                  <a:schemeClr val="accent4"/>
                </a:solidFill>
              </a:rPr>
              <a:t>Here we can see the counts of each individual.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11E282-36B0-4193-BEB8-63A41C550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2" y="1316567"/>
            <a:ext cx="9258300" cy="5229225"/>
          </a:xfrm>
        </p:spPr>
      </p:pic>
    </p:spTree>
    <p:extLst>
      <p:ext uri="{BB962C8B-B14F-4D97-AF65-F5344CB8AC3E}">
        <p14:creationId xmlns:p14="http://schemas.microsoft.com/office/powerpoint/2010/main" val="3029168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B8BE2-03B4-4B15-869B-31A843F6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3875"/>
          </a:xfrm>
        </p:spPr>
        <p:txBody>
          <a:bodyPr>
            <a:noAutofit/>
          </a:bodyPr>
          <a:lstStyle/>
          <a:p>
            <a:r>
              <a:rPr lang="en-US" sz="1800" b="0" i="0" dirty="0">
                <a:solidFill>
                  <a:schemeClr val="accent4"/>
                </a:solidFill>
                <a:effectLst/>
                <a:latin typeface="Open Sans"/>
              </a:rPr>
              <a:t>Age &amp; Pregnancies and BMI &amp; Skin Thickness have moderate positive linear relationship</a:t>
            </a:r>
            <a:br>
              <a:rPr lang="en-US" sz="1800" b="0" i="0" dirty="0">
                <a:solidFill>
                  <a:schemeClr val="accent4"/>
                </a:solidFill>
                <a:effectLst/>
                <a:latin typeface="Open Sans"/>
              </a:rPr>
            </a:br>
            <a:endParaRPr lang="en-IN" sz="1800" dirty="0">
              <a:solidFill>
                <a:schemeClr val="accent4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09B589-989D-4BCA-8A8E-8388A1139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1" y="1228726"/>
            <a:ext cx="9115424" cy="5514974"/>
          </a:xfrm>
        </p:spPr>
      </p:pic>
    </p:spTree>
    <p:extLst>
      <p:ext uri="{BB962C8B-B14F-4D97-AF65-F5344CB8AC3E}">
        <p14:creationId xmlns:p14="http://schemas.microsoft.com/office/powerpoint/2010/main" val="75634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6550-90F2-47BF-A258-934E3C0A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Here we applied Logistic Regression for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prediction and we can see confusion matrix.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0309E5-D604-455D-9B89-18921B83C4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690963"/>
              </p:ext>
            </p:extLst>
          </p:nvPr>
        </p:nvGraphicFramePr>
        <p:xfrm>
          <a:off x="677864" y="2160587"/>
          <a:ext cx="7060671" cy="2767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557">
                  <a:extLst>
                    <a:ext uri="{9D8B030D-6E8A-4147-A177-3AD203B41FA5}">
                      <a16:colId xmlns:a16="http://schemas.microsoft.com/office/drawing/2014/main" val="2478419102"/>
                    </a:ext>
                  </a:extLst>
                </a:gridCol>
                <a:gridCol w="2353557">
                  <a:extLst>
                    <a:ext uri="{9D8B030D-6E8A-4147-A177-3AD203B41FA5}">
                      <a16:colId xmlns:a16="http://schemas.microsoft.com/office/drawing/2014/main" val="3095421184"/>
                    </a:ext>
                  </a:extLst>
                </a:gridCol>
                <a:gridCol w="2353557">
                  <a:extLst>
                    <a:ext uri="{9D8B030D-6E8A-4147-A177-3AD203B41FA5}">
                      <a16:colId xmlns:a16="http://schemas.microsoft.com/office/drawing/2014/main" val="1166053722"/>
                    </a:ext>
                  </a:extLst>
                </a:gridCol>
              </a:tblGrid>
              <a:tr h="9223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445951"/>
                  </a:ext>
                </a:extLst>
              </a:tr>
              <a:tr h="922338">
                <a:tc>
                  <a:txBody>
                    <a:bodyPr/>
                    <a:lstStyle/>
                    <a:p>
                      <a:r>
                        <a:rPr lang="en-IN" dirty="0"/>
                        <a:t>Predicted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50(true positive)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4(false positive)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295047"/>
                  </a:ext>
                </a:extLst>
              </a:tr>
              <a:tr h="922338">
                <a:tc>
                  <a:txBody>
                    <a:bodyPr/>
                    <a:lstStyle/>
                    <a:p>
                      <a:r>
                        <a:rPr lang="en-IN" dirty="0"/>
                        <a:t>Predicted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14(false 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11(true negative)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1821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9AC769E-E99B-49BB-BB72-281C734C8818}"/>
              </a:ext>
            </a:extLst>
          </p:cNvPr>
          <p:cNvSpPr txBox="1"/>
          <p:nvPr/>
        </p:nvSpPr>
        <p:spPr>
          <a:xfrm>
            <a:off x="996335" y="5257800"/>
            <a:ext cx="795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Here we can see 14 false negatives which are at high risk. </a:t>
            </a:r>
          </a:p>
        </p:txBody>
      </p:sp>
    </p:spTree>
    <p:extLst>
      <p:ext uri="{BB962C8B-B14F-4D97-AF65-F5344CB8AC3E}">
        <p14:creationId xmlns:p14="http://schemas.microsoft.com/office/powerpoint/2010/main" val="1354713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CFED-0BC7-48B8-A31B-A7743E37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7D6CC-FC06-43EE-971F-F88A0DA2D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534" y="2812522"/>
            <a:ext cx="8596668" cy="14716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9600">
                <a:solidFill>
                  <a:srgbClr val="FF0000"/>
                </a:solidFill>
              </a:rPr>
              <a:t>Thank you.</a:t>
            </a:r>
            <a:endParaRPr lang="en-IN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17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95E0-AD40-457F-8F86-FC2A4F0E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EFF76-4321-4286-8AE5-CAEB7E0E0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49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B524B-1A6D-4CBB-9415-51832C8A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 has 768 rows and 9 columns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9462-B92D-4B7A-B0F2-73BCD8353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CFD52D-DE0A-4EE5-ACC2-3A7535732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25094"/>
              </p:ext>
            </p:extLst>
          </p:nvPr>
        </p:nvGraphicFramePr>
        <p:xfrm>
          <a:off x="571500" y="274320"/>
          <a:ext cx="9229726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066">
                  <a:extLst>
                    <a:ext uri="{9D8B030D-6E8A-4147-A177-3AD203B41FA5}">
                      <a16:colId xmlns:a16="http://schemas.microsoft.com/office/drawing/2014/main" val="1944802336"/>
                    </a:ext>
                  </a:extLst>
                </a:gridCol>
                <a:gridCol w="839066">
                  <a:extLst>
                    <a:ext uri="{9D8B030D-6E8A-4147-A177-3AD203B41FA5}">
                      <a16:colId xmlns:a16="http://schemas.microsoft.com/office/drawing/2014/main" val="3274237093"/>
                    </a:ext>
                  </a:extLst>
                </a:gridCol>
                <a:gridCol w="839066">
                  <a:extLst>
                    <a:ext uri="{9D8B030D-6E8A-4147-A177-3AD203B41FA5}">
                      <a16:colId xmlns:a16="http://schemas.microsoft.com/office/drawing/2014/main" val="2112106892"/>
                    </a:ext>
                  </a:extLst>
                </a:gridCol>
                <a:gridCol w="839066">
                  <a:extLst>
                    <a:ext uri="{9D8B030D-6E8A-4147-A177-3AD203B41FA5}">
                      <a16:colId xmlns:a16="http://schemas.microsoft.com/office/drawing/2014/main" val="2616462599"/>
                    </a:ext>
                  </a:extLst>
                </a:gridCol>
                <a:gridCol w="839066">
                  <a:extLst>
                    <a:ext uri="{9D8B030D-6E8A-4147-A177-3AD203B41FA5}">
                      <a16:colId xmlns:a16="http://schemas.microsoft.com/office/drawing/2014/main" val="3374466225"/>
                    </a:ext>
                  </a:extLst>
                </a:gridCol>
                <a:gridCol w="839066">
                  <a:extLst>
                    <a:ext uri="{9D8B030D-6E8A-4147-A177-3AD203B41FA5}">
                      <a16:colId xmlns:a16="http://schemas.microsoft.com/office/drawing/2014/main" val="3720896090"/>
                    </a:ext>
                  </a:extLst>
                </a:gridCol>
                <a:gridCol w="839066">
                  <a:extLst>
                    <a:ext uri="{9D8B030D-6E8A-4147-A177-3AD203B41FA5}">
                      <a16:colId xmlns:a16="http://schemas.microsoft.com/office/drawing/2014/main" val="694765661"/>
                    </a:ext>
                  </a:extLst>
                </a:gridCol>
                <a:gridCol w="839066">
                  <a:extLst>
                    <a:ext uri="{9D8B030D-6E8A-4147-A177-3AD203B41FA5}">
                      <a16:colId xmlns:a16="http://schemas.microsoft.com/office/drawing/2014/main" val="3314463116"/>
                    </a:ext>
                  </a:extLst>
                </a:gridCol>
                <a:gridCol w="839066">
                  <a:extLst>
                    <a:ext uri="{9D8B030D-6E8A-4147-A177-3AD203B41FA5}">
                      <a16:colId xmlns:a16="http://schemas.microsoft.com/office/drawing/2014/main" val="3600236046"/>
                    </a:ext>
                  </a:extLst>
                </a:gridCol>
                <a:gridCol w="839066">
                  <a:extLst>
                    <a:ext uri="{9D8B030D-6E8A-4147-A177-3AD203B41FA5}">
                      <a16:colId xmlns:a16="http://schemas.microsoft.com/office/drawing/2014/main" val="3549470322"/>
                    </a:ext>
                  </a:extLst>
                </a:gridCol>
                <a:gridCol w="839066">
                  <a:extLst>
                    <a:ext uri="{9D8B030D-6E8A-4147-A177-3AD203B41FA5}">
                      <a16:colId xmlns:a16="http://schemas.microsoft.com/office/drawing/2014/main" val="3770478018"/>
                    </a:ext>
                  </a:extLst>
                </a:gridCol>
              </a:tblGrid>
              <a:tr h="64022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Pregnancies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Glucose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BloodPressure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SkinThickness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Insulin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BMI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DiabetesPedigreeFunction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Outcome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9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768.000000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768.000000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768.000000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768.000000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768.000000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768.000000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768.000000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768.000000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768.000000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3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3.845052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120.894531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69.105469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20.536458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79.799479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31.992578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0.471876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33.240885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0.348958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74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3.369578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31.972618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19.355807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15.952218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115.244002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7.884160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0.331329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11.760232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0.476951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21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0.078000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541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99.000000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62.000000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27.300000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0.243750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24.000000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902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3.000000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117.000000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72.000000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23.000000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30.500000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32.000000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0.372500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29.000000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848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6.000000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140.250000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80.000000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32.000000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127.250000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36.600000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0.626250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41.000000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66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17.000000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199.000000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122.000000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99.000000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846.000000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67.100000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2.420000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81.000000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1.000000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510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66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00414E0-1295-4EA3-AE05-F6DB683C3BD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314572" y="2434192"/>
            <a:ext cx="3314703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Pregnancies 111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Glucose 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Blood Pressure 35 SkinThickness227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Insulin 374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BMI 11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DiabetesPedigreFunction0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Age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1749C0-3302-44A5-80F5-36CCFCCE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92D050"/>
                </a:solidFill>
              </a:rPr>
              <a:t>These are number of zeros in each data variable after removing zeros we have</a:t>
            </a:r>
            <a:br>
              <a:rPr lang="en-IN" dirty="0">
                <a:solidFill>
                  <a:srgbClr val="92D050"/>
                </a:solidFill>
              </a:rPr>
            </a:br>
            <a:r>
              <a:rPr lang="en-IN" b="0" i="0" dirty="0">
                <a:solidFill>
                  <a:srgbClr val="92D050"/>
                </a:solidFill>
                <a:effectLst/>
                <a:latin typeface="Helvetica Neue"/>
              </a:rPr>
              <a:t>392 rows × 9 columns</a:t>
            </a:r>
            <a:endParaRPr lang="en-IN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00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9308-7049-49E1-98B7-65DB4A57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Here we can see the 0(negatives) are high and 1(positives) are less. </a:t>
            </a:r>
            <a:br>
              <a:rPr lang="en-IN" dirty="0"/>
            </a:br>
            <a:r>
              <a:rPr lang="en-IN" dirty="0"/>
              <a:t>0 are 262 and 1 are 130.</a:t>
            </a:r>
            <a:br>
              <a:rPr lang="en-IN" dirty="0"/>
            </a:br>
            <a:r>
              <a:rPr lang="en-IN" dirty="0"/>
              <a:t>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44FE48-2685-4D3E-82B8-C0D15F310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226" y="2526147"/>
            <a:ext cx="4763585" cy="3150318"/>
          </a:xfrm>
        </p:spPr>
      </p:pic>
    </p:spTree>
    <p:extLst>
      <p:ext uri="{BB962C8B-B14F-4D97-AF65-F5344CB8AC3E}">
        <p14:creationId xmlns:p14="http://schemas.microsoft.com/office/powerpoint/2010/main" val="68275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2B81-4923-411A-8E4E-33B12969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chemeClr val="accent4"/>
                </a:solidFill>
                <a:effectLst/>
                <a:latin typeface="Open Sans"/>
              </a:rPr>
              <a:t>When looking at the histogram, a hypothesis is the as pregnancies includes, women are more likely to be diabetic.</a:t>
            </a:r>
            <a:br>
              <a:rPr lang="en-US" sz="1050" b="0" i="0" dirty="0">
                <a:solidFill>
                  <a:srgbClr val="333333"/>
                </a:solidFill>
                <a:effectLst/>
                <a:latin typeface="Open Sans"/>
              </a:rPr>
            </a:br>
            <a:endParaRPr lang="en-IN" sz="1800" dirty="0">
              <a:solidFill>
                <a:schemeClr val="accent4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DC3C2F-A974-43A4-9FDB-DFB0F666D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929" y="2335604"/>
            <a:ext cx="4738179" cy="3531405"/>
          </a:xfrm>
        </p:spPr>
      </p:pic>
    </p:spTree>
    <p:extLst>
      <p:ext uri="{BB962C8B-B14F-4D97-AF65-F5344CB8AC3E}">
        <p14:creationId xmlns:p14="http://schemas.microsoft.com/office/powerpoint/2010/main" val="30258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0EA0-D2CF-43C7-9DFB-07ADCE623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1185334"/>
            <a:ext cx="8596668" cy="1320800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chemeClr val="accent4"/>
                </a:solidFill>
                <a:effectLst/>
                <a:latin typeface="Open Sans"/>
              </a:rPr>
              <a:t>Clearly diabetic group has higher glucose than non-diabetic.</a:t>
            </a:r>
            <a:endParaRPr lang="en-IN" sz="1800" dirty="0">
              <a:solidFill>
                <a:schemeClr val="accent4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7563B-51BC-45A4-81E2-464C2EF86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86" y="2354654"/>
            <a:ext cx="4674665" cy="3531405"/>
          </a:xfrm>
        </p:spPr>
      </p:pic>
    </p:spTree>
    <p:extLst>
      <p:ext uri="{BB962C8B-B14F-4D97-AF65-F5344CB8AC3E}">
        <p14:creationId xmlns:p14="http://schemas.microsoft.com/office/powerpoint/2010/main" val="244310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D057-69E7-4709-AD35-7C08CAB7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982133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Open Sans"/>
              </a:rPr>
              <a:t>D</a:t>
            </a:r>
            <a:r>
              <a:rPr lang="en-US" sz="2800" b="0" i="0" dirty="0">
                <a:solidFill>
                  <a:schemeClr val="accent4"/>
                </a:solidFill>
                <a:effectLst/>
                <a:latin typeface="Open Sans"/>
              </a:rPr>
              <a:t>iabetic women seems to have high BP.</a:t>
            </a:r>
            <a:endParaRPr lang="en-IN" sz="2800" dirty="0">
              <a:solidFill>
                <a:schemeClr val="accent4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6AA6CE-1462-4D6B-AC14-547092D11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86" y="2437227"/>
            <a:ext cx="4674665" cy="3328158"/>
          </a:xfrm>
        </p:spPr>
      </p:pic>
    </p:spTree>
    <p:extLst>
      <p:ext uri="{BB962C8B-B14F-4D97-AF65-F5344CB8AC3E}">
        <p14:creationId xmlns:p14="http://schemas.microsoft.com/office/powerpoint/2010/main" val="223176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7072-472A-45CA-8510-8DCD940C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accent4"/>
                </a:solidFill>
                <a:effectLst/>
                <a:latin typeface="Open Sans"/>
              </a:rPr>
              <a:t>Like BP, people who are not diabetic have lower skin thickness.</a:t>
            </a:r>
            <a:endParaRPr lang="en-IN" sz="2800" dirty="0">
              <a:solidFill>
                <a:schemeClr val="accent4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FCF460-800C-4864-86AE-21595F18B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86" y="2418173"/>
            <a:ext cx="4674665" cy="3366267"/>
          </a:xfrm>
        </p:spPr>
      </p:pic>
    </p:spTree>
    <p:extLst>
      <p:ext uri="{BB962C8B-B14F-4D97-AF65-F5344CB8AC3E}">
        <p14:creationId xmlns:p14="http://schemas.microsoft.com/office/powerpoint/2010/main" val="15817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91724-4573-43FF-A755-57A0E21B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accent4"/>
                </a:solidFill>
                <a:effectLst/>
                <a:latin typeface="Open Sans"/>
              </a:rPr>
              <a:t>There is a tendency that as people age, they are likely to become diabetic.</a:t>
            </a:r>
            <a:endParaRPr lang="en-IN" sz="2800" dirty="0">
              <a:solidFill>
                <a:schemeClr val="accent4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1C55E6-D3B3-4F00-AC21-FD4453523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86" y="2335604"/>
            <a:ext cx="4674665" cy="3531405"/>
          </a:xfrm>
        </p:spPr>
      </p:pic>
    </p:spTree>
    <p:extLst>
      <p:ext uri="{BB962C8B-B14F-4D97-AF65-F5344CB8AC3E}">
        <p14:creationId xmlns:p14="http://schemas.microsoft.com/office/powerpoint/2010/main" val="37908583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394</Words>
  <Application>Microsoft Office PowerPoint</Application>
  <PresentationFormat>Widescreen</PresentationFormat>
  <Paragraphs>127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Courier New</vt:lpstr>
      <vt:lpstr>Helvetica Neue</vt:lpstr>
      <vt:lpstr>Open Sans</vt:lpstr>
      <vt:lpstr>Trebuchet MS</vt:lpstr>
      <vt:lpstr>Wingdings 3</vt:lpstr>
      <vt:lpstr>Facet</vt:lpstr>
      <vt:lpstr>Minor Project</vt:lpstr>
      <vt:lpstr>It has 768 rows and 9 columns </vt:lpstr>
      <vt:lpstr>These are number of zeros in each data variable after removing zeros we have 392 rows × 9 columns</vt:lpstr>
      <vt:lpstr>Here we can see the 0(negatives) are high and 1(positives) are less.  0 are 262 and 1 are 130.  </vt:lpstr>
      <vt:lpstr>When looking at the histogram, a hypothesis is the as pregnancies includes, women are more likely to be diabetic. </vt:lpstr>
      <vt:lpstr>Clearly diabetic group has higher glucose than non-diabetic.</vt:lpstr>
      <vt:lpstr>Diabetic women seems to have high BP.</vt:lpstr>
      <vt:lpstr>Like BP, people who are not diabetic have lower skin thickness.</vt:lpstr>
      <vt:lpstr>There is a tendency that as people age, they are likely to become diabetic.</vt:lpstr>
      <vt:lpstr>From scatter plots, BMI &amp; SkinThickness and Pregnancies &amp; Age seem to have positive linear relationships. Another likely suspect is Glucose and Insulin.  </vt:lpstr>
      <vt:lpstr>Here we can see the counts of each individual.</vt:lpstr>
      <vt:lpstr>Age &amp; Pregnancies and BMI &amp; Skin Thickness have moderate positive linear relationship </vt:lpstr>
      <vt:lpstr>Here we applied Logistic Regression for prediction and we can see confusion matrix.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</dc:title>
  <dc:creator>Mogili Jeevan</dc:creator>
  <cp:lastModifiedBy>Mogili Jeevan</cp:lastModifiedBy>
  <cp:revision>6</cp:revision>
  <dcterms:created xsi:type="dcterms:W3CDTF">2021-02-12T13:13:46Z</dcterms:created>
  <dcterms:modified xsi:type="dcterms:W3CDTF">2021-02-13T07:48:20Z</dcterms:modified>
</cp:coreProperties>
</file>