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7" r:id="rId3"/>
    <p:sldId id="259" r:id="rId4"/>
    <p:sldId id="261" r:id="rId5"/>
    <p:sldId id="262" r:id="rId6"/>
    <p:sldId id="263" r:id="rId7"/>
    <p:sldId id="264" r:id="rId8"/>
    <p:sldId id="266" r:id="rId9"/>
    <p:sldId id="265"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24F00"/>
    <a:srgbClr val="FE9900"/>
    <a:srgbClr val="FEFF01"/>
    <a:srgbClr val="98FF00"/>
    <a:srgbClr val="67FE01"/>
    <a:srgbClr val="26FE02"/>
    <a:srgbClr val="A3D632"/>
    <a:srgbClr val="17F1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6C1A9D-E671-4ADE-98B3-C19D0CFFEC42}" v="39" dt="2023-04-16T07:24:24.0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5490D-4C20-363E-7C69-0408A538AC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136052F-115A-F18A-C1A5-4F598685EC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988320C-A197-5880-AFF2-61CAE520C530}"/>
              </a:ext>
            </a:extLst>
          </p:cNvPr>
          <p:cNvSpPr>
            <a:spLocks noGrp="1"/>
          </p:cNvSpPr>
          <p:nvPr>
            <p:ph type="dt" sz="half" idx="10"/>
          </p:nvPr>
        </p:nvSpPr>
        <p:spPr/>
        <p:txBody>
          <a:bodyPr/>
          <a:lstStyle/>
          <a:p>
            <a:fld id="{537D344B-DD3E-45B2-B2BD-CA7A22FB187E}" type="datetimeFigureOut">
              <a:rPr lang="en-IN" smtClean="0"/>
              <a:t>16-04-2023</a:t>
            </a:fld>
            <a:endParaRPr lang="en-IN"/>
          </a:p>
        </p:txBody>
      </p:sp>
      <p:sp>
        <p:nvSpPr>
          <p:cNvPr id="5" name="Footer Placeholder 4">
            <a:extLst>
              <a:ext uri="{FF2B5EF4-FFF2-40B4-BE49-F238E27FC236}">
                <a16:creationId xmlns:a16="http://schemas.microsoft.com/office/drawing/2014/main" id="{26DBBE29-63F0-DB21-D0F6-A33207557B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9E2E55-0306-B6D3-7805-D9F2E5514EA7}"/>
              </a:ext>
            </a:extLst>
          </p:cNvPr>
          <p:cNvSpPr>
            <a:spLocks noGrp="1"/>
          </p:cNvSpPr>
          <p:nvPr>
            <p:ph type="sldNum" sz="quarter" idx="12"/>
          </p:nvPr>
        </p:nvSpPr>
        <p:spPr/>
        <p:txBody>
          <a:bodyPr/>
          <a:lstStyle/>
          <a:p>
            <a:fld id="{414C9BE3-3613-4469-8D06-F0604B448034}" type="slidenum">
              <a:rPr lang="en-IN" smtClean="0"/>
              <a:t>‹#›</a:t>
            </a:fld>
            <a:endParaRPr lang="en-IN"/>
          </a:p>
        </p:txBody>
      </p:sp>
    </p:spTree>
    <p:extLst>
      <p:ext uri="{BB962C8B-B14F-4D97-AF65-F5344CB8AC3E}">
        <p14:creationId xmlns:p14="http://schemas.microsoft.com/office/powerpoint/2010/main" val="1781006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70968-21AB-2C1A-4EE6-52F759B4D50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3D1AB4-081D-4330-3B1C-7047514BEA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A5FC58-320F-99A5-D73C-2964FFC59F0F}"/>
              </a:ext>
            </a:extLst>
          </p:cNvPr>
          <p:cNvSpPr>
            <a:spLocks noGrp="1"/>
          </p:cNvSpPr>
          <p:nvPr>
            <p:ph type="dt" sz="half" idx="10"/>
          </p:nvPr>
        </p:nvSpPr>
        <p:spPr/>
        <p:txBody>
          <a:bodyPr/>
          <a:lstStyle/>
          <a:p>
            <a:fld id="{537D344B-DD3E-45B2-B2BD-CA7A22FB187E}" type="datetimeFigureOut">
              <a:rPr lang="en-IN" smtClean="0"/>
              <a:t>16-04-2023</a:t>
            </a:fld>
            <a:endParaRPr lang="en-IN"/>
          </a:p>
        </p:txBody>
      </p:sp>
      <p:sp>
        <p:nvSpPr>
          <p:cNvPr id="5" name="Footer Placeholder 4">
            <a:extLst>
              <a:ext uri="{FF2B5EF4-FFF2-40B4-BE49-F238E27FC236}">
                <a16:creationId xmlns:a16="http://schemas.microsoft.com/office/drawing/2014/main" id="{6D262F18-1DD6-564B-3F02-C32B6EB520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89C3B5-DAB9-D59F-00EA-F39FDFBC1E7C}"/>
              </a:ext>
            </a:extLst>
          </p:cNvPr>
          <p:cNvSpPr>
            <a:spLocks noGrp="1"/>
          </p:cNvSpPr>
          <p:nvPr>
            <p:ph type="sldNum" sz="quarter" idx="12"/>
          </p:nvPr>
        </p:nvSpPr>
        <p:spPr/>
        <p:txBody>
          <a:bodyPr/>
          <a:lstStyle/>
          <a:p>
            <a:fld id="{414C9BE3-3613-4469-8D06-F0604B448034}" type="slidenum">
              <a:rPr lang="en-IN" smtClean="0"/>
              <a:t>‹#›</a:t>
            </a:fld>
            <a:endParaRPr lang="en-IN"/>
          </a:p>
        </p:txBody>
      </p:sp>
    </p:spTree>
    <p:extLst>
      <p:ext uri="{BB962C8B-B14F-4D97-AF65-F5344CB8AC3E}">
        <p14:creationId xmlns:p14="http://schemas.microsoft.com/office/powerpoint/2010/main" val="307672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FB61FA-9337-63F0-BAAE-57807C131F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E6D5FE-5FF3-6D89-86C2-58B0ADFE65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13309C-53B7-56CA-20E2-CB04B7D944E5}"/>
              </a:ext>
            </a:extLst>
          </p:cNvPr>
          <p:cNvSpPr>
            <a:spLocks noGrp="1"/>
          </p:cNvSpPr>
          <p:nvPr>
            <p:ph type="dt" sz="half" idx="10"/>
          </p:nvPr>
        </p:nvSpPr>
        <p:spPr/>
        <p:txBody>
          <a:bodyPr/>
          <a:lstStyle/>
          <a:p>
            <a:fld id="{537D344B-DD3E-45B2-B2BD-CA7A22FB187E}" type="datetimeFigureOut">
              <a:rPr lang="en-IN" smtClean="0"/>
              <a:t>16-04-2023</a:t>
            </a:fld>
            <a:endParaRPr lang="en-IN"/>
          </a:p>
        </p:txBody>
      </p:sp>
      <p:sp>
        <p:nvSpPr>
          <p:cNvPr id="5" name="Footer Placeholder 4">
            <a:extLst>
              <a:ext uri="{FF2B5EF4-FFF2-40B4-BE49-F238E27FC236}">
                <a16:creationId xmlns:a16="http://schemas.microsoft.com/office/drawing/2014/main" id="{64B6CECA-7F45-F6C7-B76F-47462D8D96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71274F-7CA5-D1AE-08AD-EBB1BA036A16}"/>
              </a:ext>
            </a:extLst>
          </p:cNvPr>
          <p:cNvSpPr>
            <a:spLocks noGrp="1"/>
          </p:cNvSpPr>
          <p:nvPr>
            <p:ph type="sldNum" sz="quarter" idx="12"/>
          </p:nvPr>
        </p:nvSpPr>
        <p:spPr/>
        <p:txBody>
          <a:bodyPr/>
          <a:lstStyle/>
          <a:p>
            <a:fld id="{414C9BE3-3613-4469-8D06-F0604B448034}" type="slidenum">
              <a:rPr lang="en-IN" smtClean="0"/>
              <a:t>‹#›</a:t>
            </a:fld>
            <a:endParaRPr lang="en-IN"/>
          </a:p>
        </p:txBody>
      </p:sp>
    </p:spTree>
    <p:extLst>
      <p:ext uri="{BB962C8B-B14F-4D97-AF65-F5344CB8AC3E}">
        <p14:creationId xmlns:p14="http://schemas.microsoft.com/office/powerpoint/2010/main" val="2463142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E779-D506-9E44-A20A-56C09AC367F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9B5AAB-AB09-2F83-13E1-8F9F0B29F2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17B393-6B56-3F21-8978-6B49F72EED0E}"/>
              </a:ext>
            </a:extLst>
          </p:cNvPr>
          <p:cNvSpPr>
            <a:spLocks noGrp="1"/>
          </p:cNvSpPr>
          <p:nvPr>
            <p:ph type="dt" sz="half" idx="10"/>
          </p:nvPr>
        </p:nvSpPr>
        <p:spPr/>
        <p:txBody>
          <a:bodyPr/>
          <a:lstStyle/>
          <a:p>
            <a:fld id="{537D344B-DD3E-45B2-B2BD-CA7A22FB187E}" type="datetimeFigureOut">
              <a:rPr lang="en-IN" smtClean="0"/>
              <a:t>16-04-2023</a:t>
            </a:fld>
            <a:endParaRPr lang="en-IN"/>
          </a:p>
        </p:txBody>
      </p:sp>
      <p:sp>
        <p:nvSpPr>
          <p:cNvPr id="5" name="Footer Placeholder 4">
            <a:extLst>
              <a:ext uri="{FF2B5EF4-FFF2-40B4-BE49-F238E27FC236}">
                <a16:creationId xmlns:a16="http://schemas.microsoft.com/office/drawing/2014/main" id="{22C43415-6FD6-F3A9-C19C-650D1B524B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13D4DE-96DB-D4DB-5E65-D1FB87214E4A}"/>
              </a:ext>
            </a:extLst>
          </p:cNvPr>
          <p:cNvSpPr>
            <a:spLocks noGrp="1"/>
          </p:cNvSpPr>
          <p:nvPr>
            <p:ph type="sldNum" sz="quarter" idx="12"/>
          </p:nvPr>
        </p:nvSpPr>
        <p:spPr/>
        <p:txBody>
          <a:bodyPr/>
          <a:lstStyle/>
          <a:p>
            <a:fld id="{414C9BE3-3613-4469-8D06-F0604B448034}" type="slidenum">
              <a:rPr lang="en-IN" smtClean="0"/>
              <a:t>‹#›</a:t>
            </a:fld>
            <a:endParaRPr lang="en-IN"/>
          </a:p>
        </p:txBody>
      </p:sp>
    </p:spTree>
    <p:extLst>
      <p:ext uri="{BB962C8B-B14F-4D97-AF65-F5344CB8AC3E}">
        <p14:creationId xmlns:p14="http://schemas.microsoft.com/office/powerpoint/2010/main" val="274148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FD41F-E5F6-7D04-99CF-D3588B9F15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0E33B43-04B1-CBF5-25D3-3A516A3419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F8FCCC-F00D-C12E-55EA-74B36E2E93F2}"/>
              </a:ext>
            </a:extLst>
          </p:cNvPr>
          <p:cNvSpPr>
            <a:spLocks noGrp="1"/>
          </p:cNvSpPr>
          <p:nvPr>
            <p:ph type="dt" sz="half" idx="10"/>
          </p:nvPr>
        </p:nvSpPr>
        <p:spPr/>
        <p:txBody>
          <a:bodyPr/>
          <a:lstStyle/>
          <a:p>
            <a:fld id="{537D344B-DD3E-45B2-B2BD-CA7A22FB187E}" type="datetimeFigureOut">
              <a:rPr lang="en-IN" smtClean="0"/>
              <a:t>16-04-2023</a:t>
            </a:fld>
            <a:endParaRPr lang="en-IN"/>
          </a:p>
        </p:txBody>
      </p:sp>
      <p:sp>
        <p:nvSpPr>
          <p:cNvPr id="5" name="Footer Placeholder 4">
            <a:extLst>
              <a:ext uri="{FF2B5EF4-FFF2-40B4-BE49-F238E27FC236}">
                <a16:creationId xmlns:a16="http://schemas.microsoft.com/office/drawing/2014/main" id="{EB2F47EB-8CF5-05E2-83D3-2D71F60653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454656-AE16-A8A1-6556-C04DAAC77287}"/>
              </a:ext>
            </a:extLst>
          </p:cNvPr>
          <p:cNvSpPr>
            <a:spLocks noGrp="1"/>
          </p:cNvSpPr>
          <p:nvPr>
            <p:ph type="sldNum" sz="quarter" idx="12"/>
          </p:nvPr>
        </p:nvSpPr>
        <p:spPr/>
        <p:txBody>
          <a:bodyPr/>
          <a:lstStyle/>
          <a:p>
            <a:fld id="{414C9BE3-3613-4469-8D06-F0604B448034}" type="slidenum">
              <a:rPr lang="en-IN" smtClean="0"/>
              <a:t>‹#›</a:t>
            </a:fld>
            <a:endParaRPr lang="en-IN"/>
          </a:p>
        </p:txBody>
      </p:sp>
    </p:spTree>
    <p:extLst>
      <p:ext uri="{BB962C8B-B14F-4D97-AF65-F5344CB8AC3E}">
        <p14:creationId xmlns:p14="http://schemas.microsoft.com/office/powerpoint/2010/main" val="1363577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950EA-AEE0-6949-1DA6-EDF018643C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B8779E-E289-F44F-C054-A589353931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6652BB4-14F0-A5EB-DCBE-3A589EB5EB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9E43DDD-C792-03CC-D2AF-A3D8FFB6AD00}"/>
              </a:ext>
            </a:extLst>
          </p:cNvPr>
          <p:cNvSpPr>
            <a:spLocks noGrp="1"/>
          </p:cNvSpPr>
          <p:nvPr>
            <p:ph type="dt" sz="half" idx="10"/>
          </p:nvPr>
        </p:nvSpPr>
        <p:spPr/>
        <p:txBody>
          <a:bodyPr/>
          <a:lstStyle/>
          <a:p>
            <a:fld id="{537D344B-DD3E-45B2-B2BD-CA7A22FB187E}" type="datetimeFigureOut">
              <a:rPr lang="en-IN" smtClean="0"/>
              <a:t>16-04-2023</a:t>
            </a:fld>
            <a:endParaRPr lang="en-IN"/>
          </a:p>
        </p:txBody>
      </p:sp>
      <p:sp>
        <p:nvSpPr>
          <p:cNvPr id="6" name="Footer Placeholder 5">
            <a:extLst>
              <a:ext uri="{FF2B5EF4-FFF2-40B4-BE49-F238E27FC236}">
                <a16:creationId xmlns:a16="http://schemas.microsoft.com/office/drawing/2014/main" id="{E9D97EC6-63A5-041A-9FFA-49209C18D5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ACF5AB-0562-5D1B-79CC-17A1D92C7088}"/>
              </a:ext>
            </a:extLst>
          </p:cNvPr>
          <p:cNvSpPr>
            <a:spLocks noGrp="1"/>
          </p:cNvSpPr>
          <p:nvPr>
            <p:ph type="sldNum" sz="quarter" idx="12"/>
          </p:nvPr>
        </p:nvSpPr>
        <p:spPr/>
        <p:txBody>
          <a:bodyPr/>
          <a:lstStyle/>
          <a:p>
            <a:fld id="{414C9BE3-3613-4469-8D06-F0604B448034}" type="slidenum">
              <a:rPr lang="en-IN" smtClean="0"/>
              <a:t>‹#›</a:t>
            </a:fld>
            <a:endParaRPr lang="en-IN"/>
          </a:p>
        </p:txBody>
      </p:sp>
    </p:spTree>
    <p:extLst>
      <p:ext uri="{BB962C8B-B14F-4D97-AF65-F5344CB8AC3E}">
        <p14:creationId xmlns:p14="http://schemas.microsoft.com/office/powerpoint/2010/main" val="843883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E6C5F-4D99-0CCE-CEE1-5C5CD1FCCEE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562F5F-8541-F114-49B8-48A9B7B4C9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C0BCF3-47F1-213A-9D8F-D7E3D5897E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2671912-1276-B261-26F7-ABDCF6C695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83F2F1-7E12-8AD6-5AAC-AD14CB5950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8925AF7-9834-D14A-D320-2B81A6F75EB8}"/>
              </a:ext>
            </a:extLst>
          </p:cNvPr>
          <p:cNvSpPr>
            <a:spLocks noGrp="1"/>
          </p:cNvSpPr>
          <p:nvPr>
            <p:ph type="dt" sz="half" idx="10"/>
          </p:nvPr>
        </p:nvSpPr>
        <p:spPr/>
        <p:txBody>
          <a:bodyPr/>
          <a:lstStyle/>
          <a:p>
            <a:fld id="{537D344B-DD3E-45B2-B2BD-CA7A22FB187E}" type="datetimeFigureOut">
              <a:rPr lang="en-IN" smtClean="0"/>
              <a:t>16-04-2023</a:t>
            </a:fld>
            <a:endParaRPr lang="en-IN"/>
          </a:p>
        </p:txBody>
      </p:sp>
      <p:sp>
        <p:nvSpPr>
          <p:cNvPr id="8" name="Footer Placeholder 7">
            <a:extLst>
              <a:ext uri="{FF2B5EF4-FFF2-40B4-BE49-F238E27FC236}">
                <a16:creationId xmlns:a16="http://schemas.microsoft.com/office/drawing/2014/main" id="{9862CAB7-B6A8-41A7-C5E9-2D033FF748E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7084855-E5B6-28F7-5E79-C9BA736CEE2D}"/>
              </a:ext>
            </a:extLst>
          </p:cNvPr>
          <p:cNvSpPr>
            <a:spLocks noGrp="1"/>
          </p:cNvSpPr>
          <p:nvPr>
            <p:ph type="sldNum" sz="quarter" idx="12"/>
          </p:nvPr>
        </p:nvSpPr>
        <p:spPr/>
        <p:txBody>
          <a:bodyPr/>
          <a:lstStyle/>
          <a:p>
            <a:fld id="{414C9BE3-3613-4469-8D06-F0604B448034}" type="slidenum">
              <a:rPr lang="en-IN" smtClean="0"/>
              <a:t>‹#›</a:t>
            </a:fld>
            <a:endParaRPr lang="en-IN"/>
          </a:p>
        </p:txBody>
      </p:sp>
    </p:spTree>
    <p:extLst>
      <p:ext uri="{BB962C8B-B14F-4D97-AF65-F5344CB8AC3E}">
        <p14:creationId xmlns:p14="http://schemas.microsoft.com/office/powerpoint/2010/main" val="368201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C1F77-586B-00F8-B244-D114D1A6818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C6C57C7-AA25-1258-D286-BA9B3B917B5E}"/>
              </a:ext>
            </a:extLst>
          </p:cNvPr>
          <p:cNvSpPr>
            <a:spLocks noGrp="1"/>
          </p:cNvSpPr>
          <p:nvPr>
            <p:ph type="dt" sz="half" idx="10"/>
          </p:nvPr>
        </p:nvSpPr>
        <p:spPr/>
        <p:txBody>
          <a:bodyPr/>
          <a:lstStyle/>
          <a:p>
            <a:fld id="{537D344B-DD3E-45B2-B2BD-CA7A22FB187E}" type="datetimeFigureOut">
              <a:rPr lang="en-IN" smtClean="0"/>
              <a:t>16-04-2023</a:t>
            </a:fld>
            <a:endParaRPr lang="en-IN"/>
          </a:p>
        </p:txBody>
      </p:sp>
      <p:sp>
        <p:nvSpPr>
          <p:cNvPr id="4" name="Footer Placeholder 3">
            <a:extLst>
              <a:ext uri="{FF2B5EF4-FFF2-40B4-BE49-F238E27FC236}">
                <a16:creationId xmlns:a16="http://schemas.microsoft.com/office/drawing/2014/main" id="{FDD1E0E9-2A5F-07B1-AD71-9D0E4FE0707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D65C34C-BD5C-55E3-4DB4-2DE776391A82}"/>
              </a:ext>
            </a:extLst>
          </p:cNvPr>
          <p:cNvSpPr>
            <a:spLocks noGrp="1"/>
          </p:cNvSpPr>
          <p:nvPr>
            <p:ph type="sldNum" sz="quarter" idx="12"/>
          </p:nvPr>
        </p:nvSpPr>
        <p:spPr/>
        <p:txBody>
          <a:bodyPr/>
          <a:lstStyle/>
          <a:p>
            <a:fld id="{414C9BE3-3613-4469-8D06-F0604B448034}" type="slidenum">
              <a:rPr lang="en-IN" smtClean="0"/>
              <a:t>‹#›</a:t>
            </a:fld>
            <a:endParaRPr lang="en-IN"/>
          </a:p>
        </p:txBody>
      </p:sp>
    </p:spTree>
    <p:extLst>
      <p:ext uri="{BB962C8B-B14F-4D97-AF65-F5344CB8AC3E}">
        <p14:creationId xmlns:p14="http://schemas.microsoft.com/office/powerpoint/2010/main" val="2793644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AE7F12-CA67-54E9-E594-948CECFA121F}"/>
              </a:ext>
            </a:extLst>
          </p:cNvPr>
          <p:cNvSpPr>
            <a:spLocks noGrp="1"/>
          </p:cNvSpPr>
          <p:nvPr>
            <p:ph type="dt" sz="half" idx="10"/>
          </p:nvPr>
        </p:nvSpPr>
        <p:spPr/>
        <p:txBody>
          <a:bodyPr/>
          <a:lstStyle/>
          <a:p>
            <a:fld id="{537D344B-DD3E-45B2-B2BD-CA7A22FB187E}" type="datetimeFigureOut">
              <a:rPr lang="en-IN" smtClean="0"/>
              <a:t>16-04-2023</a:t>
            </a:fld>
            <a:endParaRPr lang="en-IN"/>
          </a:p>
        </p:txBody>
      </p:sp>
      <p:sp>
        <p:nvSpPr>
          <p:cNvPr id="3" name="Footer Placeholder 2">
            <a:extLst>
              <a:ext uri="{FF2B5EF4-FFF2-40B4-BE49-F238E27FC236}">
                <a16:creationId xmlns:a16="http://schemas.microsoft.com/office/drawing/2014/main" id="{4715DEC2-07D2-0C74-0AF0-48B0BBC0E23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5434343-FC65-5115-E432-E4E418875627}"/>
              </a:ext>
            </a:extLst>
          </p:cNvPr>
          <p:cNvSpPr>
            <a:spLocks noGrp="1"/>
          </p:cNvSpPr>
          <p:nvPr>
            <p:ph type="sldNum" sz="quarter" idx="12"/>
          </p:nvPr>
        </p:nvSpPr>
        <p:spPr/>
        <p:txBody>
          <a:bodyPr/>
          <a:lstStyle/>
          <a:p>
            <a:fld id="{414C9BE3-3613-4469-8D06-F0604B448034}" type="slidenum">
              <a:rPr lang="en-IN" smtClean="0"/>
              <a:t>‹#›</a:t>
            </a:fld>
            <a:endParaRPr lang="en-IN"/>
          </a:p>
        </p:txBody>
      </p:sp>
    </p:spTree>
    <p:extLst>
      <p:ext uri="{BB962C8B-B14F-4D97-AF65-F5344CB8AC3E}">
        <p14:creationId xmlns:p14="http://schemas.microsoft.com/office/powerpoint/2010/main" val="2718565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BE59A-F75D-D064-8203-E590FA1CFB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E169790-D142-581E-AE56-1158D8D84F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BD07660-9DBD-89B4-95E6-1DA833DC36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D5427C-8812-E9E8-DFE8-25D491A12062}"/>
              </a:ext>
            </a:extLst>
          </p:cNvPr>
          <p:cNvSpPr>
            <a:spLocks noGrp="1"/>
          </p:cNvSpPr>
          <p:nvPr>
            <p:ph type="dt" sz="half" idx="10"/>
          </p:nvPr>
        </p:nvSpPr>
        <p:spPr/>
        <p:txBody>
          <a:bodyPr/>
          <a:lstStyle/>
          <a:p>
            <a:fld id="{537D344B-DD3E-45B2-B2BD-CA7A22FB187E}" type="datetimeFigureOut">
              <a:rPr lang="en-IN" smtClean="0"/>
              <a:t>16-04-2023</a:t>
            </a:fld>
            <a:endParaRPr lang="en-IN"/>
          </a:p>
        </p:txBody>
      </p:sp>
      <p:sp>
        <p:nvSpPr>
          <p:cNvPr id="6" name="Footer Placeholder 5">
            <a:extLst>
              <a:ext uri="{FF2B5EF4-FFF2-40B4-BE49-F238E27FC236}">
                <a16:creationId xmlns:a16="http://schemas.microsoft.com/office/drawing/2014/main" id="{03B791B3-6AD2-C644-FA3C-36ED90FDB0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D6997A-9378-1BB0-4ECF-39C1A2509AE7}"/>
              </a:ext>
            </a:extLst>
          </p:cNvPr>
          <p:cNvSpPr>
            <a:spLocks noGrp="1"/>
          </p:cNvSpPr>
          <p:nvPr>
            <p:ph type="sldNum" sz="quarter" idx="12"/>
          </p:nvPr>
        </p:nvSpPr>
        <p:spPr/>
        <p:txBody>
          <a:bodyPr/>
          <a:lstStyle/>
          <a:p>
            <a:fld id="{414C9BE3-3613-4469-8D06-F0604B448034}" type="slidenum">
              <a:rPr lang="en-IN" smtClean="0"/>
              <a:t>‹#›</a:t>
            </a:fld>
            <a:endParaRPr lang="en-IN"/>
          </a:p>
        </p:txBody>
      </p:sp>
    </p:spTree>
    <p:extLst>
      <p:ext uri="{BB962C8B-B14F-4D97-AF65-F5344CB8AC3E}">
        <p14:creationId xmlns:p14="http://schemas.microsoft.com/office/powerpoint/2010/main" val="1797648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BAC7D-F384-62BA-C4A7-9A27D776B3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7856768-9C40-CBA1-444F-B8445D734B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F34C524-7B32-D6CD-E87A-2CA826EE48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8586AC-B0B6-881B-4323-E8F6D8401C79}"/>
              </a:ext>
            </a:extLst>
          </p:cNvPr>
          <p:cNvSpPr>
            <a:spLocks noGrp="1"/>
          </p:cNvSpPr>
          <p:nvPr>
            <p:ph type="dt" sz="half" idx="10"/>
          </p:nvPr>
        </p:nvSpPr>
        <p:spPr/>
        <p:txBody>
          <a:bodyPr/>
          <a:lstStyle/>
          <a:p>
            <a:fld id="{537D344B-DD3E-45B2-B2BD-CA7A22FB187E}" type="datetimeFigureOut">
              <a:rPr lang="en-IN" smtClean="0"/>
              <a:t>16-04-2023</a:t>
            </a:fld>
            <a:endParaRPr lang="en-IN"/>
          </a:p>
        </p:txBody>
      </p:sp>
      <p:sp>
        <p:nvSpPr>
          <p:cNvPr id="6" name="Footer Placeholder 5">
            <a:extLst>
              <a:ext uri="{FF2B5EF4-FFF2-40B4-BE49-F238E27FC236}">
                <a16:creationId xmlns:a16="http://schemas.microsoft.com/office/drawing/2014/main" id="{200D16F1-11AF-E407-FFF0-74FA763BA4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FD48A5-8566-8F33-5F79-475100C8005B}"/>
              </a:ext>
            </a:extLst>
          </p:cNvPr>
          <p:cNvSpPr>
            <a:spLocks noGrp="1"/>
          </p:cNvSpPr>
          <p:nvPr>
            <p:ph type="sldNum" sz="quarter" idx="12"/>
          </p:nvPr>
        </p:nvSpPr>
        <p:spPr/>
        <p:txBody>
          <a:bodyPr/>
          <a:lstStyle/>
          <a:p>
            <a:fld id="{414C9BE3-3613-4469-8D06-F0604B448034}" type="slidenum">
              <a:rPr lang="en-IN" smtClean="0"/>
              <a:t>‹#›</a:t>
            </a:fld>
            <a:endParaRPr lang="en-IN"/>
          </a:p>
        </p:txBody>
      </p:sp>
    </p:spTree>
    <p:extLst>
      <p:ext uri="{BB962C8B-B14F-4D97-AF65-F5344CB8AC3E}">
        <p14:creationId xmlns:p14="http://schemas.microsoft.com/office/powerpoint/2010/main" val="949664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668C4C-3118-B2DC-09FF-D7AFF0A474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968483-9FFE-0792-FD67-FE39593FA9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4B60C0-10EB-C86F-7B0E-8EA31B77F0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7D344B-DD3E-45B2-B2BD-CA7A22FB187E}" type="datetimeFigureOut">
              <a:rPr lang="en-IN" smtClean="0"/>
              <a:t>16-04-2023</a:t>
            </a:fld>
            <a:endParaRPr lang="en-IN"/>
          </a:p>
        </p:txBody>
      </p:sp>
      <p:sp>
        <p:nvSpPr>
          <p:cNvPr id="5" name="Footer Placeholder 4">
            <a:extLst>
              <a:ext uri="{FF2B5EF4-FFF2-40B4-BE49-F238E27FC236}">
                <a16:creationId xmlns:a16="http://schemas.microsoft.com/office/drawing/2014/main" id="{00C36C0E-61A6-D72B-E8B6-4DF47AE805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FECB13A-782D-8BA9-5FF5-9CAC22F85A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4C9BE3-3613-4469-8D06-F0604B448034}" type="slidenum">
              <a:rPr lang="en-IN" smtClean="0"/>
              <a:t>‹#›</a:t>
            </a:fld>
            <a:endParaRPr lang="en-IN"/>
          </a:p>
        </p:txBody>
      </p:sp>
    </p:spTree>
    <p:extLst>
      <p:ext uri="{BB962C8B-B14F-4D97-AF65-F5344CB8AC3E}">
        <p14:creationId xmlns:p14="http://schemas.microsoft.com/office/powerpoint/2010/main" val="2963843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6000"/>
            <a:lum/>
            <a:extLst>
              <a:ext uri="{BEBA8EAE-BF5A-486C-A8C5-ECC9F3942E4B}">
                <a14:imgProps xmlns:a14="http://schemas.microsoft.com/office/drawing/2010/main">
                  <a14:imgLayer r:embed="rId3">
                    <a14:imgEffect>
                      <a14:saturation sat="0"/>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546CCAC-9134-15AA-FEEE-9C71EE2D661A}"/>
              </a:ext>
            </a:extLst>
          </p:cNvPr>
          <p:cNvSpPr/>
          <p:nvPr/>
        </p:nvSpPr>
        <p:spPr>
          <a:xfrm>
            <a:off x="0" y="-4538"/>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95D0C2D4-7BE3-3BEC-2A5E-8F41E71E0CFA}"/>
              </a:ext>
            </a:extLst>
          </p:cNvPr>
          <p:cNvSpPr txBox="1"/>
          <p:nvPr/>
        </p:nvSpPr>
        <p:spPr>
          <a:xfrm>
            <a:off x="2039043" y="1997840"/>
            <a:ext cx="8113914" cy="2862322"/>
          </a:xfrm>
          <a:prstGeom prst="rect">
            <a:avLst/>
          </a:prstGeom>
          <a:noFill/>
        </p:spPr>
        <p:txBody>
          <a:bodyPr wrap="square" rtlCol="0" anchor="ctr">
            <a:spAutoFit/>
          </a:bodyPr>
          <a:lstStyle/>
          <a:p>
            <a:pPr algn="ctr"/>
            <a:r>
              <a:rPr lang="en-US" sz="5400" b="1" kern="1500" dirty="0">
                <a:solidFill>
                  <a:schemeClr val="tx1">
                    <a:lumMod val="95000"/>
                    <a:lumOff val="5000"/>
                  </a:schemeClr>
                </a:solidFill>
                <a:latin typeface="Lato" panose="020F0502020204030203" pitchFamily="34" charset="0"/>
                <a:ea typeface="Lato" panose="020F0502020204030203" pitchFamily="34" charset="0"/>
                <a:cs typeface="Lato" panose="020F0502020204030203" pitchFamily="34" charset="0"/>
              </a:rPr>
              <a:t>Modern and Improved Critique System</a:t>
            </a:r>
          </a:p>
          <a:p>
            <a:pPr algn="ctr"/>
            <a:endParaRPr lang="en-US" sz="5400" b="1" kern="1500" dirty="0">
              <a:solidFill>
                <a:schemeClr val="tx1">
                  <a:lumMod val="95000"/>
                  <a:lumOff val="5000"/>
                </a:schemeClr>
              </a:solidFill>
              <a:latin typeface="Lato" panose="020F0502020204030203" pitchFamily="34" charset="0"/>
              <a:ea typeface="Lato" panose="020F0502020204030203" pitchFamily="34" charset="0"/>
              <a:cs typeface="Lato" panose="020F0502020204030203" pitchFamily="34" charset="0"/>
            </a:endParaRPr>
          </a:p>
          <a:p>
            <a:pPr algn="ctr"/>
            <a:r>
              <a:rPr lang="en-US" b="1" kern="1500" dirty="0">
                <a:solidFill>
                  <a:schemeClr val="tx1">
                    <a:lumMod val="95000"/>
                    <a:lumOff val="5000"/>
                  </a:schemeClr>
                </a:solidFill>
                <a:latin typeface="Lato" panose="020F0502020204030203" pitchFamily="34" charset="0"/>
                <a:ea typeface="Lato" panose="020F0502020204030203" pitchFamily="34" charset="0"/>
                <a:cs typeface="Lato" panose="020F0502020204030203" pitchFamily="34" charset="0"/>
              </a:rPr>
              <a:t>Just a website Idea</a:t>
            </a:r>
            <a:endParaRPr lang="en-IN" b="1" kern="1500" dirty="0">
              <a:solidFill>
                <a:schemeClr val="tx1">
                  <a:lumMod val="95000"/>
                  <a:lumOff val="5000"/>
                </a:schemeClr>
              </a:solidFill>
              <a:latin typeface="Lato" panose="020F0502020204030203" pitchFamily="34" charset="0"/>
              <a:ea typeface="Lato" panose="020F0502020204030203" pitchFamily="34" charset="0"/>
              <a:cs typeface="Lato" panose="020F0502020204030203" pitchFamily="34" charset="0"/>
            </a:endParaRPr>
          </a:p>
        </p:txBody>
      </p:sp>
      <p:sp>
        <p:nvSpPr>
          <p:cNvPr id="4" name="TextBox 3">
            <a:extLst>
              <a:ext uri="{FF2B5EF4-FFF2-40B4-BE49-F238E27FC236}">
                <a16:creationId xmlns:a16="http://schemas.microsoft.com/office/drawing/2014/main" id="{45E35DF9-4254-6569-0759-493736CFA761}"/>
              </a:ext>
            </a:extLst>
          </p:cNvPr>
          <p:cNvSpPr txBox="1"/>
          <p:nvPr/>
        </p:nvSpPr>
        <p:spPr>
          <a:xfrm>
            <a:off x="10152957" y="6216209"/>
            <a:ext cx="2196548" cy="646331"/>
          </a:xfrm>
          <a:prstGeom prst="rect">
            <a:avLst/>
          </a:prstGeom>
          <a:noFill/>
        </p:spPr>
        <p:txBody>
          <a:bodyPr wrap="square" rtlCol="0">
            <a:spAutoFit/>
          </a:bodyPr>
          <a:lstStyle/>
          <a:p>
            <a:r>
              <a:rPr lang="en-IN" dirty="0"/>
              <a:t>By</a:t>
            </a:r>
          </a:p>
          <a:p>
            <a:r>
              <a:rPr lang="en-IN" dirty="0"/>
              <a:t>Jeevan0863</a:t>
            </a:r>
          </a:p>
        </p:txBody>
      </p:sp>
    </p:spTree>
    <p:extLst>
      <p:ext uri="{BB962C8B-B14F-4D97-AF65-F5344CB8AC3E}">
        <p14:creationId xmlns:p14="http://schemas.microsoft.com/office/powerpoint/2010/main" val="501176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2" descr="Gaming Review Scores Old Vs New : r/pcmasterrace">
            <a:extLst>
              <a:ext uri="{FF2B5EF4-FFF2-40B4-BE49-F238E27FC236}">
                <a16:creationId xmlns:a16="http://schemas.microsoft.com/office/drawing/2014/main" id="{F2A48E7E-01E0-17B8-E502-0C587B13F779}"/>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218" b="98803" l="112" r="99104">
                        <a14:foregroundMark x1="112" y1="7399" x2="9406" y2="12187"/>
                        <a14:foregroundMark x1="9406" y1="12187" x2="24692" y2="9684"/>
                        <a14:foregroundMark x1="24692" y1="9684" x2="57447" y2="20022"/>
                        <a14:foregroundMark x1="57447" y1="20022" x2="82811" y2="12949"/>
                        <a14:foregroundMark x1="82811" y1="12949" x2="92217" y2="23069"/>
                        <a14:foregroundMark x1="92217" y1="23069" x2="85050" y2="36344"/>
                        <a14:foregroundMark x1="85050" y1="36344" x2="7615" y2="27312"/>
                        <a14:foregroundMark x1="7615" y1="27312" x2="672" y2="14363"/>
                        <a14:foregroundMark x1="672" y1="14363" x2="616" y2="13819"/>
                        <a14:foregroundMark x1="81187" y1="37867" x2="85834" y2="45593"/>
                        <a14:foregroundMark x1="85834" y1="45593" x2="93337" y2="46137"/>
                        <a14:foregroundMark x1="93337" y1="46137" x2="99608" y2="37650"/>
                        <a14:foregroundMark x1="99608" y1="37650" x2="97872" y2="23830"/>
                        <a14:foregroundMark x1="97872" y1="23830" x2="91489" y2="7399"/>
                        <a14:foregroundMark x1="91489" y1="7399" x2="90538" y2="544"/>
                        <a14:foregroundMark x1="94681" y1="15996" x2="99272" y2="26333"/>
                        <a14:foregroundMark x1="99272" y1="26333" x2="99272" y2="26333"/>
                        <a14:foregroundMark x1="83819" y1="36888" x2="89194" y2="44178"/>
                        <a14:foregroundMark x1="89194" y1="44178" x2="98656" y2="37867"/>
                        <a14:foregroundMark x1="98656" y1="37867" x2="97592" y2="24483"/>
                        <a14:foregroundMark x1="97592" y1="24483" x2="92385" y2="11208"/>
                        <a14:foregroundMark x1="92385" y1="11208" x2="89978" y2="27095"/>
                        <a14:foregroundMark x1="89978" y1="27095" x2="85274" y2="34603"/>
                        <a14:foregroundMark x1="85274" y1="34603" x2="84490" y2="37323"/>
                        <a14:foregroundMark x1="93169" y1="18934" x2="88298" y2="30250"/>
                        <a14:foregroundMark x1="88298" y1="30250" x2="92889" y2="41676"/>
                        <a14:foregroundMark x1="92889" y1="41676" x2="97648" y2="32862"/>
                        <a14:foregroundMark x1="97648" y1="32862" x2="92329" y2="20348"/>
                        <a14:foregroundMark x1="92329" y1="20348" x2="91265" y2="19478"/>
                        <a14:foregroundMark x1="93841" y1="30468" x2="90426" y2="29706"/>
                        <a14:foregroundMark x1="92945" y1="28074" x2="96920" y2="37758"/>
                        <a14:foregroundMark x1="96920" y1="37758" x2="91265" y2="30141"/>
                        <a14:foregroundMark x1="91265" y1="30141" x2="91153" y2="31012"/>
                        <a14:foregroundMark x1="93337" y1="29706" x2="88802" y2="37214"/>
                        <a14:foregroundMark x1="88802" y1="37214" x2="94513" y2="40479"/>
                        <a14:foregroundMark x1="94513" y1="40479" x2="91377" y2="30577"/>
                        <a14:foregroundMark x1="91377" y1="30577" x2="91769" y2="32753"/>
                        <a14:foregroundMark x1="92777" y1="31991" x2="89530" y2="35147"/>
                        <a14:foregroundMark x1="75868" y1="27530" x2="75476" y2="30250"/>
                        <a14:foregroundMark x1="73852" y1="29271" x2="73124" y2="30033"/>
                        <a14:foregroundMark x1="34211" y1="30686" x2="41937" y2="35582"/>
                        <a14:foregroundMark x1="41937" y1="35582" x2="43561" y2="31447"/>
                        <a14:foregroundMark x1="34938" y1="29053" x2="38970" y2="35909"/>
                        <a14:foregroundMark x1="35330" y1="30686" x2="38970" y2="32753"/>
                        <a14:foregroundMark x1="33819" y1="30033" x2="39754" y2="35800"/>
                        <a14:foregroundMark x1="39754" y1="35800" x2="39754" y2="35365"/>
                        <a14:foregroundMark x1="33931" y1="29489" x2="40314" y2="35800"/>
                        <a14:foregroundMark x1="40314" y1="35800" x2="40649" y2="32209"/>
                        <a14:foregroundMark x1="33427" y1="29706" x2="39362" y2="33950"/>
                        <a14:foregroundMark x1="43281" y1="31991" x2="34994" y2="34712"/>
                        <a14:foregroundMark x1="34994" y1="34712" x2="31411" y2="31012"/>
                        <a14:foregroundMark x1="89922" y1="9684" x2="7839" y2="871"/>
                        <a14:foregroundMark x1="7839" y1="871" x2="112" y2="2720"/>
                        <a14:foregroundMark x1="112" y1="2720" x2="6047" y2="12622"/>
                        <a14:foregroundMark x1="6047" y1="12622" x2="24300" y2="17193"/>
                        <a14:foregroundMark x1="24300" y1="17193" x2="47872" y2="16104"/>
                        <a14:foregroundMark x1="47872" y1="16104" x2="79675" y2="18390"/>
                        <a14:foregroundMark x1="79675" y1="18390" x2="97704" y2="14799"/>
                        <a14:foregroundMark x1="97704" y1="14799" x2="90034" y2="9249"/>
                        <a14:foregroundMark x1="90034" y1="9249" x2="89642" y2="9684"/>
                        <a14:foregroundMark x1="40985" y1="1741" x2="56271" y2="13928"/>
                        <a14:foregroundMark x1="56271" y1="13928" x2="85890" y2="11099"/>
                        <a14:foregroundMark x1="85890" y1="11099" x2="91321" y2="4135"/>
                        <a14:foregroundMark x1="91321" y1="4135" x2="42833" y2="871"/>
                        <a14:foregroundMark x1="42833" y1="871" x2="40761" y2="2067"/>
                        <a14:foregroundMark x1="91041" y1="52339" x2="45913" y2="42546"/>
                        <a14:foregroundMark x1="45913" y1="42546" x2="5319" y2="51469"/>
                        <a14:foregroundMark x1="5319" y1="51469" x2="224" y2="58760"/>
                        <a14:foregroundMark x1="224" y1="58760" x2="336" y2="71382"/>
                        <a14:foregroundMark x1="336" y1="71382" x2="7727" y2="84766"/>
                        <a14:foregroundMark x1="18029" y1="88630" x2="18885" y2="88951"/>
                        <a14:foregroundMark x1="37583" y1="95524" x2="37855" y2="95520"/>
                        <a14:foregroundMark x1="70174" y1="99258" x2="73012" y2="99891"/>
                        <a14:foregroundMark x1="73012" y1="99891" x2="90202" y2="95212"/>
                        <a14:foregroundMark x1="90202" y1="95212" x2="90761" y2="52557"/>
                        <a14:foregroundMark x1="89642" y1="55713" x2="75812" y2="51795"/>
                        <a14:foregroundMark x1="75812" y1="51795" x2="66461" y2="55277"/>
                        <a14:foregroundMark x1="66461" y1="55277" x2="68813" y2="70403"/>
                        <a14:foregroundMark x1="68813" y1="70403" x2="77884" y2="79869"/>
                        <a14:foregroundMark x1="77884" y1="79869" x2="86562" y2="73993"/>
                        <a14:foregroundMark x1="86562" y1="73993" x2="88914" y2="55495"/>
                        <a14:foregroundMark x1="86506" y1="75190" x2="91265" y2="84875"/>
                        <a14:foregroundMark x1="91265" y1="84875" x2="89026" y2="95865"/>
                        <a14:foregroundMark x1="89026" y1="95865" x2="78275" y2="98803"/>
                        <a14:foregroundMark x1="78275" y1="98803" x2="68085" y2="85201"/>
                        <a14:foregroundMark x1="68085" y1="85201" x2="70717" y2="73558"/>
                        <a14:foregroundMark x1="70717" y1="73558" x2="77100" y2="72252"/>
                        <a14:foregroundMark x1="77100" y1="72252" x2="85106" y2="78128"/>
                        <a14:foregroundMark x1="78163" y1="77584" x2="69373" y2="77802"/>
                        <a14:foregroundMark x1="69373" y1="77802" x2="74132" y2="91839"/>
                        <a14:foregroundMark x1="74132" y1="91839" x2="83931" y2="97933"/>
                        <a14:foregroundMark x1="83931" y1="97933" x2="88914" y2="91404"/>
                        <a14:foregroundMark x1="88914" y1="91404" x2="83539" y2="74864"/>
                        <a14:foregroundMark x1="83539" y1="74864" x2="77268" y2="78128"/>
                        <a14:foregroundMark x1="77268" y1="78128" x2="77268" y2="78564"/>
                        <a14:foregroundMark x1="81411" y1="79543" x2="72508" y2="81175"/>
                        <a14:foregroundMark x1="72508" y1="81175" x2="76988" y2="91295"/>
                        <a14:foregroundMark x1="76988" y1="91295" x2="87010" y2="97606"/>
                        <a14:foregroundMark x1="87010" y1="97606" x2="85946" y2="85963"/>
                        <a14:foregroundMark x1="85946" y1="85963" x2="79059" y2="76714"/>
                        <a14:foregroundMark x1="79059" y1="76714" x2="78667" y2="77367"/>
                        <a14:foregroundMark x1="69821" y1="53319" x2="61254" y2="47552"/>
                        <a14:foregroundMark x1="61254" y1="47552" x2="37738" y2="50707"/>
                        <a14:foregroundMark x1="37738" y1="50707" x2="26260" y2="45919"/>
                        <a14:foregroundMark x1="26260" y1="45919" x2="39194" y2="58542"/>
                        <a14:foregroundMark x1="39194" y1="58542" x2="68141" y2="52992"/>
                        <a14:foregroundMark x1="68141" y1="52992" x2="69037" y2="53319"/>
                        <a14:foregroundMark x1="59854" y1="50598" x2="50672" y2="51143"/>
                        <a14:foregroundMark x1="50672" y1="51143" x2="61198" y2="55822"/>
                        <a14:foregroundMark x1="61198" y1="55822" x2="55767" y2="50816"/>
                        <a14:foregroundMark x1="55767" y1="50816" x2="55151" y2="52122"/>
                        <a14:foregroundMark x1="65118" y1="74864" x2="57839" y2="77040"/>
                        <a14:foregroundMark x1="57839" y1="77040" x2="63998" y2="86507"/>
                        <a14:foregroundMark x1="63998" y1="86507" x2="62150" y2="73776"/>
                        <a14:foregroundMark x1="62150" y1="73776" x2="60470" y2="71491"/>
                        <a14:foregroundMark x1="52240" y1="77149" x2="62047" y2="88252"/>
                        <a14:foregroundMark x1="69614" y1="90869" x2="61590" y2="76170"/>
                        <a14:foregroundMark x1="61590" y1="76170" x2="54367" y2="71055"/>
                        <a14:foregroundMark x1="54367" y1="71055" x2="52744" y2="78564"/>
                        <a14:foregroundMark x1="41545" y1="78128" x2="34602" y2="76061"/>
                        <a14:foregroundMark x1="34602" y1="76061" x2="41433" y2="85637"/>
                        <a14:foregroundMark x1="41433" y1="85637" x2="39362" y2="76387"/>
                        <a14:foregroundMark x1="43057" y1="73449" x2="39138" y2="76387"/>
                        <a14:foregroundMark x1="39866" y1="81502" x2="54031" y2="78128"/>
                        <a14:foregroundMark x1="54031" y1="78128" x2="43729" y2="75082"/>
                        <a14:foregroundMark x1="43729" y1="75082" x2="40761" y2="83243"/>
                        <a14:foregroundMark x1="34546" y1="77584" x2="3919" y2="83460"/>
                        <a14:foregroundMark x1="3919" y1="83460" x2="12262" y2="72905"/>
                        <a14:foregroundMark x1="12262" y1="72905" x2="32923" y2="76061"/>
                        <a14:foregroundMark x1="32923" y1="76061" x2="34434" y2="75626"/>
                        <a14:foregroundMark x1="2352" y1="77802" x2="4143" y2="83787"/>
                        <a14:foregroundMark x1="4871" y1="50381" x2="4871" y2="52557"/>
                        <a14:foregroundMark x1="3751" y1="52557" x2="112" y2="51143"/>
                        <a14:foregroundMark x1="28611" y1="77802" x2="22564" y2="82263"/>
                        <a14:foregroundMark x1="30123" y1="77802" x2="22732" y2="80196"/>
                        <a14:foregroundMark x1="22732" y1="80196" x2="21165" y2="83460"/>
                        <a14:foregroundMark x1="27604" y1="76170" x2="20549" y2="75952"/>
                        <a14:foregroundMark x1="20549" y1="75952" x2="28108" y2="79543"/>
                        <a14:foregroundMark x1="28108" y1="79543" x2="26764" y2="75626"/>
                        <a14:foregroundMark x1="64278" y1="84766" x2="65845" y2="85310"/>
                        <a14:backgroundMark x1="7279" y1="86725" x2="16293" y2="86289"/>
                        <a14:backgroundMark x1="16293" y1="86289" x2="30459" y2="88792"/>
                        <a14:backgroundMark x1="30459" y1="88792" x2="37626" y2="95430"/>
                        <a14:backgroundMark x1="37626" y1="95430" x2="27772" y2="99674"/>
                        <a14:backgroundMark x1="27772" y1="99674" x2="7447" y2="93580"/>
                        <a14:backgroundMark x1="7447" y1="93580" x2="6887" y2="86942"/>
                        <a14:backgroundMark x1="18533" y1="89880" x2="33819" y2="96300"/>
                        <a14:backgroundMark x1="37850" y1="95539" x2="44121" y2="94995"/>
                        <a14:backgroundMark x1="44121" y1="94995" x2="50280" y2="97388"/>
                        <a14:backgroundMark x1="50280" y1="97388" x2="57559" y2="96300"/>
                        <a14:backgroundMark x1="57559" y1="96300" x2="50392" y2="99565"/>
                        <a14:backgroundMark x1="50392" y1="99565" x2="40258" y2="98477"/>
                        <a14:backgroundMark x1="40258" y1="98477" x2="38018" y2="95865"/>
                        <a14:backgroundMark x1="52576" y1="94342" x2="50112" y2="95430"/>
                        <a14:backgroundMark x1="61590" y1="89445" x2="70325" y2="93362"/>
                        <a14:backgroundMark x1="70325" y1="93362" x2="63438" y2="94233"/>
                        <a14:backgroundMark x1="63438" y1="94233" x2="72452" y2="96083"/>
                        <a14:backgroundMark x1="72452" y1="96083" x2="64054" y2="95647"/>
                        <a14:backgroundMark x1="64054" y1="95647" x2="70269" y2="99021"/>
                        <a14:backgroundMark x1="70269" y1="99021" x2="69037" y2="96736"/>
                        <a14:backgroundMark x1="57615" y1="96844" x2="63942" y2="98803"/>
                        <a14:backgroundMark x1="63942" y1="98803" x2="64166" y2="97933"/>
                        <a14:backgroundMark x1="72676" y1="95321" x2="74076" y2="98259"/>
                      </a14:backgroundRemoval>
                    </a14:imgEffect>
                  </a14:imgLayer>
                </a14:imgProps>
              </a:ext>
              <a:ext uri="{28A0092B-C50C-407E-A947-70E740481C1C}">
                <a14:useLocalDpi xmlns:a14="http://schemas.microsoft.com/office/drawing/2010/main" val="0"/>
              </a:ext>
            </a:extLst>
          </a:blip>
          <a:srcRect/>
          <a:stretch>
            <a:fillRect/>
          </a:stretch>
        </p:blipFill>
        <p:spPr bwMode="auto">
          <a:xfrm>
            <a:off x="2262722" y="1433081"/>
            <a:ext cx="8042988" cy="4140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1289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8C7BC69-79CF-3D8A-FF64-EF4D0829B998}"/>
              </a:ext>
              <a:ext uri="{C183D7F6-B498-43B3-948B-1728B52AA6E4}">
                <adec:decorative xmlns:adec="http://schemas.microsoft.com/office/drawing/2017/decorative" val="1"/>
              </a:ext>
            </a:extLst>
          </p:cNvPr>
          <p:cNvPicPr>
            <a:picLocks noChangeAspect="1"/>
          </p:cNvPicPr>
          <p:nvPr/>
        </p:nvPicPr>
        <p:blipFill rotWithShape="1">
          <a:blip r:embed="rId2">
            <a:alphaModFix amt="85000"/>
            <a:extLst>
              <a:ext uri="{BEBA8EAE-BF5A-486C-A8C5-ECC9F3942E4B}">
                <a14:imgProps xmlns:a14="http://schemas.microsoft.com/office/drawing/2010/main">
                  <a14:imgLayer r:embed="rId3">
                    <a14:imgEffect>
                      <a14:artisticPlasticWrap/>
                    </a14:imgEffect>
                  </a14:imgLayer>
                </a14:imgProps>
              </a:ext>
            </a:extLst>
          </a:blip>
          <a:srcRect l="20442" t="139" r="23308" b="23719"/>
          <a:stretch/>
        </p:blipFill>
        <p:spPr>
          <a:xfrm rot="5400000">
            <a:off x="-814040" y="713680"/>
            <a:ext cx="6858002" cy="5430644"/>
          </a:xfrm>
          <a:prstGeom prst="rect">
            <a:avLst/>
          </a:prstGeom>
        </p:spPr>
      </p:pic>
      <p:sp>
        <p:nvSpPr>
          <p:cNvPr id="4" name="TextBox 3">
            <a:extLst>
              <a:ext uri="{FF2B5EF4-FFF2-40B4-BE49-F238E27FC236}">
                <a16:creationId xmlns:a16="http://schemas.microsoft.com/office/drawing/2014/main" id="{EAA40D7B-54E1-289B-5A84-8285E397D804}"/>
              </a:ext>
            </a:extLst>
          </p:cNvPr>
          <p:cNvSpPr txBox="1"/>
          <p:nvPr/>
        </p:nvSpPr>
        <p:spPr>
          <a:xfrm>
            <a:off x="6096000" y="1279503"/>
            <a:ext cx="5756988" cy="1200329"/>
          </a:xfrm>
          <a:prstGeom prst="rect">
            <a:avLst/>
          </a:prstGeom>
          <a:noFill/>
        </p:spPr>
        <p:txBody>
          <a:bodyPr wrap="square" rtlCol="0">
            <a:spAutoFit/>
          </a:bodyPr>
          <a:lstStyle/>
          <a:p>
            <a:r>
              <a:rPr lang="en-US" sz="3600" dirty="0">
                <a:latin typeface="Tahoma" panose="020B0604030504040204" pitchFamily="34" charset="0"/>
                <a:ea typeface="Tahoma" panose="020B0604030504040204" pitchFamily="34" charset="0"/>
                <a:cs typeface="Tahoma" panose="020B0604030504040204" pitchFamily="34" charset="0"/>
              </a:rPr>
              <a:t>“Time doesn’t change</a:t>
            </a:r>
          </a:p>
          <a:p>
            <a:r>
              <a:rPr lang="en-US" sz="3600" dirty="0">
                <a:latin typeface="Tahoma" panose="020B0604030504040204" pitchFamily="34" charset="0"/>
                <a:ea typeface="Tahoma" panose="020B0604030504040204" pitchFamily="34" charset="0"/>
                <a:cs typeface="Tahoma" panose="020B0604030504040204" pitchFamily="34" charset="0"/>
              </a:rPr>
              <a:t> Time reveals.”</a:t>
            </a:r>
            <a:endParaRPr lang="en-IN" sz="3600" dirty="0">
              <a:latin typeface="Tahoma" panose="020B0604030504040204" pitchFamily="34" charset="0"/>
              <a:ea typeface="Tahoma" panose="020B0604030504040204" pitchFamily="34" charset="0"/>
              <a:cs typeface="Tahoma" panose="020B0604030504040204" pitchFamily="34" charset="0"/>
            </a:endParaRPr>
          </a:p>
        </p:txBody>
      </p:sp>
      <p:sp>
        <p:nvSpPr>
          <p:cNvPr id="5" name="TextBox 4">
            <a:extLst>
              <a:ext uri="{FF2B5EF4-FFF2-40B4-BE49-F238E27FC236}">
                <a16:creationId xmlns:a16="http://schemas.microsoft.com/office/drawing/2014/main" id="{C3D45805-D5F2-9FF9-1E62-85C27B32DCE6}"/>
              </a:ext>
            </a:extLst>
          </p:cNvPr>
          <p:cNvSpPr txBox="1"/>
          <p:nvPr/>
        </p:nvSpPr>
        <p:spPr>
          <a:xfrm>
            <a:off x="2614960" y="2702594"/>
            <a:ext cx="9238027" cy="2308324"/>
          </a:xfrm>
          <a:prstGeom prst="rect">
            <a:avLst/>
          </a:prstGeom>
          <a:noFill/>
        </p:spPr>
        <p:txBody>
          <a:bodyPr wrap="square" rtlCol="0">
            <a:spAutoFit/>
          </a:bodyPr>
          <a:lstStyle/>
          <a:p>
            <a:r>
              <a:rPr lang="en-US" dirty="0"/>
              <a:t>Contents</a:t>
            </a:r>
          </a:p>
          <a:p>
            <a:r>
              <a:rPr lang="en-US" dirty="0"/>
              <a:t>0.   Introduction and idea                                                  ( Ideology )</a:t>
            </a:r>
          </a:p>
          <a:p>
            <a:pPr marL="342900" indent="-342900">
              <a:buAutoNum type="arabicPeriod"/>
            </a:pPr>
            <a:r>
              <a:rPr lang="en-US" dirty="0"/>
              <a:t>Past Critique system</a:t>
            </a:r>
          </a:p>
          <a:p>
            <a:pPr marL="342900" indent="-342900">
              <a:buAutoNum type="arabicPeriod"/>
            </a:pPr>
            <a:r>
              <a:rPr lang="en-US" dirty="0"/>
              <a:t>Modern Critique system                                              (1-2 Problem statement with case study)</a:t>
            </a:r>
          </a:p>
          <a:p>
            <a:pPr marL="342900" indent="-342900">
              <a:buAutoNum type="arabicPeriod"/>
            </a:pPr>
            <a:r>
              <a:rPr lang="en-IN" dirty="0"/>
              <a:t>Problems                                                                        ( Problems listed )</a:t>
            </a:r>
          </a:p>
          <a:p>
            <a:pPr marL="342900" indent="-342900">
              <a:buAutoNum type="arabicPeriod"/>
            </a:pPr>
            <a:r>
              <a:rPr lang="en-IN" dirty="0"/>
              <a:t>Possible solutions                                                         (Listed solutions with effects)</a:t>
            </a:r>
          </a:p>
          <a:p>
            <a:pPr marL="342900" indent="-342900">
              <a:buAutoNum type="arabicPeriod"/>
            </a:pPr>
            <a:r>
              <a:rPr lang="en-IN" dirty="0"/>
              <a:t>Idea Implementation </a:t>
            </a:r>
          </a:p>
          <a:p>
            <a:pPr marL="342900" indent="-342900">
              <a:buAutoNum type="arabicPeriod"/>
            </a:pPr>
            <a:r>
              <a:rPr lang="en-IN" dirty="0">
                <a:solidFill>
                  <a:schemeClr val="bg2">
                    <a:lumMod val="90000"/>
                  </a:schemeClr>
                </a:solidFill>
              </a:rPr>
              <a:t>No absolute system                                                      (ideas and thoughts on Future)</a:t>
            </a:r>
          </a:p>
        </p:txBody>
      </p:sp>
    </p:spTree>
    <p:extLst>
      <p:ext uri="{BB962C8B-B14F-4D97-AF65-F5344CB8AC3E}">
        <p14:creationId xmlns:p14="http://schemas.microsoft.com/office/powerpoint/2010/main" val="2227995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hidden="1">
            <a:extLst>
              <a:ext uri="{FF2B5EF4-FFF2-40B4-BE49-F238E27FC236}">
                <a16:creationId xmlns:a16="http://schemas.microsoft.com/office/drawing/2014/main" id="{836DAC26-83EB-11E4-A4B6-B65877A54209}"/>
              </a:ext>
            </a:extLst>
          </p:cNvPr>
          <p:cNvSpPr txBox="1"/>
          <p:nvPr/>
        </p:nvSpPr>
        <p:spPr>
          <a:xfrm>
            <a:off x="1064870" y="4676172"/>
            <a:ext cx="10486663" cy="369332"/>
          </a:xfrm>
          <a:prstGeom prst="rect">
            <a:avLst/>
          </a:prstGeom>
          <a:noFill/>
        </p:spPr>
        <p:txBody>
          <a:bodyPr wrap="square" rtlCol="0">
            <a:spAutoFit/>
          </a:bodyPr>
          <a:lstStyle/>
          <a:p>
            <a:r>
              <a:rPr lang="en-US" dirty="0"/>
              <a:t>                       We try to introspect the present/modern title with past knowledge. </a:t>
            </a:r>
            <a:endParaRPr lang="en-IN" dirty="0"/>
          </a:p>
        </p:txBody>
      </p:sp>
      <p:pic>
        <p:nvPicPr>
          <p:cNvPr id="2" name="Picture 1">
            <a:extLst>
              <a:ext uri="{FF2B5EF4-FFF2-40B4-BE49-F238E27FC236}">
                <a16:creationId xmlns:a16="http://schemas.microsoft.com/office/drawing/2014/main" id="{363244C3-7309-ED35-7170-C83F2B147371}"/>
              </a:ext>
              <a:ext uri="{C183D7F6-B498-43B3-948B-1728B52AA6E4}">
                <adec:decorative xmlns:adec="http://schemas.microsoft.com/office/drawing/2017/decorative" val="1"/>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a:stretch/>
        </p:blipFill>
        <p:spPr>
          <a:xfrm>
            <a:off x="-1" y="10"/>
            <a:ext cx="12192001" cy="6857990"/>
          </a:xfrm>
          <a:prstGeom prst="rect">
            <a:avLst/>
          </a:prstGeom>
        </p:spPr>
      </p:pic>
      <p:sp>
        <p:nvSpPr>
          <p:cNvPr id="3" name="TextBox 2">
            <a:extLst>
              <a:ext uri="{FF2B5EF4-FFF2-40B4-BE49-F238E27FC236}">
                <a16:creationId xmlns:a16="http://schemas.microsoft.com/office/drawing/2014/main" id="{F2DFBC71-1D45-A710-E7BF-195D863307DA}"/>
              </a:ext>
            </a:extLst>
          </p:cNvPr>
          <p:cNvSpPr txBox="1"/>
          <p:nvPr/>
        </p:nvSpPr>
        <p:spPr>
          <a:xfrm>
            <a:off x="963270" y="715958"/>
            <a:ext cx="3264061" cy="461665"/>
          </a:xfrm>
          <a:prstGeom prst="rect">
            <a:avLst/>
          </a:prstGeom>
          <a:noFill/>
        </p:spPr>
        <p:txBody>
          <a:bodyPr wrap="square" rtlCol="0">
            <a:spAutoFit/>
          </a:bodyPr>
          <a:lstStyle/>
          <a:p>
            <a:r>
              <a:rPr lang="en-US" sz="2400" b="1" dirty="0"/>
              <a:t>Introduction</a:t>
            </a:r>
            <a:endParaRPr lang="en-IN" sz="2400" b="1" dirty="0"/>
          </a:p>
        </p:txBody>
      </p:sp>
      <p:sp>
        <p:nvSpPr>
          <p:cNvPr id="4" name="TextBox 3">
            <a:extLst>
              <a:ext uri="{FF2B5EF4-FFF2-40B4-BE49-F238E27FC236}">
                <a16:creationId xmlns:a16="http://schemas.microsoft.com/office/drawing/2014/main" id="{0FCB829C-D2F7-EDC4-E502-37749968EEE9}"/>
              </a:ext>
            </a:extLst>
          </p:cNvPr>
          <p:cNvSpPr txBox="1"/>
          <p:nvPr/>
        </p:nvSpPr>
        <p:spPr>
          <a:xfrm>
            <a:off x="993750" y="1248743"/>
            <a:ext cx="10486663" cy="2954655"/>
          </a:xfrm>
          <a:prstGeom prst="rect">
            <a:avLst/>
          </a:prstGeom>
          <a:noFill/>
        </p:spPr>
        <p:txBody>
          <a:bodyPr wrap="square" rtlCol="0">
            <a:spAutoFit/>
          </a:bodyPr>
          <a:lstStyle/>
          <a:p>
            <a:r>
              <a:rPr lang="en-US" sz="2400" dirty="0"/>
              <a:t>Introspective and retrospective</a:t>
            </a:r>
          </a:p>
          <a:p>
            <a:endParaRPr lang="en-US" dirty="0"/>
          </a:p>
          <a:p>
            <a:r>
              <a:rPr lang="en-US" dirty="0"/>
              <a:t>What’s the meaning of these two word.  </a:t>
            </a:r>
          </a:p>
          <a:p>
            <a:r>
              <a:rPr lang="en-US" b="1" dirty="0"/>
              <a:t>Retrospective</a:t>
            </a:r>
            <a:r>
              <a:rPr lang="en-US" dirty="0"/>
              <a:t> is the </a:t>
            </a:r>
            <a:r>
              <a:rPr lang="en-US" i="1" dirty="0"/>
              <a:t>critique or examining of past acts, works with present wisdom or knowledge.</a:t>
            </a:r>
          </a:p>
          <a:p>
            <a:r>
              <a:rPr lang="en-US" b="1" dirty="0"/>
              <a:t>Introspective</a:t>
            </a:r>
            <a:r>
              <a:rPr lang="en-US" dirty="0"/>
              <a:t> is </a:t>
            </a:r>
            <a:r>
              <a:rPr lang="en-US" i="1" dirty="0"/>
              <a:t>the critique or examining of present acts, work with past wisdom or knowledge.</a:t>
            </a:r>
          </a:p>
          <a:p>
            <a:endParaRPr lang="en-US" dirty="0"/>
          </a:p>
          <a:p>
            <a:r>
              <a:rPr lang="en-US" dirty="0"/>
              <a:t>                         Ever heard anyone saw “</a:t>
            </a:r>
            <a:r>
              <a:rPr lang="en-US" b="1" dirty="0"/>
              <a:t>Modern</a:t>
            </a:r>
            <a:r>
              <a:rPr lang="en-US" dirty="0"/>
              <a:t> </a:t>
            </a:r>
            <a:r>
              <a:rPr lang="en-US" u="sng" dirty="0"/>
              <a:t>film/tv/games</a:t>
            </a:r>
            <a:r>
              <a:rPr lang="en-US" dirty="0"/>
              <a:t> is bad these days or as not good as past ”. If u look at review, they look similar/better than past. Then what the problem here? Why is there a conflict between past and present work even if present work is in every way better than past. Plot thickens. </a:t>
            </a:r>
            <a:r>
              <a:rPr lang="en-US" i="1" dirty="0"/>
              <a:t>Problem is that review system employed to critique is </a:t>
            </a:r>
            <a:r>
              <a:rPr lang="en-US" b="1" i="1" dirty="0"/>
              <a:t>outdated, inconsistence,</a:t>
            </a:r>
            <a:r>
              <a:rPr lang="en-US" i="1" dirty="0"/>
              <a:t> </a:t>
            </a:r>
            <a:r>
              <a:rPr lang="en-US" b="1" i="1" dirty="0"/>
              <a:t>inflated</a:t>
            </a:r>
            <a:r>
              <a:rPr lang="en-US" i="1" dirty="0"/>
              <a:t> and importantly </a:t>
            </a:r>
            <a:r>
              <a:rPr lang="en-US" b="1" i="1" dirty="0"/>
              <a:t>being too </a:t>
            </a:r>
            <a:endParaRPr lang="en-IN" i="1" dirty="0"/>
          </a:p>
        </p:txBody>
      </p:sp>
    </p:spTree>
    <p:extLst>
      <p:ext uri="{BB962C8B-B14F-4D97-AF65-F5344CB8AC3E}">
        <p14:creationId xmlns:p14="http://schemas.microsoft.com/office/powerpoint/2010/main" val="29755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0DAA8F-E69E-7128-C67E-AD7E0468D2DA}"/>
              </a:ext>
            </a:extLst>
          </p:cNvPr>
          <p:cNvSpPr txBox="1"/>
          <p:nvPr/>
        </p:nvSpPr>
        <p:spPr>
          <a:xfrm>
            <a:off x="1001853" y="672101"/>
            <a:ext cx="5544274" cy="461665"/>
          </a:xfrm>
          <a:prstGeom prst="rect">
            <a:avLst/>
          </a:prstGeom>
          <a:noFill/>
        </p:spPr>
        <p:txBody>
          <a:bodyPr wrap="square" rtlCol="0">
            <a:spAutoFit/>
          </a:bodyPr>
          <a:lstStyle/>
          <a:p>
            <a:r>
              <a:rPr lang="en-US" sz="2400" dirty="0"/>
              <a:t>Past critique system</a:t>
            </a:r>
            <a:endParaRPr lang="en-IN" sz="2400" dirty="0"/>
          </a:p>
        </p:txBody>
      </p:sp>
      <p:sp>
        <p:nvSpPr>
          <p:cNvPr id="3" name="TextBox 2">
            <a:extLst>
              <a:ext uri="{FF2B5EF4-FFF2-40B4-BE49-F238E27FC236}">
                <a16:creationId xmlns:a16="http://schemas.microsoft.com/office/drawing/2014/main" id="{C5F8816C-C966-610A-18E4-100466850EB9}"/>
              </a:ext>
            </a:extLst>
          </p:cNvPr>
          <p:cNvSpPr txBox="1"/>
          <p:nvPr/>
        </p:nvSpPr>
        <p:spPr>
          <a:xfrm>
            <a:off x="992983" y="1435382"/>
            <a:ext cx="10463514" cy="2031325"/>
          </a:xfrm>
          <a:prstGeom prst="rect">
            <a:avLst/>
          </a:prstGeom>
          <a:noFill/>
        </p:spPr>
        <p:txBody>
          <a:bodyPr wrap="square" rtlCol="0">
            <a:spAutoFit/>
          </a:bodyPr>
          <a:lstStyle/>
          <a:p>
            <a:r>
              <a:rPr lang="en-US" dirty="0"/>
              <a:t>               Review systems were first employed to judge the quality of a product with numbers. At first they were successful at there task. </a:t>
            </a:r>
            <a:r>
              <a:rPr lang="en-US" i="1" dirty="0"/>
              <a:t>Making choice and judgement easy for consumer</a:t>
            </a:r>
            <a:r>
              <a:rPr lang="en-US" dirty="0"/>
              <a:t>.  But then they were used to review artistic products. But,</a:t>
            </a:r>
          </a:p>
          <a:p>
            <a:r>
              <a:rPr lang="en-US" dirty="0"/>
              <a:t>                                                                                 </a:t>
            </a:r>
            <a:r>
              <a:rPr lang="en-US" b="1" dirty="0"/>
              <a:t>“Art is subjective.”</a:t>
            </a:r>
          </a:p>
          <a:p>
            <a:endParaRPr lang="en-US" dirty="0"/>
          </a:p>
          <a:p>
            <a:r>
              <a:rPr lang="en-US" dirty="0"/>
              <a:t>Art is so subjective that sometimes it’s better to not give a definitive score but rather an alphabet or a region.</a:t>
            </a:r>
          </a:p>
          <a:p>
            <a:r>
              <a:rPr lang="en-US" dirty="0"/>
              <a:t>But it does the job as past works were simple and mainly not as dominant and competitive as today. </a:t>
            </a:r>
          </a:p>
        </p:txBody>
      </p:sp>
      <p:pic>
        <p:nvPicPr>
          <p:cNvPr id="1026" name="Picture 2" descr="Bell Curve in Performance Appraisal | Zimyo">
            <a:extLst>
              <a:ext uri="{FF2B5EF4-FFF2-40B4-BE49-F238E27FC236}">
                <a16:creationId xmlns:a16="http://schemas.microsoft.com/office/drawing/2014/main" id="{33CFC079-D499-C81B-EC6A-FAF3CF2C5BB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19" t="11675" r="168" b="2529"/>
          <a:stretch/>
        </p:blipFill>
        <p:spPr bwMode="auto">
          <a:xfrm>
            <a:off x="925804" y="3449320"/>
            <a:ext cx="5281127" cy="324471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5588C30-AF3F-3362-4B9F-6FBCC72861B4}"/>
              </a:ext>
            </a:extLst>
          </p:cNvPr>
          <p:cNvSpPr txBox="1"/>
          <p:nvPr/>
        </p:nvSpPr>
        <p:spPr>
          <a:xfrm>
            <a:off x="6781903" y="4531604"/>
            <a:ext cx="4478694" cy="1077218"/>
          </a:xfrm>
          <a:prstGeom prst="rect">
            <a:avLst/>
          </a:prstGeom>
          <a:noFill/>
        </p:spPr>
        <p:txBody>
          <a:bodyPr wrap="square" rtlCol="0">
            <a:spAutoFit/>
          </a:bodyPr>
          <a:lstStyle/>
          <a:p>
            <a:r>
              <a:rPr lang="en-IN" sz="1600" i="1" dirty="0"/>
              <a:t>This review distribution is perfect for Products as its elegance lies with its </a:t>
            </a:r>
            <a:r>
              <a:rPr lang="en-IN" sz="1600" b="1" i="1" dirty="0"/>
              <a:t>context interpretation</a:t>
            </a:r>
            <a:r>
              <a:rPr lang="en-IN" sz="1600" i="1" dirty="0"/>
              <a:t>. A three star is not too bad and not too good, it meets average criteria/ expectations.</a:t>
            </a:r>
          </a:p>
        </p:txBody>
      </p:sp>
    </p:spTree>
    <p:extLst>
      <p:ext uri="{BB962C8B-B14F-4D97-AF65-F5344CB8AC3E}">
        <p14:creationId xmlns:p14="http://schemas.microsoft.com/office/powerpoint/2010/main" val="1739614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B14A61-028D-74D7-291D-0EEE553693E5}"/>
              </a:ext>
            </a:extLst>
          </p:cNvPr>
          <p:cNvSpPr txBox="1"/>
          <p:nvPr/>
        </p:nvSpPr>
        <p:spPr>
          <a:xfrm>
            <a:off x="1001853" y="636093"/>
            <a:ext cx="5544274" cy="461665"/>
          </a:xfrm>
          <a:prstGeom prst="rect">
            <a:avLst/>
          </a:prstGeom>
          <a:noFill/>
        </p:spPr>
        <p:txBody>
          <a:bodyPr wrap="square" rtlCol="0">
            <a:spAutoFit/>
          </a:bodyPr>
          <a:lstStyle/>
          <a:p>
            <a:r>
              <a:rPr lang="en-US" sz="2400" dirty="0"/>
              <a:t>Modern critique system</a:t>
            </a:r>
            <a:endParaRPr lang="en-IN" sz="2400" dirty="0"/>
          </a:p>
        </p:txBody>
      </p:sp>
      <p:sp>
        <p:nvSpPr>
          <p:cNvPr id="4" name="TextBox 3" hidden="1">
            <a:extLst>
              <a:ext uri="{FF2B5EF4-FFF2-40B4-BE49-F238E27FC236}">
                <a16:creationId xmlns:a16="http://schemas.microsoft.com/office/drawing/2014/main" id="{8308433C-C9B7-F281-E16B-20A73082B459}"/>
              </a:ext>
            </a:extLst>
          </p:cNvPr>
          <p:cNvSpPr txBox="1"/>
          <p:nvPr/>
        </p:nvSpPr>
        <p:spPr>
          <a:xfrm>
            <a:off x="727788" y="1642188"/>
            <a:ext cx="10823510" cy="2062103"/>
          </a:xfrm>
          <a:prstGeom prst="rect">
            <a:avLst/>
          </a:prstGeom>
          <a:noFill/>
        </p:spPr>
        <p:txBody>
          <a:bodyPr wrap="square" rtlCol="0">
            <a:spAutoFit/>
          </a:bodyPr>
          <a:lstStyle/>
          <a:p>
            <a:pPr marL="0" marR="0">
              <a:spcBef>
                <a:spcPts val="0"/>
              </a:spcBef>
              <a:spcAft>
                <a:spcPts val="0"/>
              </a:spcAft>
            </a:pPr>
            <a:r>
              <a:rPr lang="en-US" sz="1600" dirty="0">
                <a:effectLst/>
                <a:latin typeface="Calibri" panose="020F0502020204030204" pitchFamily="34" charset="0"/>
              </a:rPr>
              <a:t>Metacritic is a well know website known for its review of entertainment media. It rates films, video games, book(?) and many more I have no interest in. It's scores 'the product' with a rating </a:t>
            </a:r>
            <a:r>
              <a:rPr lang="en-US" sz="1600" dirty="0" err="1">
                <a:effectLst/>
                <a:latin typeface="Calibri" panose="020F0502020204030204" pitchFamily="34" charset="0"/>
              </a:rPr>
              <a:t>i</a:t>
            </a:r>
            <a:r>
              <a:rPr lang="en-US" sz="1600" dirty="0">
                <a:effectLst/>
                <a:latin typeface="Calibri" panose="020F0502020204030204" pitchFamily="34" charset="0"/>
              </a:rPr>
              <a:t> against 100. Then based on </a:t>
            </a:r>
            <a:r>
              <a:rPr lang="en-US" sz="1600" dirty="0" err="1">
                <a:effectLst/>
                <a:latin typeface="Calibri" panose="020F0502020204030204" pitchFamily="34" charset="0"/>
              </a:rPr>
              <a:t>i</a:t>
            </a:r>
            <a:r>
              <a:rPr lang="en-US" sz="1600" dirty="0">
                <a:effectLst/>
                <a:latin typeface="Calibri" panose="020F0502020204030204" pitchFamily="34" charset="0"/>
              </a:rPr>
              <a:t> , and which predetermined region (for games and films it's different) it falls into as </a:t>
            </a:r>
          </a:p>
          <a:p>
            <a:pPr marL="0" marR="0">
              <a:spcBef>
                <a:spcPts val="0"/>
              </a:spcBef>
              <a:spcAft>
                <a:spcPts val="0"/>
              </a:spcAft>
            </a:pPr>
            <a:r>
              <a:rPr lang="en-US" sz="1600" dirty="0">
                <a:effectLst/>
                <a:latin typeface="Calibri" panose="020F0502020204030204" pitchFamily="34" charset="0"/>
              </a:rPr>
              <a:t>                              "Universally Acclaimed : 100 - 90 games, 100-81 other"</a:t>
            </a:r>
          </a:p>
          <a:p>
            <a:pPr marL="1371600" marR="0">
              <a:spcBef>
                <a:spcPts val="0"/>
              </a:spcBef>
              <a:spcAft>
                <a:spcPts val="0"/>
              </a:spcAft>
            </a:pPr>
            <a:r>
              <a:rPr lang="en-US" sz="1600" dirty="0">
                <a:effectLst/>
                <a:latin typeface="Calibri" panose="020F0502020204030204" pitchFamily="34" charset="0"/>
              </a:rPr>
              <a:t>"Generally favorable : 89-75 games, 80-61 others"</a:t>
            </a:r>
            <a:br>
              <a:rPr lang="en-US" sz="1600" dirty="0">
                <a:effectLst/>
                <a:latin typeface="Calibri" panose="020F0502020204030204" pitchFamily="34" charset="0"/>
              </a:rPr>
            </a:br>
            <a:r>
              <a:rPr lang="en-US" sz="1600" dirty="0">
                <a:effectLst/>
                <a:latin typeface="Calibri" panose="020F0502020204030204" pitchFamily="34" charset="0"/>
              </a:rPr>
              <a:t>"Mixed reception : 74-50 games, 60-40 others"</a:t>
            </a:r>
            <a:br>
              <a:rPr lang="en-US" sz="1600" dirty="0">
                <a:effectLst/>
                <a:latin typeface="Calibri" panose="020F0502020204030204" pitchFamily="34" charset="0"/>
              </a:rPr>
            </a:br>
            <a:r>
              <a:rPr lang="en-US" sz="1600" dirty="0">
                <a:effectLst/>
                <a:latin typeface="Calibri" panose="020F0502020204030204" pitchFamily="34" charset="0"/>
              </a:rPr>
              <a:t>"Generally Unfavorable : 49-20 games, 39-20 others"</a:t>
            </a:r>
            <a:br>
              <a:rPr lang="en-US" sz="1600" dirty="0">
                <a:effectLst/>
                <a:latin typeface="Calibri" panose="020F0502020204030204" pitchFamily="34" charset="0"/>
              </a:rPr>
            </a:br>
            <a:r>
              <a:rPr lang="en-US" sz="1600" dirty="0">
                <a:effectLst/>
                <a:latin typeface="Calibri" panose="020F0502020204030204" pitchFamily="34" charset="0"/>
              </a:rPr>
              <a:t>"Overwhelming Dislike :19-0 for all"</a:t>
            </a:r>
          </a:p>
        </p:txBody>
      </p:sp>
      <p:pic>
        <p:nvPicPr>
          <p:cNvPr id="1026" name="Picture 2" descr="OY6-02GDtcQxYXXNlOfW5lXjbJqIpaZzGXma">
            <a:extLst>
              <a:ext uri="{FF2B5EF4-FFF2-40B4-BE49-F238E27FC236}">
                <a16:creationId xmlns:a16="http://schemas.microsoft.com/office/drawing/2014/main" id="{31DB08BC-2E24-12A4-2BD2-D72B531DE8A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8857" t="50000" b="5628"/>
          <a:stretch/>
        </p:blipFill>
        <p:spPr bwMode="auto">
          <a:xfrm>
            <a:off x="6743959" y="3401604"/>
            <a:ext cx="4404049" cy="289444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20FD19F-DCEA-F62F-5A07-4C25DA4F50FE}"/>
              </a:ext>
            </a:extLst>
          </p:cNvPr>
          <p:cNvSpPr txBox="1"/>
          <p:nvPr/>
        </p:nvSpPr>
        <p:spPr>
          <a:xfrm>
            <a:off x="969117" y="1253623"/>
            <a:ext cx="9713167" cy="1708160"/>
          </a:xfrm>
          <a:prstGeom prst="rect">
            <a:avLst/>
          </a:prstGeom>
          <a:noFill/>
        </p:spPr>
        <p:txBody>
          <a:bodyPr wrap="square" rtlCol="0">
            <a:spAutoFit/>
          </a:bodyPr>
          <a:lstStyle/>
          <a:p>
            <a:r>
              <a:rPr lang="en-US" sz="1600" b="0" i="0" dirty="0">
                <a:solidFill>
                  <a:srgbClr val="0A0A23"/>
                </a:solidFill>
                <a:effectLst/>
                <a:latin typeface="Lato" panose="020F0502020204030203" pitchFamily="34" charset="0"/>
              </a:rPr>
              <a:t>Rotten Tomatoes Case study</a:t>
            </a:r>
          </a:p>
          <a:p>
            <a:endParaRPr lang="en-US" sz="1400" b="0" i="0" dirty="0">
              <a:solidFill>
                <a:srgbClr val="0A0A23"/>
              </a:solidFill>
              <a:effectLst/>
              <a:latin typeface="Lato" panose="020F0502020204030203" pitchFamily="34" charset="0"/>
            </a:endParaRPr>
          </a:p>
          <a:p>
            <a:r>
              <a:rPr lang="en-US" sz="1500" b="0" i="0" dirty="0">
                <a:solidFill>
                  <a:srgbClr val="0A0A23"/>
                </a:solidFill>
                <a:effectLst/>
                <a:latin typeface="Calibri" panose="020F0502020204030204" pitchFamily="34" charset="0"/>
                <a:ea typeface="Calibri" panose="020F0502020204030204" pitchFamily="34" charset="0"/>
                <a:cs typeface="Calibri" panose="020F0502020204030204" pitchFamily="34" charset="0"/>
              </a:rPr>
              <a:t>This distribution is not easy to interpret in context, because the tomatometer it’s not a classical rating, but rather represents the percentage of critics who gave a positive review to a movie. Anyway, I guess it should still boil down to the same normal distribution, with most of the movies having a moderate difference between the number of positive reviews and the negative ones (</a:t>
            </a:r>
            <a:r>
              <a:rPr lang="en-US" sz="1500" b="1" i="0" dirty="0">
                <a:solidFill>
                  <a:srgbClr val="0A0A23"/>
                </a:solidFill>
                <a:effectLst/>
                <a:latin typeface="Calibri" panose="020F0502020204030204" pitchFamily="34" charset="0"/>
                <a:ea typeface="Calibri" panose="020F0502020204030204" pitchFamily="34" charset="0"/>
                <a:cs typeface="Calibri" panose="020F0502020204030204" pitchFamily="34" charset="0"/>
              </a:rPr>
              <a:t>rendering many ratings of 30% — 70% positive reviews</a:t>
            </a:r>
            <a:r>
              <a:rPr lang="en-US" sz="1500" b="0" i="0" dirty="0">
                <a:solidFill>
                  <a:srgbClr val="0A0A23"/>
                </a:solidFill>
                <a:effectLst/>
                <a:latin typeface="Calibri" panose="020F0502020204030204" pitchFamily="34" charset="0"/>
                <a:ea typeface="Calibri" panose="020F0502020204030204" pitchFamily="34" charset="0"/>
                <a:cs typeface="Calibri" panose="020F0502020204030204" pitchFamily="34" charset="0"/>
              </a:rPr>
              <a:t>), and a few movies having a significantly bigger difference, in one way or the other.</a:t>
            </a:r>
            <a:endParaRPr lang="en-IN" sz="1500" dirty="0">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356B18CF-1005-DEA9-E3E2-740E60787C2C}"/>
              </a:ext>
            </a:extLst>
          </p:cNvPr>
          <p:cNvSpPr txBox="1"/>
          <p:nvPr/>
        </p:nvSpPr>
        <p:spPr>
          <a:xfrm>
            <a:off x="969117" y="4720536"/>
            <a:ext cx="5495730" cy="1077218"/>
          </a:xfrm>
          <a:prstGeom prst="rect">
            <a:avLst/>
          </a:prstGeom>
          <a:noFill/>
        </p:spPr>
        <p:txBody>
          <a:bodyPr wrap="square" rtlCol="0">
            <a:spAutoFit/>
          </a:bodyPr>
          <a:lstStyle/>
          <a:p>
            <a:r>
              <a:rPr lang="en-US" sz="1600" b="0" i="1" dirty="0">
                <a:solidFill>
                  <a:srgbClr val="0A0A23"/>
                </a:solidFill>
                <a:effectLst/>
                <a:latin typeface="Calibri" panose="020F0502020204030204" pitchFamily="34" charset="0"/>
                <a:ea typeface="Calibri" panose="020F0502020204030204" pitchFamily="34" charset="0"/>
                <a:cs typeface="Calibri" panose="020F0502020204030204" pitchFamily="34" charset="0"/>
              </a:rPr>
              <a:t>the tomatometer’s distribution is unexpectedly uniform, and would look even flatter under a different binning strategy (a binning strategy is defined by the total number of bars and their ranges)</a:t>
            </a:r>
            <a:endParaRPr lang="en-IN" sz="1600" i="1" dirty="0">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00E9FCC7-97E7-65F0-66E3-1B8855FB740B}"/>
              </a:ext>
            </a:extLst>
          </p:cNvPr>
          <p:cNvSpPr txBox="1"/>
          <p:nvPr/>
        </p:nvSpPr>
        <p:spPr>
          <a:xfrm>
            <a:off x="959994" y="3200403"/>
            <a:ext cx="5077742" cy="1154162"/>
          </a:xfrm>
          <a:prstGeom prst="rect">
            <a:avLst/>
          </a:prstGeom>
          <a:noFill/>
        </p:spPr>
        <p:txBody>
          <a:bodyPr wrap="square" rtlCol="0">
            <a:spAutoFit/>
          </a:bodyPr>
          <a:lstStyle/>
          <a:p>
            <a:pPr marL="342900" indent="-342900">
              <a:buFont typeface="+mj-lt"/>
              <a:buAutoNum type="arabicPeriod"/>
            </a:pPr>
            <a:r>
              <a:rPr lang="en-IN" sz="1400" dirty="0"/>
              <a:t>The context interpretation is ruined. A 75% rated product is average due to increasing bar of average criteria/ expectations.</a:t>
            </a:r>
          </a:p>
          <a:p>
            <a:pPr marL="342900" indent="-342900">
              <a:buFont typeface="+mj-lt"/>
              <a:buAutoNum type="arabicPeriod"/>
            </a:pPr>
            <a:endParaRPr lang="en-IN" sz="1300" b="1" dirty="0"/>
          </a:p>
          <a:p>
            <a:pPr marL="342900" indent="-342900">
              <a:buFont typeface="+mj-lt"/>
              <a:buAutoNum type="arabicPeriod"/>
            </a:pPr>
            <a:r>
              <a:rPr lang="en-IN" sz="1400" b="1" dirty="0"/>
              <a:t>This system</a:t>
            </a:r>
            <a:r>
              <a:rPr lang="en-US" sz="1400" b="1" dirty="0">
                <a:solidFill>
                  <a:srgbClr val="0A0A23"/>
                </a:solidFill>
                <a:effectLst/>
              </a:rPr>
              <a:t> is unfit for the bad-average-good qualitative framework, because it makes movies either good, either bad.</a:t>
            </a:r>
            <a:r>
              <a:rPr lang="en-US" sz="1400" b="0" i="0" dirty="0">
                <a:solidFill>
                  <a:srgbClr val="0A0A23"/>
                </a:solidFill>
                <a:effectLst/>
              </a:rPr>
              <a:t> </a:t>
            </a:r>
            <a:endParaRPr lang="en-IN" sz="1400" dirty="0"/>
          </a:p>
        </p:txBody>
      </p:sp>
      <p:sp>
        <p:nvSpPr>
          <p:cNvPr id="9" name="TextBox 8">
            <a:extLst>
              <a:ext uri="{FF2B5EF4-FFF2-40B4-BE49-F238E27FC236}">
                <a16:creationId xmlns:a16="http://schemas.microsoft.com/office/drawing/2014/main" id="{125D1F97-B267-7E31-91EA-6C27F40FBF19}"/>
              </a:ext>
            </a:extLst>
          </p:cNvPr>
          <p:cNvSpPr txBox="1"/>
          <p:nvPr/>
        </p:nvSpPr>
        <p:spPr>
          <a:xfrm>
            <a:off x="6357879" y="6311696"/>
            <a:ext cx="5430416" cy="261610"/>
          </a:xfrm>
          <a:prstGeom prst="rect">
            <a:avLst/>
          </a:prstGeom>
          <a:noFill/>
        </p:spPr>
        <p:txBody>
          <a:bodyPr wrap="square" rtlCol="0">
            <a:spAutoFit/>
          </a:bodyPr>
          <a:lstStyle/>
          <a:p>
            <a:r>
              <a:rPr lang="en-IN" sz="1100" i="1" dirty="0"/>
              <a:t>Note: Can show more case study with more specific problems and examples but not here.</a:t>
            </a:r>
          </a:p>
        </p:txBody>
      </p:sp>
      <p:sp>
        <p:nvSpPr>
          <p:cNvPr id="3" name="TextBox 2">
            <a:extLst>
              <a:ext uri="{FF2B5EF4-FFF2-40B4-BE49-F238E27FC236}">
                <a16:creationId xmlns:a16="http://schemas.microsoft.com/office/drawing/2014/main" id="{9E873F3B-4EB2-82A3-8179-D966C6BCEC7A}"/>
              </a:ext>
            </a:extLst>
          </p:cNvPr>
          <p:cNvSpPr txBox="1"/>
          <p:nvPr/>
        </p:nvSpPr>
        <p:spPr>
          <a:xfrm>
            <a:off x="1250302" y="5990253"/>
            <a:ext cx="3676261" cy="369332"/>
          </a:xfrm>
          <a:prstGeom prst="rect">
            <a:avLst/>
          </a:prstGeom>
          <a:noFill/>
        </p:spPr>
        <p:txBody>
          <a:bodyPr wrap="square" rtlCol="0">
            <a:spAutoFit/>
          </a:bodyPr>
          <a:lstStyle/>
          <a:p>
            <a:r>
              <a:rPr lang="en-US" dirty="0"/>
              <a:t>Problem statement</a:t>
            </a:r>
            <a:endParaRPr lang="en-IN" dirty="0"/>
          </a:p>
        </p:txBody>
      </p:sp>
      <p:cxnSp>
        <p:nvCxnSpPr>
          <p:cNvPr id="10" name="Connector: Curved 9">
            <a:extLst>
              <a:ext uri="{FF2B5EF4-FFF2-40B4-BE49-F238E27FC236}">
                <a16:creationId xmlns:a16="http://schemas.microsoft.com/office/drawing/2014/main" id="{ACF9A308-8F61-9EFA-3886-1F31A2D27905}"/>
              </a:ext>
            </a:extLst>
          </p:cNvPr>
          <p:cNvCxnSpPr>
            <a:stCxn id="8" idx="1"/>
            <a:endCxn id="3" idx="1"/>
          </p:cNvCxnSpPr>
          <p:nvPr/>
        </p:nvCxnSpPr>
        <p:spPr>
          <a:xfrm rot="10800000" flipH="1" flipV="1">
            <a:off x="959994" y="3777483"/>
            <a:ext cx="290308" cy="2397435"/>
          </a:xfrm>
          <a:prstGeom prst="curvedConnector3">
            <a:avLst>
              <a:gd name="adj1" fmla="val -220162"/>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697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002345-A576-0160-5D77-EC6F17979DC3}"/>
              </a:ext>
            </a:extLst>
          </p:cNvPr>
          <p:cNvSpPr txBox="1"/>
          <p:nvPr/>
        </p:nvSpPr>
        <p:spPr>
          <a:xfrm>
            <a:off x="969969" y="700658"/>
            <a:ext cx="3657600" cy="461665"/>
          </a:xfrm>
          <a:prstGeom prst="rect">
            <a:avLst/>
          </a:prstGeom>
          <a:noFill/>
        </p:spPr>
        <p:txBody>
          <a:bodyPr wrap="square" rtlCol="0">
            <a:spAutoFit/>
          </a:bodyPr>
          <a:lstStyle/>
          <a:p>
            <a:r>
              <a:rPr lang="en-IN" sz="2400" dirty="0"/>
              <a:t>Problems</a:t>
            </a:r>
          </a:p>
        </p:txBody>
      </p:sp>
      <p:sp>
        <p:nvSpPr>
          <p:cNvPr id="3" name="TextBox 2">
            <a:extLst>
              <a:ext uri="{FF2B5EF4-FFF2-40B4-BE49-F238E27FC236}">
                <a16:creationId xmlns:a16="http://schemas.microsoft.com/office/drawing/2014/main" id="{6466B596-49D7-FF51-9712-0BA909D26E8E}"/>
              </a:ext>
            </a:extLst>
          </p:cNvPr>
          <p:cNvSpPr txBox="1"/>
          <p:nvPr/>
        </p:nvSpPr>
        <p:spPr>
          <a:xfrm>
            <a:off x="969969" y="1162323"/>
            <a:ext cx="10077060" cy="1754326"/>
          </a:xfrm>
          <a:prstGeom prst="rect">
            <a:avLst/>
          </a:prstGeom>
          <a:noFill/>
        </p:spPr>
        <p:txBody>
          <a:bodyPr wrap="square" rtlCol="0">
            <a:spAutoFit/>
          </a:bodyPr>
          <a:lstStyle/>
          <a:p>
            <a:r>
              <a:rPr lang="en-IN" sz="1800" dirty="0">
                <a:effectLst/>
                <a:latin typeface="Calibri" panose="020F0502020204030204" pitchFamily="34" charset="0"/>
              </a:rPr>
              <a:t> 1. No clear difference between Intrinsic and extrinsic reviewing.</a:t>
            </a:r>
          </a:p>
          <a:p>
            <a:r>
              <a:rPr lang="en-IN" sz="1800" dirty="0">
                <a:effectLst/>
                <a:latin typeface="Calibri" panose="020F0502020204030204" pitchFamily="34" charset="0"/>
              </a:rPr>
              <a:t> 2. Inconsistence in rating two products.(retrospective problem)</a:t>
            </a:r>
            <a:endParaRPr lang="en-IN" dirty="0">
              <a:latin typeface="Calibri" panose="020F0502020204030204" pitchFamily="34" charset="0"/>
            </a:endParaRPr>
          </a:p>
          <a:p>
            <a:r>
              <a:rPr lang="en-IN" sz="1800" dirty="0">
                <a:effectLst/>
                <a:latin typeface="Calibri" panose="020F0502020204030204" pitchFamily="34" charset="0"/>
              </a:rPr>
              <a:t> 3. </a:t>
            </a:r>
            <a:r>
              <a:rPr lang="en-IN" dirty="0">
                <a:latin typeface="Calibri" panose="020F0502020204030204" pitchFamily="34" charset="0"/>
              </a:rPr>
              <a:t>I</a:t>
            </a:r>
            <a:r>
              <a:rPr lang="en-IN" sz="1800" dirty="0">
                <a:effectLst/>
                <a:latin typeface="Calibri" panose="020F0502020204030204" pitchFamily="34" charset="0"/>
              </a:rPr>
              <a:t>nflated median that increase over time leading good-average-bad system  </a:t>
            </a:r>
          </a:p>
          <a:p>
            <a:r>
              <a:rPr lang="en-IN" dirty="0">
                <a:latin typeface="Calibri" panose="020F0502020204030204" pitchFamily="34" charset="0"/>
              </a:rPr>
              <a:t>      </a:t>
            </a:r>
            <a:r>
              <a:rPr lang="en-IN" sz="1800" dirty="0">
                <a:effectLst/>
                <a:latin typeface="Calibri" panose="020F0502020204030204" pitchFamily="34" charset="0"/>
              </a:rPr>
              <a:t>to good-bad.</a:t>
            </a:r>
          </a:p>
          <a:p>
            <a:r>
              <a:rPr lang="en-IN" sz="1800" dirty="0">
                <a:effectLst/>
                <a:latin typeface="Calibri" panose="020F0502020204030204" pitchFamily="34" charset="0"/>
              </a:rPr>
              <a:t> 4. Over competition leading to overshadowing of unique and original which    </a:t>
            </a:r>
          </a:p>
          <a:p>
            <a:r>
              <a:rPr lang="en-IN" sz="1800" dirty="0">
                <a:effectLst/>
                <a:latin typeface="Calibri" panose="020F0502020204030204" pitchFamily="34" charset="0"/>
              </a:rPr>
              <a:t>     are never heard</a:t>
            </a:r>
            <a:endParaRPr lang="en-IN" sz="1400" dirty="0"/>
          </a:p>
        </p:txBody>
      </p:sp>
      <p:pic>
        <p:nvPicPr>
          <p:cNvPr id="1026" name="Picture 2" descr="Gaming Review Scores Old Vs New : r/pcmasterrace">
            <a:extLst>
              <a:ext uri="{FF2B5EF4-FFF2-40B4-BE49-F238E27FC236}">
                <a16:creationId xmlns:a16="http://schemas.microsoft.com/office/drawing/2014/main" id="{7D9B46E4-C5B8-FB22-322E-ACC7BE8C3AB6}"/>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218" b="98803" l="112" r="99104">
                        <a14:foregroundMark x1="112" y1="7399" x2="9406" y2="12187"/>
                        <a14:foregroundMark x1="9406" y1="12187" x2="24692" y2="9684"/>
                        <a14:foregroundMark x1="24692" y1="9684" x2="57447" y2="20022"/>
                        <a14:foregroundMark x1="57447" y1="20022" x2="82811" y2="12949"/>
                        <a14:foregroundMark x1="82811" y1="12949" x2="92217" y2="23069"/>
                        <a14:foregroundMark x1="92217" y1="23069" x2="85050" y2="36344"/>
                        <a14:foregroundMark x1="85050" y1="36344" x2="7615" y2="27312"/>
                        <a14:foregroundMark x1="7615" y1="27312" x2="672" y2="14363"/>
                        <a14:foregroundMark x1="672" y1="14363" x2="616" y2="13819"/>
                        <a14:foregroundMark x1="81187" y1="37867" x2="85834" y2="45593"/>
                        <a14:foregroundMark x1="85834" y1="45593" x2="93337" y2="46137"/>
                        <a14:foregroundMark x1="93337" y1="46137" x2="99608" y2="37650"/>
                        <a14:foregroundMark x1="99608" y1="37650" x2="97872" y2="23830"/>
                        <a14:foregroundMark x1="97872" y1="23830" x2="91489" y2="7399"/>
                        <a14:foregroundMark x1="91489" y1="7399" x2="90538" y2="544"/>
                        <a14:foregroundMark x1="94681" y1="15996" x2="99272" y2="26333"/>
                        <a14:foregroundMark x1="99272" y1="26333" x2="99272" y2="26333"/>
                        <a14:foregroundMark x1="83819" y1="36888" x2="89194" y2="44178"/>
                        <a14:foregroundMark x1="89194" y1="44178" x2="98656" y2="37867"/>
                        <a14:foregroundMark x1="98656" y1="37867" x2="97592" y2="24483"/>
                        <a14:foregroundMark x1="97592" y1="24483" x2="92385" y2="11208"/>
                        <a14:foregroundMark x1="92385" y1="11208" x2="89978" y2="27095"/>
                        <a14:foregroundMark x1="89978" y1="27095" x2="85274" y2="34603"/>
                        <a14:foregroundMark x1="85274" y1="34603" x2="84490" y2="37323"/>
                        <a14:foregroundMark x1="93169" y1="18934" x2="88298" y2="30250"/>
                        <a14:foregroundMark x1="88298" y1="30250" x2="92889" y2="41676"/>
                        <a14:foregroundMark x1="92889" y1="41676" x2="97648" y2="32862"/>
                        <a14:foregroundMark x1="97648" y1="32862" x2="92329" y2="20348"/>
                        <a14:foregroundMark x1="92329" y1="20348" x2="91265" y2="19478"/>
                        <a14:foregroundMark x1="93841" y1="30468" x2="90426" y2="29706"/>
                        <a14:foregroundMark x1="92945" y1="28074" x2="96920" y2="37758"/>
                        <a14:foregroundMark x1="96920" y1="37758" x2="91265" y2="30141"/>
                        <a14:foregroundMark x1="91265" y1="30141" x2="91153" y2="31012"/>
                        <a14:foregroundMark x1="93337" y1="29706" x2="88802" y2="37214"/>
                        <a14:foregroundMark x1="88802" y1="37214" x2="94513" y2="40479"/>
                        <a14:foregroundMark x1="94513" y1="40479" x2="91377" y2="30577"/>
                        <a14:foregroundMark x1="91377" y1="30577" x2="91769" y2="32753"/>
                        <a14:foregroundMark x1="92777" y1="31991" x2="89530" y2="35147"/>
                        <a14:foregroundMark x1="75868" y1="27530" x2="75476" y2="30250"/>
                        <a14:foregroundMark x1="73852" y1="29271" x2="73124" y2="30033"/>
                        <a14:foregroundMark x1="34211" y1="30686" x2="41937" y2="35582"/>
                        <a14:foregroundMark x1="41937" y1="35582" x2="43561" y2="31447"/>
                        <a14:foregroundMark x1="34938" y1="29053" x2="38970" y2="35909"/>
                        <a14:foregroundMark x1="35330" y1="30686" x2="38970" y2="32753"/>
                        <a14:foregroundMark x1="33819" y1="30033" x2="39754" y2="35800"/>
                        <a14:foregroundMark x1="39754" y1="35800" x2="39754" y2="35365"/>
                        <a14:foregroundMark x1="33931" y1="29489" x2="40314" y2="35800"/>
                        <a14:foregroundMark x1="40314" y1="35800" x2="40649" y2="32209"/>
                        <a14:foregroundMark x1="33427" y1="29706" x2="39362" y2="33950"/>
                        <a14:foregroundMark x1="43281" y1="31991" x2="34994" y2="34712"/>
                        <a14:foregroundMark x1="34994" y1="34712" x2="31411" y2="31012"/>
                        <a14:foregroundMark x1="89922" y1="9684" x2="7839" y2="871"/>
                        <a14:foregroundMark x1="7839" y1="871" x2="112" y2="2720"/>
                        <a14:foregroundMark x1="112" y1="2720" x2="6047" y2="12622"/>
                        <a14:foregroundMark x1="6047" y1="12622" x2="24300" y2="17193"/>
                        <a14:foregroundMark x1="24300" y1="17193" x2="47872" y2="16104"/>
                        <a14:foregroundMark x1="47872" y1="16104" x2="79675" y2="18390"/>
                        <a14:foregroundMark x1="79675" y1="18390" x2="97704" y2="14799"/>
                        <a14:foregroundMark x1="97704" y1="14799" x2="90034" y2="9249"/>
                        <a14:foregroundMark x1="90034" y1="9249" x2="89642" y2="9684"/>
                        <a14:foregroundMark x1="40985" y1="1741" x2="56271" y2="13928"/>
                        <a14:foregroundMark x1="56271" y1="13928" x2="85890" y2="11099"/>
                        <a14:foregroundMark x1="85890" y1="11099" x2="91321" y2="4135"/>
                        <a14:foregroundMark x1="91321" y1="4135" x2="42833" y2="871"/>
                        <a14:foregroundMark x1="42833" y1="871" x2="40761" y2="2067"/>
                        <a14:foregroundMark x1="91041" y1="52339" x2="45913" y2="42546"/>
                        <a14:foregroundMark x1="45913" y1="42546" x2="5319" y2="51469"/>
                        <a14:foregroundMark x1="5319" y1="51469" x2="224" y2="58760"/>
                        <a14:foregroundMark x1="224" y1="58760" x2="336" y2="71382"/>
                        <a14:foregroundMark x1="336" y1="71382" x2="7727" y2="84766"/>
                        <a14:foregroundMark x1="18029" y1="88630" x2="18885" y2="88951"/>
                        <a14:foregroundMark x1="37583" y1="95524" x2="37855" y2="95520"/>
                        <a14:foregroundMark x1="70174" y1="99258" x2="73012" y2="99891"/>
                        <a14:foregroundMark x1="73012" y1="99891" x2="90202" y2="95212"/>
                        <a14:foregroundMark x1="90202" y1="95212" x2="90761" y2="52557"/>
                        <a14:foregroundMark x1="89642" y1="55713" x2="75812" y2="51795"/>
                        <a14:foregroundMark x1="75812" y1="51795" x2="66461" y2="55277"/>
                        <a14:foregroundMark x1="66461" y1="55277" x2="68813" y2="70403"/>
                        <a14:foregroundMark x1="68813" y1="70403" x2="77884" y2="79869"/>
                        <a14:foregroundMark x1="77884" y1="79869" x2="86562" y2="73993"/>
                        <a14:foregroundMark x1="86562" y1="73993" x2="88914" y2="55495"/>
                        <a14:foregroundMark x1="86506" y1="75190" x2="91265" y2="84875"/>
                        <a14:foregroundMark x1="91265" y1="84875" x2="89026" y2="95865"/>
                        <a14:foregroundMark x1="89026" y1="95865" x2="78275" y2="98803"/>
                        <a14:foregroundMark x1="78275" y1="98803" x2="68085" y2="85201"/>
                        <a14:foregroundMark x1="68085" y1="85201" x2="70717" y2="73558"/>
                        <a14:foregroundMark x1="70717" y1="73558" x2="77100" y2="72252"/>
                        <a14:foregroundMark x1="77100" y1="72252" x2="85106" y2="78128"/>
                        <a14:foregroundMark x1="78163" y1="77584" x2="69373" y2="77802"/>
                        <a14:foregroundMark x1="69373" y1="77802" x2="74132" y2="91839"/>
                        <a14:foregroundMark x1="74132" y1="91839" x2="83931" y2="97933"/>
                        <a14:foregroundMark x1="83931" y1="97933" x2="88914" y2="91404"/>
                        <a14:foregroundMark x1="88914" y1="91404" x2="83539" y2="74864"/>
                        <a14:foregroundMark x1="83539" y1="74864" x2="77268" y2="78128"/>
                        <a14:foregroundMark x1="77268" y1="78128" x2="77268" y2="78564"/>
                        <a14:foregroundMark x1="81411" y1="79543" x2="72508" y2="81175"/>
                        <a14:foregroundMark x1="72508" y1="81175" x2="76988" y2="91295"/>
                        <a14:foregroundMark x1="76988" y1="91295" x2="87010" y2="97606"/>
                        <a14:foregroundMark x1="87010" y1="97606" x2="85946" y2="85963"/>
                        <a14:foregroundMark x1="85946" y1="85963" x2="79059" y2="76714"/>
                        <a14:foregroundMark x1="79059" y1="76714" x2="78667" y2="77367"/>
                        <a14:foregroundMark x1="69821" y1="53319" x2="61254" y2="47552"/>
                        <a14:foregroundMark x1="61254" y1="47552" x2="37738" y2="50707"/>
                        <a14:foregroundMark x1="37738" y1="50707" x2="26260" y2="45919"/>
                        <a14:foregroundMark x1="26260" y1="45919" x2="39194" y2="58542"/>
                        <a14:foregroundMark x1="39194" y1="58542" x2="68141" y2="52992"/>
                        <a14:foregroundMark x1="68141" y1="52992" x2="69037" y2="53319"/>
                        <a14:foregroundMark x1="59854" y1="50598" x2="50672" y2="51143"/>
                        <a14:foregroundMark x1="50672" y1="51143" x2="61198" y2="55822"/>
                        <a14:foregroundMark x1="61198" y1="55822" x2="55767" y2="50816"/>
                        <a14:foregroundMark x1="55767" y1="50816" x2="55151" y2="52122"/>
                        <a14:foregroundMark x1="65118" y1="74864" x2="57839" y2="77040"/>
                        <a14:foregroundMark x1="57839" y1="77040" x2="63998" y2="86507"/>
                        <a14:foregroundMark x1="63998" y1="86507" x2="62150" y2="73776"/>
                        <a14:foregroundMark x1="62150" y1="73776" x2="60470" y2="71491"/>
                        <a14:foregroundMark x1="52240" y1="77149" x2="62047" y2="88252"/>
                        <a14:foregroundMark x1="69614" y1="90869" x2="61590" y2="76170"/>
                        <a14:foregroundMark x1="61590" y1="76170" x2="54367" y2="71055"/>
                        <a14:foregroundMark x1="54367" y1="71055" x2="52744" y2="78564"/>
                        <a14:foregroundMark x1="41545" y1="78128" x2="34602" y2="76061"/>
                        <a14:foregroundMark x1="34602" y1="76061" x2="41433" y2="85637"/>
                        <a14:foregroundMark x1="41433" y1="85637" x2="39362" y2="76387"/>
                        <a14:foregroundMark x1="43057" y1="73449" x2="39138" y2="76387"/>
                        <a14:foregroundMark x1="39866" y1="81502" x2="54031" y2="78128"/>
                        <a14:foregroundMark x1="54031" y1="78128" x2="43729" y2="75082"/>
                        <a14:foregroundMark x1="43729" y1="75082" x2="40761" y2="83243"/>
                        <a14:foregroundMark x1="34546" y1="77584" x2="3919" y2="83460"/>
                        <a14:foregroundMark x1="3919" y1="83460" x2="12262" y2="72905"/>
                        <a14:foregroundMark x1="12262" y1="72905" x2="32923" y2="76061"/>
                        <a14:foregroundMark x1="32923" y1="76061" x2="34434" y2="75626"/>
                        <a14:foregroundMark x1="2352" y1="77802" x2="4143" y2="83787"/>
                        <a14:foregroundMark x1="4871" y1="50381" x2="4871" y2="52557"/>
                        <a14:foregroundMark x1="3751" y1="52557" x2="112" y2="51143"/>
                        <a14:foregroundMark x1="28611" y1="77802" x2="22564" y2="82263"/>
                        <a14:foregroundMark x1="30123" y1="77802" x2="22732" y2="80196"/>
                        <a14:foregroundMark x1="22732" y1="80196" x2="21165" y2="83460"/>
                        <a14:foregroundMark x1="27604" y1="76170" x2="20549" y2="75952"/>
                        <a14:foregroundMark x1="20549" y1="75952" x2="28108" y2="79543"/>
                        <a14:foregroundMark x1="28108" y1="79543" x2="26764" y2="75626"/>
                        <a14:foregroundMark x1="64278" y1="84766" x2="65845" y2="85310"/>
                        <a14:backgroundMark x1="7279" y1="86725" x2="16293" y2="86289"/>
                        <a14:backgroundMark x1="16293" y1="86289" x2="30459" y2="88792"/>
                        <a14:backgroundMark x1="30459" y1="88792" x2="37626" y2="95430"/>
                        <a14:backgroundMark x1="37626" y1="95430" x2="27772" y2="99674"/>
                        <a14:backgroundMark x1="27772" y1="99674" x2="7447" y2="93580"/>
                        <a14:backgroundMark x1="7447" y1="93580" x2="6887" y2="86942"/>
                        <a14:backgroundMark x1="18533" y1="89880" x2="33819" y2="96300"/>
                        <a14:backgroundMark x1="37850" y1="95539" x2="44121" y2="94995"/>
                        <a14:backgroundMark x1="44121" y1="94995" x2="50280" y2="97388"/>
                        <a14:backgroundMark x1="50280" y1="97388" x2="57559" y2="96300"/>
                        <a14:backgroundMark x1="57559" y1="96300" x2="50392" y2="99565"/>
                        <a14:backgroundMark x1="50392" y1="99565" x2="40258" y2="98477"/>
                        <a14:backgroundMark x1="40258" y1="98477" x2="38018" y2="95865"/>
                        <a14:backgroundMark x1="52576" y1="94342" x2="50112" y2="95430"/>
                        <a14:backgroundMark x1="61590" y1="89445" x2="70325" y2="93362"/>
                        <a14:backgroundMark x1="70325" y1="93362" x2="63438" y2="94233"/>
                        <a14:backgroundMark x1="63438" y1="94233" x2="72452" y2="96083"/>
                        <a14:backgroundMark x1="72452" y1="96083" x2="64054" y2="95647"/>
                        <a14:backgroundMark x1="64054" y1="95647" x2="70269" y2="99021"/>
                        <a14:backgroundMark x1="70269" y1="99021" x2="69037" y2="96736"/>
                        <a14:backgroundMark x1="57615" y1="96844" x2="63942" y2="98803"/>
                        <a14:backgroundMark x1="63942" y1="98803" x2="64166" y2="97933"/>
                        <a14:backgroundMark x1="72676" y1="95321" x2="74076" y2="98259"/>
                      </a14:backgroundRemoval>
                    </a14:imgEffect>
                  </a14:imgLayer>
                </a14:imgProps>
              </a:ext>
              <a:ext uri="{28A0092B-C50C-407E-A947-70E740481C1C}">
                <a14:useLocalDpi xmlns:a14="http://schemas.microsoft.com/office/drawing/2010/main" val="0"/>
              </a:ext>
            </a:extLst>
          </a:blip>
          <a:srcRect/>
          <a:stretch>
            <a:fillRect/>
          </a:stretch>
        </p:blipFill>
        <p:spPr bwMode="auto">
          <a:xfrm>
            <a:off x="2430673" y="2916649"/>
            <a:ext cx="8042988" cy="4140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7202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045301-BB5B-338B-7502-D1BA5D3EF62B}"/>
              </a:ext>
            </a:extLst>
          </p:cNvPr>
          <p:cNvSpPr txBox="1"/>
          <p:nvPr/>
        </p:nvSpPr>
        <p:spPr>
          <a:xfrm>
            <a:off x="951723" y="619638"/>
            <a:ext cx="5589036" cy="461665"/>
          </a:xfrm>
          <a:prstGeom prst="rect">
            <a:avLst/>
          </a:prstGeom>
          <a:noFill/>
        </p:spPr>
        <p:txBody>
          <a:bodyPr wrap="square" rtlCol="0">
            <a:spAutoFit/>
          </a:bodyPr>
          <a:lstStyle/>
          <a:p>
            <a:r>
              <a:rPr lang="en-IN" sz="2400" dirty="0"/>
              <a:t>Solutions </a:t>
            </a:r>
            <a:r>
              <a:rPr lang="en-IN" dirty="0"/>
              <a:t> </a:t>
            </a:r>
            <a:r>
              <a:rPr lang="en-IN" sz="1400" dirty="0"/>
              <a:t>(with how it accomplishes at solving problem)</a:t>
            </a:r>
          </a:p>
        </p:txBody>
      </p:sp>
      <p:sp>
        <p:nvSpPr>
          <p:cNvPr id="3" name="TextBox 2">
            <a:extLst>
              <a:ext uri="{FF2B5EF4-FFF2-40B4-BE49-F238E27FC236}">
                <a16:creationId xmlns:a16="http://schemas.microsoft.com/office/drawing/2014/main" id="{C36DA6DA-F2C9-8B0C-4D04-36B9BBF14B80}"/>
              </a:ext>
            </a:extLst>
          </p:cNvPr>
          <p:cNvSpPr txBox="1"/>
          <p:nvPr/>
        </p:nvSpPr>
        <p:spPr>
          <a:xfrm>
            <a:off x="693575" y="1309936"/>
            <a:ext cx="10804849" cy="4708981"/>
          </a:xfrm>
          <a:prstGeom prst="rect">
            <a:avLst/>
          </a:prstGeom>
          <a:noFill/>
        </p:spPr>
        <p:txBody>
          <a:bodyPr wrap="square" rtlCol="0">
            <a:spAutoFit/>
          </a:bodyPr>
          <a:lstStyle/>
          <a:p>
            <a:pPr marL="342900" indent="-342900">
              <a:buAutoNum type="arabicPeriod"/>
            </a:pPr>
            <a:r>
              <a:rPr lang="en-IN" dirty="0"/>
              <a:t>Add a time variable.</a:t>
            </a:r>
          </a:p>
          <a:p>
            <a:r>
              <a:rPr lang="en-IN" sz="1400" dirty="0"/>
              <a:t>                           A time variable which changes (increasing/ decreasing gradually) score over time (user review are already dynamic.) </a:t>
            </a:r>
          </a:p>
          <a:p>
            <a:r>
              <a:rPr lang="en-IN" sz="1400" dirty="0"/>
              <a:t>                 a. This will add the </a:t>
            </a:r>
            <a:r>
              <a:rPr lang="en-IN" sz="1400" b="1" dirty="0"/>
              <a:t>retrospective aspect to reviews</a:t>
            </a:r>
            <a:r>
              <a:rPr lang="en-IN" sz="1400" dirty="0"/>
              <a:t>, and show the relevance of the work in contemporary days more faithfully. (</a:t>
            </a:r>
            <a:r>
              <a:rPr lang="en-IN" sz="1400" b="1" dirty="0"/>
              <a:t>key is too   </a:t>
            </a:r>
          </a:p>
          <a:p>
            <a:r>
              <a:rPr lang="en-IN" sz="1400" b="1" dirty="0"/>
              <a:t>                     change gradually</a:t>
            </a:r>
            <a:r>
              <a:rPr lang="en-IN" sz="1400" dirty="0"/>
              <a:t>.)</a:t>
            </a:r>
          </a:p>
          <a:p>
            <a:r>
              <a:rPr lang="en-IN" sz="1400" dirty="0"/>
              <a:t>                 b. A gem of movie will have it’s score increase with time, while a (bad) film made success due to hype will have it’s score decrease with </a:t>
            </a:r>
          </a:p>
          <a:p>
            <a:r>
              <a:rPr lang="en-IN" sz="1400" dirty="0"/>
              <a:t>                     time to remove from the competition of good movies, while </a:t>
            </a:r>
            <a:r>
              <a:rPr lang="en-IN" sz="1400" b="1" dirty="0"/>
              <a:t>leaving a good impression</a:t>
            </a:r>
            <a:r>
              <a:rPr lang="en-IN" sz="1400" dirty="0"/>
              <a:t>. This effectively </a:t>
            </a:r>
            <a:r>
              <a:rPr lang="en-IN" sz="1400" b="1" dirty="0"/>
              <a:t>corrects the score with present  </a:t>
            </a:r>
          </a:p>
          <a:p>
            <a:r>
              <a:rPr lang="en-IN" sz="1400" b="1" dirty="0"/>
              <a:t>                     day.</a:t>
            </a:r>
          </a:p>
          <a:p>
            <a:endParaRPr lang="en-IN" sz="1400" dirty="0"/>
          </a:p>
          <a:p>
            <a:pPr marL="342900" indent="-342900">
              <a:buAutoNum type="arabicPeriod" startAt="2"/>
            </a:pPr>
            <a:r>
              <a:rPr lang="en-IN" dirty="0"/>
              <a:t>Add a dynamic audience circle.</a:t>
            </a:r>
          </a:p>
          <a:p>
            <a:r>
              <a:rPr lang="en-IN" dirty="0"/>
              <a:t>                     </a:t>
            </a:r>
            <a:r>
              <a:rPr lang="en-IN" sz="1400" dirty="0"/>
              <a:t>We are in 2020’s not in clone wars. So everybody have </a:t>
            </a:r>
            <a:r>
              <a:rPr lang="en-IN" sz="1400" b="1" dirty="0"/>
              <a:t>interests </a:t>
            </a:r>
            <a:r>
              <a:rPr lang="en-IN" sz="1400" dirty="0"/>
              <a:t>and </a:t>
            </a:r>
            <a:r>
              <a:rPr lang="en-IN" sz="1400" b="1" dirty="0"/>
              <a:t>favourite genre</a:t>
            </a:r>
            <a:r>
              <a:rPr lang="en-IN" sz="1400" dirty="0"/>
              <a:t>. Past systems ask  your personal favourite  </a:t>
            </a:r>
          </a:p>
          <a:p>
            <a:r>
              <a:rPr lang="en-IN" sz="1400" dirty="0"/>
              <a:t>         genre at beginning and (barely) update them as user uses the system. We will add </a:t>
            </a:r>
            <a:r>
              <a:rPr lang="en-IN" sz="1400" b="1" dirty="0"/>
              <a:t>Audience circles</a:t>
            </a:r>
            <a:r>
              <a:rPr lang="en-IN" sz="1400" dirty="0"/>
              <a:t> which will </a:t>
            </a:r>
            <a:r>
              <a:rPr lang="en-IN" sz="1400" b="1" dirty="0"/>
              <a:t>segregate</a:t>
            </a:r>
            <a:r>
              <a:rPr lang="en-IN" sz="1400" dirty="0"/>
              <a:t> people interested in </a:t>
            </a:r>
          </a:p>
          <a:p>
            <a:r>
              <a:rPr lang="en-IN" sz="1400" dirty="0"/>
              <a:t>         genre and group them to survey and etc. They shall receive </a:t>
            </a:r>
            <a:r>
              <a:rPr lang="en-IN" sz="1400" b="1" dirty="0"/>
              <a:t>extra weight</a:t>
            </a:r>
            <a:r>
              <a:rPr lang="en-IN" sz="1400" dirty="0"/>
              <a:t> in review system leading to a balanced system. This system is already </a:t>
            </a:r>
          </a:p>
          <a:p>
            <a:r>
              <a:rPr lang="en-IN" sz="1400" dirty="0"/>
              <a:t>         used in recommendation section.</a:t>
            </a:r>
          </a:p>
          <a:p>
            <a:endParaRPr lang="en-IN" dirty="0"/>
          </a:p>
          <a:p>
            <a:r>
              <a:rPr lang="en-IN" dirty="0"/>
              <a:t>3.   Changing the score scale</a:t>
            </a:r>
            <a:r>
              <a:rPr lang="en-IN" sz="1400" dirty="0"/>
              <a:t>.</a:t>
            </a:r>
          </a:p>
          <a:p>
            <a:r>
              <a:rPr lang="en-IN" sz="1400" dirty="0"/>
              <a:t>                 a. The </a:t>
            </a:r>
            <a:r>
              <a:rPr lang="en-IN" sz="1400" b="1" dirty="0"/>
              <a:t>extrinsic (critique)</a:t>
            </a:r>
            <a:r>
              <a:rPr lang="en-IN" sz="1400" dirty="0"/>
              <a:t> review score will be </a:t>
            </a:r>
            <a:r>
              <a:rPr lang="en-IN" sz="1400" b="1" dirty="0"/>
              <a:t>0-100</a:t>
            </a:r>
            <a:r>
              <a:rPr lang="en-IN" sz="1400" dirty="0"/>
              <a:t> similar to metacritique with add alphabet extension beside to represent Artistic    </a:t>
            </a:r>
          </a:p>
          <a:p>
            <a:r>
              <a:rPr lang="en-IN" sz="1400" dirty="0"/>
              <a:t>                      nature of product.</a:t>
            </a:r>
          </a:p>
          <a:p>
            <a:r>
              <a:rPr lang="en-IN" sz="1400" dirty="0"/>
              <a:t>                 b. the </a:t>
            </a:r>
            <a:r>
              <a:rPr lang="en-IN" sz="1400" b="1" dirty="0"/>
              <a:t>intrinsic (user)</a:t>
            </a:r>
            <a:r>
              <a:rPr lang="en-IN" sz="1400" dirty="0"/>
              <a:t> review score will be from </a:t>
            </a:r>
            <a:r>
              <a:rPr lang="en-IN" sz="1400" b="1" dirty="0"/>
              <a:t>-5 to 5 </a:t>
            </a:r>
            <a:r>
              <a:rPr lang="en-IN" sz="1400" dirty="0"/>
              <a:t>which </a:t>
            </a:r>
          </a:p>
          <a:p>
            <a:r>
              <a:rPr lang="en-IN" sz="1400" dirty="0"/>
              <a:t>                          1. Expands the range to accommodate a </a:t>
            </a:r>
            <a:r>
              <a:rPr lang="en-IN" sz="1400" b="1" dirty="0"/>
              <a:t>wide differences in views</a:t>
            </a:r>
            <a:r>
              <a:rPr lang="en-IN" sz="1400" dirty="0"/>
              <a:t>.</a:t>
            </a:r>
          </a:p>
          <a:p>
            <a:r>
              <a:rPr lang="en-IN" sz="1400" dirty="0"/>
              <a:t>                          2. Drops the </a:t>
            </a:r>
            <a:r>
              <a:rPr lang="en-IN" sz="1400" b="1" dirty="0"/>
              <a:t>inflated median</a:t>
            </a:r>
            <a:r>
              <a:rPr lang="en-IN" sz="1400" dirty="0"/>
              <a:t> (its at 2-4) back to normal(1.5-3), which improves the </a:t>
            </a:r>
            <a:r>
              <a:rPr lang="en-IN" sz="1400" b="1" dirty="0"/>
              <a:t>context interpretation</a:t>
            </a:r>
            <a:r>
              <a:rPr lang="en-IN" sz="1400" dirty="0"/>
              <a:t>.</a:t>
            </a:r>
          </a:p>
        </p:txBody>
      </p:sp>
    </p:spTree>
    <p:extLst>
      <p:ext uri="{BB962C8B-B14F-4D97-AF65-F5344CB8AC3E}">
        <p14:creationId xmlns:p14="http://schemas.microsoft.com/office/powerpoint/2010/main" val="4134058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53F5E5-EA34-73BE-250F-AAE8350C2650}"/>
              </a:ext>
            </a:extLst>
          </p:cNvPr>
          <p:cNvSpPr txBox="1"/>
          <p:nvPr/>
        </p:nvSpPr>
        <p:spPr>
          <a:xfrm>
            <a:off x="3834881" y="1783985"/>
            <a:ext cx="1912776" cy="369332"/>
          </a:xfrm>
          <a:prstGeom prst="rect">
            <a:avLst/>
          </a:prstGeom>
          <a:noFill/>
        </p:spPr>
        <p:txBody>
          <a:bodyPr wrap="square" rtlCol="0">
            <a:spAutoFit/>
          </a:bodyPr>
          <a:lstStyle/>
          <a:p>
            <a:r>
              <a:rPr lang="en-US" dirty="0"/>
              <a:t>A movie releases</a:t>
            </a:r>
            <a:endParaRPr lang="en-IN" dirty="0"/>
          </a:p>
        </p:txBody>
      </p:sp>
      <p:pic>
        <p:nvPicPr>
          <p:cNvPr id="1028" name="Picture 4" descr="taran adarsh on Twitter: &quot;'THE BATMAN' POSTER + RELEASE DATE... #WarnerBros  Pictures unveils the poster of one of the most anticipated films  #TheBatman... Starring #RobertPattinson as #Batman, the film arrives on 4">
            <a:extLst>
              <a:ext uri="{FF2B5EF4-FFF2-40B4-BE49-F238E27FC236}">
                <a16:creationId xmlns:a16="http://schemas.microsoft.com/office/drawing/2014/main" id="{0D5638BA-EC8F-36B2-849E-5C37E55160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4006" y="909384"/>
            <a:ext cx="1503712" cy="2230016"/>
          </a:xfrm>
          <a:prstGeom prst="rect">
            <a:avLst/>
          </a:prstGeom>
          <a:noFill/>
          <a:extLst>
            <a:ext uri="{909E8E84-426E-40DD-AFC4-6F175D3DCCD1}">
              <a14:hiddenFill xmlns:a14="http://schemas.microsoft.com/office/drawing/2010/main">
                <a:solidFill>
                  <a:srgbClr val="FFFFFF"/>
                </a:solidFill>
              </a14:hiddenFill>
            </a:ext>
          </a:extLst>
        </p:spPr>
      </p:pic>
      <p:grpSp>
        <p:nvGrpSpPr>
          <p:cNvPr id="36" name="Group 35">
            <a:extLst>
              <a:ext uri="{FF2B5EF4-FFF2-40B4-BE49-F238E27FC236}">
                <a16:creationId xmlns:a16="http://schemas.microsoft.com/office/drawing/2014/main" id="{CF13003E-D9AB-2DD0-4689-28EAD13A0F39}"/>
              </a:ext>
            </a:extLst>
          </p:cNvPr>
          <p:cNvGrpSpPr/>
          <p:nvPr/>
        </p:nvGrpSpPr>
        <p:grpSpPr>
          <a:xfrm>
            <a:off x="3048975" y="869921"/>
            <a:ext cx="7746544" cy="1016150"/>
            <a:chOff x="3048975" y="869921"/>
            <a:chExt cx="7746544" cy="1016150"/>
          </a:xfrm>
        </p:grpSpPr>
        <p:sp>
          <p:nvSpPr>
            <p:cNvPr id="4" name="Arrow: Right 3">
              <a:extLst>
                <a:ext uri="{FF2B5EF4-FFF2-40B4-BE49-F238E27FC236}">
                  <a16:creationId xmlns:a16="http://schemas.microsoft.com/office/drawing/2014/main" id="{E4A55670-AB11-6661-9F5B-D7521186F656}"/>
                </a:ext>
              </a:extLst>
            </p:cNvPr>
            <p:cNvSpPr/>
            <p:nvPr/>
          </p:nvSpPr>
          <p:spPr>
            <a:xfrm>
              <a:off x="3048975" y="1116121"/>
              <a:ext cx="3239858" cy="541176"/>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Extrinsic (critique) Review</a:t>
              </a:r>
              <a:endParaRPr lang="en-IN" dirty="0"/>
            </a:p>
          </p:txBody>
        </p:sp>
        <p:sp>
          <p:nvSpPr>
            <p:cNvPr id="5" name="Oval 4">
              <a:extLst>
                <a:ext uri="{FF2B5EF4-FFF2-40B4-BE49-F238E27FC236}">
                  <a16:creationId xmlns:a16="http://schemas.microsoft.com/office/drawing/2014/main" id="{37CAD940-5956-9111-7D7C-CD34874CA797}"/>
                </a:ext>
              </a:extLst>
            </p:cNvPr>
            <p:cNvSpPr/>
            <p:nvPr/>
          </p:nvSpPr>
          <p:spPr>
            <a:xfrm>
              <a:off x="6550090" y="887348"/>
              <a:ext cx="998375" cy="998723"/>
            </a:xfrm>
            <a:prstGeom prst="ellipse">
              <a:avLst/>
            </a:prstGeom>
            <a:solidFill>
              <a:srgbClr val="17F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89-A</a:t>
              </a:r>
              <a:endParaRPr lang="en-IN" dirty="0"/>
            </a:p>
          </p:txBody>
        </p:sp>
        <p:cxnSp>
          <p:nvCxnSpPr>
            <p:cNvPr id="7" name="Straight Arrow Connector 6">
              <a:extLst>
                <a:ext uri="{FF2B5EF4-FFF2-40B4-BE49-F238E27FC236}">
                  <a16:creationId xmlns:a16="http://schemas.microsoft.com/office/drawing/2014/main" id="{D4F1FB16-EEC5-3F25-FC48-7297A0271283}"/>
                </a:ext>
              </a:extLst>
            </p:cNvPr>
            <p:cNvCxnSpPr>
              <a:cxnSpLocks/>
            </p:cNvCxnSpPr>
            <p:nvPr/>
          </p:nvCxnSpPr>
          <p:spPr>
            <a:xfrm>
              <a:off x="7744408" y="1386709"/>
              <a:ext cx="1698172" cy="0"/>
            </a:xfrm>
            <a:prstGeom prst="straightConnector1">
              <a:avLst/>
            </a:prstGeom>
            <a:ln w="28575">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13C897BE-44C7-F2D5-0253-11E113E3CDD3}"/>
                </a:ext>
              </a:extLst>
            </p:cNvPr>
            <p:cNvSpPr/>
            <p:nvPr/>
          </p:nvSpPr>
          <p:spPr>
            <a:xfrm>
              <a:off x="9769151" y="894520"/>
              <a:ext cx="1026368" cy="984378"/>
            </a:xfrm>
            <a:prstGeom prst="ellipse">
              <a:avLst/>
            </a:prstGeom>
            <a:solidFill>
              <a:srgbClr val="17F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92 - A</a:t>
              </a:r>
              <a:endParaRPr lang="en-IN" dirty="0"/>
            </a:p>
          </p:txBody>
        </p:sp>
        <p:sp>
          <p:nvSpPr>
            <p:cNvPr id="9" name="TextBox 8">
              <a:extLst>
                <a:ext uri="{FF2B5EF4-FFF2-40B4-BE49-F238E27FC236}">
                  <a16:creationId xmlns:a16="http://schemas.microsoft.com/office/drawing/2014/main" id="{2FC96F14-895C-AFFC-5494-EA2D2478C7CE}"/>
                </a:ext>
              </a:extLst>
            </p:cNvPr>
            <p:cNvSpPr txBox="1"/>
            <p:nvPr/>
          </p:nvSpPr>
          <p:spPr>
            <a:xfrm>
              <a:off x="7809721" y="869921"/>
              <a:ext cx="1698172" cy="523220"/>
            </a:xfrm>
            <a:prstGeom prst="rect">
              <a:avLst/>
            </a:prstGeom>
            <a:noFill/>
          </p:spPr>
          <p:txBody>
            <a:bodyPr wrap="square" rtlCol="0">
              <a:spAutoFit/>
            </a:bodyPr>
            <a:lstStyle/>
            <a:p>
              <a:r>
                <a:rPr lang="en-US" sz="1400" dirty="0"/>
                <a:t>If movie is still good after many years</a:t>
              </a:r>
              <a:endParaRPr lang="en-IN" sz="1400" dirty="0"/>
            </a:p>
          </p:txBody>
        </p:sp>
      </p:grpSp>
      <p:grpSp>
        <p:nvGrpSpPr>
          <p:cNvPr id="37" name="Group 36">
            <a:extLst>
              <a:ext uri="{FF2B5EF4-FFF2-40B4-BE49-F238E27FC236}">
                <a16:creationId xmlns:a16="http://schemas.microsoft.com/office/drawing/2014/main" id="{4E8E4413-E40B-9D80-56DA-9C3AE4F22B2F}"/>
              </a:ext>
            </a:extLst>
          </p:cNvPr>
          <p:cNvGrpSpPr/>
          <p:nvPr/>
        </p:nvGrpSpPr>
        <p:grpSpPr>
          <a:xfrm>
            <a:off x="3042445" y="2138517"/>
            <a:ext cx="7781067" cy="1165745"/>
            <a:chOff x="3042445" y="2138517"/>
            <a:chExt cx="7781067" cy="1165745"/>
          </a:xfrm>
        </p:grpSpPr>
        <p:sp>
          <p:nvSpPr>
            <p:cNvPr id="10" name="Arrow: Right 9">
              <a:extLst>
                <a:ext uri="{FF2B5EF4-FFF2-40B4-BE49-F238E27FC236}">
                  <a16:creationId xmlns:a16="http://schemas.microsoft.com/office/drawing/2014/main" id="{E935D7D6-64D6-BAEC-1485-0279370C2F72}"/>
                </a:ext>
              </a:extLst>
            </p:cNvPr>
            <p:cNvSpPr/>
            <p:nvPr/>
          </p:nvSpPr>
          <p:spPr>
            <a:xfrm>
              <a:off x="3042445" y="2360118"/>
              <a:ext cx="3239858" cy="541176"/>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Intrinsic (Audience) Review</a:t>
              </a:r>
              <a:endParaRPr lang="en-IN" dirty="0"/>
            </a:p>
          </p:txBody>
        </p:sp>
        <p:sp>
          <p:nvSpPr>
            <p:cNvPr id="11" name="Oval 10">
              <a:extLst>
                <a:ext uri="{FF2B5EF4-FFF2-40B4-BE49-F238E27FC236}">
                  <a16:creationId xmlns:a16="http://schemas.microsoft.com/office/drawing/2014/main" id="{64F8CDA8-65BF-3EDE-87B2-3E5E283A6770}"/>
                </a:ext>
              </a:extLst>
            </p:cNvPr>
            <p:cNvSpPr/>
            <p:nvPr/>
          </p:nvSpPr>
          <p:spPr>
            <a:xfrm>
              <a:off x="6576839" y="2164175"/>
              <a:ext cx="933062" cy="933062"/>
            </a:xfrm>
            <a:prstGeom prst="ellipse">
              <a:avLst/>
            </a:prstGeom>
            <a:solidFill>
              <a:srgbClr val="A3D6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2.5</a:t>
              </a:r>
              <a:endParaRPr lang="en-IN" dirty="0"/>
            </a:p>
          </p:txBody>
        </p:sp>
        <p:sp>
          <p:nvSpPr>
            <p:cNvPr id="12" name="Oval 11">
              <a:extLst>
                <a:ext uri="{FF2B5EF4-FFF2-40B4-BE49-F238E27FC236}">
                  <a16:creationId xmlns:a16="http://schemas.microsoft.com/office/drawing/2014/main" id="{24EF06B4-F377-7A1F-723F-13E732E2D409}"/>
                </a:ext>
              </a:extLst>
            </p:cNvPr>
            <p:cNvSpPr/>
            <p:nvPr/>
          </p:nvSpPr>
          <p:spPr>
            <a:xfrm>
              <a:off x="9797144" y="2138517"/>
              <a:ext cx="1026368" cy="984378"/>
            </a:xfrm>
            <a:prstGeom prst="ellipse">
              <a:avLst/>
            </a:prstGeom>
            <a:solidFill>
              <a:srgbClr val="17F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4.5</a:t>
              </a:r>
              <a:endParaRPr lang="en-IN" dirty="0"/>
            </a:p>
          </p:txBody>
        </p:sp>
        <p:cxnSp>
          <p:nvCxnSpPr>
            <p:cNvPr id="13" name="Straight Arrow Connector 12">
              <a:extLst>
                <a:ext uri="{FF2B5EF4-FFF2-40B4-BE49-F238E27FC236}">
                  <a16:creationId xmlns:a16="http://schemas.microsoft.com/office/drawing/2014/main" id="{FFB63EB9-606A-E1D6-5119-3DAFF0F6E057}"/>
                </a:ext>
              </a:extLst>
            </p:cNvPr>
            <p:cNvCxnSpPr>
              <a:cxnSpLocks/>
            </p:cNvCxnSpPr>
            <p:nvPr/>
          </p:nvCxnSpPr>
          <p:spPr>
            <a:xfrm>
              <a:off x="7804437" y="2630706"/>
              <a:ext cx="1698172" cy="0"/>
            </a:xfrm>
            <a:prstGeom prst="straightConnector1">
              <a:avLst/>
            </a:prstGeom>
            <a:ln w="28575">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2B662C5-7799-2D71-DE85-6F7E94CE58FD}"/>
                </a:ext>
              </a:extLst>
            </p:cNvPr>
            <p:cNvSpPr txBox="1"/>
            <p:nvPr/>
          </p:nvSpPr>
          <p:spPr>
            <a:xfrm>
              <a:off x="7509901" y="2781042"/>
              <a:ext cx="2441822" cy="523220"/>
            </a:xfrm>
            <a:prstGeom prst="rect">
              <a:avLst/>
            </a:prstGeom>
            <a:noFill/>
          </p:spPr>
          <p:txBody>
            <a:bodyPr wrap="square" rtlCol="0">
              <a:spAutoFit/>
            </a:bodyPr>
            <a:lstStyle/>
            <a:p>
              <a:r>
                <a:rPr lang="en-US" sz="1400" dirty="0"/>
                <a:t>movie was good and audience treated it badly at launch</a:t>
              </a:r>
              <a:endParaRPr lang="en-IN" sz="1400" dirty="0"/>
            </a:p>
          </p:txBody>
        </p:sp>
      </p:grpSp>
      <p:sp>
        <p:nvSpPr>
          <p:cNvPr id="17" name="TextBox 16">
            <a:extLst>
              <a:ext uri="{FF2B5EF4-FFF2-40B4-BE49-F238E27FC236}">
                <a16:creationId xmlns:a16="http://schemas.microsoft.com/office/drawing/2014/main" id="{DE223CAD-59F0-E538-3ABC-01EF63C2E234}"/>
              </a:ext>
            </a:extLst>
          </p:cNvPr>
          <p:cNvSpPr txBox="1"/>
          <p:nvPr/>
        </p:nvSpPr>
        <p:spPr>
          <a:xfrm>
            <a:off x="8082334" y="1820810"/>
            <a:ext cx="1296955" cy="338554"/>
          </a:xfrm>
          <a:prstGeom prst="rect">
            <a:avLst/>
          </a:prstGeom>
          <a:noFill/>
        </p:spPr>
        <p:txBody>
          <a:bodyPr wrap="square" rtlCol="0">
            <a:spAutoFit/>
          </a:bodyPr>
          <a:lstStyle/>
          <a:p>
            <a:r>
              <a:rPr lang="en-US" sz="1600" dirty="0"/>
              <a:t>With time</a:t>
            </a:r>
            <a:endParaRPr lang="en-IN" sz="1600" dirty="0"/>
          </a:p>
        </p:txBody>
      </p:sp>
      <p:grpSp>
        <p:nvGrpSpPr>
          <p:cNvPr id="25" name="Group 24">
            <a:extLst>
              <a:ext uri="{FF2B5EF4-FFF2-40B4-BE49-F238E27FC236}">
                <a16:creationId xmlns:a16="http://schemas.microsoft.com/office/drawing/2014/main" id="{ECC1C1E3-4E22-5DFC-0DCC-1FB3F7BD103D}"/>
              </a:ext>
            </a:extLst>
          </p:cNvPr>
          <p:cNvGrpSpPr/>
          <p:nvPr/>
        </p:nvGrpSpPr>
        <p:grpSpPr>
          <a:xfrm>
            <a:off x="472984" y="4086808"/>
            <a:ext cx="6011791" cy="1962538"/>
            <a:chOff x="1079474" y="4086808"/>
            <a:chExt cx="6011791" cy="1962538"/>
          </a:xfrm>
        </p:grpSpPr>
        <p:sp>
          <p:nvSpPr>
            <p:cNvPr id="16" name="Oval 15">
              <a:extLst>
                <a:ext uri="{FF2B5EF4-FFF2-40B4-BE49-F238E27FC236}">
                  <a16:creationId xmlns:a16="http://schemas.microsoft.com/office/drawing/2014/main" id="{A1C34943-ADF7-378D-D528-2253B36E87B0}"/>
                </a:ext>
              </a:extLst>
            </p:cNvPr>
            <p:cNvSpPr/>
            <p:nvPr/>
          </p:nvSpPr>
          <p:spPr>
            <a:xfrm>
              <a:off x="1079474" y="4086808"/>
              <a:ext cx="1912775" cy="1962538"/>
            </a:xfrm>
            <a:prstGeom prst="ellipse">
              <a:avLst/>
            </a:prstGeom>
            <a:solidFill>
              <a:srgbClr val="17F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 </a:t>
              </a:r>
              <a:r>
                <a:rPr lang="en-US" sz="3200" dirty="0" err="1"/>
                <a:t>i</a:t>
              </a:r>
              <a:r>
                <a:rPr lang="en-US" sz="3200" dirty="0"/>
                <a:t> -  x</a:t>
              </a:r>
            </a:p>
            <a:p>
              <a:pPr algn="ctr"/>
              <a:r>
                <a:rPr lang="en-US" sz="1600" dirty="0"/>
                <a:t>Critique score</a:t>
              </a:r>
              <a:endParaRPr lang="en-IN" sz="1600" dirty="0"/>
            </a:p>
          </p:txBody>
        </p:sp>
        <p:cxnSp>
          <p:nvCxnSpPr>
            <p:cNvPr id="19" name="Straight Arrow Connector 18">
              <a:extLst>
                <a:ext uri="{FF2B5EF4-FFF2-40B4-BE49-F238E27FC236}">
                  <a16:creationId xmlns:a16="http://schemas.microsoft.com/office/drawing/2014/main" id="{E25344BF-C531-7E63-2F3A-7A3C19293F28}"/>
                </a:ext>
              </a:extLst>
            </p:cNvPr>
            <p:cNvCxnSpPr>
              <a:stCxn id="16" idx="7"/>
            </p:cNvCxnSpPr>
            <p:nvPr/>
          </p:nvCxnSpPr>
          <p:spPr>
            <a:xfrm flipV="1">
              <a:off x="2712130" y="4348065"/>
              <a:ext cx="1645266" cy="261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5B9581C-9EA5-6C33-5EC9-7F91BD583C17}"/>
                </a:ext>
              </a:extLst>
            </p:cNvPr>
            <p:cNvSpPr txBox="1"/>
            <p:nvPr/>
          </p:nvSpPr>
          <p:spPr>
            <a:xfrm>
              <a:off x="4441371" y="4086808"/>
              <a:ext cx="2379307" cy="584775"/>
            </a:xfrm>
            <a:prstGeom prst="rect">
              <a:avLst/>
            </a:prstGeom>
            <a:noFill/>
          </p:spPr>
          <p:txBody>
            <a:bodyPr wrap="square" rtlCol="0">
              <a:spAutoFit/>
            </a:bodyPr>
            <a:lstStyle/>
            <a:p>
              <a:r>
                <a:rPr lang="en-US" sz="1600" dirty="0"/>
                <a:t> </a:t>
              </a:r>
              <a:r>
                <a:rPr lang="en-US" sz="1600" dirty="0" err="1"/>
                <a:t>i</a:t>
              </a:r>
              <a:r>
                <a:rPr lang="en-US" sz="1600" dirty="0"/>
                <a:t> will range from 0-100</a:t>
              </a:r>
            </a:p>
            <a:p>
              <a:r>
                <a:rPr lang="en-US" sz="1600" dirty="0"/>
                <a:t>It works as others systems</a:t>
              </a:r>
              <a:endParaRPr lang="en-IN" sz="1600" dirty="0"/>
            </a:p>
          </p:txBody>
        </p:sp>
        <p:cxnSp>
          <p:nvCxnSpPr>
            <p:cNvPr id="22" name="Straight Arrow Connector 21">
              <a:extLst>
                <a:ext uri="{FF2B5EF4-FFF2-40B4-BE49-F238E27FC236}">
                  <a16:creationId xmlns:a16="http://schemas.microsoft.com/office/drawing/2014/main" id="{77183837-5686-B501-E011-1928B5501580}"/>
                </a:ext>
              </a:extLst>
            </p:cNvPr>
            <p:cNvCxnSpPr>
              <a:cxnSpLocks/>
              <a:stCxn id="16" idx="5"/>
            </p:cNvCxnSpPr>
            <p:nvPr/>
          </p:nvCxnSpPr>
          <p:spPr>
            <a:xfrm flipV="1">
              <a:off x="2712130" y="5735789"/>
              <a:ext cx="1645266" cy="261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2D8A60D-F5E6-9F10-1A83-ABA40327339B}"/>
                </a:ext>
              </a:extLst>
            </p:cNvPr>
            <p:cNvSpPr txBox="1"/>
            <p:nvPr/>
          </p:nvSpPr>
          <p:spPr>
            <a:xfrm>
              <a:off x="4441371" y="5425396"/>
              <a:ext cx="2649894" cy="523220"/>
            </a:xfrm>
            <a:prstGeom prst="rect">
              <a:avLst/>
            </a:prstGeom>
            <a:noFill/>
          </p:spPr>
          <p:txBody>
            <a:bodyPr wrap="square" rtlCol="0">
              <a:spAutoFit/>
            </a:bodyPr>
            <a:lstStyle/>
            <a:p>
              <a:r>
                <a:rPr lang="en-US" sz="1400" dirty="0"/>
                <a:t>X ranges from A to F used to show Artistic nature of film.</a:t>
              </a:r>
              <a:endParaRPr lang="en-IN" sz="1400" dirty="0"/>
            </a:p>
          </p:txBody>
        </p:sp>
      </p:grpSp>
      <p:sp>
        <p:nvSpPr>
          <p:cNvPr id="28" name="Oval 27" hidden="1">
            <a:extLst>
              <a:ext uri="{FF2B5EF4-FFF2-40B4-BE49-F238E27FC236}">
                <a16:creationId xmlns:a16="http://schemas.microsoft.com/office/drawing/2014/main" id="{4439602E-452F-B189-9005-9EDDF3A02F4D}"/>
              </a:ext>
            </a:extLst>
          </p:cNvPr>
          <p:cNvSpPr/>
          <p:nvPr/>
        </p:nvSpPr>
        <p:spPr>
          <a:xfrm>
            <a:off x="237020" y="3100063"/>
            <a:ext cx="933062" cy="933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5" name="Group 34">
            <a:extLst>
              <a:ext uri="{FF2B5EF4-FFF2-40B4-BE49-F238E27FC236}">
                <a16:creationId xmlns:a16="http://schemas.microsoft.com/office/drawing/2014/main" id="{31A33388-4F80-1965-EFA4-73F9F5762F9C}"/>
              </a:ext>
            </a:extLst>
          </p:cNvPr>
          <p:cNvGrpSpPr/>
          <p:nvPr/>
        </p:nvGrpSpPr>
        <p:grpSpPr>
          <a:xfrm>
            <a:off x="7219095" y="3877834"/>
            <a:ext cx="4509486" cy="2440944"/>
            <a:chOff x="7219095" y="3877834"/>
            <a:chExt cx="4509486" cy="2440944"/>
          </a:xfrm>
        </p:grpSpPr>
        <p:sp>
          <p:nvSpPr>
            <p:cNvPr id="26" name="Oval 25">
              <a:extLst>
                <a:ext uri="{FF2B5EF4-FFF2-40B4-BE49-F238E27FC236}">
                  <a16:creationId xmlns:a16="http://schemas.microsoft.com/office/drawing/2014/main" id="{DB293E96-866B-55E4-11DA-FF378DCA9EC4}"/>
                </a:ext>
              </a:extLst>
            </p:cNvPr>
            <p:cNvSpPr/>
            <p:nvPr/>
          </p:nvSpPr>
          <p:spPr>
            <a:xfrm>
              <a:off x="7265150" y="3877834"/>
              <a:ext cx="933062" cy="933062"/>
            </a:xfrm>
            <a:prstGeom prst="ellipse">
              <a:avLst/>
            </a:prstGeom>
            <a:solidFill>
              <a:srgbClr val="26FE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 – 3.75</a:t>
              </a:r>
              <a:endParaRPr lang="en-IN" dirty="0"/>
            </a:p>
          </p:txBody>
        </p:sp>
        <p:sp>
          <p:nvSpPr>
            <p:cNvPr id="27" name="Oval 26">
              <a:extLst>
                <a:ext uri="{FF2B5EF4-FFF2-40B4-BE49-F238E27FC236}">
                  <a16:creationId xmlns:a16="http://schemas.microsoft.com/office/drawing/2014/main" id="{B8581347-BEDB-C123-9A28-C0BE5736AFFB}"/>
                </a:ext>
              </a:extLst>
            </p:cNvPr>
            <p:cNvSpPr/>
            <p:nvPr/>
          </p:nvSpPr>
          <p:spPr>
            <a:xfrm>
              <a:off x="8490727" y="3877834"/>
              <a:ext cx="933062" cy="933062"/>
            </a:xfrm>
            <a:prstGeom prst="ellipse">
              <a:avLst/>
            </a:prstGeom>
            <a:solidFill>
              <a:srgbClr val="67FE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Lato" panose="020F0502020204030203" pitchFamily="34" charset="0"/>
                  <a:ea typeface="Lato" panose="020F0502020204030203" pitchFamily="34" charset="0"/>
                  <a:cs typeface="Lato" panose="020F0502020204030203" pitchFamily="34" charset="0"/>
                </a:rPr>
                <a:t>3.75 -  </a:t>
              </a:r>
            </a:p>
            <a:p>
              <a:pPr algn="ctr"/>
              <a:r>
                <a:rPr lang="en-US" sz="1600" dirty="0">
                  <a:latin typeface="Lato" panose="020F0502020204030203" pitchFamily="34" charset="0"/>
                  <a:ea typeface="Lato" panose="020F0502020204030203" pitchFamily="34" charset="0"/>
                  <a:cs typeface="Lato" panose="020F0502020204030203" pitchFamily="34" charset="0"/>
                </a:rPr>
                <a:t> 2.5</a:t>
              </a:r>
              <a:endParaRPr lang="en-IN" sz="1600" dirty="0">
                <a:latin typeface="Lato" panose="020F0502020204030203" pitchFamily="34" charset="0"/>
                <a:ea typeface="Lato" panose="020F0502020204030203" pitchFamily="34" charset="0"/>
                <a:cs typeface="Lato" panose="020F0502020204030203" pitchFamily="34" charset="0"/>
              </a:endParaRPr>
            </a:p>
          </p:txBody>
        </p:sp>
        <p:sp>
          <p:nvSpPr>
            <p:cNvPr id="29" name="Oval 28">
              <a:extLst>
                <a:ext uri="{FF2B5EF4-FFF2-40B4-BE49-F238E27FC236}">
                  <a16:creationId xmlns:a16="http://schemas.microsoft.com/office/drawing/2014/main" id="{C4583651-06A8-EB08-87E3-A8A37C5E2631}"/>
                </a:ext>
              </a:extLst>
            </p:cNvPr>
            <p:cNvSpPr/>
            <p:nvPr/>
          </p:nvSpPr>
          <p:spPr>
            <a:xfrm>
              <a:off x="8437206" y="5385716"/>
              <a:ext cx="933062" cy="933062"/>
            </a:xfrm>
            <a:prstGeom prst="ellipse">
              <a:avLst/>
            </a:prstGeom>
            <a:solidFill>
              <a:srgbClr val="F24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-3.75 – </a:t>
              </a:r>
            </a:p>
            <a:p>
              <a:pPr algn="ctr"/>
              <a:r>
                <a:rPr lang="en-US" sz="1400" dirty="0"/>
                <a:t>-2.5</a:t>
              </a:r>
              <a:endParaRPr lang="en-IN" sz="1400" dirty="0"/>
            </a:p>
          </p:txBody>
        </p:sp>
        <p:sp>
          <p:nvSpPr>
            <p:cNvPr id="30" name="Oval 29">
              <a:extLst>
                <a:ext uri="{FF2B5EF4-FFF2-40B4-BE49-F238E27FC236}">
                  <a16:creationId xmlns:a16="http://schemas.microsoft.com/office/drawing/2014/main" id="{D900FEE4-88C9-B515-F31B-CE5E7A572FB9}"/>
                </a:ext>
              </a:extLst>
            </p:cNvPr>
            <p:cNvSpPr/>
            <p:nvPr/>
          </p:nvSpPr>
          <p:spPr>
            <a:xfrm>
              <a:off x="7219095" y="5385716"/>
              <a:ext cx="933062" cy="9330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 –</a:t>
              </a:r>
            </a:p>
            <a:p>
              <a:pPr algn="ctr"/>
              <a:r>
                <a:rPr lang="en-US" dirty="0"/>
                <a:t>-3.75</a:t>
              </a:r>
              <a:endParaRPr lang="en-IN" dirty="0"/>
            </a:p>
          </p:txBody>
        </p:sp>
        <p:sp>
          <p:nvSpPr>
            <p:cNvPr id="31" name="Oval 30">
              <a:extLst>
                <a:ext uri="{FF2B5EF4-FFF2-40B4-BE49-F238E27FC236}">
                  <a16:creationId xmlns:a16="http://schemas.microsoft.com/office/drawing/2014/main" id="{3070839D-6718-2A42-9CF0-3012861B24CF}"/>
                </a:ext>
              </a:extLst>
            </p:cNvPr>
            <p:cNvSpPr/>
            <p:nvPr/>
          </p:nvSpPr>
          <p:spPr>
            <a:xfrm>
              <a:off x="9655317" y="5385716"/>
              <a:ext cx="933062" cy="933062"/>
            </a:xfrm>
            <a:prstGeom prst="ellipse">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-2.5  -</a:t>
              </a:r>
            </a:p>
            <a:p>
              <a:pPr algn="ctr"/>
              <a:r>
                <a:rPr lang="en-US" sz="1600" dirty="0"/>
                <a:t>-1</a:t>
              </a:r>
              <a:endParaRPr lang="en-IN" sz="1600" dirty="0"/>
            </a:p>
          </p:txBody>
        </p:sp>
        <p:sp>
          <p:nvSpPr>
            <p:cNvPr id="32" name="Oval 31">
              <a:extLst>
                <a:ext uri="{FF2B5EF4-FFF2-40B4-BE49-F238E27FC236}">
                  <a16:creationId xmlns:a16="http://schemas.microsoft.com/office/drawing/2014/main" id="{34E8E8F6-F936-8AD4-C7F0-E60E1347BE45}"/>
                </a:ext>
              </a:extLst>
            </p:cNvPr>
            <p:cNvSpPr/>
            <p:nvPr/>
          </p:nvSpPr>
          <p:spPr>
            <a:xfrm>
              <a:off x="9716305" y="3877834"/>
              <a:ext cx="933062" cy="933062"/>
            </a:xfrm>
            <a:prstGeom prst="ellipse">
              <a:avLst/>
            </a:prstGeom>
            <a:solidFill>
              <a:srgbClr val="98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2.5 -1</a:t>
              </a:r>
              <a:endParaRPr lang="en-IN" dirty="0"/>
            </a:p>
          </p:txBody>
        </p:sp>
        <p:sp>
          <p:nvSpPr>
            <p:cNvPr id="33" name="Oval 32">
              <a:extLst>
                <a:ext uri="{FF2B5EF4-FFF2-40B4-BE49-F238E27FC236}">
                  <a16:creationId xmlns:a16="http://schemas.microsoft.com/office/drawing/2014/main" id="{47CFDF0B-03CA-73F8-4A1C-98CE5D169BEB}"/>
                </a:ext>
              </a:extLst>
            </p:cNvPr>
            <p:cNvSpPr/>
            <p:nvPr/>
          </p:nvSpPr>
          <p:spPr>
            <a:xfrm>
              <a:off x="10795519" y="4706942"/>
              <a:ext cx="933062" cy="933062"/>
            </a:xfrm>
            <a:prstGeom prst="ellipse">
              <a:avLst/>
            </a:prstGeom>
            <a:solidFill>
              <a:srgbClr val="FE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50000"/>
                    </a:schemeClr>
                  </a:solidFill>
                </a:rPr>
                <a:t>1 to -1</a:t>
              </a:r>
              <a:endParaRPr lang="en-IN" dirty="0">
                <a:solidFill>
                  <a:schemeClr val="bg2">
                    <a:lumMod val="50000"/>
                  </a:schemeClr>
                </a:solidFill>
              </a:endParaRPr>
            </a:p>
          </p:txBody>
        </p:sp>
        <p:sp>
          <p:nvSpPr>
            <p:cNvPr id="34" name="TextBox 33">
              <a:extLst>
                <a:ext uri="{FF2B5EF4-FFF2-40B4-BE49-F238E27FC236}">
                  <a16:creationId xmlns:a16="http://schemas.microsoft.com/office/drawing/2014/main" id="{29314681-2690-A2B3-2829-AA64F9729C58}"/>
                </a:ext>
              </a:extLst>
            </p:cNvPr>
            <p:cNvSpPr txBox="1"/>
            <p:nvPr/>
          </p:nvSpPr>
          <p:spPr>
            <a:xfrm>
              <a:off x="8165813" y="4943869"/>
              <a:ext cx="2150707" cy="369332"/>
            </a:xfrm>
            <a:prstGeom prst="rect">
              <a:avLst/>
            </a:prstGeom>
            <a:noFill/>
          </p:spPr>
          <p:txBody>
            <a:bodyPr wrap="square" rtlCol="0">
              <a:spAutoFit/>
            </a:bodyPr>
            <a:lstStyle/>
            <a:p>
              <a:r>
                <a:rPr lang="en-US" dirty="0"/>
                <a:t>Audience score</a:t>
              </a:r>
              <a:endParaRPr lang="en-IN" dirty="0"/>
            </a:p>
          </p:txBody>
        </p:sp>
      </p:grpSp>
    </p:spTree>
    <p:extLst>
      <p:ext uri="{BB962C8B-B14F-4D97-AF65-F5344CB8AC3E}">
        <p14:creationId xmlns:p14="http://schemas.microsoft.com/office/powerpoint/2010/main" val="3537485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567280-4A3A-8DEC-9A22-BF26A6D762DF}"/>
              </a:ext>
            </a:extLst>
          </p:cNvPr>
          <p:cNvSpPr txBox="1"/>
          <p:nvPr/>
        </p:nvSpPr>
        <p:spPr>
          <a:xfrm>
            <a:off x="1023730" y="430937"/>
            <a:ext cx="4731026" cy="461665"/>
          </a:xfrm>
          <a:prstGeom prst="rect">
            <a:avLst/>
          </a:prstGeom>
          <a:noFill/>
        </p:spPr>
        <p:txBody>
          <a:bodyPr wrap="square" rtlCol="0">
            <a:spAutoFit/>
          </a:bodyPr>
          <a:lstStyle/>
          <a:p>
            <a:r>
              <a:rPr lang="en-IN" sz="2400" dirty="0"/>
              <a:t>No Absolute System</a:t>
            </a:r>
          </a:p>
        </p:txBody>
      </p:sp>
      <p:sp>
        <p:nvSpPr>
          <p:cNvPr id="3" name="TextBox 2">
            <a:extLst>
              <a:ext uri="{FF2B5EF4-FFF2-40B4-BE49-F238E27FC236}">
                <a16:creationId xmlns:a16="http://schemas.microsoft.com/office/drawing/2014/main" id="{47A6C627-B69A-B189-95D0-A11E28EB76F3}"/>
              </a:ext>
            </a:extLst>
          </p:cNvPr>
          <p:cNvSpPr txBox="1"/>
          <p:nvPr/>
        </p:nvSpPr>
        <p:spPr>
          <a:xfrm>
            <a:off x="1875184" y="822715"/>
            <a:ext cx="9710530" cy="338554"/>
          </a:xfrm>
          <a:prstGeom prst="rect">
            <a:avLst/>
          </a:prstGeom>
          <a:noFill/>
        </p:spPr>
        <p:txBody>
          <a:bodyPr wrap="square" rtlCol="0">
            <a:spAutoFit/>
          </a:bodyPr>
          <a:lstStyle/>
          <a:p>
            <a:r>
              <a:rPr lang="en-IN" sz="1600" dirty="0"/>
              <a:t>        </a:t>
            </a:r>
            <a:r>
              <a:rPr lang="en-IN" sz="1400" i="1" dirty="0"/>
              <a:t>This last slide is meant to show the unavoidable flaws and cons face by every system and is more thought based.</a:t>
            </a:r>
          </a:p>
        </p:txBody>
      </p:sp>
      <p:sp>
        <p:nvSpPr>
          <p:cNvPr id="4" name="TextBox 3">
            <a:extLst>
              <a:ext uri="{FF2B5EF4-FFF2-40B4-BE49-F238E27FC236}">
                <a16:creationId xmlns:a16="http://schemas.microsoft.com/office/drawing/2014/main" id="{C2A85C49-C063-AD38-0751-1FCBB382A0F3}"/>
              </a:ext>
            </a:extLst>
          </p:cNvPr>
          <p:cNvSpPr txBox="1"/>
          <p:nvPr/>
        </p:nvSpPr>
        <p:spPr>
          <a:xfrm>
            <a:off x="1045266" y="1284380"/>
            <a:ext cx="9906000" cy="4893647"/>
          </a:xfrm>
          <a:prstGeom prst="rect">
            <a:avLst/>
          </a:prstGeom>
          <a:noFill/>
        </p:spPr>
        <p:txBody>
          <a:bodyPr wrap="square" rtlCol="0">
            <a:spAutoFit/>
          </a:bodyPr>
          <a:lstStyle/>
          <a:p>
            <a:r>
              <a:rPr lang="en-IN" dirty="0"/>
              <a:t>                         </a:t>
            </a:r>
            <a:r>
              <a:rPr lang="en-IN" sz="2400" dirty="0"/>
              <a:t>                               “Art is subjective”</a:t>
            </a:r>
          </a:p>
          <a:p>
            <a:r>
              <a:rPr lang="en-IN" sz="1600" dirty="0"/>
              <a:t>            </a:t>
            </a:r>
          </a:p>
          <a:p>
            <a:r>
              <a:rPr lang="en-IN" sz="1600" dirty="0"/>
              <a:t>                     So, </a:t>
            </a:r>
            <a:r>
              <a:rPr lang="en-IN" sz="1600" b="1" dirty="0"/>
              <a:t>there is no perfect or imperfect in an individual view</a:t>
            </a:r>
            <a:r>
              <a:rPr lang="en-IN" sz="1600" dirty="0"/>
              <a:t>. We simply need not to judge it, but rather </a:t>
            </a:r>
            <a:r>
              <a:rPr lang="en-IN" sz="1600" b="1" dirty="0"/>
              <a:t>Enjoy</a:t>
            </a:r>
            <a:r>
              <a:rPr lang="en-IN" sz="1600" dirty="0"/>
              <a:t> it. But as we are the monkeys that count rocks to judge who has the most rocks, we judge everything. We try to </a:t>
            </a:r>
            <a:r>
              <a:rPr lang="en-IN" sz="1600" b="1" dirty="0"/>
              <a:t>find meaning and context</a:t>
            </a:r>
            <a:r>
              <a:rPr lang="en-IN" sz="1600" dirty="0"/>
              <a:t> from everything eyes can see, ears can listen to deep emotions we feel. And art is something that intrigues the mind. We judge art to show how much we love one over another and how this one is better than other. </a:t>
            </a:r>
          </a:p>
          <a:p>
            <a:endParaRPr lang="en-IN" sz="1600" dirty="0"/>
          </a:p>
          <a:p>
            <a:r>
              <a:rPr lang="en-IN" sz="1600" dirty="0"/>
              <a:t>That is </a:t>
            </a:r>
            <a:r>
              <a:rPr lang="en-IN" sz="1600" b="1" dirty="0"/>
              <a:t>intrinsic reviewing</a:t>
            </a:r>
            <a:r>
              <a:rPr lang="en-IN" sz="1600" dirty="0"/>
              <a:t>. It is simple, u love favourite thing and just love it. Others have other favourite things and they love it. Your review/opinion doesn’t bother them and theirs doesn’t bother you same way</a:t>
            </a:r>
            <a:r>
              <a:rPr lang="en-IN" sz="1600" dirty="0">
                <a:solidFill>
                  <a:schemeClr val="bg2">
                    <a:lumMod val="75000"/>
                  </a:schemeClr>
                </a:solidFill>
              </a:rPr>
              <a:t>.(until unless you are a mad scientists about to change course of history with your research.)</a:t>
            </a:r>
          </a:p>
          <a:p>
            <a:endParaRPr lang="en-IN" sz="1600" dirty="0">
              <a:solidFill>
                <a:schemeClr val="bg2">
                  <a:lumMod val="50000"/>
                </a:schemeClr>
              </a:solidFill>
            </a:endParaRPr>
          </a:p>
          <a:p>
            <a:r>
              <a:rPr lang="en-IN" sz="1600" dirty="0">
                <a:solidFill>
                  <a:schemeClr val="bg2">
                    <a:lumMod val="10000"/>
                  </a:schemeClr>
                </a:solidFill>
              </a:rPr>
              <a:t>                     Problem with </a:t>
            </a:r>
            <a:r>
              <a:rPr lang="en-IN" sz="1600" b="1" dirty="0">
                <a:solidFill>
                  <a:schemeClr val="bg2">
                    <a:lumMod val="10000"/>
                  </a:schemeClr>
                </a:solidFill>
              </a:rPr>
              <a:t>extrinsic review</a:t>
            </a:r>
            <a:r>
              <a:rPr lang="en-IN" sz="1600" dirty="0">
                <a:solidFill>
                  <a:schemeClr val="bg2">
                    <a:lumMod val="10000"/>
                  </a:schemeClr>
                </a:solidFill>
              </a:rPr>
              <a:t> is ‘It TRULY doesn’t matter’ for an individual to not love an bad art/work. But modern monkeys are  different in every sense and way that past monkeys that built this system are. We just have </a:t>
            </a:r>
            <a:r>
              <a:rPr lang="en-IN" sz="1600" b="1" dirty="0">
                <a:solidFill>
                  <a:schemeClr val="bg2">
                    <a:lumMod val="10000"/>
                  </a:schemeClr>
                </a:solidFill>
              </a:rPr>
              <a:t>too much</a:t>
            </a:r>
            <a:r>
              <a:rPr lang="en-IN" sz="1600" dirty="0">
                <a:solidFill>
                  <a:schemeClr val="bg2">
                    <a:lumMod val="10000"/>
                  </a:schemeClr>
                </a:solidFill>
              </a:rPr>
              <a:t> good art. And </a:t>
            </a:r>
            <a:r>
              <a:rPr lang="en-IN" sz="1600" b="1" dirty="0">
                <a:solidFill>
                  <a:schemeClr val="bg2">
                    <a:lumMod val="10000"/>
                  </a:schemeClr>
                </a:solidFill>
              </a:rPr>
              <a:t>too much</a:t>
            </a:r>
            <a:r>
              <a:rPr lang="en-IN" sz="1600" dirty="0">
                <a:solidFill>
                  <a:schemeClr val="bg2">
                    <a:lumMod val="10000"/>
                  </a:schemeClr>
                </a:solidFill>
              </a:rPr>
              <a:t> bad art. We just want to differentiate what is good or bad not which is good or bad.</a:t>
            </a:r>
          </a:p>
          <a:p>
            <a:r>
              <a:rPr lang="en-IN" sz="1600" dirty="0">
                <a:solidFill>
                  <a:schemeClr val="bg2">
                    <a:lumMod val="10000"/>
                  </a:schemeClr>
                </a:solidFill>
              </a:rPr>
              <a:t>Our systems might show if something is good and if so we give it a try. No more argument. It feels dumb to chase the ultimate critique of a product when you love it. May be Intrinsic critique plays important role in modern review system then Extrinsic critique. That’s all we may need. An Intrinsic love.</a:t>
            </a:r>
          </a:p>
        </p:txBody>
      </p:sp>
    </p:spTree>
    <p:extLst>
      <p:ext uri="{BB962C8B-B14F-4D97-AF65-F5344CB8AC3E}">
        <p14:creationId xmlns:p14="http://schemas.microsoft.com/office/powerpoint/2010/main" val="3106763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695</TotalTime>
  <Words>1464</Words>
  <Application>Microsoft Office PowerPoint</Application>
  <PresentationFormat>Widescreen</PresentationFormat>
  <Paragraphs>109</Paragraphs>
  <Slides>10</Slides>
  <Notes>0</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Lato</vt:lpstr>
      <vt:lpstr>Tahoma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Jeevan Pamidipati</dc:creator>
  <cp:lastModifiedBy>Jeevan Pamidipati</cp:lastModifiedBy>
  <cp:revision>4</cp:revision>
  <dcterms:created xsi:type="dcterms:W3CDTF">2023-04-12T19:42:33Z</dcterms:created>
  <dcterms:modified xsi:type="dcterms:W3CDTF">2023-04-16T07:32:33Z</dcterms:modified>
</cp:coreProperties>
</file>