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SimSun" panose="02010600030101010101" pitchFamily="2" charset="-122"/>
      <p:regular r:id="rId19"/>
    </p:embeddedFont>
    <p:embeddedFont>
      <p:font typeface="Roboto Bold" panose="02000000000000000000"/>
      <p:bold r:id="rId20"/>
    </p:embeddedFont>
    <p:embeddedFont>
      <p:font typeface="Roboto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390525"/>
            <a:ext cx="18288000" cy="9896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6626" y="931070"/>
            <a:ext cx="16414750" cy="1624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39800" y="2764632"/>
            <a:ext cx="16424276" cy="147161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9367838"/>
            <a:ext cx="4267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9367838"/>
            <a:ext cx="5791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9367838"/>
            <a:ext cx="42672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85750"/>
            <a:ext cx="4114800" cy="89058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85750"/>
            <a:ext cx="12039600" cy="8905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6884195"/>
            <a:ext cx="15773400" cy="2250281"/>
          </a:xfrm>
        </p:spPr>
        <p:txBody>
          <a:bodyPr/>
          <a:lstStyle>
            <a:lvl1pPr marL="0" indent="0">
              <a:buNone/>
              <a:defRPr sz="3600"/>
            </a:lvl1pPr>
            <a:lvl2pPr marL="685800" indent="0">
              <a:buNone/>
              <a:defRPr sz="3000"/>
            </a:lvl2pPr>
            <a:lvl3pPr marL="1371600" indent="0">
              <a:buNone/>
              <a:defRPr sz="27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62125"/>
            <a:ext cx="8077200" cy="742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762125"/>
            <a:ext cx="8077200" cy="742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476" y="2521745"/>
            <a:ext cx="7737474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476" y="3757613"/>
            <a:ext cx="7737474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5576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6" cy="55268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685800"/>
            <a:ext cx="5899150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5576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6" y="3086100"/>
            <a:ext cx="5899150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476" y="685800"/>
            <a:ext cx="5899150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5576" y="1481138"/>
            <a:ext cx="9258300" cy="7310438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476" y="3086100"/>
            <a:ext cx="5899150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914400" y="285750"/>
            <a:ext cx="16459200" cy="8739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914400" y="1762125"/>
            <a:ext cx="16459200" cy="7429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9367838"/>
            <a:ext cx="4267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1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9367838"/>
            <a:ext cx="5791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1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106400" y="9367838"/>
            <a:ext cx="42672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1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514350" indent="-514350" algn="l" rtl="0" fontAlgn="base">
        <a:spcBef>
          <a:spcPct val="30000"/>
        </a:spcBef>
        <a:spcAft>
          <a:spcPct val="0"/>
        </a:spcAft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4425" indent="-428625" algn="l" rtl="0" fontAlgn="base">
        <a:spcBef>
          <a:spcPct val="30000"/>
        </a:spcBef>
        <a:spcAft>
          <a:spcPct val="0"/>
        </a:spcAft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rtl="0" fontAlgn="base">
        <a:spcBef>
          <a:spcPct val="30000"/>
        </a:spcBef>
        <a:spcAft>
          <a:spcPct val="0"/>
        </a:spcAft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rtl="0" fontAlgn="base">
        <a:spcBef>
          <a:spcPct val="30000"/>
        </a:spcBef>
        <a:spcAft>
          <a:spcPct val="0"/>
        </a:spcAft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rtl="0" fontAlgn="base">
        <a:spcBef>
          <a:spcPct val="30000"/>
        </a:spcBef>
        <a:spcAft>
          <a:spcPct val="0"/>
        </a:spcAft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0810" r="-10810"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73" y="7195600"/>
            <a:ext cx="2540255" cy="57155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325215" y="4438446"/>
            <a:ext cx="6538782" cy="113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9000" spc="89">
                <a:solidFill>
                  <a:srgbClr val="FFFFFF"/>
                </a:solidFill>
                <a:latin typeface="Roboto Bold" panose="02000000000000000000"/>
              </a:rPr>
              <a:t>FRESHCO</a:t>
            </a:r>
            <a:endParaRPr lang="en-US" sz="9000" spc="89">
              <a:solidFill>
                <a:srgbClr val="FFFFFF"/>
              </a:solidFill>
              <a:latin typeface="Roboto Bold" panose="020000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08454" y="4438446"/>
            <a:ext cx="8327120" cy="113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80"/>
              </a:lnSpc>
            </a:pPr>
            <a:r>
              <a:rPr lang="en-US" sz="9000" spc="89">
                <a:solidFill>
                  <a:srgbClr val="F7CC3A"/>
                </a:solidFill>
                <a:latin typeface="Roboto Bold" panose="02000000000000000000"/>
              </a:rPr>
              <a:t>HYPERMARKET</a:t>
            </a:r>
            <a:endParaRPr lang="en-US" sz="9000" spc="89">
              <a:solidFill>
                <a:srgbClr val="F7CC3A"/>
              </a:solidFill>
              <a:latin typeface="Roboto Bold" panose="020000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81928" y="3472610"/>
            <a:ext cx="11206273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60">
                <a:solidFill>
                  <a:srgbClr val="F7CC3A"/>
                </a:solidFill>
                <a:latin typeface="Roboto" panose="02000000000000000000"/>
              </a:rPr>
              <a:t>Business analysis of freshco hypermarket introducing a home delivery service in the year</a:t>
            </a:r>
            <a:r>
              <a:rPr lang="en-US" sz="2100" spc="260">
                <a:solidFill>
                  <a:srgbClr val="F7CC3A"/>
                </a:solidFill>
                <a:latin typeface="Roboto" panose="02000000000000000000"/>
              </a:rPr>
              <a:t> 2021.</a:t>
            </a:r>
            <a:endParaRPr lang="en-US" sz="2100" spc="260">
              <a:solidFill>
                <a:srgbClr val="F7CC3A"/>
              </a:solidFill>
              <a:latin typeface="Roboto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85052" y="5720517"/>
            <a:ext cx="1071789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Roboto" panose="02000000000000000000"/>
              </a:rPr>
              <a:t> To ensure seamless operations and optimize customer satisfaction, the store diligently maintained a comprehensive transaction data sheet, containing detailed information at the order level.</a:t>
            </a:r>
            <a:endParaRPr lang="en-US" sz="2000">
              <a:solidFill>
                <a:srgbClr val="FFFFFF"/>
              </a:solidFill>
              <a:latin typeface="Roboto" panose="020000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388202" y="9220200"/>
            <a:ext cx="2268042" cy="56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  <a:spcBef>
                <a:spcPct val="0"/>
              </a:spcBef>
            </a:pPr>
            <a:r>
              <a:rPr lang="en-US" sz="3500" spc="35">
                <a:solidFill>
                  <a:srgbClr val="FFFFFF"/>
                </a:solidFill>
                <a:latin typeface="Roboto Bold" panose="02000000000000000000"/>
              </a:rPr>
              <a:t>~ Jeevan S</a:t>
            </a:r>
            <a:endParaRPr lang="en-US" sz="3500" spc="35">
              <a:solidFill>
                <a:srgbClr val="FFFFFF"/>
              </a:solidFill>
              <a:latin typeface="Roboto Bold" panose="0200000000000000000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-1254760" y="176466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541906"/>
            <a:ext cx="16408988" cy="3532009"/>
          </a:xfrm>
          <a:custGeom>
            <a:avLst/>
            <a:gdLst/>
            <a:ahLst/>
            <a:cxnLst/>
            <a:rect l="l" t="t" r="r" b="b"/>
            <a:pathLst>
              <a:path w="16408988" h="3532009">
                <a:moveTo>
                  <a:pt x="0" y="0"/>
                </a:moveTo>
                <a:lnTo>
                  <a:pt x="16408988" y="0"/>
                </a:lnTo>
                <a:lnTo>
                  <a:pt x="16408988" y="3532010"/>
                </a:lnTo>
                <a:lnTo>
                  <a:pt x="0" y="353201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94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9892" y="364740"/>
            <a:ext cx="9263155" cy="100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5"/>
              </a:lnSpc>
            </a:pPr>
            <a:r>
              <a:rPr lang="en-US" sz="3400" spc="34">
                <a:solidFill>
                  <a:srgbClr val="4470C3"/>
                </a:solidFill>
                <a:latin typeface="Roboto Bold" panose="02000000000000000000"/>
              </a:rPr>
              <a:t>Completion rate at source level</a:t>
            </a:r>
            <a:endParaRPr lang="en-US" sz="3400" spc="34">
              <a:solidFill>
                <a:srgbClr val="4470C3"/>
              </a:solidFill>
              <a:latin typeface="Roboto Bold" panose="02000000000000000000"/>
            </a:endParaRPr>
          </a:p>
          <a:p>
            <a:pPr>
              <a:lnSpc>
                <a:spcPts val="394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957354"/>
            <a:ext cx="16975261" cy="7065473"/>
            <a:chOff x="0" y="0"/>
            <a:chExt cx="4470851" cy="1860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0851" cy="1860865"/>
            </a:xfrm>
            <a:custGeom>
              <a:avLst/>
              <a:gdLst/>
              <a:ahLst/>
              <a:cxnLst/>
              <a:rect l="l" t="t" r="r" b="b"/>
              <a:pathLst>
                <a:path w="4470851" h="1860865">
                  <a:moveTo>
                    <a:pt x="0" y="0"/>
                  </a:moveTo>
                  <a:lnTo>
                    <a:pt x="4470851" y="0"/>
                  </a:lnTo>
                  <a:lnTo>
                    <a:pt x="4470851" y="1860865"/>
                  </a:lnTo>
                  <a:lnTo>
                    <a:pt x="0" y="18608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4470851" cy="19561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360"/>
                </a:lnSpc>
              </a:pPr>
              <a:r>
                <a:rPr lang="en-US" sz="2400" spc="297">
                  <a:solidFill>
                    <a:srgbClr val="000000"/>
                  </a:solidFill>
                  <a:latin typeface="Arial" panose="020B0604020202020204"/>
                </a:rPr>
                <a:t>Operational Insights:</a:t>
              </a:r>
              <a:endParaRPr lang="en-US" sz="2400" spc="297">
                <a:solidFill>
                  <a:srgbClr val="000000"/>
                </a:solidFill>
                <a:latin typeface="Arial" panose="020B0604020202020204"/>
              </a:endParaRPr>
            </a:p>
            <a:p>
              <a:pPr marL="518160" lvl="1" indent="-259080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 spc="297">
                  <a:solidFill>
                    <a:srgbClr val="000000"/>
                  </a:solidFill>
                  <a:latin typeface="Arial" panose="020B0604020202020204"/>
                </a:rPr>
                <a:t>Late Night orders incur the highest average delivery charges, possibly due to factors such as increased labor costs for nighttime deliveries or higher demand during late hours.</a:t>
              </a:r>
              <a:endParaRPr lang="en-US" sz="2400" spc="297">
                <a:solidFill>
                  <a:srgbClr val="000000"/>
                </a:solidFill>
                <a:latin typeface="Arial" panose="020B0604020202020204"/>
              </a:endParaRPr>
            </a:p>
            <a:p>
              <a:pPr marL="518160" lvl="1" indent="-259080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 spc="297">
                  <a:solidFill>
                    <a:srgbClr val="000000"/>
                  </a:solidFill>
                  <a:latin typeface="Arial" panose="020B0604020202020204"/>
                </a:rPr>
                <a:t>Nighttime deliveries may involve additional logistical challenges or higher transportation costs, contributing to the higher average charges.</a:t>
              </a:r>
              <a:endParaRPr lang="en-US" sz="2400" spc="297">
                <a:solidFill>
                  <a:srgbClr val="000000"/>
                </a:solidFill>
                <a:latin typeface="Arial" panose="020B0604020202020204"/>
              </a:endParaRPr>
            </a:p>
            <a:p>
              <a:pPr marL="518160" lvl="1" indent="-259080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 spc="297">
                  <a:solidFill>
                    <a:srgbClr val="000000"/>
                  </a:solidFill>
                  <a:latin typeface="Arial" panose="020B0604020202020204"/>
                </a:rPr>
                <a:t>Morning and Afternoon slots, having lower average delivery charges, may indicate more efficient delivery operations or lower demand during these times.</a:t>
              </a:r>
              <a:endParaRPr lang="en-US" sz="2400" spc="297">
                <a:solidFill>
                  <a:srgbClr val="000000"/>
                </a:solidFill>
                <a:latin typeface="Arial" panose="020B0604020202020204"/>
              </a:endParaRPr>
            </a:p>
            <a:p>
              <a:pPr marL="518160" lvl="1" indent="-259080">
                <a:lnSpc>
                  <a:spcPts val="3360"/>
                </a:lnSpc>
                <a:buFont typeface="Arial" panose="020B0604020202020204"/>
                <a:buChar char="•"/>
              </a:pPr>
              <a:r>
                <a:rPr lang="en-US" sz="2400" spc="297">
                  <a:solidFill>
                    <a:srgbClr val="000000"/>
                  </a:solidFill>
                  <a:latin typeface="Arial" panose="020B0604020202020204"/>
                </a:rPr>
                <a:t>Understanding slot-wise differences in delivery charges can help businesses optimize delivery routes, allocate resources effectively, and adjust pricing strategies to maintain profitability while meeting customer expectations.</a:t>
              </a:r>
              <a:endParaRPr lang="en-US" sz="2400" spc="297">
                <a:solidFill>
                  <a:srgbClr val="000000"/>
                </a:solidFill>
                <a:latin typeface="Arial" panose="020B0604020202020204"/>
              </a:endParaRPr>
            </a:p>
            <a:p>
              <a:pPr>
                <a:lnSpc>
                  <a:spcPts val="350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71833" y="631200"/>
            <a:ext cx="7193840" cy="1116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  <a:spcBef>
                <a:spcPct val="0"/>
              </a:spcBef>
            </a:pPr>
            <a:r>
              <a:rPr lang="en-US" sz="3500" spc="35">
                <a:solidFill>
                  <a:srgbClr val="000000"/>
                </a:solidFill>
                <a:latin typeface="Roboto Bold" panose="02000000000000000000"/>
              </a:rPr>
              <a:t>Pattern in delivery charges with delivery slot</a:t>
            </a:r>
            <a:endParaRPr lang="en-US" sz="3500" spc="35">
              <a:solidFill>
                <a:srgbClr val="000000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433532"/>
            <a:ext cx="15816358" cy="5419936"/>
          </a:xfrm>
          <a:custGeom>
            <a:avLst/>
            <a:gdLst/>
            <a:ahLst/>
            <a:cxnLst/>
            <a:rect l="l" t="t" r="r" b="b"/>
            <a:pathLst>
              <a:path w="15816358" h="5419936">
                <a:moveTo>
                  <a:pt x="0" y="0"/>
                </a:moveTo>
                <a:lnTo>
                  <a:pt x="15816358" y="0"/>
                </a:lnTo>
                <a:lnTo>
                  <a:pt x="15816358" y="5419936"/>
                </a:lnTo>
                <a:lnTo>
                  <a:pt x="0" y="541993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7904" y="990600"/>
            <a:ext cx="9501498" cy="518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0"/>
              </a:lnSpc>
              <a:spcBef>
                <a:spcPct val="0"/>
              </a:spcBef>
            </a:pPr>
            <a:r>
              <a:rPr lang="en-US" sz="3200" spc="32">
                <a:solidFill>
                  <a:srgbClr val="4470C3"/>
                </a:solidFill>
                <a:latin typeface="Roboto" panose="02000000000000000000"/>
              </a:rPr>
              <a:t>P</a:t>
            </a:r>
            <a:r>
              <a:rPr lang="en-US" sz="3200" spc="32">
                <a:solidFill>
                  <a:srgbClr val="4470C3"/>
                </a:solidFill>
                <a:latin typeface="Roboto" panose="02000000000000000000"/>
              </a:rPr>
              <a:t>attern in delivery charges with delivery slot</a:t>
            </a:r>
            <a:endParaRPr lang="en-US" sz="3200" spc="32">
              <a:solidFill>
                <a:srgbClr val="4470C3"/>
              </a:solidFill>
              <a:latin typeface="Roboto" panose="0200000000000000000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0810" r="-10810"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873" y="6142422"/>
            <a:ext cx="2540255" cy="57155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561043" y="4514646"/>
            <a:ext cx="4211472" cy="113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9000" spc="89">
                <a:solidFill>
                  <a:srgbClr val="FFFFFF"/>
                </a:solidFill>
                <a:latin typeface="Roboto Bold" panose="02000000000000000000"/>
              </a:rPr>
              <a:t>THANK</a:t>
            </a:r>
            <a:endParaRPr lang="en-US" sz="9000" spc="89">
              <a:solidFill>
                <a:srgbClr val="FFFFFF"/>
              </a:solidFill>
              <a:latin typeface="Roboto Bold" panose="020000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023105" y="4514646"/>
            <a:ext cx="2703852" cy="113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9000" spc="89">
                <a:solidFill>
                  <a:srgbClr val="F7CC3A"/>
                </a:solidFill>
                <a:latin typeface="Roboto Bold" panose="02000000000000000000"/>
              </a:rPr>
              <a:t>YOU</a:t>
            </a:r>
            <a:endParaRPr lang="en-US" sz="9000" spc="89">
              <a:solidFill>
                <a:srgbClr val="F7CC3A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00200" y="1028700"/>
            <a:ext cx="16487600" cy="7424900"/>
            <a:chOff x="0" y="0"/>
            <a:chExt cx="4342413" cy="19555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42413" cy="1955529"/>
            </a:xfrm>
            <a:custGeom>
              <a:avLst/>
              <a:gdLst/>
              <a:ahLst/>
              <a:cxnLst/>
              <a:rect l="l" t="t" r="r" b="b"/>
              <a:pathLst>
                <a:path w="4342413" h="1955529">
                  <a:moveTo>
                    <a:pt x="0" y="0"/>
                  </a:moveTo>
                  <a:lnTo>
                    <a:pt x="4342413" y="0"/>
                  </a:lnTo>
                  <a:lnTo>
                    <a:pt x="4342413" y="1955529"/>
                  </a:lnTo>
                  <a:lnTo>
                    <a:pt x="0" y="19555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342413" cy="19745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1079500" lvl="2" indent="-360045" algn="ctr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Across all slots and acquisition months, the grand total sum of product amount is $8,004,849, with total delivery charges amounting to $468,946.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 marL="1079500" lvl="2" indent="-360045" algn="ctr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The overall average percentage of delivery charges relative to the product amount is approximately 5.86%.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 marL="539750" lvl="1" indent="-269875" algn="ctr">
                <a:lnSpc>
                  <a:spcPts val="3150"/>
                </a:lnSpc>
                <a:buFont typeface="Arial" panose="020B0604020202020204"/>
                <a:buChar char="•"/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Slot-specific Trends: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 marL="1079500" lvl="2" indent="-360045" algn="ctr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Late Night slots tend to have a higher percentage of delivery charges relative to the product amount compared to other slots, with an average of 12.26%.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 marL="1079500" lvl="2" indent="-360045" algn="ctr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Morning slots, on the other hand, have the lowest average percentage of delivery charges at 5.29%.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 marL="539750" lvl="1" indent="-269875" algn="ctr">
                <a:lnSpc>
                  <a:spcPts val="3150"/>
                </a:lnSpc>
                <a:buFont typeface="Arial" panose="020B0604020202020204"/>
                <a:buChar char="•"/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Month-wise Trends: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 marL="1079500" lvl="2" indent="-360045" algn="ctr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Across all slots, there is variation in the average percentage of delivery charges across different acquisition months.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 marL="1079500" lvl="2" indent="-360045" algn="ctr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For instance, Late Night slot acquisition month 2 has the highest average percentage of delivery charges at 15.48%, while Morning slot acquisition month 9 has the lowest at 0.67%.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0100" y="2133602"/>
            <a:ext cx="17387800" cy="6400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0"/>
              </a:lnSpc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      Trends and Patterns: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marL="1079500" lvl="2" indent="-360045" algn="just">
              <a:lnSpc>
                <a:spcPts val="315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Acr</a:t>
            </a: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oss all slots and acquisition months, the grand total sum of product amount is $8,004,849, with total delivery charges amounting to $468,946.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marL="1079500" lvl="2" indent="-360045" algn="just">
              <a:lnSpc>
                <a:spcPts val="315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The overall average percentage of delivery charges relative to the product amount is approximately 5.86%.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algn="just">
              <a:lnSpc>
                <a:spcPts val="3150"/>
              </a:lnSpc>
              <a:spcBef>
                <a:spcPct val="0"/>
              </a:spcBef>
            </a:pPr>
          </a:p>
          <a:p>
            <a:pPr algn="just">
              <a:lnSpc>
                <a:spcPts val="3150"/>
              </a:lnSpc>
              <a:spcBef>
                <a:spcPct val="0"/>
              </a:spcBef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      </a:t>
            </a: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Slot-specific Trends: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marL="1079500" lvl="2" indent="-360045" algn="just">
              <a:lnSpc>
                <a:spcPts val="315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Late Night slots tend to have a higher percentage of delivery charges relative to the product amount compared to other slots, with an average of 12.26%.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marL="1079500" lvl="2" indent="-360045" algn="just">
              <a:lnSpc>
                <a:spcPts val="315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Morning slots, on the other hand, have the lowest average percentage of delivery charges at 5.29%.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algn="just">
              <a:lnSpc>
                <a:spcPts val="3150"/>
              </a:lnSpc>
              <a:spcBef>
                <a:spcPct val="0"/>
              </a:spcBef>
            </a:pPr>
          </a:p>
          <a:p>
            <a:pPr algn="just">
              <a:lnSpc>
                <a:spcPts val="3150"/>
              </a:lnSpc>
              <a:spcBef>
                <a:spcPct val="0"/>
              </a:spcBef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      </a:t>
            </a: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Month-wise Trends: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marL="1079500" lvl="2" indent="-360045" algn="just">
              <a:lnSpc>
                <a:spcPts val="315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Across all slots, there is variation in the average percentage of delivery charges across different acquisition months.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marL="1079500" lvl="2" indent="-360045" algn="just">
              <a:lnSpc>
                <a:spcPts val="3150"/>
              </a:lnSpc>
              <a:spcBef>
                <a:spcPct val="0"/>
              </a:spcBef>
              <a:buFont typeface="Arial" panose="020B0604020202020204"/>
              <a:buChar char="⚬"/>
            </a:pPr>
            <a:r>
              <a:rPr lang="en-US" sz="2500" spc="25">
                <a:solidFill>
                  <a:srgbClr val="000000"/>
                </a:solidFill>
                <a:latin typeface="Roboto" panose="02000000000000000000"/>
              </a:rPr>
              <a:t>For instance, Late Night slot acquisition month 2 has the highest average percentage of delivery charges at 15.48%, while Morning slot acquisition month 9 has the lowest at 0.67%.</a:t>
            </a:r>
            <a:endParaRPr lang="en-US" sz="2500" spc="25">
              <a:solidFill>
                <a:srgbClr val="000000"/>
              </a:solidFill>
              <a:latin typeface="Roboto" panose="02000000000000000000"/>
            </a:endParaRPr>
          </a:p>
          <a:p>
            <a:pPr algn="just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669273" y="507113"/>
            <a:ext cx="9394288" cy="1005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  <a:spcBef>
                <a:spcPct val="0"/>
              </a:spcBef>
            </a:pPr>
            <a:r>
              <a:rPr lang="en-US" sz="3100" spc="31">
                <a:solidFill>
                  <a:srgbClr val="000000"/>
                </a:solidFill>
                <a:latin typeface="Roboto Bold" panose="02000000000000000000"/>
              </a:rPr>
              <a:t>D</a:t>
            </a:r>
            <a:r>
              <a:rPr lang="en-US" sz="3100" spc="31">
                <a:solidFill>
                  <a:srgbClr val="000000"/>
                </a:solidFill>
                <a:latin typeface="Roboto Bold" panose="02000000000000000000"/>
              </a:rPr>
              <a:t>elivery charges as a percentage of product amount at slot and month level.</a:t>
            </a:r>
            <a:endParaRPr lang="en-US" sz="3100" spc="31">
              <a:solidFill>
                <a:srgbClr val="000000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32876" y="2792918"/>
            <a:ext cx="13243270" cy="5898773"/>
          </a:xfrm>
          <a:custGeom>
            <a:avLst/>
            <a:gdLst/>
            <a:ahLst/>
            <a:cxnLst/>
            <a:rect l="l" t="t" r="r" b="b"/>
            <a:pathLst>
              <a:path w="13243270" h="5898773">
                <a:moveTo>
                  <a:pt x="0" y="0"/>
                </a:moveTo>
                <a:lnTo>
                  <a:pt x="13243271" y="0"/>
                </a:lnTo>
                <a:lnTo>
                  <a:pt x="13243271" y="5898773"/>
                </a:lnTo>
                <a:lnTo>
                  <a:pt x="0" y="589877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7059" y="674084"/>
            <a:ext cx="11604782" cy="895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0"/>
              </a:lnSpc>
            </a:pPr>
            <a:r>
              <a:rPr lang="en-US" sz="3400" spc="34">
                <a:solidFill>
                  <a:srgbClr val="4470C3"/>
                </a:solidFill>
                <a:latin typeface="Roboto Bold" panose="02000000000000000000"/>
              </a:rPr>
              <a:t>DELIVERY CHARGES AS A PERCENTAGE OF PRODUCT AMOUNT AT SLOT AND MONTH LEVEL.</a:t>
            </a:r>
            <a:endParaRPr lang="en-US" sz="3400" spc="34">
              <a:solidFill>
                <a:srgbClr val="4470C3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46160" y="1952886"/>
            <a:ext cx="16795681" cy="6988453"/>
            <a:chOff x="0" y="0"/>
            <a:chExt cx="4423554" cy="18405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23554" cy="1840580"/>
            </a:xfrm>
            <a:custGeom>
              <a:avLst/>
              <a:gdLst/>
              <a:ahLst/>
              <a:cxnLst/>
              <a:rect l="l" t="t" r="r" b="b"/>
              <a:pathLst>
                <a:path w="4423554" h="1840580">
                  <a:moveTo>
                    <a:pt x="0" y="0"/>
                  </a:moveTo>
                  <a:lnTo>
                    <a:pt x="4423554" y="0"/>
                  </a:lnTo>
                  <a:lnTo>
                    <a:pt x="4423554" y="1840580"/>
                  </a:lnTo>
                  <a:lnTo>
                    <a:pt x="0" y="18405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423554" cy="18596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     Trends and Patterns: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1079500" lvl="2" indent="-360045" algn="just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Across all slots and acquisition months, the grand total sum of product amount is $8,004,849, with a total discount amounting to $510,163.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1079500" lvl="2" indent="-360045" algn="just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The overall average percentage of discount relative to the product amount is approximately 6.37%.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      </a:t>
              </a: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Slot-specific Trends: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1079500" lvl="2" indent="-360045" algn="just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Late Night slots tend to have lower average discounts as a percentage of product amount compared to other slots, with an average of 3.73%.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1079500" lvl="2" indent="-360045" algn="just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Morning slots, on the other hand, have the highest average discount percentage at 6.45%.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      </a:t>
              </a: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Month-wise Trends: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1079500" lvl="2" indent="-360045" algn="just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There is variation in the average discount percentage across different acquisition months within each slot.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1079500" lvl="2" indent="-360045" algn="just">
                <a:lnSpc>
                  <a:spcPts val="3150"/>
                </a:lnSpc>
                <a:buFont typeface="Arial" panose="020B0604020202020204"/>
                <a:buChar char="⚬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For instance, Late Night slot acquisition month 5 has the highest average discount percentage at 12.34%, while Afternoon slot acquisition month 8 has the highest at 22.46%.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>
                <a:lnSpc>
                  <a:spcPts val="315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01483" y="836560"/>
            <a:ext cx="8242517" cy="1116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0"/>
              </a:lnSpc>
              <a:spcBef>
                <a:spcPct val="0"/>
              </a:spcBef>
            </a:pPr>
            <a:r>
              <a:rPr lang="en-US" sz="3500" spc="35">
                <a:solidFill>
                  <a:srgbClr val="000000"/>
                </a:solidFill>
                <a:latin typeface="Roboto Bold" panose="02000000000000000000"/>
              </a:rPr>
              <a:t>Discount as a percentage of product amount at slot and month level.</a:t>
            </a:r>
            <a:endParaRPr lang="en-US" sz="3500" spc="35">
              <a:solidFill>
                <a:srgbClr val="000000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7259300" y="0"/>
            <a:ext cx="1028700" cy="1028700"/>
            <a:chOff x="0" y="0"/>
            <a:chExt cx="1441734" cy="1441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41734" cy="1441734"/>
            </a:xfrm>
            <a:custGeom>
              <a:avLst/>
              <a:gdLst/>
              <a:ahLst/>
              <a:cxnLst/>
              <a:rect l="l" t="t" r="r" b="b"/>
              <a:pathLst>
                <a:path w="1441734" h="1441734">
                  <a:moveTo>
                    <a:pt x="0" y="0"/>
                  </a:moveTo>
                  <a:lnTo>
                    <a:pt x="1441734" y="0"/>
                  </a:lnTo>
                  <a:lnTo>
                    <a:pt x="1441734" y="1441734"/>
                  </a:lnTo>
                  <a:lnTo>
                    <a:pt x="0" y="1441734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198131" y="3431964"/>
            <a:ext cx="13708378" cy="5346267"/>
          </a:xfrm>
          <a:custGeom>
            <a:avLst/>
            <a:gdLst/>
            <a:ahLst/>
            <a:cxnLst/>
            <a:rect l="l" t="t" r="r" b="b"/>
            <a:pathLst>
              <a:path w="13708378" h="5346267">
                <a:moveTo>
                  <a:pt x="0" y="0"/>
                </a:moveTo>
                <a:lnTo>
                  <a:pt x="13708378" y="0"/>
                </a:lnTo>
                <a:lnTo>
                  <a:pt x="13708378" y="5346267"/>
                </a:lnTo>
                <a:lnTo>
                  <a:pt x="0" y="534626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64364" y="780202"/>
            <a:ext cx="8708488" cy="104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0"/>
              </a:lnSpc>
            </a:pPr>
            <a:r>
              <a:rPr lang="en-US" sz="3500" spc="35">
                <a:solidFill>
                  <a:srgbClr val="4470C3"/>
                </a:solidFill>
                <a:latin typeface="Roboto Bold" panose="02000000000000000000"/>
              </a:rPr>
              <a:t>Discount as a percentage of product amount at slot and month level.</a:t>
            </a:r>
            <a:endParaRPr lang="en-US" sz="3500" spc="35">
              <a:solidFill>
                <a:srgbClr val="4470C3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39864" y="2015898"/>
            <a:ext cx="16019436" cy="8562087"/>
            <a:chOff x="0" y="0"/>
            <a:chExt cx="4219111" cy="22550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19111" cy="2255035"/>
            </a:xfrm>
            <a:custGeom>
              <a:avLst/>
              <a:gdLst/>
              <a:ahLst/>
              <a:cxnLst/>
              <a:rect l="l" t="t" r="r" b="b"/>
              <a:pathLst>
                <a:path w="4219111" h="2255035">
                  <a:moveTo>
                    <a:pt x="0" y="0"/>
                  </a:moveTo>
                  <a:lnTo>
                    <a:pt x="4219111" y="0"/>
                  </a:lnTo>
                  <a:lnTo>
                    <a:pt x="4219111" y="2255035"/>
                  </a:lnTo>
                  <a:lnTo>
                    <a:pt x="0" y="225503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219111" cy="22740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Overall Completion Rate: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The grand total for completion flags across all slots and days of the week is 22,721.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This indicates that there were a total of 22,721 completed orders during the observed period.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Day-wise Completion Rate: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We can observe that completion rates vary across different days of the week.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The completion rate is relatively higher on Sundays (3,517) and gradually decreases towards the end of the week, with the lowest completion rate observed on Saturdays (3,373).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This suggests a possible trend where completion rates are higher at the beginning of the week and decrease towards the weekend.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Slot-wise Completion Rate: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Across different slots, the completion rates also vary.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The Morning slot has the highest completion rate (5,363), followed by the Afternoon slot (5,909).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Late Night has the lowest completion rate (1,579) among the observed slots.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ctr"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 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42343"/>
            <a:ext cx="8220882" cy="114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535"/>
              </a:lnSpc>
              <a:spcBef>
                <a:spcPct val="0"/>
              </a:spcBef>
            </a:pPr>
            <a:r>
              <a:rPr lang="en-US" sz="3600" spc="36">
                <a:solidFill>
                  <a:srgbClr val="000000"/>
                </a:solidFill>
                <a:latin typeface="Roboto Bold" panose="02000000000000000000"/>
              </a:rPr>
              <a:t>Completion rate at slot vs day of the week (Sunday to Saturday) level</a:t>
            </a:r>
            <a:endParaRPr lang="en-US" sz="3600" spc="36">
              <a:solidFill>
                <a:srgbClr val="000000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290893" y="7773865"/>
            <a:ext cx="894104" cy="0"/>
          </a:xfrm>
          <a:prstGeom prst="line">
            <a:avLst/>
          </a:prstGeom>
          <a:ln w="47625" cap="flat">
            <a:solidFill>
              <a:srgbClr val="F7CC3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794100" y="8304954"/>
            <a:ext cx="500042" cy="376281"/>
          </a:xfrm>
          <a:custGeom>
            <a:avLst/>
            <a:gdLst/>
            <a:ahLst/>
            <a:cxnLst/>
            <a:rect l="l" t="t" r="r" b="b"/>
            <a:pathLst>
              <a:path w="500042" h="376281">
                <a:moveTo>
                  <a:pt x="0" y="0"/>
                </a:moveTo>
                <a:lnTo>
                  <a:pt x="500041" y="0"/>
                </a:lnTo>
                <a:lnTo>
                  <a:pt x="500041" y="376282"/>
                </a:lnTo>
                <a:lnTo>
                  <a:pt x="0" y="376282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2784595"/>
            <a:ext cx="16218370" cy="5639802"/>
          </a:xfrm>
          <a:custGeom>
            <a:avLst/>
            <a:gdLst/>
            <a:ahLst/>
            <a:cxnLst/>
            <a:rect l="l" t="t" r="r" b="b"/>
            <a:pathLst>
              <a:path w="16218370" h="5639802">
                <a:moveTo>
                  <a:pt x="0" y="0"/>
                </a:moveTo>
                <a:lnTo>
                  <a:pt x="16218370" y="0"/>
                </a:lnTo>
                <a:lnTo>
                  <a:pt x="16218370" y="5639803"/>
                </a:lnTo>
                <a:lnTo>
                  <a:pt x="0" y="56398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6740" y="369824"/>
            <a:ext cx="11403838" cy="1317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05"/>
              </a:lnSpc>
            </a:pPr>
            <a:r>
              <a:rPr lang="en-US" sz="4400" spc="44">
                <a:solidFill>
                  <a:srgbClr val="4470C3"/>
                </a:solidFill>
                <a:latin typeface="Roboto Bold" panose="02000000000000000000"/>
              </a:rPr>
              <a:t>Completion rate at slot vs day of the week (Sunday to Saturday) level</a:t>
            </a:r>
            <a:endParaRPr lang="en-US" sz="4400" spc="44">
              <a:solidFill>
                <a:srgbClr val="4470C3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983028"/>
            <a:ext cx="16513140" cy="7527593"/>
            <a:chOff x="0" y="0"/>
            <a:chExt cx="4349140" cy="19825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49140" cy="1982576"/>
            </a:xfrm>
            <a:custGeom>
              <a:avLst/>
              <a:gdLst/>
              <a:ahLst/>
              <a:cxnLst/>
              <a:rect l="l" t="t" r="r" b="b"/>
              <a:pathLst>
                <a:path w="4349140" h="1982576">
                  <a:moveTo>
                    <a:pt x="0" y="0"/>
                  </a:moveTo>
                  <a:lnTo>
                    <a:pt x="4349140" y="0"/>
                  </a:lnTo>
                  <a:lnTo>
                    <a:pt x="4349140" y="1982576"/>
                  </a:lnTo>
                  <a:lnTo>
                    <a:pt x="0" y="19825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4349140" cy="2001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150"/>
                </a:lnSpc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T</a:t>
              </a:r>
              <a:r>
                <a:rPr lang="en-US" sz="2500" spc="25">
                  <a:solidFill>
                    <a:srgbClr val="000000"/>
                  </a:solidFill>
                  <a:latin typeface="Roboto Bold" panose="02000000000000000000"/>
                </a:rPr>
                <a:t>Top Performing Acquisition Sources:</a:t>
              </a:r>
              <a:endParaRPr lang="en-US" sz="2500" spc="25">
                <a:solidFill>
                  <a:srgbClr val="000000"/>
                </a:solidFill>
                <a:latin typeface="Roboto Bold" panose="02000000000000000000"/>
              </a:endParaRPr>
            </a:p>
            <a:p>
              <a:pPr marL="539750" lvl="1" indent="-269875">
                <a:lnSpc>
                  <a:spcPts val="3150"/>
                </a:lnSpc>
                <a:buFont typeface="Arial" panose="020B0604020202020204"/>
                <a:buChar char="•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Google and Organic acquisition sources stand out as the top performers, with sum of customer lifetime values of $2,048,655 and $2,423,055 respectively.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539750" lvl="1" indent="-269875">
                <a:lnSpc>
                  <a:spcPts val="3150"/>
                </a:lnSpc>
                <a:buFont typeface="Arial" panose="020B0604020202020204"/>
                <a:buChar char="•"/>
              </a:pPr>
            </a:p>
            <a:p>
              <a:pPr>
                <a:lnSpc>
                  <a:spcPts val="3150"/>
                </a:lnSpc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Operational Insights: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539750" lvl="1" indent="-269875">
                <a:lnSpc>
                  <a:spcPts val="3150"/>
                </a:lnSpc>
                <a:buFont typeface="Arial" panose="020B0604020202020204"/>
                <a:buChar char="•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Understanding the performance of different customer acquisition sources can help businesses allocate resources effectively and prioritize investment in channels that yield higher returns.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539750" lvl="1" indent="-269875">
                <a:lnSpc>
                  <a:spcPts val="3150"/>
                </a:lnSpc>
                <a:buFont typeface="Arial" panose="020B0604020202020204"/>
                <a:buChar char="•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Analyzing customer lifetime value by source enables businesses to identify which marketing channels or campaigns are most successful in acquiring valuable customers.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539750" lvl="1" indent="-269875">
                <a:lnSpc>
                  <a:spcPts val="3150"/>
                </a:lnSpc>
                <a:buFont typeface="Arial" panose="020B0604020202020204"/>
                <a:buChar char="•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By focusing on top-performing acquisition sources and optimizing strategies for other channels, businesses can maximize their overall customer lifetime value and improve profitability.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539750" lvl="1" indent="-269875">
                <a:lnSpc>
                  <a:spcPts val="3150"/>
                </a:lnSpc>
                <a:buFont typeface="Arial" panose="020B0604020202020204"/>
                <a:buChar char="•"/>
              </a:pPr>
              <a:r>
                <a:rPr lang="en-US" sz="2500" spc="25">
                  <a:solidFill>
                    <a:srgbClr val="000000"/>
                  </a:solidFill>
                  <a:latin typeface="Roboto" panose="02000000000000000000"/>
                </a:rPr>
                <a:t>Channels with higher completion rates may indicate better targeting, customer engagement, or conversion optimization strategies.</a:t>
              </a:r>
              <a:endParaRPr lang="en-US" sz="2500" spc="25">
                <a:solidFill>
                  <a:srgbClr val="000000"/>
                </a:solidFill>
                <a:latin typeface="Roboto" panose="02000000000000000000"/>
              </a:endParaRPr>
            </a:p>
            <a:p>
              <a:pPr marL="539750" lvl="1" indent="-269875" algn="just">
                <a:lnSpc>
                  <a:spcPts val="3150"/>
                </a:lnSpc>
                <a:buFont typeface="Arial" panose="020B0604020202020204"/>
                <a:buChar char="•"/>
              </a:pPr>
            </a:p>
            <a:p>
              <a:pPr algn="just">
                <a:lnSpc>
                  <a:spcPts val="3150"/>
                </a:lnSpc>
              </a:pPr>
              <a:r>
                <a:rPr lang="en-US" sz="2500" spc="25">
                  <a:solidFill>
                    <a:srgbClr val="FFFFFF"/>
                  </a:solidFill>
                  <a:latin typeface="Roboto" panose="02000000000000000000"/>
                </a:rPr>
                <a:t>es:</a:t>
              </a:r>
              <a:endParaRPr lang="en-US" sz="2500" spc="25">
                <a:solidFill>
                  <a:srgbClr val="FFFFFF"/>
                </a:solidFill>
                <a:latin typeface="Roboto" panose="02000000000000000000"/>
              </a:endParaRPr>
            </a:p>
            <a:p>
              <a:pPr>
                <a:lnSpc>
                  <a:spcPts val="315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50083" y="727712"/>
            <a:ext cx="10831612" cy="563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0"/>
              </a:lnSpc>
              <a:spcBef>
                <a:spcPct val="0"/>
              </a:spcBef>
            </a:pPr>
            <a:r>
              <a:rPr lang="en-US" sz="3500" spc="35">
                <a:solidFill>
                  <a:srgbClr val="000000"/>
                </a:solidFill>
                <a:latin typeface="Roboto Bold" panose="02000000000000000000"/>
              </a:rPr>
              <a:t>Aggregated LTV at customer acquisition source level</a:t>
            </a:r>
            <a:endParaRPr lang="en-US" sz="3500" spc="35">
              <a:solidFill>
                <a:srgbClr val="000000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2431" y="2075453"/>
            <a:ext cx="16349736" cy="5654335"/>
          </a:xfrm>
          <a:custGeom>
            <a:avLst/>
            <a:gdLst/>
            <a:ahLst/>
            <a:cxnLst/>
            <a:rect l="l" t="t" r="r" b="b"/>
            <a:pathLst>
              <a:path w="16349736" h="5654335">
                <a:moveTo>
                  <a:pt x="0" y="0"/>
                </a:moveTo>
                <a:lnTo>
                  <a:pt x="16349736" y="0"/>
                </a:lnTo>
                <a:lnTo>
                  <a:pt x="16349736" y="5654335"/>
                </a:lnTo>
                <a:lnTo>
                  <a:pt x="0" y="565433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36214" y="315934"/>
            <a:ext cx="7529030" cy="1182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5"/>
              </a:lnSpc>
            </a:pPr>
            <a:r>
              <a:rPr lang="en-US" sz="3970" spc="39">
                <a:solidFill>
                  <a:srgbClr val="4470C3"/>
                </a:solidFill>
                <a:latin typeface="Roboto Bold" panose="02000000000000000000"/>
              </a:rPr>
              <a:t>Aggregated LTV at customer acquisition source level</a:t>
            </a:r>
            <a:endParaRPr lang="en-US" sz="3970" spc="39">
              <a:solidFill>
                <a:srgbClr val="4470C3"/>
              </a:solidFill>
              <a:latin typeface="Roboto Bold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5951</Words>
  <Application>WPS Presentation</Application>
  <PresentationFormat>On-screen Show (4:3)</PresentationFormat>
  <Paragraphs>112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Roboto Bold</vt:lpstr>
      <vt:lpstr>Roboto</vt:lpstr>
      <vt:lpstr>Arial</vt:lpstr>
      <vt:lpstr>Microsoft YaHei</vt:lpstr>
      <vt:lpstr>Arial Unicode MS</vt:lpstr>
      <vt:lpstr>Calibri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Business Analysis Presentation Template</dc:title>
  <dc:creator/>
  <cp:lastModifiedBy>Administrator</cp:lastModifiedBy>
  <cp:revision>2</cp:revision>
  <dcterms:created xsi:type="dcterms:W3CDTF">2006-08-16T00:00:00Z</dcterms:created>
  <dcterms:modified xsi:type="dcterms:W3CDTF">2024-03-03T06:57:53Z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4A4F7BE9EE734B02A9F0C979B42BB39E_12</vt:lpwstr>
  </property>
  <property fmtid="{D5CDD505-2E9C-101B-9397-08002B2CF9AE}" pid="3" name="KSOProductBuildVer">
    <vt:lpwstr>1033-12.2.0.13489</vt:lpwstr>
  </property>
</Properties>
</file>