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350" b="1" i="0">
                <a:solidFill>
                  <a:srgbClr val="FAFA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E3B69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50" b="1" i="0">
                <a:solidFill>
                  <a:srgbClr val="FAFA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E3B69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50" b="1" i="0">
                <a:solidFill>
                  <a:srgbClr val="FAFA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350" b="1" i="0">
                <a:solidFill>
                  <a:srgbClr val="FAFA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D8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004" y="155667"/>
            <a:ext cx="17768160" cy="19996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350" b="1" i="0">
                <a:solidFill>
                  <a:srgbClr val="FAFA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1381" y="1872971"/>
            <a:ext cx="7500620" cy="264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E3B69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63565" cy="10287000"/>
          </a:xfrm>
          <a:custGeom>
            <a:avLst/>
            <a:gdLst/>
            <a:ahLst/>
            <a:cxnLst/>
            <a:rect l="l" t="t" r="r" b="b"/>
            <a:pathLst>
              <a:path w="5663565" h="10287000">
                <a:moveTo>
                  <a:pt x="0" y="10286999"/>
                </a:moveTo>
                <a:lnTo>
                  <a:pt x="5662990" y="10286999"/>
                </a:lnTo>
                <a:lnTo>
                  <a:pt x="5662990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3D8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5662990" y="1"/>
              <a:ext cx="12625070" cy="10287000"/>
            </a:xfrm>
            <a:custGeom>
              <a:avLst/>
              <a:gdLst/>
              <a:ahLst/>
              <a:cxnLst/>
              <a:rect l="l" t="t" r="r" b="b"/>
              <a:pathLst>
                <a:path w="12625069" h="10287000">
                  <a:moveTo>
                    <a:pt x="12625008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2625008" y="0"/>
                  </a:lnTo>
                  <a:lnTo>
                    <a:pt x="12625008" y="10286999"/>
                  </a:lnTo>
                  <a:close/>
                </a:path>
              </a:pathLst>
            </a:custGeom>
            <a:solidFill>
              <a:srgbClr val="FAF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1034" y="4800599"/>
              <a:ext cx="12896965" cy="5486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4088" y="0"/>
              <a:ext cx="12863911" cy="48005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28699" y="3753928"/>
              <a:ext cx="6316980" cy="4344035"/>
            </a:xfrm>
            <a:custGeom>
              <a:avLst/>
              <a:gdLst/>
              <a:ahLst/>
              <a:cxnLst/>
              <a:rect l="l" t="t" r="r" b="b"/>
              <a:pathLst>
                <a:path w="6316980" h="4344034">
                  <a:moveTo>
                    <a:pt x="0" y="0"/>
                  </a:moveTo>
                  <a:lnTo>
                    <a:pt x="6316702" y="0"/>
                  </a:lnTo>
                  <a:lnTo>
                    <a:pt x="6316702" y="4343477"/>
                  </a:lnTo>
                  <a:lnTo>
                    <a:pt x="0" y="4343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3B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801391"/>
              <a:ext cx="1638300" cy="2427605"/>
            </a:xfrm>
            <a:custGeom>
              <a:avLst/>
              <a:gdLst/>
              <a:ahLst/>
              <a:cxnLst/>
              <a:rect l="l" t="t" r="r" b="b"/>
              <a:pathLst>
                <a:path w="1638300" h="2427604">
                  <a:moveTo>
                    <a:pt x="1638299" y="2427260"/>
                  </a:moveTo>
                  <a:lnTo>
                    <a:pt x="0" y="2427260"/>
                  </a:lnTo>
                  <a:lnTo>
                    <a:pt x="1484" y="2377582"/>
                  </a:lnTo>
                  <a:lnTo>
                    <a:pt x="5879" y="2328689"/>
                  </a:lnTo>
                  <a:lnTo>
                    <a:pt x="13102" y="2280668"/>
                  </a:lnTo>
                  <a:lnTo>
                    <a:pt x="23067" y="2233601"/>
                  </a:lnTo>
                  <a:lnTo>
                    <a:pt x="35690" y="2187574"/>
                  </a:lnTo>
                  <a:lnTo>
                    <a:pt x="50884" y="2142671"/>
                  </a:lnTo>
                  <a:lnTo>
                    <a:pt x="68567" y="2098976"/>
                  </a:lnTo>
                  <a:lnTo>
                    <a:pt x="88653" y="2056574"/>
                  </a:lnTo>
                  <a:lnTo>
                    <a:pt x="111056" y="2015550"/>
                  </a:lnTo>
                  <a:lnTo>
                    <a:pt x="135694" y="1975987"/>
                  </a:lnTo>
                  <a:lnTo>
                    <a:pt x="162479" y="1937971"/>
                  </a:lnTo>
                  <a:lnTo>
                    <a:pt x="191329" y="1901585"/>
                  </a:lnTo>
                  <a:lnTo>
                    <a:pt x="222158" y="1866915"/>
                  </a:lnTo>
                  <a:lnTo>
                    <a:pt x="254880" y="1834044"/>
                  </a:lnTo>
                  <a:lnTo>
                    <a:pt x="289413" y="1803057"/>
                  </a:lnTo>
                  <a:lnTo>
                    <a:pt x="325670" y="1774039"/>
                  </a:lnTo>
                  <a:lnTo>
                    <a:pt x="363566" y="1747074"/>
                  </a:lnTo>
                  <a:lnTo>
                    <a:pt x="403018" y="1722246"/>
                  </a:lnTo>
                  <a:lnTo>
                    <a:pt x="443940" y="1699640"/>
                  </a:lnTo>
                  <a:lnTo>
                    <a:pt x="486248" y="1679341"/>
                  </a:lnTo>
                  <a:lnTo>
                    <a:pt x="529856" y="1661433"/>
                  </a:lnTo>
                  <a:lnTo>
                    <a:pt x="574680" y="1646000"/>
                  </a:lnTo>
                  <a:lnTo>
                    <a:pt x="620635" y="1633127"/>
                  </a:lnTo>
                  <a:lnTo>
                    <a:pt x="667637" y="1622898"/>
                  </a:lnTo>
                  <a:lnTo>
                    <a:pt x="0" y="1622898"/>
                  </a:lnTo>
                  <a:lnTo>
                    <a:pt x="1484" y="1573223"/>
                  </a:lnTo>
                  <a:lnTo>
                    <a:pt x="5879" y="1524334"/>
                  </a:lnTo>
                  <a:lnTo>
                    <a:pt x="13102" y="1476315"/>
                  </a:lnTo>
                  <a:lnTo>
                    <a:pt x="23067" y="1429251"/>
                  </a:lnTo>
                  <a:lnTo>
                    <a:pt x="35690" y="1383225"/>
                  </a:lnTo>
                  <a:lnTo>
                    <a:pt x="50884" y="1338324"/>
                  </a:lnTo>
                  <a:lnTo>
                    <a:pt x="68567" y="1294630"/>
                  </a:lnTo>
                  <a:lnTo>
                    <a:pt x="88653" y="1252230"/>
                  </a:lnTo>
                  <a:lnTo>
                    <a:pt x="111056" y="1211206"/>
                  </a:lnTo>
                  <a:lnTo>
                    <a:pt x="135694" y="1171645"/>
                  </a:lnTo>
                  <a:lnTo>
                    <a:pt x="162479" y="1133630"/>
                  </a:lnTo>
                  <a:lnTo>
                    <a:pt x="191329" y="1097246"/>
                  </a:lnTo>
                  <a:lnTo>
                    <a:pt x="222158" y="1062578"/>
                  </a:lnTo>
                  <a:lnTo>
                    <a:pt x="254880" y="1029709"/>
                  </a:lnTo>
                  <a:lnTo>
                    <a:pt x="289413" y="998725"/>
                  </a:lnTo>
                  <a:lnTo>
                    <a:pt x="325670" y="969711"/>
                  </a:lnTo>
                  <a:lnTo>
                    <a:pt x="363566" y="942750"/>
                  </a:lnTo>
                  <a:lnTo>
                    <a:pt x="403018" y="917927"/>
                  </a:lnTo>
                  <a:lnTo>
                    <a:pt x="443940" y="895327"/>
                  </a:lnTo>
                  <a:lnTo>
                    <a:pt x="486248" y="875034"/>
                  </a:lnTo>
                  <a:lnTo>
                    <a:pt x="529856" y="857133"/>
                  </a:lnTo>
                  <a:lnTo>
                    <a:pt x="574680" y="841709"/>
                  </a:lnTo>
                  <a:lnTo>
                    <a:pt x="620635" y="828845"/>
                  </a:lnTo>
                  <a:lnTo>
                    <a:pt x="667637" y="818627"/>
                  </a:lnTo>
                  <a:lnTo>
                    <a:pt x="0" y="818627"/>
                  </a:lnTo>
                  <a:lnTo>
                    <a:pt x="1391" y="770524"/>
                  </a:lnTo>
                  <a:lnTo>
                    <a:pt x="5512" y="723153"/>
                  </a:lnTo>
                  <a:lnTo>
                    <a:pt x="12288" y="676591"/>
                  </a:lnTo>
                  <a:lnTo>
                    <a:pt x="21640" y="630915"/>
                  </a:lnTo>
                  <a:lnTo>
                    <a:pt x="33493" y="586202"/>
                  </a:lnTo>
                  <a:lnTo>
                    <a:pt x="47768" y="542527"/>
                  </a:lnTo>
                  <a:lnTo>
                    <a:pt x="64390" y="499969"/>
                  </a:lnTo>
                  <a:lnTo>
                    <a:pt x="83281" y="458604"/>
                  </a:lnTo>
                  <a:lnTo>
                    <a:pt x="104364" y="418508"/>
                  </a:lnTo>
                  <a:lnTo>
                    <a:pt x="127562" y="379759"/>
                  </a:lnTo>
                  <a:lnTo>
                    <a:pt x="152799" y="342433"/>
                  </a:lnTo>
                  <a:lnTo>
                    <a:pt x="179997" y="306606"/>
                  </a:lnTo>
                  <a:lnTo>
                    <a:pt x="209080" y="272357"/>
                  </a:lnTo>
                  <a:lnTo>
                    <a:pt x="239970" y="239760"/>
                  </a:lnTo>
                  <a:lnTo>
                    <a:pt x="272591" y="208894"/>
                  </a:lnTo>
                  <a:lnTo>
                    <a:pt x="306865" y="179835"/>
                  </a:lnTo>
                  <a:lnTo>
                    <a:pt x="342717" y="152659"/>
                  </a:lnTo>
                  <a:lnTo>
                    <a:pt x="380068" y="127444"/>
                  </a:lnTo>
                  <a:lnTo>
                    <a:pt x="418842" y="104265"/>
                  </a:lnTo>
                  <a:lnTo>
                    <a:pt x="458963" y="83201"/>
                  </a:lnTo>
                  <a:lnTo>
                    <a:pt x="500352" y="64328"/>
                  </a:lnTo>
                  <a:lnTo>
                    <a:pt x="542933" y="47722"/>
                  </a:lnTo>
                  <a:lnTo>
                    <a:pt x="586630" y="33460"/>
                  </a:lnTo>
                  <a:lnTo>
                    <a:pt x="631365" y="21619"/>
                  </a:lnTo>
                  <a:lnTo>
                    <a:pt x="677062" y="12275"/>
                  </a:lnTo>
                  <a:lnTo>
                    <a:pt x="723642" y="5507"/>
                  </a:lnTo>
                  <a:lnTo>
                    <a:pt x="771031" y="1389"/>
                  </a:lnTo>
                  <a:lnTo>
                    <a:pt x="819149" y="0"/>
                  </a:lnTo>
                  <a:lnTo>
                    <a:pt x="867268" y="1389"/>
                  </a:lnTo>
                  <a:lnTo>
                    <a:pt x="914657" y="5507"/>
                  </a:lnTo>
                  <a:lnTo>
                    <a:pt x="961237" y="12275"/>
                  </a:lnTo>
                  <a:lnTo>
                    <a:pt x="1006934" y="21619"/>
                  </a:lnTo>
                  <a:lnTo>
                    <a:pt x="1051669" y="33460"/>
                  </a:lnTo>
                  <a:lnTo>
                    <a:pt x="1095365" y="47722"/>
                  </a:lnTo>
                  <a:lnTo>
                    <a:pt x="1137947" y="64328"/>
                  </a:lnTo>
                  <a:lnTo>
                    <a:pt x="1179336" y="83201"/>
                  </a:lnTo>
                  <a:lnTo>
                    <a:pt x="1219457" y="104265"/>
                  </a:lnTo>
                  <a:lnTo>
                    <a:pt x="1258231" y="127444"/>
                  </a:lnTo>
                  <a:lnTo>
                    <a:pt x="1295582" y="152659"/>
                  </a:lnTo>
                  <a:lnTo>
                    <a:pt x="1331434" y="179835"/>
                  </a:lnTo>
                  <a:lnTo>
                    <a:pt x="1365708" y="208894"/>
                  </a:lnTo>
                  <a:lnTo>
                    <a:pt x="1398329" y="239760"/>
                  </a:lnTo>
                  <a:lnTo>
                    <a:pt x="1429219" y="272357"/>
                  </a:lnTo>
                  <a:lnTo>
                    <a:pt x="1458302" y="306606"/>
                  </a:lnTo>
                  <a:lnTo>
                    <a:pt x="1485500" y="342433"/>
                  </a:lnTo>
                  <a:lnTo>
                    <a:pt x="1510737" y="379759"/>
                  </a:lnTo>
                  <a:lnTo>
                    <a:pt x="1533935" y="418508"/>
                  </a:lnTo>
                  <a:lnTo>
                    <a:pt x="1555018" y="458604"/>
                  </a:lnTo>
                  <a:lnTo>
                    <a:pt x="1573909" y="499969"/>
                  </a:lnTo>
                  <a:lnTo>
                    <a:pt x="1590531" y="542527"/>
                  </a:lnTo>
                  <a:lnTo>
                    <a:pt x="1604806" y="586202"/>
                  </a:lnTo>
                  <a:lnTo>
                    <a:pt x="1616659" y="630915"/>
                  </a:lnTo>
                  <a:lnTo>
                    <a:pt x="1626011" y="676591"/>
                  </a:lnTo>
                  <a:lnTo>
                    <a:pt x="1632787" y="723153"/>
                  </a:lnTo>
                  <a:lnTo>
                    <a:pt x="1636908" y="770524"/>
                  </a:lnTo>
                  <a:lnTo>
                    <a:pt x="1638299" y="818627"/>
                  </a:lnTo>
                  <a:lnTo>
                    <a:pt x="970512" y="818627"/>
                  </a:lnTo>
                  <a:lnTo>
                    <a:pt x="1017514" y="828845"/>
                  </a:lnTo>
                  <a:lnTo>
                    <a:pt x="1063471" y="841709"/>
                  </a:lnTo>
                  <a:lnTo>
                    <a:pt x="1108299" y="857133"/>
                  </a:lnTo>
                  <a:lnTo>
                    <a:pt x="1151912" y="875034"/>
                  </a:lnTo>
                  <a:lnTo>
                    <a:pt x="1194225" y="895327"/>
                  </a:lnTo>
                  <a:lnTo>
                    <a:pt x="1235154" y="917927"/>
                  </a:lnTo>
                  <a:lnTo>
                    <a:pt x="1274613" y="942750"/>
                  </a:lnTo>
                  <a:lnTo>
                    <a:pt x="1312518" y="969711"/>
                  </a:lnTo>
                  <a:lnTo>
                    <a:pt x="1348783" y="998725"/>
                  </a:lnTo>
                  <a:lnTo>
                    <a:pt x="1383325" y="1029709"/>
                  </a:lnTo>
                  <a:lnTo>
                    <a:pt x="1416057" y="1062578"/>
                  </a:lnTo>
                  <a:lnTo>
                    <a:pt x="1446895" y="1097246"/>
                  </a:lnTo>
                  <a:lnTo>
                    <a:pt x="1475754" y="1133630"/>
                  </a:lnTo>
                  <a:lnTo>
                    <a:pt x="1502549" y="1171645"/>
                  </a:lnTo>
                  <a:lnTo>
                    <a:pt x="1527195" y="1211206"/>
                  </a:lnTo>
                  <a:lnTo>
                    <a:pt x="1549607" y="1252230"/>
                  </a:lnTo>
                  <a:lnTo>
                    <a:pt x="1569701" y="1294630"/>
                  </a:lnTo>
                  <a:lnTo>
                    <a:pt x="1587391" y="1338324"/>
                  </a:lnTo>
                  <a:lnTo>
                    <a:pt x="1602592" y="1383225"/>
                  </a:lnTo>
                  <a:lnTo>
                    <a:pt x="1615221" y="1429251"/>
                  </a:lnTo>
                  <a:lnTo>
                    <a:pt x="1625190" y="1476315"/>
                  </a:lnTo>
                  <a:lnTo>
                    <a:pt x="1632416" y="1524334"/>
                  </a:lnTo>
                  <a:lnTo>
                    <a:pt x="1636815" y="1573223"/>
                  </a:lnTo>
                  <a:lnTo>
                    <a:pt x="1638299" y="1622898"/>
                  </a:lnTo>
                  <a:lnTo>
                    <a:pt x="970662" y="1622898"/>
                  </a:lnTo>
                  <a:lnTo>
                    <a:pt x="1017664" y="1633127"/>
                  </a:lnTo>
                  <a:lnTo>
                    <a:pt x="1063619" y="1646001"/>
                  </a:lnTo>
                  <a:lnTo>
                    <a:pt x="1108443" y="1661435"/>
                  </a:lnTo>
                  <a:lnTo>
                    <a:pt x="1152051" y="1679345"/>
                  </a:lnTo>
                  <a:lnTo>
                    <a:pt x="1194359" y="1699647"/>
                  </a:lnTo>
                  <a:lnTo>
                    <a:pt x="1235281" y="1722255"/>
                  </a:lnTo>
                  <a:lnTo>
                    <a:pt x="1274733" y="1747085"/>
                  </a:lnTo>
                  <a:lnTo>
                    <a:pt x="1312629" y="1774052"/>
                  </a:lnTo>
                  <a:lnTo>
                    <a:pt x="1348886" y="1803073"/>
                  </a:lnTo>
                  <a:lnTo>
                    <a:pt x="1383418" y="1834062"/>
                  </a:lnTo>
                  <a:lnTo>
                    <a:pt x="1416141" y="1866935"/>
                  </a:lnTo>
                  <a:lnTo>
                    <a:pt x="1446970" y="1901608"/>
                  </a:lnTo>
                  <a:lnTo>
                    <a:pt x="1475820" y="1937995"/>
                  </a:lnTo>
                  <a:lnTo>
                    <a:pt x="1502605" y="1976013"/>
                  </a:lnTo>
                  <a:lnTo>
                    <a:pt x="1527243" y="2015576"/>
                  </a:lnTo>
                  <a:lnTo>
                    <a:pt x="1549646" y="2056601"/>
                  </a:lnTo>
                  <a:lnTo>
                    <a:pt x="1569732" y="2099003"/>
                  </a:lnTo>
                  <a:lnTo>
                    <a:pt x="1587415" y="2142696"/>
                  </a:lnTo>
                  <a:lnTo>
                    <a:pt x="1602609" y="2187598"/>
                  </a:lnTo>
                  <a:lnTo>
                    <a:pt x="1615232" y="2233622"/>
                  </a:lnTo>
                  <a:lnTo>
                    <a:pt x="1625197" y="2280685"/>
                  </a:lnTo>
                  <a:lnTo>
                    <a:pt x="1632419" y="2328702"/>
                  </a:lnTo>
                  <a:lnTo>
                    <a:pt x="1636815" y="2377588"/>
                  </a:lnTo>
                  <a:lnTo>
                    <a:pt x="1638299" y="2427260"/>
                  </a:lnTo>
                  <a:close/>
                </a:path>
              </a:pathLst>
            </a:custGeom>
            <a:solidFill>
              <a:srgbClr val="E3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2835527" cy="37641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0"/>
              <a:ext cx="2684145" cy="1818005"/>
            </a:xfrm>
            <a:custGeom>
              <a:avLst/>
              <a:gdLst/>
              <a:ahLst/>
              <a:cxnLst/>
              <a:rect l="l" t="t" r="r" b="b"/>
              <a:pathLst>
                <a:path w="2684145" h="1818005">
                  <a:moveTo>
                    <a:pt x="2683903" y="518210"/>
                  </a:moveTo>
                  <a:lnTo>
                    <a:pt x="1787118" y="0"/>
                  </a:lnTo>
                  <a:lnTo>
                    <a:pt x="1331899" y="0"/>
                  </a:lnTo>
                  <a:lnTo>
                    <a:pt x="435051" y="518210"/>
                  </a:lnTo>
                  <a:lnTo>
                    <a:pt x="0" y="769632"/>
                  </a:lnTo>
                  <a:lnTo>
                    <a:pt x="0" y="1566291"/>
                  </a:lnTo>
                  <a:lnTo>
                    <a:pt x="435051" y="1817700"/>
                  </a:lnTo>
                  <a:lnTo>
                    <a:pt x="1559521" y="1167968"/>
                  </a:lnTo>
                  <a:lnTo>
                    <a:pt x="2683903" y="518210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5062" y="0"/>
              <a:ext cx="1124585" cy="1168400"/>
            </a:xfrm>
            <a:custGeom>
              <a:avLst/>
              <a:gdLst/>
              <a:ahLst/>
              <a:cxnLst/>
              <a:rect l="l" t="t" r="r" b="b"/>
              <a:pathLst>
                <a:path w="1124585" h="1168400">
                  <a:moveTo>
                    <a:pt x="0" y="0"/>
                  </a:moveTo>
                  <a:lnTo>
                    <a:pt x="1124460" y="0"/>
                  </a:lnTo>
                  <a:lnTo>
                    <a:pt x="1124460" y="1167966"/>
                  </a:lnTo>
                  <a:lnTo>
                    <a:pt x="0" y="518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435609" cy="769620"/>
            </a:xfrm>
            <a:custGeom>
              <a:avLst/>
              <a:gdLst/>
              <a:ahLst/>
              <a:cxnLst/>
              <a:rect l="l" t="t" r="r" b="b"/>
              <a:pathLst>
                <a:path w="435609" h="769620">
                  <a:moveTo>
                    <a:pt x="0" y="0"/>
                  </a:moveTo>
                  <a:lnTo>
                    <a:pt x="435062" y="0"/>
                  </a:lnTo>
                  <a:lnTo>
                    <a:pt x="435062" y="518205"/>
                  </a:lnTo>
                  <a:lnTo>
                    <a:pt x="0" y="769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3B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2684145" cy="2680970"/>
            </a:xfrm>
            <a:custGeom>
              <a:avLst/>
              <a:gdLst/>
              <a:ahLst/>
              <a:cxnLst/>
              <a:rect l="l" t="t" r="r" b="b"/>
              <a:pathLst>
                <a:path w="2684145" h="2680970">
                  <a:moveTo>
                    <a:pt x="435051" y="1817700"/>
                  </a:moveTo>
                  <a:lnTo>
                    <a:pt x="0" y="1566278"/>
                  </a:lnTo>
                  <a:lnTo>
                    <a:pt x="0" y="2429027"/>
                  </a:lnTo>
                  <a:lnTo>
                    <a:pt x="435051" y="2680436"/>
                  </a:lnTo>
                  <a:lnTo>
                    <a:pt x="435051" y="1817700"/>
                  </a:lnTo>
                  <a:close/>
                </a:path>
                <a:path w="2684145" h="2680970">
                  <a:moveTo>
                    <a:pt x="2683903" y="0"/>
                  </a:moveTo>
                  <a:lnTo>
                    <a:pt x="1787118" y="0"/>
                  </a:lnTo>
                  <a:lnTo>
                    <a:pt x="2683903" y="518210"/>
                  </a:lnTo>
                  <a:lnTo>
                    <a:pt x="2683903" y="0"/>
                  </a:lnTo>
                  <a:close/>
                </a:path>
              </a:pathLst>
            </a:custGeom>
            <a:solidFill>
              <a:srgbClr val="E3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2429027"/>
              <a:ext cx="435609" cy="502284"/>
            </a:xfrm>
            <a:custGeom>
              <a:avLst/>
              <a:gdLst/>
              <a:ahLst/>
              <a:cxnLst/>
              <a:rect l="l" t="t" r="r" b="b"/>
              <a:pathLst>
                <a:path w="435609" h="502285">
                  <a:moveTo>
                    <a:pt x="0" y="0"/>
                  </a:moveTo>
                  <a:lnTo>
                    <a:pt x="435062" y="251406"/>
                  </a:lnTo>
                  <a:lnTo>
                    <a:pt x="0" y="501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8743543"/>
              <a:ext cx="2880935" cy="154345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893537" y="5165661"/>
            <a:ext cx="5400675" cy="2778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500" b="1" spc="60" dirty="0">
                <a:solidFill>
                  <a:srgbClr val="FAFAFF"/>
                </a:solidFill>
                <a:latin typeface="Tahoma"/>
                <a:cs typeface="Tahoma"/>
              </a:rPr>
              <a:t>DRUG</a:t>
            </a:r>
            <a:r>
              <a:rPr sz="5500" b="1" spc="160" dirty="0">
                <a:solidFill>
                  <a:srgbClr val="FAFAFF"/>
                </a:solidFill>
                <a:latin typeface="Tahoma"/>
                <a:cs typeface="Tahoma"/>
              </a:rPr>
              <a:t> </a:t>
            </a:r>
            <a:r>
              <a:rPr sz="5500" b="1" spc="100" dirty="0">
                <a:solidFill>
                  <a:srgbClr val="FAFAFF"/>
                </a:solidFill>
                <a:latin typeface="Tahoma"/>
                <a:cs typeface="Tahoma"/>
              </a:rPr>
              <a:t>LAUNCH </a:t>
            </a:r>
            <a:r>
              <a:rPr sz="5500" b="1" spc="-10" dirty="0">
                <a:solidFill>
                  <a:srgbClr val="FAFAFF"/>
                </a:solidFill>
                <a:latin typeface="Tahoma"/>
                <a:cs typeface="Tahoma"/>
              </a:rPr>
              <a:t>ANALYSIS</a:t>
            </a:r>
            <a:endParaRPr sz="5500">
              <a:latin typeface="Tahoma"/>
              <a:cs typeface="Tahoma"/>
            </a:endParaRPr>
          </a:p>
          <a:p>
            <a:pPr marL="1250950">
              <a:lnSpc>
                <a:spcPct val="100000"/>
              </a:lnSpc>
              <a:spcBef>
                <a:spcPts val="5230"/>
              </a:spcBef>
              <a:tabLst>
                <a:tab pos="2976880" algn="l"/>
              </a:tabLst>
            </a:pPr>
            <a:r>
              <a:rPr sz="2700" spc="270" dirty="0">
                <a:solidFill>
                  <a:srgbClr val="FAFAFF"/>
                </a:solidFill>
                <a:latin typeface="Lucida Sans Unicode"/>
                <a:cs typeface="Lucida Sans Unicode"/>
              </a:rPr>
              <a:t>G</a:t>
            </a:r>
            <a:r>
              <a:rPr sz="2700" spc="-375" dirty="0">
                <a:solidFill>
                  <a:srgbClr val="FAFAFF"/>
                </a:solidFill>
                <a:latin typeface="Lucida Sans Unicode"/>
                <a:cs typeface="Lucida Sans Unicode"/>
              </a:rPr>
              <a:t> </a:t>
            </a:r>
            <a:r>
              <a:rPr sz="2700" spc="114" dirty="0">
                <a:solidFill>
                  <a:srgbClr val="FAFAFF"/>
                </a:solidFill>
                <a:latin typeface="Lucida Sans Unicode"/>
                <a:cs typeface="Lucida Sans Unicode"/>
              </a:rPr>
              <a:t>R</a:t>
            </a:r>
            <a:r>
              <a:rPr sz="2700" spc="-370" dirty="0">
                <a:solidFill>
                  <a:srgbClr val="FAFAFF"/>
                </a:solidFill>
                <a:latin typeface="Lucida Sans Unicode"/>
                <a:cs typeface="Lucida Sans Unicode"/>
              </a:rPr>
              <a:t> </a:t>
            </a:r>
            <a:r>
              <a:rPr sz="2700" spc="165" dirty="0">
                <a:solidFill>
                  <a:srgbClr val="FAFAFF"/>
                </a:solidFill>
                <a:latin typeface="Lucida Sans Unicode"/>
                <a:cs typeface="Lucida Sans Unicode"/>
              </a:rPr>
              <a:t>O</a:t>
            </a:r>
            <a:r>
              <a:rPr sz="2700" spc="-370" dirty="0">
                <a:solidFill>
                  <a:srgbClr val="FAFAFF"/>
                </a:solidFill>
                <a:latin typeface="Lucida Sans Unicode"/>
                <a:cs typeface="Lucida Sans Unicode"/>
              </a:rPr>
              <a:t> </a:t>
            </a:r>
            <a:r>
              <a:rPr sz="2700" spc="90" dirty="0">
                <a:solidFill>
                  <a:srgbClr val="FAFAFF"/>
                </a:solidFill>
                <a:latin typeface="Lucida Sans Unicode"/>
                <a:cs typeface="Lucida Sans Unicode"/>
              </a:rPr>
              <a:t>U</a:t>
            </a:r>
            <a:r>
              <a:rPr sz="2700" spc="-375" dirty="0">
                <a:solidFill>
                  <a:srgbClr val="FAFAFF"/>
                </a:solidFill>
                <a:latin typeface="Lucida Sans Unicode"/>
                <a:cs typeface="Lucida Sans Unicode"/>
              </a:rPr>
              <a:t> </a:t>
            </a:r>
            <a:r>
              <a:rPr sz="2700" spc="170" dirty="0">
                <a:solidFill>
                  <a:srgbClr val="FAFAFF"/>
                </a:solidFill>
                <a:latin typeface="Lucida Sans Unicode"/>
                <a:cs typeface="Lucida Sans Unicode"/>
              </a:rPr>
              <a:t>P</a:t>
            </a:r>
            <a:r>
              <a:rPr sz="2700" dirty="0">
                <a:solidFill>
                  <a:srgbClr val="FAFAFF"/>
                </a:solidFill>
                <a:latin typeface="Lucida Sans Unicode"/>
                <a:cs typeface="Lucida Sans Unicode"/>
              </a:rPr>
              <a:t>	</a:t>
            </a:r>
            <a:r>
              <a:rPr sz="2700" spc="-720" dirty="0">
                <a:solidFill>
                  <a:srgbClr val="FAFAFF"/>
                </a:solidFill>
                <a:latin typeface="Lucida Sans Unicode"/>
                <a:cs typeface="Lucida Sans Unicode"/>
              </a:rPr>
              <a:t>1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03111" y="4115306"/>
            <a:ext cx="2966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8930" algn="l"/>
              </a:tabLst>
            </a:pPr>
            <a:r>
              <a:rPr sz="3000" b="0" spc="185" dirty="0">
                <a:latin typeface="Lucida Sans Unicode"/>
                <a:cs typeface="Lucida Sans Unicode"/>
              </a:rPr>
              <a:t>Q</a:t>
            </a:r>
            <a:r>
              <a:rPr sz="3000" b="0" spc="-415" dirty="0">
                <a:latin typeface="Lucida Sans Unicode"/>
                <a:cs typeface="Lucida Sans Unicode"/>
              </a:rPr>
              <a:t> </a:t>
            </a:r>
            <a:r>
              <a:rPr sz="3000" b="0" spc="100" dirty="0">
                <a:latin typeface="Lucida Sans Unicode"/>
                <a:cs typeface="Lucida Sans Unicode"/>
              </a:rPr>
              <a:t>U</a:t>
            </a:r>
            <a:r>
              <a:rPr sz="3000" b="0" spc="-415" dirty="0">
                <a:latin typeface="Lucida Sans Unicode"/>
                <a:cs typeface="Lucida Sans Unicode"/>
              </a:rPr>
              <a:t> </a:t>
            </a:r>
            <a:r>
              <a:rPr sz="3000" b="0" dirty="0">
                <a:latin typeface="Lucida Sans Unicode"/>
                <a:cs typeface="Lucida Sans Unicode"/>
              </a:rPr>
              <a:t>A</a:t>
            </a:r>
            <a:r>
              <a:rPr sz="3000" b="0" spc="-409" dirty="0">
                <a:latin typeface="Lucida Sans Unicode"/>
                <a:cs typeface="Lucida Sans Unicode"/>
              </a:rPr>
              <a:t> </a:t>
            </a:r>
            <a:r>
              <a:rPr sz="3000" b="0" spc="-50" dirty="0">
                <a:latin typeface="Lucida Sans Unicode"/>
                <a:cs typeface="Lucida Sans Unicode"/>
              </a:rPr>
              <a:t>D</a:t>
            </a:r>
            <a:r>
              <a:rPr sz="3000" b="0" dirty="0">
                <a:latin typeface="Lucida Sans Unicode"/>
                <a:cs typeface="Lucida Sans Unicode"/>
              </a:rPr>
              <a:t>	</a:t>
            </a:r>
            <a:r>
              <a:rPr sz="3000" b="0" spc="350" dirty="0">
                <a:latin typeface="Lucida Sans Unicode"/>
                <a:cs typeface="Lucida Sans Unicode"/>
              </a:rPr>
              <a:t>C</a:t>
            </a:r>
            <a:r>
              <a:rPr sz="3000" b="0" spc="-409" dirty="0">
                <a:latin typeface="Lucida Sans Unicode"/>
                <a:cs typeface="Lucida Sans Unicode"/>
              </a:rPr>
              <a:t> </a:t>
            </a:r>
            <a:r>
              <a:rPr sz="3000" b="0" spc="185" dirty="0">
                <a:latin typeface="Lucida Sans Unicode"/>
                <a:cs typeface="Lucida Sans Unicode"/>
              </a:rPr>
              <a:t>O</a:t>
            </a:r>
            <a:r>
              <a:rPr sz="3000" b="0" spc="-405" dirty="0">
                <a:latin typeface="Lucida Sans Unicode"/>
                <a:cs typeface="Lucida Sans Unicode"/>
              </a:rPr>
              <a:t> </a:t>
            </a:r>
            <a:r>
              <a:rPr sz="3000" b="0" dirty="0">
                <a:latin typeface="Lucida Sans Unicode"/>
                <a:cs typeface="Lucida Sans Unicode"/>
              </a:rPr>
              <a:t>D</a:t>
            </a:r>
            <a:r>
              <a:rPr sz="3000" b="0" spc="-405" dirty="0">
                <a:latin typeface="Lucida Sans Unicode"/>
                <a:cs typeface="Lucida Sans Unicode"/>
              </a:rPr>
              <a:t> </a:t>
            </a:r>
            <a:r>
              <a:rPr sz="3000" b="0" spc="125" dirty="0">
                <a:latin typeface="Lucida Sans Unicode"/>
                <a:cs typeface="Lucida Sans Unicode"/>
              </a:rPr>
              <a:t>E</a:t>
            </a:r>
            <a:endParaRPr sz="3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29662"/>
            <a:ext cx="8484870" cy="4357370"/>
          </a:xfrm>
          <a:custGeom>
            <a:avLst/>
            <a:gdLst/>
            <a:ahLst/>
            <a:cxnLst/>
            <a:rect l="l" t="t" r="r" b="b"/>
            <a:pathLst>
              <a:path w="8484870" h="4357370">
                <a:moveTo>
                  <a:pt x="0" y="4357337"/>
                </a:moveTo>
                <a:lnTo>
                  <a:pt x="0" y="0"/>
                </a:lnTo>
                <a:lnTo>
                  <a:pt x="8484425" y="0"/>
                </a:lnTo>
                <a:lnTo>
                  <a:pt x="8484425" y="4357337"/>
                </a:lnTo>
                <a:lnTo>
                  <a:pt x="0" y="4357337"/>
                </a:lnTo>
                <a:close/>
              </a:path>
            </a:pathLst>
          </a:custGeom>
          <a:solidFill>
            <a:srgbClr val="2E3B6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"/>
            <a:ext cx="2835910" cy="3764279"/>
            <a:chOff x="0" y="2"/>
            <a:chExt cx="2835910" cy="37642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"/>
              <a:ext cx="2835523" cy="376418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1"/>
              <a:ext cx="2684145" cy="1818005"/>
            </a:xfrm>
            <a:custGeom>
              <a:avLst/>
              <a:gdLst/>
              <a:ahLst/>
              <a:cxnLst/>
              <a:rect l="l" t="t" r="r" b="b"/>
              <a:pathLst>
                <a:path w="2684145" h="1818005">
                  <a:moveTo>
                    <a:pt x="2683903" y="518198"/>
                  </a:moveTo>
                  <a:lnTo>
                    <a:pt x="1787131" y="0"/>
                  </a:lnTo>
                  <a:lnTo>
                    <a:pt x="1331899" y="0"/>
                  </a:lnTo>
                  <a:lnTo>
                    <a:pt x="435051" y="518198"/>
                  </a:lnTo>
                  <a:lnTo>
                    <a:pt x="0" y="769620"/>
                  </a:lnTo>
                  <a:lnTo>
                    <a:pt x="0" y="1566278"/>
                  </a:lnTo>
                  <a:lnTo>
                    <a:pt x="435051" y="1817687"/>
                  </a:lnTo>
                  <a:lnTo>
                    <a:pt x="1559521" y="1167955"/>
                  </a:lnTo>
                  <a:lnTo>
                    <a:pt x="2683903" y="518198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5062" y="2"/>
              <a:ext cx="1124585" cy="1168400"/>
            </a:xfrm>
            <a:custGeom>
              <a:avLst/>
              <a:gdLst/>
              <a:ahLst/>
              <a:cxnLst/>
              <a:rect l="l" t="t" r="r" b="b"/>
              <a:pathLst>
                <a:path w="1124585" h="1168400">
                  <a:moveTo>
                    <a:pt x="0" y="0"/>
                  </a:moveTo>
                  <a:lnTo>
                    <a:pt x="1124460" y="0"/>
                  </a:lnTo>
                  <a:lnTo>
                    <a:pt x="1124460" y="1167964"/>
                  </a:lnTo>
                  <a:lnTo>
                    <a:pt x="0" y="518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"/>
              <a:ext cx="435609" cy="769620"/>
            </a:xfrm>
            <a:custGeom>
              <a:avLst/>
              <a:gdLst/>
              <a:ahLst/>
              <a:cxnLst/>
              <a:rect l="l" t="t" r="r" b="b"/>
              <a:pathLst>
                <a:path w="435609" h="769620">
                  <a:moveTo>
                    <a:pt x="0" y="0"/>
                  </a:moveTo>
                  <a:lnTo>
                    <a:pt x="435062" y="0"/>
                  </a:lnTo>
                  <a:lnTo>
                    <a:pt x="435062" y="518203"/>
                  </a:lnTo>
                  <a:lnTo>
                    <a:pt x="0" y="7696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3B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1"/>
              <a:ext cx="2684145" cy="2680970"/>
            </a:xfrm>
            <a:custGeom>
              <a:avLst/>
              <a:gdLst/>
              <a:ahLst/>
              <a:cxnLst/>
              <a:rect l="l" t="t" r="r" b="b"/>
              <a:pathLst>
                <a:path w="2684145" h="2680970">
                  <a:moveTo>
                    <a:pt x="435051" y="1817687"/>
                  </a:moveTo>
                  <a:lnTo>
                    <a:pt x="0" y="1566265"/>
                  </a:lnTo>
                  <a:lnTo>
                    <a:pt x="0" y="2429014"/>
                  </a:lnTo>
                  <a:lnTo>
                    <a:pt x="435051" y="2680424"/>
                  </a:lnTo>
                  <a:lnTo>
                    <a:pt x="435051" y="1817687"/>
                  </a:lnTo>
                  <a:close/>
                </a:path>
                <a:path w="2684145" h="2680970">
                  <a:moveTo>
                    <a:pt x="2683903" y="0"/>
                  </a:moveTo>
                  <a:lnTo>
                    <a:pt x="1787131" y="0"/>
                  </a:lnTo>
                  <a:lnTo>
                    <a:pt x="2683903" y="518198"/>
                  </a:lnTo>
                  <a:lnTo>
                    <a:pt x="2683903" y="0"/>
                  </a:lnTo>
                  <a:close/>
                </a:path>
              </a:pathLst>
            </a:custGeom>
            <a:solidFill>
              <a:srgbClr val="E3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429028"/>
              <a:ext cx="435609" cy="502284"/>
            </a:xfrm>
            <a:custGeom>
              <a:avLst/>
              <a:gdLst/>
              <a:ahLst/>
              <a:cxnLst/>
              <a:rect l="l" t="t" r="r" b="b"/>
              <a:pathLst>
                <a:path w="435609" h="502285">
                  <a:moveTo>
                    <a:pt x="0" y="0"/>
                  </a:moveTo>
                  <a:lnTo>
                    <a:pt x="435062" y="251406"/>
                  </a:lnTo>
                  <a:lnTo>
                    <a:pt x="0" y="501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4196907" y="5695951"/>
            <a:ext cx="4085590" cy="4591050"/>
            <a:chOff x="14196907" y="5695951"/>
            <a:chExt cx="4085590" cy="459105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96907" y="5695951"/>
              <a:ext cx="4085479" cy="459104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199896" y="8345347"/>
              <a:ext cx="4079875" cy="1941830"/>
            </a:xfrm>
            <a:custGeom>
              <a:avLst/>
              <a:gdLst/>
              <a:ahLst/>
              <a:cxnLst/>
              <a:rect l="l" t="t" r="r" b="b"/>
              <a:pathLst>
                <a:path w="4079875" h="1941829">
                  <a:moveTo>
                    <a:pt x="4079481" y="589584"/>
                  </a:moveTo>
                  <a:lnTo>
                    <a:pt x="3059633" y="0"/>
                  </a:lnTo>
                  <a:lnTo>
                    <a:pt x="1529778" y="884351"/>
                  </a:lnTo>
                  <a:lnTo>
                    <a:pt x="0" y="1768754"/>
                  </a:lnTo>
                  <a:lnTo>
                    <a:pt x="299110" y="1941652"/>
                  </a:lnTo>
                  <a:lnTo>
                    <a:pt x="2760522" y="1941652"/>
                  </a:lnTo>
                  <a:lnTo>
                    <a:pt x="3059633" y="1768754"/>
                  </a:lnTo>
                  <a:lnTo>
                    <a:pt x="4079481" y="1179169"/>
                  </a:lnTo>
                  <a:lnTo>
                    <a:pt x="4079481" y="589584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729676" y="9229693"/>
              <a:ext cx="1530350" cy="1057910"/>
            </a:xfrm>
            <a:custGeom>
              <a:avLst/>
              <a:gdLst/>
              <a:ahLst/>
              <a:cxnLst/>
              <a:rect l="l" t="t" r="r" b="b"/>
              <a:pathLst>
                <a:path w="1530350" h="1057909">
                  <a:moveTo>
                    <a:pt x="1529864" y="1057306"/>
                  </a:moveTo>
                  <a:lnTo>
                    <a:pt x="0" y="1057306"/>
                  </a:lnTo>
                  <a:lnTo>
                    <a:pt x="0" y="0"/>
                  </a:lnTo>
                  <a:lnTo>
                    <a:pt x="1529864" y="884397"/>
                  </a:lnTo>
                  <a:lnTo>
                    <a:pt x="1529864" y="1057306"/>
                  </a:lnTo>
                  <a:close/>
                </a:path>
              </a:pathLst>
            </a:custGeom>
            <a:solidFill>
              <a:srgbClr val="E3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259541" y="9524508"/>
              <a:ext cx="1020444" cy="762635"/>
            </a:xfrm>
            <a:custGeom>
              <a:avLst/>
              <a:gdLst/>
              <a:ahLst/>
              <a:cxnLst/>
              <a:rect l="l" t="t" r="r" b="b"/>
              <a:pathLst>
                <a:path w="1020444" h="762634">
                  <a:moveTo>
                    <a:pt x="1019847" y="762491"/>
                  </a:moveTo>
                  <a:lnTo>
                    <a:pt x="0" y="762491"/>
                  </a:lnTo>
                  <a:lnTo>
                    <a:pt x="0" y="589582"/>
                  </a:lnTo>
                  <a:lnTo>
                    <a:pt x="1019847" y="0"/>
                  </a:lnTo>
                  <a:lnTo>
                    <a:pt x="1019847" y="762491"/>
                  </a:lnTo>
                  <a:close/>
                </a:path>
              </a:pathLst>
            </a:custGeom>
            <a:solidFill>
              <a:srgbClr val="2E3B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99896" y="7171067"/>
              <a:ext cx="4079875" cy="3115945"/>
            </a:xfrm>
            <a:custGeom>
              <a:avLst/>
              <a:gdLst/>
              <a:ahLst/>
              <a:cxnLst/>
              <a:rect l="l" t="t" r="r" b="b"/>
              <a:pathLst>
                <a:path w="4079875" h="3115945">
                  <a:moveTo>
                    <a:pt x="299110" y="3115932"/>
                  </a:moveTo>
                  <a:lnTo>
                    <a:pt x="0" y="2943034"/>
                  </a:lnTo>
                  <a:lnTo>
                    <a:pt x="0" y="3115932"/>
                  </a:lnTo>
                  <a:lnTo>
                    <a:pt x="299110" y="3115932"/>
                  </a:lnTo>
                  <a:close/>
                </a:path>
                <a:path w="4079875" h="3115945">
                  <a:moveTo>
                    <a:pt x="4079443" y="589572"/>
                  </a:moveTo>
                  <a:lnTo>
                    <a:pt x="3059633" y="0"/>
                  </a:lnTo>
                  <a:lnTo>
                    <a:pt x="3059633" y="1174280"/>
                  </a:lnTo>
                  <a:lnTo>
                    <a:pt x="4079443" y="1763864"/>
                  </a:lnTo>
                  <a:lnTo>
                    <a:pt x="4079443" y="589572"/>
                  </a:lnTo>
                  <a:close/>
                </a:path>
              </a:pathLst>
            </a:custGeom>
            <a:solidFill>
              <a:srgbClr val="E3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259541" y="6583444"/>
              <a:ext cx="1020444" cy="1177290"/>
            </a:xfrm>
            <a:custGeom>
              <a:avLst/>
              <a:gdLst/>
              <a:ahLst/>
              <a:cxnLst/>
              <a:rect l="l" t="t" r="r" b="b"/>
              <a:pathLst>
                <a:path w="1020444" h="1177290">
                  <a:moveTo>
                    <a:pt x="1019847" y="1177194"/>
                  </a:moveTo>
                  <a:lnTo>
                    <a:pt x="0" y="587612"/>
                  </a:lnTo>
                  <a:lnTo>
                    <a:pt x="1019847" y="0"/>
                  </a:lnTo>
                  <a:lnTo>
                    <a:pt x="1019847" y="1177194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7501553" y="11"/>
            <a:ext cx="786765" cy="271145"/>
          </a:xfrm>
          <a:custGeom>
            <a:avLst/>
            <a:gdLst/>
            <a:ahLst/>
            <a:cxnLst/>
            <a:rect l="l" t="t" r="r" b="b"/>
            <a:pathLst>
              <a:path w="786765" h="271145">
                <a:moveTo>
                  <a:pt x="786434" y="81889"/>
                </a:moveTo>
                <a:lnTo>
                  <a:pt x="473189" y="262801"/>
                </a:lnTo>
                <a:lnTo>
                  <a:pt x="473189" y="0"/>
                </a:lnTo>
                <a:lnTo>
                  <a:pt x="467156" y="0"/>
                </a:lnTo>
                <a:lnTo>
                  <a:pt x="467156" y="262801"/>
                </a:lnTo>
                <a:lnTo>
                  <a:pt x="12077" y="0"/>
                </a:lnTo>
                <a:lnTo>
                  <a:pt x="0" y="0"/>
                </a:lnTo>
                <a:lnTo>
                  <a:pt x="455117" y="262801"/>
                </a:lnTo>
                <a:lnTo>
                  <a:pt x="469557" y="271145"/>
                </a:lnTo>
                <a:lnTo>
                  <a:pt x="470738" y="271145"/>
                </a:lnTo>
                <a:lnTo>
                  <a:pt x="471678" y="270624"/>
                </a:lnTo>
                <a:lnTo>
                  <a:pt x="786434" y="88849"/>
                </a:lnTo>
                <a:lnTo>
                  <a:pt x="786434" y="81889"/>
                </a:lnTo>
                <a:close/>
              </a:path>
            </a:pathLst>
          </a:custGeom>
          <a:solidFill>
            <a:srgbClr val="162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073082" y="11"/>
            <a:ext cx="940435" cy="271145"/>
          </a:xfrm>
          <a:custGeom>
            <a:avLst/>
            <a:gdLst/>
            <a:ahLst/>
            <a:cxnLst/>
            <a:rect l="l" t="t" r="r" b="b"/>
            <a:pathLst>
              <a:path w="940434" h="271145">
                <a:moveTo>
                  <a:pt x="940308" y="0"/>
                </a:moveTo>
                <a:lnTo>
                  <a:pt x="928230" y="0"/>
                </a:lnTo>
                <a:lnTo>
                  <a:pt x="473189" y="262801"/>
                </a:lnTo>
                <a:lnTo>
                  <a:pt x="473189" y="0"/>
                </a:lnTo>
                <a:lnTo>
                  <a:pt x="467156" y="0"/>
                </a:lnTo>
                <a:lnTo>
                  <a:pt x="467156" y="262801"/>
                </a:lnTo>
                <a:lnTo>
                  <a:pt x="12077" y="0"/>
                </a:lnTo>
                <a:lnTo>
                  <a:pt x="0" y="0"/>
                </a:lnTo>
                <a:lnTo>
                  <a:pt x="455117" y="262801"/>
                </a:lnTo>
                <a:lnTo>
                  <a:pt x="468655" y="270624"/>
                </a:lnTo>
                <a:lnTo>
                  <a:pt x="469607" y="271145"/>
                </a:lnTo>
                <a:lnTo>
                  <a:pt x="470738" y="271145"/>
                </a:lnTo>
                <a:lnTo>
                  <a:pt x="471678" y="270624"/>
                </a:lnTo>
                <a:lnTo>
                  <a:pt x="940308" y="0"/>
                </a:lnTo>
                <a:close/>
              </a:path>
            </a:pathLst>
          </a:custGeom>
          <a:solidFill>
            <a:srgbClr val="162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644611" y="11"/>
            <a:ext cx="940435" cy="271145"/>
          </a:xfrm>
          <a:custGeom>
            <a:avLst/>
            <a:gdLst/>
            <a:ahLst/>
            <a:cxnLst/>
            <a:rect l="l" t="t" r="r" b="b"/>
            <a:pathLst>
              <a:path w="940434" h="271145">
                <a:moveTo>
                  <a:pt x="940308" y="0"/>
                </a:moveTo>
                <a:lnTo>
                  <a:pt x="928230" y="0"/>
                </a:lnTo>
                <a:lnTo>
                  <a:pt x="473189" y="262801"/>
                </a:lnTo>
                <a:lnTo>
                  <a:pt x="473189" y="0"/>
                </a:lnTo>
                <a:lnTo>
                  <a:pt x="467156" y="0"/>
                </a:lnTo>
                <a:lnTo>
                  <a:pt x="467156" y="262801"/>
                </a:lnTo>
                <a:lnTo>
                  <a:pt x="12077" y="0"/>
                </a:lnTo>
                <a:lnTo>
                  <a:pt x="0" y="0"/>
                </a:lnTo>
                <a:lnTo>
                  <a:pt x="455117" y="262801"/>
                </a:lnTo>
                <a:lnTo>
                  <a:pt x="468655" y="270624"/>
                </a:lnTo>
                <a:lnTo>
                  <a:pt x="469607" y="271145"/>
                </a:lnTo>
                <a:lnTo>
                  <a:pt x="470738" y="271145"/>
                </a:lnTo>
                <a:lnTo>
                  <a:pt x="471678" y="270624"/>
                </a:lnTo>
                <a:lnTo>
                  <a:pt x="940308" y="0"/>
                </a:lnTo>
                <a:close/>
              </a:path>
            </a:pathLst>
          </a:custGeom>
          <a:solidFill>
            <a:srgbClr val="162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684589" y="3"/>
            <a:ext cx="472440" cy="271145"/>
          </a:xfrm>
          <a:custGeom>
            <a:avLst/>
            <a:gdLst/>
            <a:ahLst/>
            <a:cxnLst/>
            <a:rect l="l" t="t" r="r" b="b"/>
            <a:pathLst>
              <a:path w="472440" h="271145">
                <a:moveTo>
                  <a:pt x="459781" y="0"/>
                </a:moveTo>
                <a:lnTo>
                  <a:pt x="471865" y="0"/>
                </a:lnTo>
                <a:lnTo>
                  <a:pt x="3233" y="270629"/>
                </a:lnTo>
                <a:lnTo>
                  <a:pt x="2291" y="271147"/>
                </a:lnTo>
                <a:lnTo>
                  <a:pt x="1160" y="271147"/>
                </a:lnTo>
                <a:lnTo>
                  <a:pt x="0" y="270498"/>
                </a:lnTo>
                <a:lnTo>
                  <a:pt x="0" y="262806"/>
                </a:lnTo>
                <a:lnTo>
                  <a:pt x="4741" y="262806"/>
                </a:lnTo>
                <a:lnTo>
                  <a:pt x="459781" y="0"/>
                </a:lnTo>
                <a:close/>
              </a:path>
              <a:path w="472440" h="271145">
                <a:moveTo>
                  <a:pt x="0" y="0"/>
                </a:moveTo>
                <a:lnTo>
                  <a:pt x="4741" y="0"/>
                </a:lnTo>
                <a:lnTo>
                  <a:pt x="4741" y="262806"/>
                </a:lnTo>
                <a:lnTo>
                  <a:pt x="0" y="262806"/>
                </a:lnTo>
                <a:lnTo>
                  <a:pt x="0" y="0"/>
                </a:lnTo>
                <a:close/>
              </a:path>
            </a:pathLst>
          </a:custGeom>
          <a:solidFill>
            <a:srgbClr val="162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0" y="3"/>
            <a:ext cx="18288000" cy="10130790"/>
            <a:chOff x="0" y="3"/>
            <a:chExt cx="18288000" cy="10130790"/>
          </a:xfrm>
        </p:grpSpPr>
        <p:sp>
          <p:nvSpPr>
            <p:cNvPr id="22" name="object 22"/>
            <p:cNvSpPr/>
            <p:nvPr/>
          </p:nvSpPr>
          <p:spPr>
            <a:xfrm>
              <a:off x="13684580" y="11"/>
              <a:ext cx="4603750" cy="1921510"/>
            </a:xfrm>
            <a:custGeom>
              <a:avLst/>
              <a:gdLst/>
              <a:ahLst/>
              <a:cxnLst/>
              <a:rect l="l" t="t" r="r" b="b"/>
              <a:pathLst>
                <a:path w="4603750" h="1921510">
                  <a:moveTo>
                    <a:pt x="4603407" y="81876"/>
                  </a:moveTo>
                  <a:lnTo>
                    <a:pt x="4287126" y="264528"/>
                  </a:lnTo>
                  <a:lnTo>
                    <a:pt x="3829050" y="0"/>
                  </a:lnTo>
                  <a:lnTo>
                    <a:pt x="3817010" y="0"/>
                  </a:lnTo>
                  <a:lnTo>
                    <a:pt x="4281106" y="267982"/>
                  </a:lnTo>
                  <a:lnTo>
                    <a:pt x="4281081" y="1092962"/>
                  </a:lnTo>
                  <a:lnTo>
                    <a:pt x="3575901" y="1500200"/>
                  </a:lnTo>
                  <a:lnTo>
                    <a:pt x="3575901" y="685698"/>
                  </a:lnTo>
                  <a:lnTo>
                    <a:pt x="4272000" y="1087704"/>
                  </a:lnTo>
                  <a:lnTo>
                    <a:pt x="4281081" y="1092962"/>
                  </a:lnTo>
                  <a:lnTo>
                    <a:pt x="4281081" y="268008"/>
                  </a:lnTo>
                  <a:lnTo>
                    <a:pt x="3733800" y="584060"/>
                  </a:lnTo>
                  <a:lnTo>
                    <a:pt x="3575901" y="675246"/>
                  </a:lnTo>
                  <a:lnTo>
                    <a:pt x="3575901" y="0"/>
                  </a:lnTo>
                  <a:lnTo>
                    <a:pt x="3569868" y="0"/>
                  </a:lnTo>
                  <a:lnTo>
                    <a:pt x="3569868" y="675246"/>
                  </a:lnTo>
                  <a:lnTo>
                    <a:pt x="3569868" y="685685"/>
                  </a:lnTo>
                  <a:lnTo>
                    <a:pt x="3569868" y="1500200"/>
                  </a:lnTo>
                  <a:lnTo>
                    <a:pt x="2864713" y="1092949"/>
                  </a:lnTo>
                  <a:lnTo>
                    <a:pt x="3569868" y="685685"/>
                  </a:lnTo>
                  <a:lnTo>
                    <a:pt x="3569868" y="675246"/>
                  </a:lnTo>
                  <a:lnTo>
                    <a:pt x="3566820" y="673493"/>
                  </a:lnTo>
                  <a:lnTo>
                    <a:pt x="3566820" y="680466"/>
                  </a:lnTo>
                  <a:lnTo>
                    <a:pt x="3557816" y="685673"/>
                  </a:lnTo>
                  <a:lnTo>
                    <a:pt x="3541382" y="695172"/>
                  </a:lnTo>
                  <a:lnTo>
                    <a:pt x="2861691" y="1087704"/>
                  </a:lnTo>
                  <a:lnTo>
                    <a:pt x="2861691" y="273253"/>
                  </a:lnTo>
                  <a:lnTo>
                    <a:pt x="3557828" y="675246"/>
                  </a:lnTo>
                  <a:lnTo>
                    <a:pt x="3566820" y="680466"/>
                  </a:lnTo>
                  <a:lnTo>
                    <a:pt x="3566820" y="673493"/>
                  </a:lnTo>
                  <a:lnTo>
                    <a:pt x="3300577" y="519734"/>
                  </a:lnTo>
                  <a:lnTo>
                    <a:pt x="2864701" y="267982"/>
                  </a:lnTo>
                  <a:lnTo>
                    <a:pt x="3328771" y="0"/>
                  </a:lnTo>
                  <a:lnTo>
                    <a:pt x="3316732" y="0"/>
                  </a:lnTo>
                  <a:lnTo>
                    <a:pt x="2858655" y="264528"/>
                  </a:lnTo>
                  <a:lnTo>
                    <a:pt x="2855658" y="262801"/>
                  </a:lnTo>
                  <a:lnTo>
                    <a:pt x="2855658" y="273240"/>
                  </a:lnTo>
                  <a:lnTo>
                    <a:pt x="2855658" y="1087704"/>
                  </a:lnTo>
                  <a:lnTo>
                    <a:pt x="2852610" y="1085951"/>
                  </a:lnTo>
                  <a:lnTo>
                    <a:pt x="2852610" y="1092949"/>
                  </a:lnTo>
                  <a:lnTo>
                    <a:pt x="2147430" y="1500200"/>
                  </a:lnTo>
                  <a:lnTo>
                    <a:pt x="2147430" y="685711"/>
                  </a:lnTo>
                  <a:lnTo>
                    <a:pt x="2843530" y="1087704"/>
                  </a:lnTo>
                  <a:lnTo>
                    <a:pt x="2852610" y="1092949"/>
                  </a:lnTo>
                  <a:lnTo>
                    <a:pt x="2852610" y="1085951"/>
                  </a:lnTo>
                  <a:lnTo>
                    <a:pt x="2261552" y="744626"/>
                  </a:lnTo>
                  <a:lnTo>
                    <a:pt x="2150453" y="680453"/>
                  </a:lnTo>
                  <a:lnTo>
                    <a:pt x="2855658" y="273240"/>
                  </a:lnTo>
                  <a:lnTo>
                    <a:pt x="2855658" y="262801"/>
                  </a:lnTo>
                  <a:lnTo>
                    <a:pt x="2400579" y="0"/>
                  </a:lnTo>
                  <a:lnTo>
                    <a:pt x="2388539" y="0"/>
                  </a:lnTo>
                  <a:lnTo>
                    <a:pt x="2852636" y="267982"/>
                  </a:lnTo>
                  <a:lnTo>
                    <a:pt x="2843593" y="273215"/>
                  </a:lnTo>
                  <a:lnTo>
                    <a:pt x="2438730" y="507022"/>
                  </a:lnTo>
                  <a:lnTo>
                    <a:pt x="2147430" y="675246"/>
                  </a:lnTo>
                  <a:lnTo>
                    <a:pt x="2147430" y="0"/>
                  </a:lnTo>
                  <a:lnTo>
                    <a:pt x="2141397" y="0"/>
                  </a:lnTo>
                  <a:lnTo>
                    <a:pt x="2141397" y="675246"/>
                  </a:lnTo>
                  <a:lnTo>
                    <a:pt x="2141397" y="685685"/>
                  </a:lnTo>
                  <a:lnTo>
                    <a:pt x="2141397" y="1500187"/>
                  </a:lnTo>
                  <a:lnTo>
                    <a:pt x="2138349" y="1498434"/>
                  </a:lnTo>
                  <a:lnTo>
                    <a:pt x="2138349" y="1505394"/>
                  </a:lnTo>
                  <a:lnTo>
                    <a:pt x="1433220" y="1912645"/>
                  </a:lnTo>
                  <a:lnTo>
                    <a:pt x="1433220" y="1098194"/>
                  </a:lnTo>
                  <a:lnTo>
                    <a:pt x="2129358" y="1500200"/>
                  </a:lnTo>
                  <a:lnTo>
                    <a:pt x="2138349" y="1505394"/>
                  </a:lnTo>
                  <a:lnTo>
                    <a:pt x="2138349" y="1498434"/>
                  </a:lnTo>
                  <a:lnTo>
                    <a:pt x="1584121" y="1178356"/>
                  </a:lnTo>
                  <a:lnTo>
                    <a:pt x="1436243" y="1092949"/>
                  </a:lnTo>
                  <a:lnTo>
                    <a:pt x="2141397" y="685685"/>
                  </a:lnTo>
                  <a:lnTo>
                    <a:pt x="2141397" y="675246"/>
                  </a:lnTo>
                  <a:lnTo>
                    <a:pt x="2138349" y="673493"/>
                  </a:lnTo>
                  <a:lnTo>
                    <a:pt x="2138349" y="680453"/>
                  </a:lnTo>
                  <a:lnTo>
                    <a:pt x="1433220" y="1087704"/>
                  </a:lnTo>
                  <a:lnTo>
                    <a:pt x="1433220" y="273253"/>
                  </a:lnTo>
                  <a:lnTo>
                    <a:pt x="2129358" y="675246"/>
                  </a:lnTo>
                  <a:lnTo>
                    <a:pt x="2138349" y="680453"/>
                  </a:lnTo>
                  <a:lnTo>
                    <a:pt x="2138349" y="673493"/>
                  </a:lnTo>
                  <a:lnTo>
                    <a:pt x="1872107" y="519734"/>
                  </a:lnTo>
                  <a:lnTo>
                    <a:pt x="1436230" y="267982"/>
                  </a:lnTo>
                  <a:lnTo>
                    <a:pt x="1900301" y="0"/>
                  </a:lnTo>
                  <a:lnTo>
                    <a:pt x="1888261" y="0"/>
                  </a:lnTo>
                  <a:lnTo>
                    <a:pt x="1430185" y="264528"/>
                  </a:lnTo>
                  <a:lnTo>
                    <a:pt x="1427187" y="262801"/>
                  </a:lnTo>
                  <a:lnTo>
                    <a:pt x="1427187" y="273240"/>
                  </a:lnTo>
                  <a:lnTo>
                    <a:pt x="1427187" y="1087704"/>
                  </a:lnTo>
                  <a:lnTo>
                    <a:pt x="1427187" y="1098169"/>
                  </a:lnTo>
                  <a:lnTo>
                    <a:pt x="1427187" y="1912645"/>
                  </a:lnTo>
                  <a:lnTo>
                    <a:pt x="721969" y="1505381"/>
                  </a:lnTo>
                  <a:lnTo>
                    <a:pt x="1427187" y="1098169"/>
                  </a:lnTo>
                  <a:lnTo>
                    <a:pt x="1427187" y="1087704"/>
                  </a:lnTo>
                  <a:lnTo>
                    <a:pt x="721982" y="680453"/>
                  </a:lnTo>
                  <a:lnTo>
                    <a:pt x="1427187" y="273240"/>
                  </a:lnTo>
                  <a:lnTo>
                    <a:pt x="1427187" y="262801"/>
                  </a:lnTo>
                  <a:lnTo>
                    <a:pt x="972108" y="0"/>
                  </a:lnTo>
                  <a:lnTo>
                    <a:pt x="960069" y="0"/>
                  </a:lnTo>
                  <a:lnTo>
                    <a:pt x="1424165" y="267982"/>
                  </a:lnTo>
                  <a:lnTo>
                    <a:pt x="1415122" y="273215"/>
                  </a:lnTo>
                  <a:lnTo>
                    <a:pt x="1010259" y="507022"/>
                  </a:lnTo>
                  <a:lnTo>
                    <a:pt x="718959" y="675246"/>
                  </a:lnTo>
                  <a:lnTo>
                    <a:pt x="718959" y="0"/>
                  </a:lnTo>
                  <a:lnTo>
                    <a:pt x="712927" y="0"/>
                  </a:lnTo>
                  <a:lnTo>
                    <a:pt x="712927" y="675246"/>
                  </a:lnTo>
                  <a:lnTo>
                    <a:pt x="7759" y="267982"/>
                  </a:lnTo>
                  <a:lnTo>
                    <a:pt x="471830" y="0"/>
                  </a:lnTo>
                  <a:lnTo>
                    <a:pt x="459790" y="0"/>
                  </a:lnTo>
                  <a:lnTo>
                    <a:pt x="0" y="265518"/>
                  </a:lnTo>
                  <a:lnTo>
                    <a:pt x="0" y="270497"/>
                  </a:lnTo>
                  <a:lnTo>
                    <a:pt x="700887" y="675246"/>
                  </a:lnTo>
                  <a:lnTo>
                    <a:pt x="713524" y="682548"/>
                  </a:lnTo>
                  <a:lnTo>
                    <a:pt x="715378" y="683641"/>
                  </a:lnTo>
                  <a:lnTo>
                    <a:pt x="1415059" y="1087704"/>
                  </a:lnTo>
                  <a:lnTo>
                    <a:pt x="1424152" y="1092962"/>
                  </a:lnTo>
                  <a:lnTo>
                    <a:pt x="1415122" y="1098169"/>
                  </a:lnTo>
                  <a:lnTo>
                    <a:pt x="713536" y="1503311"/>
                  </a:lnTo>
                  <a:lnTo>
                    <a:pt x="712927" y="1504302"/>
                  </a:lnTo>
                  <a:lnTo>
                    <a:pt x="712927" y="1506461"/>
                  </a:lnTo>
                  <a:lnTo>
                    <a:pt x="713536" y="1507451"/>
                  </a:lnTo>
                  <a:lnTo>
                    <a:pt x="714438" y="1508023"/>
                  </a:lnTo>
                  <a:lnTo>
                    <a:pt x="1415148" y="1912645"/>
                  </a:lnTo>
                  <a:lnTo>
                    <a:pt x="1427721" y="1919922"/>
                  </a:lnTo>
                  <a:lnTo>
                    <a:pt x="1428686" y="1920468"/>
                  </a:lnTo>
                  <a:lnTo>
                    <a:pt x="1429639" y="1921040"/>
                  </a:lnTo>
                  <a:lnTo>
                    <a:pt x="1430769" y="1921040"/>
                  </a:lnTo>
                  <a:lnTo>
                    <a:pt x="1431709" y="1920468"/>
                  </a:lnTo>
                  <a:lnTo>
                    <a:pt x="1432648" y="1919947"/>
                  </a:lnTo>
                  <a:lnTo>
                    <a:pt x="2145017" y="1508544"/>
                  </a:lnTo>
                  <a:lnTo>
                    <a:pt x="2145398" y="1508328"/>
                  </a:lnTo>
                  <a:lnTo>
                    <a:pt x="2145919" y="1508023"/>
                  </a:lnTo>
                  <a:lnTo>
                    <a:pt x="2858655" y="1096441"/>
                  </a:lnTo>
                  <a:lnTo>
                    <a:pt x="3557828" y="1500200"/>
                  </a:lnTo>
                  <a:lnTo>
                    <a:pt x="3571379" y="1508023"/>
                  </a:lnTo>
                  <a:lnTo>
                    <a:pt x="3572319" y="1508544"/>
                  </a:lnTo>
                  <a:lnTo>
                    <a:pt x="3573449" y="1508544"/>
                  </a:lnTo>
                  <a:lnTo>
                    <a:pt x="3574389" y="1508023"/>
                  </a:lnTo>
                  <a:lnTo>
                    <a:pt x="4287126" y="1096441"/>
                  </a:lnTo>
                  <a:lnTo>
                    <a:pt x="4603407" y="1279080"/>
                  </a:lnTo>
                  <a:lnTo>
                    <a:pt x="4603407" y="85344"/>
                  </a:lnTo>
                  <a:lnTo>
                    <a:pt x="4603407" y="81876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257469" y="3"/>
              <a:ext cx="1030605" cy="680720"/>
            </a:xfrm>
            <a:custGeom>
              <a:avLst/>
              <a:gdLst/>
              <a:ahLst/>
              <a:cxnLst/>
              <a:rect l="l" t="t" r="r" b="b"/>
              <a:pathLst>
                <a:path w="1030605" h="680720">
                  <a:moveTo>
                    <a:pt x="0" y="0"/>
                  </a:moveTo>
                  <a:lnTo>
                    <a:pt x="1030530" y="0"/>
                  </a:lnTo>
                  <a:lnTo>
                    <a:pt x="1030530" y="85352"/>
                  </a:lnTo>
                  <a:lnTo>
                    <a:pt x="0" y="680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3B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10476" y="1692185"/>
              <a:ext cx="16323310" cy="8439150"/>
            </a:xfrm>
            <a:custGeom>
              <a:avLst/>
              <a:gdLst/>
              <a:ahLst/>
              <a:cxnLst/>
              <a:rect l="l" t="t" r="r" b="b"/>
              <a:pathLst>
                <a:path w="16323310" h="8439150">
                  <a:moveTo>
                    <a:pt x="16323144" y="8438554"/>
                  </a:moveTo>
                  <a:lnTo>
                    <a:pt x="0" y="8438554"/>
                  </a:lnTo>
                  <a:lnTo>
                    <a:pt x="0" y="0"/>
                  </a:lnTo>
                  <a:lnTo>
                    <a:pt x="16323144" y="0"/>
                  </a:lnTo>
                  <a:lnTo>
                    <a:pt x="16323144" y="84385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1476" y="1939834"/>
              <a:ext cx="123825" cy="1238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1476" y="4035334"/>
              <a:ext cx="123825" cy="12382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1476" y="6130834"/>
              <a:ext cx="123825" cy="12382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1476" y="8226334"/>
              <a:ext cx="123825" cy="12382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0" y="4665714"/>
              <a:ext cx="1495425" cy="2208530"/>
            </a:xfrm>
            <a:custGeom>
              <a:avLst/>
              <a:gdLst/>
              <a:ahLst/>
              <a:cxnLst/>
              <a:rect l="l" t="t" r="r" b="b"/>
              <a:pathLst>
                <a:path w="1495425" h="2208529">
                  <a:moveTo>
                    <a:pt x="1495424" y="2208432"/>
                  </a:moveTo>
                  <a:lnTo>
                    <a:pt x="0" y="2208432"/>
                  </a:lnTo>
                  <a:lnTo>
                    <a:pt x="1610" y="2159158"/>
                  </a:lnTo>
                  <a:lnTo>
                    <a:pt x="6376" y="2110743"/>
                  </a:lnTo>
                  <a:lnTo>
                    <a:pt x="14195" y="2063287"/>
                  </a:lnTo>
                  <a:lnTo>
                    <a:pt x="24969" y="2016891"/>
                  </a:lnTo>
                  <a:lnTo>
                    <a:pt x="38595" y="1971653"/>
                  </a:lnTo>
                  <a:lnTo>
                    <a:pt x="54974" y="1927674"/>
                  </a:lnTo>
                  <a:lnTo>
                    <a:pt x="74005" y="1885053"/>
                  </a:lnTo>
                  <a:lnTo>
                    <a:pt x="95589" y="1843891"/>
                  </a:lnTo>
                  <a:lnTo>
                    <a:pt x="119623" y="1804286"/>
                  </a:lnTo>
                  <a:lnTo>
                    <a:pt x="146008" y="1766339"/>
                  </a:lnTo>
                  <a:lnTo>
                    <a:pt x="174643" y="1730149"/>
                  </a:lnTo>
                  <a:lnTo>
                    <a:pt x="205428" y="1695817"/>
                  </a:lnTo>
                  <a:lnTo>
                    <a:pt x="238263" y="1663441"/>
                  </a:lnTo>
                  <a:lnTo>
                    <a:pt x="273046" y="1633122"/>
                  </a:lnTo>
                  <a:lnTo>
                    <a:pt x="309678" y="1604960"/>
                  </a:lnTo>
                  <a:lnTo>
                    <a:pt x="348057" y="1579054"/>
                  </a:lnTo>
                  <a:lnTo>
                    <a:pt x="388084" y="1555504"/>
                  </a:lnTo>
                  <a:lnTo>
                    <a:pt x="429658" y="1534410"/>
                  </a:lnTo>
                  <a:lnTo>
                    <a:pt x="472678" y="1515871"/>
                  </a:lnTo>
                  <a:lnTo>
                    <a:pt x="517044" y="1499988"/>
                  </a:lnTo>
                  <a:lnTo>
                    <a:pt x="562656" y="1486860"/>
                  </a:lnTo>
                  <a:lnTo>
                    <a:pt x="609413" y="1476587"/>
                  </a:lnTo>
                  <a:lnTo>
                    <a:pt x="0" y="1476587"/>
                  </a:lnTo>
                  <a:lnTo>
                    <a:pt x="1610" y="1427316"/>
                  </a:lnTo>
                  <a:lnTo>
                    <a:pt x="6376" y="1378904"/>
                  </a:lnTo>
                  <a:lnTo>
                    <a:pt x="14195" y="1331451"/>
                  </a:lnTo>
                  <a:lnTo>
                    <a:pt x="24969" y="1285056"/>
                  </a:lnTo>
                  <a:lnTo>
                    <a:pt x="38595" y="1239820"/>
                  </a:lnTo>
                  <a:lnTo>
                    <a:pt x="54974" y="1195843"/>
                  </a:lnTo>
                  <a:lnTo>
                    <a:pt x="74005" y="1153223"/>
                  </a:lnTo>
                  <a:lnTo>
                    <a:pt x="95589" y="1112062"/>
                  </a:lnTo>
                  <a:lnTo>
                    <a:pt x="119623" y="1072458"/>
                  </a:lnTo>
                  <a:lnTo>
                    <a:pt x="146008" y="1034513"/>
                  </a:lnTo>
                  <a:lnTo>
                    <a:pt x="174643" y="998325"/>
                  </a:lnTo>
                  <a:lnTo>
                    <a:pt x="205428" y="963994"/>
                  </a:lnTo>
                  <a:lnTo>
                    <a:pt x="238263" y="931621"/>
                  </a:lnTo>
                  <a:lnTo>
                    <a:pt x="273046" y="901305"/>
                  </a:lnTo>
                  <a:lnTo>
                    <a:pt x="309678" y="873147"/>
                  </a:lnTo>
                  <a:lnTo>
                    <a:pt x="348057" y="847245"/>
                  </a:lnTo>
                  <a:lnTo>
                    <a:pt x="388084" y="823700"/>
                  </a:lnTo>
                  <a:lnTo>
                    <a:pt x="429658" y="802612"/>
                  </a:lnTo>
                  <a:lnTo>
                    <a:pt x="472678" y="784081"/>
                  </a:lnTo>
                  <a:lnTo>
                    <a:pt x="517044" y="768206"/>
                  </a:lnTo>
                  <a:lnTo>
                    <a:pt x="562656" y="755087"/>
                  </a:lnTo>
                  <a:lnTo>
                    <a:pt x="609413" y="744824"/>
                  </a:lnTo>
                  <a:lnTo>
                    <a:pt x="0" y="744824"/>
                  </a:lnTo>
                  <a:lnTo>
                    <a:pt x="1471" y="697718"/>
                  </a:lnTo>
                  <a:lnTo>
                    <a:pt x="5827" y="651390"/>
                  </a:lnTo>
                  <a:lnTo>
                    <a:pt x="12980" y="605929"/>
                  </a:lnTo>
                  <a:lnTo>
                    <a:pt x="22842" y="561421"/>
                  </a:lnTo>
                  <a:lnTo>
                    <a:pt x="35326" y="517954"/>
                  </a:lnTo>
                  <a:lnTo>
                    <a:pt x="50343" y="475614"/>
                  </a:lnTo>
                  <a:lnTo>
                    <a:pt x="67806" y="434490"/>
                  </a:lnTo>
                  <a:lnTo>
                    <a:pt x="87628" y="394668"/>
                  </a:lnTo>
                  <a:lnTo>
                    <a:pt x="109720" y="356235"/>
                  </a:lnTo>
                  <a:lnTo>
                    <a:pt x="133996" y="319280"/>
                  </a:lnTo>
                  <a:lnTo>
                    <a:pt x="160366" y="283888"/>
                  </a:lnTo>
                  <a:lnTo>
                    <a:pt x="188744" y="250147"/>
                  </a:lnTo>
                  <a:lnTo>
                    <a:pt x="219042" y="218145"/>
                  </a:lnTo>
                  <a:lnTo>
                    <a:pt x="251172" y="187968"/>
                  </a:lnTo>
                  <a:lnTo>
                    <a:pt x="285046" y="159704"/>
                  </a:lnTo>
                  <a:lnTo>
                    <a:pt x="320578" y="133441"/>
                  </a:lnTo>
                  <a:lnTo>
                    <a:pt x="357678" y="109265"/>
                  </a:lnTo>
                  <a:lnTo>
                    <a:pt x="396259" y="87263"/>
                  </a:lnTo>
                  <a:lnTo>
                    <a:pt x="436234" y="67523"/>
                  </a:lnTo>
                  <a:lnTo>
                    <a:pt x="477515" y="50132"/>
                  </a:lnTo>
                  <a:lnTo>
                    <a:pt x="520014" y="35177"/>
                  </a:lnTo>
                  <a:lnTo>
                    <a:pt x="563643" y="22746"/>
                  </a:lnTo>
                  <a:lnTo>
                    <a:pt x="608316" y="12925"/>
                  </a:lnTo>
                  <a:lnTo>
                    <a:pt x="653943" y="5802"/>
                  </a:lnTo>
                  <a:lnTo>
                    <a:pt x="700438" y="1465"/>
                  </a:lnTo>
                  <a:lnTo>
                    <a:pt x="747712" y="0"/>
                  </a:lnTo>
                  <a:lnTo>
                    <a:pt x="794986" y="1465"/>
                  </a:lnTo>
                  <a:lnTo>
                    <a:pt x="841481" y="5802"/>
                  </a:lnTo>
                  <a:lnTo>
                    <a:pt x="887108" y="12925"/>
                  </a:lnTo>
                  <a:lnTo>
                    <a:pt x="931781" y="22746"/>
                  </a:lnTo>
                  <a:lnTo>
                    <a:pt x="975410" y="35177"/>
                  </a:lnTo>
                  <a:lnTo>
                    <a:pt x="1017909" y="50132"/>
                  </a:lnTo>
                  <a:lnTo>
                    <a:pt x="1059190" y="67523"/>
                  </a:lnTo>
                  <a:lnTo>
                    <a:pt x="1099165" y="87263"/>
                  </a:lnTo>
                  <a:lnTo>
                    <a:pt x="1137746" y="109265"/>
                  </a:lnTo>
                  <a:lnTo>
                    <a:pt x="1174846" y="133441"/>
                  </a:lnTo>
                  <a:lnTo>
                    <a:pt x="1210377" y="159704"/>
                  </a:lnTo>
                  <a:lnTo>
                    <a:pt x="1244252" y="187968"/>
                  </a:lnTo>
                  <a:lnTo>
                    <a:pt x="1276382" y="218145"/>
                  </a:lnTo>
                  <a:lnTo>
                    <a:pt x="1306680" y="250147"/>
                  </a:lnTo>
                  <a:lnTo>
                    <a:pt x="1335058" y="283888"/>
                  </a:lnTo>
                  <a:lnTo>
                    <a:pt x="1361428" y="319280"/>
                  </a:lnTo>
                  <a:lnTo>
                    <a:pt x="1385703" y="356235"/>
                  </a:lnTo>
                  <a:lnTo>
                    <a:pt x="1407796" y="394668"/>
                  </a:lnTo>
                  <a:lnTo>
                    <a:pt x="1427617" y="434490"/>
                  </a:lnTo>
                  <a:lnTo>
                    <a:pt x="1445081" y="475614"/>
                  </a:lnTo>
                  <a:lnTo>
                    <a:pt x="1460098" y="517954"/>
                  </a:lnTo>
                  <a:lnTo>
                    <a:pt x="1472582" y="561421"/>
                  </a:lnTo>
                  <a:lnTo>
                    <a:pt x="1482444" y="605929"/>
                  </a:lnTo>
                  <a:lnTo>
                    <a:pt x="1489597" y="651390"/>
                  </a:lnTo>
                  <a:lnTo>
                    <a:pt x="1493953" y="697718"/>
                  </a:lnTo>
                  <a:lnTo>
                    <a:pt x="1495424" y="744824"/>
                  </a:lnTo>
                  <a:lnTo>
                    <a:pt x="885874" y="744824"/>
                  </a:lnTo>
                  <a:lnTo>
                    <a:pt x="932631" y="755087"/>
                  </a:lnTo>
                  <a:lnTo>
                    <a:pt x="978245" y="768206"/>
                  </a:lnTo>
                  <a:lnTo>
                    <a:pt x="1022615" y="784081"/>
                  </a:lnTo>
                  <a:lnTo>
                    <a:pt x="1065640" y="802612"/>
                  </a:lnTo>
                  <a:lnTo>
                    <a:pt x="1107220" y="823700"/>
                  </a:lnTo>
                  <a:lnTo>
                    <a:pt x="1147254" y="847245"/>
                  </a:lnTo>
                  <a:lnTo>
                    <a:pt x="1185642" y="873147"/>
                  </a:lnTo>
                  <a:lnTo>
                    <a:pt x="1222282" y="901305"/>
                  </a:lnTo>
                  <a:lnTo>
                    <a:pt x="1257074" y="931621"/>
                  </a:lnTo>
                  <a:lnTo>
                    <a:pt x="1289917" y="963994"/>
                  </a:lnTo>
                  <a:lnTo>
                    <a:pt x="1320712" y="998325"/>
                  </a:lnTo>
                  <a:lnTo>
                    <a:pt x="1349357" y="1034513"/>
                  </a:lnTo>
                  <a:lnTo>
                    <a:pt x="1375751" y="1072458"/>
                  </a:lnTo>
                  <a:lnTo>
                    <a:pt x="1399794" y="1112062"/>
                  </a:lnTo>
                  <a:lnTo>
                    <a:pt x="1421386" y="1153223"/>
                  </a:lnTo>
                  <a:lnTo>
                    <a:pt x="1440425" y="1195843"/>
                  </a:lnTo>
                  <a:lnTo>
                    <a:pt x="1456811" y="1239820"/>
                  </a:lnTo>
                  <a:lnTo>
                    <a:pt x="1470443" y="1285056"/>
                  </a:lnTo>
                  <a:lnTo>
                    <a:pt x="1481222" y="1331451"/>
                  </a:lnTo>
                  <a:lnTo>
                    <a:pt x="1489045" y="1378904"/>
                  </a:lnTo>
                  <a:lnTo>
                    <a:pt x="1493813" y="1427316"/>
                  </a:lnTo>
                  <a:lnTo>
                    <a:pt x="1495424" y="1476587"/>
                  </a:lnTo>
                  <a:lnTo>
                    <a:pt x="886011" y="1476587"/>
                  </a:lnTo>
                  <a:lnTo>
                    <a:pt x="932768" y="1486860"/>
                  </a:lnTo>
                  <a:lnTo>
                    <a:pt x="978379" y="1499989"/>
                  </a:lnTo>
                  <a:lnTo>
                    <a:pt x="1022746" y="1515874"/>
                  </a:lnTo>
                  <a:lnTo>
                    <a:pt x="1065766" y="1534414"/>
                  </a:lnTo>
                  <a:lnTo>
                    <a:pt x="1107340" y="1555510"/>
                  </a:lnTo>
                  <a:lnTo>
                    <a:pt x="1147367" y="1579063"/>
                  </a:lnTo>
                  <a:lnTo>
                    <a:pt x="1185746" y="1604971"/>
                  </a:lnTo>
                  <a:lnTo>
                    <a:pt x="1222378" y="1633136"/>
                  </a:lnTo>
                  <a:lnTo>
                    <a:pt x="1257161" y="1663457"/>
                  </a:lnTo>
                  <a:lnTo>
                    <a:pt x="1289996" y="1695835"/>
                  </a:lnTo>
                  <a:lnTo>
                    <a:pt x="1320781" y="1730170"/>
                  </a:lnTo>
                  <a:lnTo>
                    <a:pt x="1349416" y="1766361"/>
                  </a:lnTo>
                  <a:lnTo>
                    <a:pt x="1375801" y="1804309"/>
                  </a:lnTo>
                  <a:lnTo>
                    <a:pt x="1399835" y="1843915"/>
                  </a:lnTo>
                  <a:lnTo>
                    <a:pt x="1421418" y="1885078"/>
                  </a:lnTo>
                  <a:lnTo>
                    <a:pt x="1440450" y="1927698"/>
                  </a:lnTo>
                  <a:lnTo>
                    <a:pt x="1456829" y="1971675"/>
                  </a:lnTo>
                  <a:lnTo>
                    <a:pt x="1470455" y="2016911"/>
                  </a:lnTo>
                  <a:lnTo>
                    <a:pt x="1481229" y="2063304"/>
                  </a:lnTo>
                  <a:lnTo>
                    <a:pt x="1489048" y="2110755"/>
                  </a:lnTo>
                  <a:lnTo>
                    <a:pt x="1493814" y="2159164"/>
                  </a:lnTo>
                  <a:lnTo>
                    <a:pt x="1495424" y="2208432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5060145" y="399119"/>
            <a:ext cx="7787005" cy="1300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350" dirty="0"/>
              <a:t>CONCLUSION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883428" y="1660415"/>
            <a:ext cx="16214725" cy="8428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89355">
              <a:lnSpc>
                <a:spcPct val="114599"/>
              </a:lnSpc>
              <a:spcBef>
                <a:spcPts val="100"/>
              </a:spcBef>
            </a:pPr>
            <a:r>
              <a:rPr sz="3000" spc="120" dirty="0">
                <a:latin typeface="Tahoma"/>
                <a:cs typeface="Tahoma"/>
              </a:rPr>
              <a:t>Based</a:t>
            </a:r>
            <a:r>
              <a:rPr sz="3000" spc="-135" dirty="0">
                <a:latin typeface="Tahoma"/>
                <a:cs typeface="Tahoma"/>
              </a:rPr>
              <a:t> </a:t>
            </a:r>
            <a:r>
              <a:rPr sz="3000" spc="130" dirty="0">
                <a:latin typeface="Tahoma"/>
                <a:cs typeface="Tahoma"/>
              </a:rPr>
              <a:t>on</a:t>
            </a:r>
            <a:r>
              <a:rPr sz="3000" spc="-130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the</a:t>
            </a:r>
            <a:r>
              <a:rPr sz="3000" spc="-130" dirty="0">
                <a:latin typeface="Tahoma"/>
                <a:cs typeface="Tahoma"/>
              </a:rPr>
              <a:t> </a:t>
            </a:r>
            <a:r>
              <a:rPr sz="3000" spc="85" dirty="0">
                <a:latin typeface="Tahoma"/>
                <a:cs typeface="Tahoma"/>
              </a:rPr>
              <a:t>analysis</a:t>
            </a:r>
            <a:r>
              <a:rPr sz="3000" spc="-13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of</a:t>
            </a:r>
            <a:r>
              <a:rPr sz="3000" spc="-130" dirty="0">
                <a:latin typeface="Tahoma"/>
                <a:cs typeface="Tahoma"/>
              </a:rPr>
              <a:t> </a:t>
            </a:r>
            <a:r>
              <a:rPr sz="3000" spc="85" dirty="0">
                <a:latin typeface="Tahoma"/>
                <a:cs typeface="Tahoma"/>
              </a:rPr>
              <a:t>health</a:t>
            </a:r>
            <a:r>
              <a:rPr sz="3000" spc="-130" dirty="0">
                <a:latin typeface="Tahoma"/>
                <a:cs typeface="Tahoma"/>
              </a:rPr>
              <a:t> </a:t>
            </a:r>
            <a:r>
              <a:rPr sz="3000" spc="75" dirty="0">
                <a:latin typeface="Tahoma"/>
                <a:cs typeface="Tahoma"/>
              </a:rPr>
              <a:t>data</a:t>
            </a:r>
            <a:r>
              <a:rPr sz="3000" spc="-13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for</a:t>
            </a:r>
            <a:r>
              <a:rPr sz="3000" spc="-130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the</a:t>
            </a:r>
            <a:r>
              <a:rPr sz="3000" spc="-13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states</a:t>
            </a:r>
            <a:r>
              <a:rPr sz="3000" spc="-13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of</a:t>
            </a:r>
            <a:r>
              <a:rPr sz="3000" spc="-13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TX,</a:t>
            </a:r>
            <a:r>
              <a:rPr sz="3000" spc="-130" dirty="0">
                <a:latin typeface="Tahoma"/>
                <a:cs typeface="Tahoma"/>
              </a:rPr>
              <a:t> </a:t>
            </a:r>
            <a:r>
              <a:rPr sz="3000" spc="80" dirty="0">
                <a:latin typeface="Tahoma"/>
                <a:cs typeface="Tahoma"/>
              </a:rPr>
              <a:t>CA,</a:t>
            </a:r>
            <a:r>
              <a:rPr sz="3000" spc="-13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NY,</a:t>
            </a:r>
            <a:r>
              <a:rPr sz="3000" spc="-130" dirty="0">
                <a:latin typeface="Tahoma"/>
                <a:cs typeface="Tahoma"/>
              </a:rPr>
              <a:t> </a:t>
            </a:r>
            <a:r>
              <a:rPr sz="3000" spc="135" dirty="0">
                <a:latin typeface="Tahoma"/>
                <a:cs typeface="Tahoma"/>
              </a:rPr>
              <a:t>and</a:t>
            </a:r>
            <a:r>
              <a:rPr sz="3000" spc="-130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FL,</a:t>
            </a:r>
            <a:r>
              <a:rPr sz="3000" spc="-130" dirty="0">
                <a:latin typeface="Tahoma"/>
                <a:cs typeface="Tahoma"/>
              </a:rPr>
              <a:t> </a:t>
            </a:r>
            <a:r>
              <a:rPr sz="3000" spc="85" dirty="0">
                <a:latin typeface="Tahoma"/>
                <a:cs typeface="Tahoma"/>
              </a:rPr>
              <a:t>California </a:t>
            </a:r>
            <a:r>
              <a:rPr sz="3000" spc="95" dirty="0">
                <a:latin typeface="Tahoma"/>
                <a:cs typeface="Tahoma"/>
              </a:rPr>
              <a:t>appears</a:t>
            </a:r>
            <a:r>
              <a:rPr sz="3000" spc="-135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to</a:t>
            </a:r>
            <a:r>
              <a:rPr sz="3000" spc="-130" dirty="0">
                <a:latin typeface="Tahoma"/>
                <a:cs typeface="Tahoma"/>
              </a:rPr>
              <a:t> </a:t>
            </a:r>
            <a:r>
              <a:rPr sz="3000" spc="140" dirty="0">
                <a:latin typeface="Tahoma"/>
                <a:cs typeface="Tahoma"/>
              </a:rPr>
              <a:t>be</a:t>
            </a:r>
            <a:r>
              <a:rPr sz="3000" spc="-130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the</a:t>
            </a:r>
            <a:r>
              <a:rPr sz="3000" spc="-13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state</a:t>
            </a:r>
            <a:r>
              <a:rPr sz="3000" spc="-135" dirty="0">
                <a:latin typeface="Tahoma"/>
                <a:cs typeface="Tahoma"/>
              </a:rPr>
              <a:t> </a:t>
            </a:r>
            <a:r>
              <a:rPr sz="3000" spc="80" dirty="0">
                <a:latin typeface="Tahoma"/>
                <a:cs typeface="Tahoma"/>
              </a:rPr>
              <a:t>with</a:t>
            </a:r>
            <a:r>
              <a:rPr sz="3000" spc="-130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the</a:t>
            </a:r>
            <a:r>
              <a:rPr sz="3000" spc="-130" dirty="0">
                <a:latin typeface="Tahoma"/>
                <a:cs typeface="Tahoma"/>
              </a:rPr>
              <a:t> </a:t>
            </a:r>
            <a:r>
              <a:rPr sz="3000" spc="105" dirty="0">
                <a:latin typeface="Tahoma"/>
                <a:cs typeface="Tahoma"/>
              </a:rPr>
              <a:t>highest</a:t>
            </a:r>
            <a:r>
              <a:rPr sz="3000" spc="-130" dirty="0">
                <a:latin typeface="Tahoma"/>
                <a:cs typeface="Tahoma"/>
              </a:rPr>
              <a:t> </a:t>
            </a:r>
            <a:r>
              <a:rPr sz="3000" spc="114" dirty="0">
                <a:latin typeface="Tahoma"/>
                <a:cs typeface="Tahoma"/>
              </a:rPr>
              <a:t>prevalence</a:t>
            </a:r>
            <a:r>
              <a:rPr sz="3000" spc="-13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of</a:t>
            </a:r>
            <a:r>
              <a:rPr sz="3000" spc="-135" dirty="0">
                <a:latin typeface="Tahoma"/>
                <a:cs typeface="Tahoma"/>
              </a:rPr>
              <a:t> </a:t>
            </a:r>
            <a:r>
              <a:rPr sz="3000" spc="70" dirty="0">
                <a:latin typeface="Tahoma"/>
                <a:cs typeface="Tahoma"/>
              </a:rPr>
              <a:t>diabetes,</a:t>
            </a:r>
            <a:r>
              <a:rPr sz="3000" spc="-130" dirty="0">
                <a:latin typeface="Tahoma"/>
                <a:cs typeface="Tahoma"/>
              </a:rPr>
              <a:t> </a:t>
            </a:r>
            <a:r>
              <a:rPr sz="3000" spc="114" dirty="0">
                <a:latin typeface="Tahoma"/>
                <a:cs typeface="Tahoma"/>
              </a:rPr>
              <a:t>poor</a:t>
            </a:r>
            <a:r>
              <a:rPr sz="3000" spc="-130" dirty="0">
                <a:latin typeface="Tahoma"/>
                <a:cs typeface="Tahoma"/>
              </a:rPr>
              <a:t> </a:t>
            </a:r>
            <a:r>
              <a:rPr sz="3000" spc="125" dirty="0">
                <a:latin typeface="Tahoma"/>
                <a:cs typeface="Tahoma"/>
              </a:rPr>
              <a:t>physical</a:t>
            </a:r>
            <a:r>
              <a:rPr sz="3000" spc="-130" dirty="0">
                <a:latin typeface="Tahoma"/>
                <a:cs typeface="Tahoma"/>
              </a:rPr>
              <a:t> </a:t>
            </a:r>
            <a:r>
              <a:rPr sz="3000" spc="35" dirty="0">
                <a:latin typeface="Tahoma"/>
                <a:cs typeface="Tahoma"/>
              </a:rPr>
              <a:t>health, </a:t>
            </a:r>
            <a:r>
              <a:rPr sz="3000" spc="135" dirty="0">
                <a:latin typeface="Tahoma"/>
                <a:cs typeface="Tahoma"/>
              </a:rPr>
              <a:t>and</a:t>
            </a:r>
            <a:r>
              <a:rPr sz="3000" spc="-165" dirty="0">
                <a:latin typeface="Tahoma"/>
                <a:cs typeface="Tahoma"/>
              </a:rPr>
              <a:t> </a:t>
            </a:r>
            <a:r>
              <a:rPr sz="3000" spc="114" dirty="0">
                <a:latin typeface="Tahoma"/>
                <a:cs typeface="Tahoma"/>
              </a:rPr>
              <a:t>poor</a:t>
            </a:r>
            <a:r>
              <a:rPr sz="3000" spc="-165" dirty="0">
                <a:latin typeface="Tahoma"/>
                <a:cs typeface="Tahoma"/>
              </a:rPr>
              <a:t> </a:t>
            </a:r>
            <a:r>
              <a:rPr sz="3000" spc="75" dirty="0">
                <a:latin typeface="Tahoma"/>
                <a:cs typeface="Tahoma"/>
              </a:rPr>
              <a:t>mental</a:t>
            </a:r>
            <a:r>
              <a:rPr sz="3000" spc="-165" dirty="0">
                <a:latin typeface="Tahoma"/>
                <a:cs typeface="Tahoma"/>
              </a:rPr>
              <a:t> </a:t>
            </a:r>
            <a:r>
              <a:rPr sz="3000" spc="35" dirty="0">
                <a:latin typeface="Tahoma"/>
                <a:cs typeface="Tahoma"/>
              </a:rPr>
              <a:t>health.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>
              <a:latin typeface="Tahoma"/>
              <a:cs typeface="Tahoma"/>
            </a:endParaRPr>
          </a:p>
          <a:p>
            <a:pPr marL="12700" marR="1227455">
              <a:lnSpc>
                <a:spcPct val="114599"/>
              </a:lnSpc>
            </a:pPr>
            <a:r>
              <a:rPr sz="3000" spc="95" dirty="0">
                <a:latin typeface="Tahoma"/>
                <a:cs typeface="Tahoma"/>
              </a:rPr>
              <a:t>Additionally,</a:t>
            </a:r>
            <a:r>
              <a:rPr sz="3000" spc="-150" dirty="0">
                <a:latin typeface="Tahoma"/>
                <a:cs typeface="Tahoma"/>
              </a:rPr>
              <a:t> </a:t>
            </a:r>
            <a:r>
              <a:rPr sz="3000" spc="135" dirty="0">
                <a:latin typeface="Tahoma"/>
                <a:cs typeface="Tahoma"/>
              </a:rPr>
              <a:t>when</a:t>
            </a:r>
            <a:r>
              <a:rPr sz="3000" spc="-145" dirty="0">
                <a:latin typeface="Tahoma"/>
                <a:cs typeface="Tahoma"/>
              </a:rPr>
              <a:t> </a:t>
            </a:r>
            <a:r>
              <a:rPr sz="3000" spc="130" dirty="0">
                <a:latin typeface="Tahoma"/>
                <a:cs typeface="Tahoma"/>
              </a:rPr>
              <a:t>compared</a:t>
            </a:r>
            <a:r>
              <a:rPr sz="3000" spc="-145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to</a:t>
            </a:r>
            <a:r>
              <a:rPr sz="3000" spc="-150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the</a:t>
            </a:r>
            <a:r>
              <a:rPr sz="3000" spc="-145" dirty="0">
                <a:latin typeface="Tahoma"/>
                <a:cs typeface="Tahoma"/>
              </a:rPr>
              <a:t> </a:t>
            </a:r>
            <a:r>
              <a:rPr sz="3000" spc="95" dirty="0">
                <a:latin typeface="Tahoma"/>
                <a:cs typeface="Tahoma"/>
              </a:rPr>
              <a:t>respective</a:t>
            </a:r>
            <a:r>
              <a:rPr sz="3000" spc="-145" dirty="0">
                <a:latin typeface="Tahoma"/>
                <a:cs typeface="Tahoma"/>
              </a:rPr>
              <a:t> </a:t>
            </a:r>
            <a:r>
              <a:rPr sz="3000" spc="114" dirty="0">
                <a:latin typeface="Tahoma"/>
                <a:cs typeface="Tahoma"/>
              </a:rPr>
              <a:t>prevalence</a:t>
            </a:r>
            <a:r>
              <a:rPr sz="3000" spc="-150" dirty="0">
                <a:latin typeface="Tahoma"/>
                <a:cs typeface="Tahoma"/>
              </a:rPr>
              <a:t> </a:t>
            </a:r>
            <a:r>
              <a:rPr sz="3000" spc="95" dirty="0">
                <a:latin typeface="Tahoma"/>
                <a:cs typeface="Tahoma"/>
              </a:rPr>
              <a:t>population,</a:t>
            </a:r>
            <a:r>
              <a:rPr sz="3000" spc="-145" dirty="0">
                <a:latin typeface="Tahoma"/>
                <a:cs typeface="Tahoma"/>
              </a:rPr>
              <a:t> </a:t>
            </a:r>
            <a:r>
              <a:rPr sz="3000" spc="95" dirty="0">
                <a:latin typeface="Tahoma"/>
                <a:cs typeface="Tahoma"/>
              </a:rPr>
              <a:t>California</a:t>
            </a:r>
            <a:r>
              <a:rPr sz="3000" spc="-145" dirty="0">
                <a:latin typeface="Tahoma"/>
                <a:cs typeface="Tahoma"/>
              </a:rPr>
              <a:t> </a:t>
            </a:r>
            <a:r>
              <a:rPr sz="3000" spc="55" dirty="0">
                <a:latin typeface="Tahoma"/>
                <a:cs typeface="Tahoma"/>
              </a:rPr>
              <a:t>has </a:t>
            </a:r>
            <a:r>
              <a:rPr sz="3000" spc="65" dirty="0">
                <a:latin typeface="Tahoma"/>
                <a:cs typeface="Tahoma"/>
              </a:rPr>
              <a:t>the</a:t>
            </a:r>
            <a:r>
              <a:rPr sz="3000" spc="-150" dirty="0">
                <a:latin typeface="Tahoma"/>
                <a:cs typeface="Tahoma"/>
              </a:rPr>
              <a:t> </a:t>
            </a:r>
            <a:r>
              <a:rPr sz="3000" spc="105" dirty="0">
                <a:latin typeface="Tahoma"/>
                <a:cs typeface="Tahoma"/>
              </a:rPr>
              <a:t>highest</a:t>
            </a:r>
            <a:r>
              <a:rPr sz="3000" spc="-150" dirty="0">
                <a:latin typeface="Tahoma"/>
                <a:cs typeface="Tahoma"/>
              </a:rPr>
              <a:t> </a:t>
            </a:r>
            <a:r>
              <a:rPr sz="3000" spc="114" dirty="0">
                <a:latin typeface="Tahoma"/>
                <a:cs typeface="Tahoma"/>
              </a:rPr>
              <a:t>percentage</a:t>
            </a:r>
            <a:r>
              <a:rPr sz="3000" spc="-145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of</a:t>
            </a:r>
            <a:r>
              <a:rPr sz="3000" spc="-150" dirty="0">
                <a:latin typeface="Tahoma"/>
                <a:cs typeface="Tahoma"/>
              </a:rPr>
              <a:t> </a:t>
            </a:r>
            <a:r>
              <a:rPr sz="3000" spc="150" dirty="0">
                <a:latin typeface="Tahoma"/>
                <a:cs typeface="Tahoma"/>
              </a:rPr>
              <a:t>people</a:t>
            </a:r>
            <a:r>
              <a:rPr sz="3000" spc="-145" dirty="0">
                <a:latin typeface="Tahoma"/>
                <a:cs typeface="Tahoma"/>
              </a:rPr>
              <a:t> </a:t>
            </a:r>
            <a:r>
              <a:rPr sz="3000" spc="145" dirty="0">
                <a:latin typeface="Tahoma"/>
                <a:cs typeface="Tahoma"/>
              </a:rPr>
              <a:t>who</a:t>
            </a:r>
            <a:r>
              <a:rPr sz="3000" spc="-15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are</a:t>
            </a:r>
            <a:r>
              <a:rPr sz="3000" spc="-145" dirty="0">
                <a:latin typeface="Tahoma"/>
                <a:cs typeface="Tahoma"/>
              </a:rPr>
              <a:t> </a:t>
            </a:r>
            <a:r>
              <a:rPr sz="3000" spc="75" dirty="0">
                <a:latin typeface="Tahoma"/>
                <a:cs typeface="Tahoma"/>
              </a:rPr>
              <a:t>obese,</a:t>
            </a:r>
            <a:r>
              <a:rPr sz="3000" spc="-150" dirty="0">
                <a:latin typeface="Tahoma"/>
                <a:cs typeface="Tahoma"/>
              </a:rPr>
              <a:t> </a:t>
            </a:r>
            <a:r>
              <a:rPr sz="3000" spc="95" dirty="0">
                <a:latin typeface="Tahoma"/>
                <a:cs typeface="Tahoma"/>
              </a:rPr>
              <a:t>have</a:t>
            </a:r>
            <a:r>
              <a:rPr sz="3000" spc="-145" dirty="0">
                <a:latin typeface="Tahoma"/>
                <a:cs typeface="Tahoma"/>
              </a:rPr>
              <a:t> </a:t>
            </a:r>
            <a:r>
              <a:rPr sz="3000" spc="85" dirty="0">
                <a:latin typeface="Tahoma"/>
                <a:cs typeface="Tahoma"/>
              </a:rPr>
              <a:t>insufficient</a:t>
            </a:r>
            <a:r>
              <a:rPr sz="3000" spc="-150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sleep,</a:t>
            </a:r>
            <a:r>
              <a:rPr sz="3000" spc="-150" dirty="0">
                <a:latin typeface="Tahoma"/>
                <a:cs typeface="Tahoma"/>
              </a:rPr>
              <a:t> </a:t>
            </a:r>
            <a:r>
              <a:rPr sz="3000" spc="135" dirty="0">
                <a:latin typeface="Tahoma"/>
                <a:cs typeface="Tahoma"/>
              </a:rPr>
              <a:t>and</a:t>
            </a:r>
            <a:r>
              <a:rPr sz="3000" spc="-145" dirty="0">
                <a:latin typeface="Tahoma"/>
                <a:cs typeface="Tahoma"/>
              </a:rPr>
              <a:t> </a:t>
            </a:r>
            <a:r>
              <a:rPr sz="3000" spc="100" dirty="0">
                <a:latin typeface="Tahoma"/>
                <a:cs typeface="Tahoma"/>
              </a:rPr>
              <a:t>lack </a:t>
            </a:r>
            <a:r>
              <a:rPr sz="3000" spc="125" dirty="0">
                <a:latin typeface="Tahoma"/>
                <a:cs typeface="Tahoma"/>
              </a:rPr>
              <a:t>physical</a:t>
            </a:r>
            <a:r>
              <a:rPr sz="3000" spc="-160" dirty="0">
                <a:latin typeface="Tahoma"/>
                <a:cs typeface="Tahoma"/>
              </a:rPr>
              <a:t> </a:t>
            </a:r>
            <a:r>
              <a:rPr sz="3000" spc="-10" dirty="0">
                <a:latin typeface="Tahoma"/>
                <a:cs typeface="Tahoma"/>
              </a:rPr>
              <a:t>activity.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>
              <a:latin typeface="Tahoma"/>
              <a:cs typeface="Tahoma"/>
            </a:endParaRPr>
          </a:p>
          <a:p>
            <a:pPr marL="12700" marR="814069">
              <a:lnSpc>
                <a:spcPct val="114599"/>
              </a:lnSpc>
            </a:pPr>
            <a:r>
              <a:rPr sz="3000" spc="155" dirty="0">
                <a:latin typeface="Tahoma"/>
                <a:cs typeface="Tahoma"/>
              </a:rPr>
              <a:t>Los</a:t>
            </a:r>
            <a:r>
              <a:rPr sz="3000" spc="-155" dirty="0">
                <a:latin typeface="Tahoma"/>
                <a:cs typeface="Tahoma"/>
              </a:rPr>
              <a:t> </a:t>
            </a:r>
            <a:r>
              <a:rPr sz="3000" spc="90" dirty="0">
                <a:latin typeface="Tahoma"/>
                <a:cs typeface="Tahoma"/>
              </a:rPr>
              <a:t>Angeles,</a:t>
            </a:r>
            <a:r>
              <a:rPr sz="3000" spc="-155" dirty="0">
                <a:latin typeface="Tahoma"/>
                <a:cs typeface="Tahoma"/>
              </a:rPr>
              <a:t> </a:t>
            </a:r>
            <a:r>
              <a:rPr sz="3000" spc="90" dirty="0">
                <a:latin typeface="Tahoma"/>
                <a:cs typeface="Tahoma"/>
              </a:rPr>
              <a:t>in</a:t>
            </a:r>
            <a:r>
              <a:rPr sz="3000" spc="-155" dirty="0">
                <a:latin typeface="Tahoma"/>
                <a:cs typeface="Tahoma"/>
              </a:rPr>
              <a:t> </a:t>
            </a:r>
            <a:r>
              <a:rPr sz="3000" spc="55" dirty="0">
                <a:latin typeface="Tahoma"/>
                <a:cs typeface="Tahoma"/>
              </a:rPr>
              <a:t>particular,</a:t>
            </a:r>
            <a:r>
              <a:rPr sz="3000" spc="-150" dirty="0">
                <a:latin typeface="Tahoma"/>
                <a:cs typeface="Tahoma"/>
              </a:rPr>
              <a:t> </a:t>
            </a:r>
            <a:r>
              <a:rPr sz="3000" spc="80" dirty="0">
                <a:latin typeface="Tahoma"/>
                <a:cs typeface="Tahoma"/>
              </a:rPr>
              <a:t>has</a:t>
            </a:r>
            <a:r>
              <a:rPr sz="3000" spc="-155" dirty="0">
                <a:latin typeface="Tahoma"/>
                <a:cs typeface="Tahoma"/>
              </a:rPr>
              <a:t> </a:t>
            </a:r>
            <a:r>
              <a:rPr sz="3000" spc="135" dirty="0">
                <a:latin typeface="Tahoma"/>
                <a:cs typeface="Tahoma"/>
              </a:rPr>
              <a:t>been</a:t>
            </a:r>
            <a:r>
              <a:rPr sz="3000" spc="-155" dirty="0">
                <a:latin typeface="Tahoma"/>
                <a:cs typeface="Tahoma"/>
              </a:rPr>
              <a:t> </a:t>
            </a:r>
            <a:r>
              <a:rPr sz="3000" spc="100" dirty="0">
                <a:latin typeface="Tahoma"/>
                <a:cs typeface="Tahoma"/>
              </a:rPr>
              <a:t>identified</a:t>
            </a:r>
            <a:r>
              <a:rPr sz="3000" spc="-15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as</a:t>
            </a:r>
            <a:r>
              <a:rPr sz="3000" spc="-155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the</a:t>
            </a:r>
            <a:r>
              <a:rPr sz="3000" spc="-155" dirty="0">
                <a:latin typeface="Tahoma"/>
                <a:cs typeface="Tahoma"/>
              </a:rPr>
              <a:t> </a:t>
            </a:r>
            <a:r>
              <a:rPr sz="3000" spc="90" dirty="0">
                <a:latin typeface="Tahoma"/>
                <a:cs typeface="Tahoma"/>
              </a:rPr>
              <a:t>city</a:t>
            </a:r>
            <a:r>
              <a:rPr sz="3000" spc="-150" dirty="0">
                <a:latin typeface="Tahoma"/>
                <a:cs typeface="Tahoma"/>
              </a:rPr>
              <a:t> </a:t>
            </a:r>
            <a:r>
              <a:rPr sz="3000" spc="80" dirty="0">
                <a:latin typeface="Tahoma"/>
                <a:cs typeface="Tahoma"/>
              </a:rPr>
              <a:t>with</a:t>
            </a:r>
            <a:r>
              <a:rPr sz="3000" spc="-155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the</a:t>
            </a:r>
            <a:r>
              <a:rPr sz="3000" spc="-155" dirty="0">
                <a:latin typeface="Tahoma"/>
                <a:cs typeface="Tahoma"/>
              </a:rPr>
              <a:t> </a:t>
            </a:r>
            <a:r>
              <a:rPr sz="3000" spc="105" dirty="0">
                <a:latin typeface="Tahoma"/>
                <a:cs typeface="Tahoma"/>
              </a:rPr>
              <a:t>highest</a:t>
            </a:r>
            <a:r>
              <a:rPr sz="3000" spc="-155" dirty="0">
                <a:latin typeface="Tahoma"/>
                <a:cs typeface="Tahoma"/>
              </a:rPr>
              <a:t> </a:t>
            </a:r>
            <a:r>
              <a:rPr sz="3000" spc="114" dirty="0">
                <a:latin typeface="Tahoma"/>
                <a:cs typeface="Tahoma"/>
              </a:rPr>
              <a:t>prevalence</a:t>
            </a:r>
            <a:r>
              <a:rPr sz="3000" spc="-150" dirty="0">
                <a:latin typeface="Tahoma"/>
                <a:cs typeface="Tahoma"/>
              </a:rPr>
              <a:t> </a:t>
            </a:r>
            <a:r>
              <a:rPr sz="3000" spc="-25" dirty="0">
                <a:latin typeface="Tahoma"/>
                <a:cs typeface="Tahoma"/>
              </a:rPr>
              <a:t>of </a:t>
            </a:r>
            <a:r>
              <a:rPr sz="3000" spc="105" dirty="0">
                <a:latin typeface="Tahoma"/>
                <a:cs typeface="Tahoma"/>
              </a:rPr>
              <a:t>diabetes</a:t>
            </a:r>
            <a:r>
              <a:rPr sz="3000" spc="-125" dirty="0">
                <a:latin typeface="Tahoma"/>
                <a:cs typeface="Tahoma"/>
              </a:rPr>
              <a:t> </a:t>
            </a:r>
            <a:r>
              <a:rPr sz="3000" spc="90" dirty="0">
                <a:latin typeface="Tahoma"/>
                <a:cs typeface="Tahoma"/>
              </a:rPr>
              <a:t>in</a:t>
            </a:r>
            <a:r>
              <a:rPr sz="3000" spc="-125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California.</a:t>
            </a:r>
            <a:r>
              <a:rPr sz="3000" spc="-125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Therefore,</a:t>
            </a:r>
            <a:r>
              <a:rPr sz="3000" spc="-125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it</a:t>
            </a:r>
            <a:r>
              <a:rPr sz="3000" spc="-125" dirty="0">
                <a:latin typeface="Tahoma"/>
                <a:cs typeface="Tahoma"/>
              </a:rPr>
              <a:t> </a:t>
            </a:r>
            <a:r>
              <a:rPr sz="3000" spc="155" dirty="0">
                <a:latin typeface="Tahoma"/>
                <a:cs typeface="Tahoma"/>
              </a:rPr>
              <a:t>would</a:t>
            </a:r>
            <a:r>
              <a:rPr sz="3000" spc="-125" dirty="0">
                <a:latin typeface="Tahoma"/>
                <a:cs typeface="Tahoma"/>
              </a:rPr>
              <a:t> </a:t>
            </a:r>
            <a:r>
              <a:rPr sz="3000" spc="140" dirty="0">
                <a:latin typeface="Tahoma"/>
                <a:cs typeface="Tahoma"/>
              </a:rPr>
              <a:t>be</a:t>
            </a:r>
            <a:r>
              <a:rPr sz="3000" spc="-125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a</a:t>
            </a:r>
            <a:r>
              <a:rPr sz="3000" spc="-125" dirty="0">
                <a:latin typeface="Tahoma"/>
                <a:cs typeface="Tahoma"/>
              </a:rPr>
              <a:t> </a:t>
            </a:r>
            <a:r>
              <a:rPr sz="3000" spc="95" dirty="0">
                <a:latin typeface="Tahoma"/>
                <a:cs typeface="Tahoma"/>
              </a:rPr>
              <a:t>wise</a:t>
            </a:r>
            <a:r>
              <a:rPr sz="3000" spc="-125" dirty="0">
                <a:latin typeface="Tahoma"/>
                <a:cs typeface="Tahoma"/>
              </a:rPr>
              <a:t> </a:t>
            </a:r>
            <a:r>
              <a:rPr sz="3000" spc="140" dirty="0">
                <a:latin typeface="Tahoma"/>
                <a:cs typeface="Tahoma"/>
              </a:rPr>
              <a:t>decision</a:t>
            </a:r>
            <a:r>
              <a:rPr sz="3000" spc="-125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to</a:t>
            </a:r>
            <a:r>
              <a:rPr sz="3000" spc="-120" dirty="0">
                <a:latin typeface="Tahoma"/>
                <a:cs typeface="Tahoma"/>
              </a:rPr>
              <a:t> </a:t>
            </a:r>
            <a:r>
              <a:rPr sz="3000" spc="140" dirty="0">
                <a:latin typeface="Tahoma"/>
                <a:cs typeface="Tahoma"/>
              </a:rPr>
              <a:t>launch</a:t>
            </a:r>
            <a:r>
              <a:rPr sz="3000" spc="-125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the</a:t>
            </a:r>
            <a:r>
              <a:rPr sz="3000" spc="-125" dirty="0">
                <a:latin typeface="Tahoma"/>
                <a:cs typeface="Tahoma"/>
              </a:rPr>
              <a:t> </a:t>
            </a:r>
            <a:r>
              <a:rPr sz="3000" spc="125" dirty="0">
                <a:latin typeface="Tahoma"/>
                <a:cs typeface="Tahoma"/>
              </a:rPr>
              <a:t>new</a:t>
            </a:r>
            <a:r>
              <a:rPr sz="3000" spc="-130" dirty="0">
                <a:latin typeface="Tahoma"/>
                <a:cs typeface="Tahoma"/>
              </a:rPr>
              <a:t> </a:t>
            </a:r>
            <a:r>
              <a:rPr sz="3000" spc="130" dirty="0">
                <a:latin typeface="Tahoma"/>
                <a:cs typeface="Tahoma"/>
              </a:rPr>
              <a:t>drug</a:t>
            </a:r>
            <a:r>
              <a:rPr sz="3000" spc="-125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in </a:t>
            </a:r>
            <a:r>
              <a:rPr sz="3000" spc="155" dirty="0">
                <a:latin typeface="Tahoma"/>
                <a:cs typeface="Tahoma"/>
              </a:rPr>
              <a:t>Los</a:t>
            </a:r>
            <a:r>
              <a:rPr sz="3000" spc="-165" dirty="0">
                <a:latin typeface="Tahoma"/>
                <a:cs typeface="Tahoma"/>
              </a:rPr>
              <a:t> </a:t>
            </a:r>
            <a:r>
              <a:rPr sz="3000" spc="90" dirty="0">
                <a:latin typeface="Tahoma"/>
                <a:cs typeface="Tahoma"/>
              </a:rPr>
              <a:t>Angeles,</a:t>
            </a:r>
            <a:r>
              <a:rPr sz="3000" spc="-160" dirty="0">
                <a:latin typeface="Tahoma"/>
                <a:cs typeface="Tahoma"/>
              </a:rPr>
              <a:t> </a:t>
            </a:r>
            <a:r>
              <a:rPr sz="3000" spc="55" dirty="0">
                <a:latin typeface="Tahoma"/>
                <a:cs typeface="Tahoma"/>
              </a:rPr>
              <a:t>California.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00">
              <a:latin typeface="Tahoma"/>
              <a:cs typeface="Tahoma"/>
            </a:endParaRPr>
          </a:p>
          <a:p>
            <a:pPr marL="12700" marR="762635">
              <a:lnSpc>
                <a:spcPct val="114599"/>
              </a:lnSpc>
            </a:pPr>
            <a:r>
              <a:rPr sz="3000" spc="45" dirty="0">
                <a:latin typeface="Tahoma"/>
                <a:cs typeface="Tahoma"/>
              </a:rPr>
              <a:t>Furthermore,</a:t>
            </a:r>
            <a:r>
              <a:rPr sz="3000" spc="-145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a</a:t>
            </a:r>
            <a:r>
              <a:rPr sz="3000" spc="-145" dirty="0">
                <a:latin typeface="Tahoma"/>
                <a:cs typeface="Tahoma"/>
              </a:rPr>
              <a:t> </a:t>
            </a:r>
            <a:r>
              <a:rPr sz="3000" spc="95" dirty="0">
                <a:latin typeface="Tahoma"/>
                <a:cs typeface="Tahoma"/>
              </a:rPr>
              <a:t>significant</a:t>
            </a:r>
            <a:r>
              <a:rPr sz="3000" spc="-140" dirty="0">
                <a:latin typeface="Tahoma"/>
                <a:cs typeface="Tahoma"/>
              </a:rPr>
              <a:t> </a:t>
            </a:r>
            <a:r>
              <a:rPr sz="3000" spc="95" dirty="0">
                <a:latin typeface="Tahoma"/>
                <a:cs typeface="Tahoma"/>
              </a:rPr>
              <a:t>portion</a:t>
            </a:r>
            <a:r>
              <a:rPr sz="3000" spc="-145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of</a:t>
            </a:r>
            <a:r>
              <a:rPr sz="3000" spc="-140" dirty="0">
                <a:latin typeface="Tahoma"/>
                <a:cs typeface="Tahoma"/>
              </a:rPr>
              <a:t> </a:t>
            </a:r>
            <a:r>
              <a:rPr sz="3000" spc="65" dirty="0">
                <a:latin typeface="Tahoma"/>
                <a:cs typeface="Tahoma"/>
              </a:rPr>
              <a:t>the</a:t>
            </a:r>
            <a:r>
              <a:rPr sz="3000" spc="-145" dirty="0">
                <a:latin typeface="Tahoma"/>
                <a:cs typeface="Tahoma"/>
              </a:rPr>
              <a:t> </a:t>
            </a:r>
            <a:r>
              <a:rPr sz="3000" spc="125" dirty="0">
                <a:latin typeface="Tahoma"/>
                <a:cs typeface="Tahoma"/>
              </a:rPr>
              <a:t>population</a:t>
            </a:r>
            <a:r>
              <a:rPr sz="3000" spc="-140" dirty="0">
                <a:latin typeface="Tahoma"/>
                <a:cs typeface="Tahoma"/>
              </a:rPr>
              <a:t> </a:t>
            </a:r>
            <a:r>
              <a:rPr sz="3000" spc="120" dirty="0">
                <a:latin typeface="Tahoma"/>
                <a:cs typeface="Tahoma"/>
              </a:rPr>
              <a:t>lack</a:t>
            </a:r>
            <a:r>
              <a:rPr sz="3000" spc="-145" dirty="0">
                <a:latin typeface="Tahoma"/>
                <a:cs typeface="Tahoma"/>
              </a:rPr>
              <a:t> </a:t>
            </a:r>
            <a:r>
              <a:rPr sz="3000" spc="85" dirty="0">
                <a:latin typeface="Tahoma"/>
                <a:cs typeface="Tahoma"/>
              </a:rPr>
              <a:t>health</a:t>
            </a:r>
            <a:r>
              <a:rPr sz="3000" spc="-140" dirty="0">
                <a:latin typeface="Tahoma"/>
                <a:cs typeface="Tahoma"/>
              </a:rPr>
              <a:t> </a:t>
            </a:r>
            <a:r>
              <a:rPr sz="3000" spc="105" dirty="0">
                <a:latin typeface="Tahoma"/>
                <a:cs typeface="Tahoma"/>
              </a:rPr>
              <a:t>insurance</a:t>
            </a:r>
            <a:r>
              <a:rPr sz="3000" spc="-145" dirty="0">
                <a:latin typeface="Tahoma"/>
                <a:cs typeface="Tahoma"/>
              </a:rPr>
              <a:t> </a:t>
            </a:r>
            <a:r>
              <a:rPr sz="3000" spc="135" dirty="0">
                <a:latin typeface="Tahoma"/>
                <a:cs typeface="Tahoma"/>
              </a:rPr>
              <a:t>and</a:t>
            </a:r>
            <a:r>
              <a:rPr sz="3000" spc="-140" dirty="0">
                <a:latin typeface="Tahoma"/>
                <a:cs typeface="Tahoma"/>
              </a:rPr>
              <a:t> </a:t>
            </a:r>
            <a:r>
              <a:rPr sz="3000" spc="135" dirty="0">
                <a:latin typeface="Tahoma"/>
                <a:cs typeface="Tahoma"/>
              </a:rPr>
              <a:t>goes</a:t>
            </a:r>
            <a:r>
              <a:rPr sz="3000" spc="-145" dirty="0">
                <a:latin typeface="Tahoma"/>
                <a:cs typeface="Tahoma"/>
              </a:rPr>
              <a:t> </a:t>
            </a:r>
            <a:r>
              <a:rPr sz="3000" spc="-25" dirty="0">
                <a:latin typeface="Tahoma"/>
                <a:cs typeface="Tahoma"/>
              </a:rPr>
              <a:t>for </a:t>
            </a:r>
            <a:r>
              <a:rPr sz="3000" spc="110" dirty="0">
                <a:latin typeface="Tahoma"/>
                <a:cs typeface="Tahoma"/>
              </a:rPr>
              <a:t>annual</a:t>
            </a:r>
            <a:r>
              <a:rPr sz="3000" spc="-125" dirty="0">
                <a:latin typeface="Tahoma"/>
                <a:cs typeface="Tahoma"/>
              </a:rPr>
              <a:t> </a:t>
            </a:r>
            <a:r>
              <a:rPr sz="3000" spc="120" dirty="0">
                <a:latin typeface="Tahoma"/>
                <a:cs typeface="Tahoma"/>
              </a:rPr>
              <a:t>checkups.</a:t>
            </a:r>
            <a:r>
              <a:rPr sz="3000" spc="-120" dirty="0">
                <a:latin typeface="Tahoma"/>
                <a:cs typeface="Tahoma"/>
              </a:rPr>
              <a:t> </a:t>
            </a:r>
            <a:r>
              <a:rPr sz="3000" spc="95" dirty="0">
                <a:latin typeface="Tahoma"/>
                <a:cs typeface="Tahoma"/>
              </a:rPr>
              <a:t>This</a:t>
            </a:r>
            <a:r>
              <a:rPr sz="3000" spc="-120" dirty="0">
                <a:latin typeface="Tahoma"/>
                <a:cs typeface="Tahoma"/>
              </a:rPr>
              <a:t> </a:t>
            </a:r>
            <a:r>
              <a:rPr sz="3000" spc="70" dirty="0">
                <a:latin typeface="Tahoma"/>
                <a:cs typeface="Tahoma"/>
              </a:rPr>
              <a:t>information</a:t>
            </a:r>
            <a:r>
              <a:rPr sz="3000" spc="-120" dirty="0">
                <a:latin typeface="Tahoma"/>
                <a:cs typeface="Tahoma"/>
              </a:rPr>
              <a:t> </a:t>
            </a:r>
            <a:r>
              <a:rPr sz="3000" spc="114" dirty="0">
                <a:latin typeface="Tahoma"/>
                <a:cs typeface="Tahoma"/>
              </a:rPr>
              <a:t>suggests</a:t>
            </a:r>
            <a:r>
              <a:rPr sz="3000" spc="-12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that</a:t>
            </a:r>
            <a:r>
              <a:rPr sz="3000" spc="-120" dirty="0">
                <a:latin typeface="Tahoma"/>
                <a:cs typeface="Tahoma"/>
              </a:rPr>
              <a:t> </a:t>
            </a:r>
            <a:r>
              <a:rPr sz="3000" spc="55" dirty="0">
                <a:latin typeface="Tahoma"/>
                <a:cs typeface="Tahoma"/>
              </a:rPr>
              <a:t>there</a:t>
            </a:r>
            <a:r>
              <a:rPr sz="3000" spc="-120" dirty="0">
                <a:latin typeface="Tahoma"/>
                <a:cs typeface="Tahoma"/>
              </a:rPr>
              <a:t> </a:t>
            </a:r>
            <a:r>
              <a:rPr sz="3000" spc="50" dirty="0">
                <a:latin typeface="Tahoma"/>
                <a:cs typeface="Tahoma"/>
              </a:rPr>
              <a:t>is</a:t>
            </a:r>
            <a:r>
              <a:rPr sz="3000" spc="-12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a</a:t>
            </a:r>
            <a:r>
              <a:rPr sz="3000" spc="-120" dirty="0">
                <a:latin typeface="Tahoma"/>
                <a:cs typeface="Tahoma"/>
              </a:rPr>
              <a:t> </a:t>
            </a:r>
            <a:r>
              <a:rPr sz="3000" spc="90" dirty="0">
                <a:latin typeface="Tahoma"/>
                <a:cs typeface="Tahoma"/>
              </a:rPr>
              <a:t>potential</a:t>
            </a:r>
            <a:r>
              <a:rPr sz="3000" spc="-12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market</a:t>
            </a:r>
            <a:r>
              <a:rPr sz="3000" spc="-12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for</a:t>
            </a:r>
            <a:r>
              <a:rPr sz="3000" spc="-120" dirty="0">
                <a:latin typeface="Tahoma"/>
                <a:cs typeface="Tahoma"/>
              </a:rPr>
              <a:t> </a:t>
            </a:r>
            <a:r>
              <a:rPr sz="3000" spc="55" dirty="0">
                <a:latin typeface="Tahoma"/>
                <a:cs typeface="Tahoma"/>
              </a:rPr>
              <a:t>low-</a:t>
            </a:r>
            <a:r>
              <a:rPr sz="3000" spc="85" dirty="0">
                <a:latin typeface="Tahoma"/>
                <a:cs typeface="Tahoma"/>
              </a:rPr>
              <a:t>cost </a:t>
            </a:r>
            <a:r>
              <a:rPr sz="3000" spc="120" dirty="0">
                <a:latin typeface="Tahoma"/>
                <a:cs typeface="Tahoma"/>
              </a:rPr>
              <a:t>drugs</a:t>
            </a:r>
            <a:r>
              <a:rPr sz="3000" spc="-155" dirty="0">
                <a:latin typeface="Tahoma"/>
                <a:cs typeface="Tahoma"/>
              </a:rPr>
              <a:t> </a:t>
            </a:r>
            <a:r>
              <a:rPr sz="3000" spc="90" dirty="0">
                <a:latin typeface="Tahoma"/>
                <a:cs typeface="Tahoma"/>
              </a:rPr>
              <a:t>in</a:t>
            </a:r>
            <a:r>
              <a:rPr sz="3000" spc="-155" dirty="0">
                <a:latin typeface="Tahoma"/>
                <a:cs typeface="Tahoma"/>
              </a:rPr>
              <a:t> </a:t>
            </a:r>
            <a:r>
              <a:rPr sz="3000" spc="155" dirty="0">
                <a:latin typeface="Tahoma"/>
                <a:cs typeface="Tahoma"/>
              </a:rPr>
              <a:t>Los</a:t>
            </a:r>
            <a:r>
              <a:rPr sz="3000" spc="-155" dirty="0">
                <a:latin typeface="Tahoma"/>
                <a:cs typeface="Tahoma"/>
              </a:rPr>
              <a:t> </a:t>
            </a:r>
            <a:r>
              <a:rPr sz="3000" spc="130" dirty="0">
                <a:latin typeface="Tahoma"/>
                <a:cs typeface="Tahoma"/>
              </a:rPr>
              <a:t>Angeles</a:t>
            </a:r>
            <a:r>
              <a:rPr sz="3000" spc="-155" dirty="0">
                <a:latin typeface="Tahoma"/>
                <a:cs typeface="Tahoma"/>
              </a:rPr>
              <a:t> </a:t>
            </a:r>
            <a:r>
              <a:rPr sz="3000" spc="90" dirty="0">
                <a:latin typeface="Tahoma"/>
                <a:cs typeface="Tahoma"/>
              </a:rPr>
              <a:t>where</a:t>
            </a:r>
            <a:r>
              <a:rPr sz="3000" spc="-155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a</a:t>
            </a:r>
            <a:r>
              <a:rPr sz="3000" spc="-155" dirty="0">
                <a:latin typeface="Tahoma"/>
                <a:cs typeface="Tahoma"/>
              </a:rPr>
              <a:t> </a:t>
            </a:r>
            <a:r>
              <a:rPr sz="3000" spc="85" dirty="0">
                <a:latin typeface="Tahoma"/>
                <a:cs typeface="Tahoma"/>
              </a:rPr>
              <a:t>large</a:t>
            </a:r>
            <a:r>
              <a:rPr sz="3000" spc="-155" dirty="0">
                <a:latin typeface="Tahoma"/>
                <a:cs typeface="Tahoma"/>
              </a:rPr>
              <a:t> </a:t>
            </a:r>
            <a:r>
              <a:rPr sz="3000" spc="105" dirty="0">
                <a:latin typeface="Tahoma"/>
                <a:cs typeface="Tahoma"/>
              </a:rPr>
              <a:t>number</a:t>
            </a:r>
            <a:r>
              <a:rPr sz="3000" spc="-15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of</a:t>
            </a:r>
            <a:r>
              <a:rPr sz="3000" spc="-155" dirty="0">
                <a:latin typeface="Tahoma"/>
                <a:cs typeface="Tahoma"/>
              </a:rPr>
              <a:t> </a:t>
            </a:r>
            <a:r>
              <a:rPr sz="3000" spc="150" dirty="0">
                <a:latin typeface="Tahoma"/>
                <a:cs typeface="Tahoma"/>
              </a:rPr>
              <a:t>people</a:t>
            </a:r>
            <a:r>
              <a:rPr sz="3000" spc="-155" dirty="0">
                <a:latin typeface="Tahoma"/>
                <a:cs typeface="Tahoma"/>
              </a:rPr>
              <a:t> </a:t>
            </a:r>
            <a:r>
              <a:rPr sz="3000" spc="50" dirty="0">
                <a:latin typeface="Tahoma"/>
                <a:cs typeface="Tahoma"/>
              </a:rPr>
              <a:t>fall</a:t>
            </a:r>
            <a:r>
              <a:rPr sz="3000" spc="-155" dirty="0">
                <a:latin typeface="Tahoma"/>
                <a:cs typeface="Tahoma"/>
              </a:rPr>
              <a:t> </a:t>
            </a:r>
            <a:r>
              <a:rPr sz="3000" spc="80" dirty="0">
                <a:latin typeface="Tahoma"/>
                <a:cs typeface="Tahoma"/>
              </a:rPr>
              <a:t>into</a:t>
            </a:r>
            <a:r>
              <a:rPr sz="3000" spc="-155" dirty="0">
                <a:latin typeface="Tahoma"/>
                <a:cs typeface="Tahoma"/>
              </a:rPr>
              <a:t> </a:t>
            </a:r>
            <a:r>
              <a:rPr sz="3000" spc="60" dirty="0">
                <a:latin typeface="Tahoma"/>
                <a:cs typeface="Tahoma"/>
              </a:rPr>
              <a:t>this</a:t>
            </a:r>
            <a:r>
              <a:rPr sz="3000" spc="-155" dirty="0">
                <a:latin typeface="Tahoma"/>
                <a:cs typeface="Tahoma"/>
              </a:rPr>
              <a:t> </a:t>
            </a:r>
            <a:r>
              <a:rPr sz="3000" spc="60" dirty="0">
                <a:latin typeface="Tahoma"/>
                <a:cs typeface="Tahoma"/>
              </a:rPr>
              <a:t>category.</a:t>
            </a:r>
            <a:endParaRPr sz="30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685"/>
              </a:spcBef>
              <a:tabLst>
                <a:tab pos="1586230" algn="l"/>
              </a:tabLst>
            </a:pPr>
            <a:r>
              <a:rPr sz="3000" spc="140" dirty="0">
                <a:solidFill>
                  <a:srgbClr val="FAFAFF"/>
                </a:solidFill>
                <a:latin typeface="Verdana"/>
                <a:cs typeface="Verdana"/>
              </a:rPr>
              <a:t>Q</a:t>
            </a:r>
            <a:r>
              <a:rPr sz="3000" spc="-509" dirty="0">
                <a:solidFill>
                  <a:srgbClr val="FAFAFF"/>
                </a:solidFill>
                <a:latin typeface="Verdana"/>
                <a:cs typeface="Verdana"/>
              </a:rPr>
              <a:t> </a:t>
            </a:r>
            <a:r>
              <a:rPr sz="3000" spc="-30" dirty="0">
                <a:solidFill>
                  <a:srgbClr val="FAFAFF"/>
                </a:solidFill>
                <a:latin typeface="Verdana"/>
                <a:cs typeface="Verdana"/>
              </a:rPr>
              <a:t>U</a:t>
            </a:r>
            <a:r>
              <a:rPr sz="3000" spc="-509" dirty="0">
                <a:solidFill>
                  <a:srgbClr val="FAFA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AFAFF"/>
                </a:solidFill>
                <a:latin typeface="Verdana"/>
                <a:cs typeface="Verdana"/>
              </a:rPr>
              <a:t>A</a:t>
            </a:r>
            <a:r>
              <a:rPr sz="3000" spc="-509" dirty="0">
                <a:solidFill>
                  <a:srgbClr val="FAFAFF"/>
                </a:solidFill>
                <a:latin typeface="Verdana"/>
                <a:cs typeface="Verdana"/>
              </a:rPr>
              <a:t> </a:t>
            </a:r>
            <a:r>
              <a:rPr sz="3000" spc="-50" dirty="0">
                <a:solidFill>
                  <a:srgbClr val="FAFAFF"/>
                </a:solidFill>
                <a:latin typeface="Verdana"/>
                <a:cs typeface="Verdana"/>
              </a:rPr>
              <a:t>D</a:t>
            </a:r>
            <a:r>
              <a:rPr sz="3000" dirty="0">
                <a:solidFill>
                  <a:srgbClr val="FAFAFF"/>
                </a:solidFill>
                <a:latin typeface="Verdana"/>
                <a:cs typeface="Verdana"/>
              </a:rPr>
              <a:t>	</a:t>
            </a:r>
            <a:r>
              <a:rPr sz="3000" spc="335" dirty="0">
                <a:solidFill>
                  <a:srgbClr val="FAFAFF"/>
                </a:solidFill>
                <a:latin typeface="Verdana"/>
                <a:cs typeface="Verdana"/>
              </a:rPr>
              <a:t>C</a:t>
            </a:r>
            <a:r>
              <a:rPr sz="3000" spc="-520" dirty="0">
                <a:solidFill>
                  <a:srgbClr val="FAFAFF"/>
                </a:solidFill>
                <a:latin typeface="Verdana"/>
                <a:cs typeface="Verdana"/>
              </a:rPr>
              <a:t> </a:t>
            </a:r>
            <a:r>
              <a:rPr sz="3000" spc="140" dirty="0">
                <a:solidFill>
                  <a:srgbClr val="FAFAFF"/>
                </a:solidFill>
                <a:latin typeface="Verdana"/>
                <a:cs typeface="Verdana"/>
              </a:rPr>
              <a:t>O</a:t>
            </a:r>
            <a:r>
              <a:rPr sz="3000" spc="-515" dirty="0">
                <a:solidFill>
                  <a:srgbClr val="FAFAFF"/>
                </a:solidFill>
                <a:latin typeface="Verdana"/>
                <a:cs typeface="Verdana"/>
              </a:rPr>
              <a:t> </a:t>
            </a:r>
            <a:r>
              <a:rPr sz="3000" spc="-55" dirty="0">
                <a:solidFill>
                  <a:srgbClr val="FAFAFF"/>
                </a:solidFill>
                <a:latin typeface="Verdana"/>
                <a:cs typeface="Verdana"/>
              </a:rPr>
              <a:t>D</a:t>
            </a:r>
            <a:r>
              <a:rPr sz="3000" spc="-515" dirty="0">
                <a:solidFill>
                  <a:srgbClr val="FAFAFF"/>
                </a:solidFill>
                <a:latin typeface="Verdana"/>
                <a:cs typeface="Verdana"/>
              </a:rPr>
              <a:t> </a:t>
            </a:r>
            <a:r>
              <a:rPr sz="3000" spc="-50" dirty="0">
                <a:solidFill>
                  <a:srgbClr val="FAFAFF"/>
                </a:solidFill>
                <a:latin typeface="Verdana"/>
                <a:cs typeface="Verdana"/>
              </a:rPr>
              <a:t>E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929659"/>
            <a:ext cx="8484870" cy="4357370"/>
          </a:xfrm>
          <a:custGeom>
            <a:avLst/>
            <a:gdLst/>
            <a:ahLst/>
            <a:cxnLst/>
            <a:rect l="l" t="t" r="r" b="b"/>
            <a:pathLst>
              <a:path w="8484870" h="4357370">
                <a:moveTo>
                  <a:pt x="0" y="4357340"/>
                </a:moveTo>
                <a:lnTo>
                  <a:pt x="0" y="0"/>
                </a:lnTo>
                <a:lnTo>
                  <a:pt x="8484425" y="0"/>
                </a:lnTo>
                <a:lnTo>
                  <a:pt x="8484425" y="4357340"/>
                </a:lnTo>
                <a:lnTo>
                  <a:pt x="0" y="4357340"/>
                </a:lnTo>
                <a:close/>
              </a:path>
            </a:pathLst>
          </a:custGeom>
          <a:solidFill>
            <a:srgbClr val="2E3B6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2835910" cy="3764279"/>
            <a:chOff x="0" y="0"/>
            <a:chExt cx="2835910" cy="37642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835527" cy="376418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2684145" cy="1818005"/>
            </a:xfrm>
            <a:custGeom>
              <a:avLst/>
              <a:gdLst/>
              <a:ahLst/>
              <a:cxnLst/>
              <a:rect l="l" t="t" r="r" b="b"/>
              <a:pathLst>
                <a:path w="2684145" h="1818005">
                  <a:moveTo>
                    <a:pt x="2683903" y="518210"/>
                  </a:moveTo>
                  <a:lnTo>
                    <a:pt x="1787118" y="0"/>
                  </a:lnTo>
                  <a:lnTo>
                    <a:pt x="1331899" y="0"/>
                  </a:lnTo>
                  <a:lnTo>
                    <a:pt x="435051" y="518210"/>
                  </a:lnTo>
                  <a:lnTo>
                    <a:pt x="0" y="769632"/>
                  </a:lnTo>
                  <a:lnTo>
                    <a:pt x="0" y="1566291"/>
                  </a:lnTo>
                  <a:lnTo>
                    <a:pt x="435051" y="1817700"/>
                  </a:lnTo>
                  <a:lnTo>
                    <a:pt x="1559521" y="1167968"/>
                  </a:lnTo>
                  <a:lnTo>
                    <a:pt x="2683903" y="518210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5062" y="0"/>
              <a:ext cx="1124585" cy="1168400"/>
            </a:xfrm>
            <a:custGeom>
              <a:avLst/>
              <a:gdLst/>
              <a:ahLst/>
              <a:cxnLst/>
              <a:rect l="l" t="t" r="r" b="b"/>
              <a:pathLst>
                <a:path w="1124585" h="1168400">
                  <a:moveTo>
                    <a:pt x="0" y="0"/>
                  </a:moveTo>
                  <a:lnTo>
                    <a:pt x="1124460" y="0"/>
                  </a:lnTo>
                  <a:lnTo>
                    <a:pt x="1124460" y="1167966"/>
                  </a:lnTo>
                  <a:lnTo>
                    <a:pt x="0" y="518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435609" cy="769620"/>
            </a:xfrm>
            <a:custGeom>
              <a:avLst/>
              <a:gdLst/>
              <a:ahLst/>
              <a:cxnLst/>
              <a:rect l="l" t="t" r="r" b="b"/>
              <a:pathLst>
                <a:path w="435609" h="769620">
                  <a:moveTo>
                    <a:pt x="0" y="0"/>
                  </a:moveTo>
                  <a:lnTo>
                    <a:pt x="435062" y="0"/>
                  </a:lnTo>
                  <a:lnTo>
                    <a:pt x="435062" y="518205"/>
                  </a:lnTo>
                  <a:lnTo>
                    <a:pt x="0" y="7696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3B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2684145" cy="2680970"/>
            </a:xfrm>
            <a:custGeom>
              <a:avLst/>
              <a:gdLst/>
              <a:ahLst/>
              <a:cxnLst/>
              <a:rect l="l" t="t" r="r" b="b"/>
              <a:pathLst>
                <a:path w="2684145" h="2680970">
                  <a:moveTo>
                    <a:pt x="435051" y="1817700"/>
                  </a:moveTo>
                  <a:lnTo>
                    <a:pt x="0" y="1566278"/>
                  </a:lnTo>
                  <a:lnTo>
                    <a:pt x="0" y="2429027"/>
                  </a:lnTo>
                  <a:lnTo>
                    <a:pt x="435051" y="2680436"/>
                  </a:lnTo>
                  <a:lnTo>
                    <a:pt x="435051" y="1817700"/>
                  </a:lnTo>
                  <a:close/>
                </a:path>
                <a:path w="2684145" h="2680970">
                  <a:moveTo>
                    <a:pt x="2683903" y="0"/>
                  </a:moveTo>
                  <a:lnTo>
                    <a:pt x="1787118" y="0"/>
                  </a:lnTo>
                  <a:lnTo>
                    <a:pt x="2683903" y="518210"/>
                  </a:lnTo>
                  <a:lnTo>
                    <a:pt x="2683903" y="0"/>
                  </a:lnTo>
                  <a:close/>
                </a:path>
              </a:pathLst>
            </a:custGeom>
            <a:solidFill>
              <a:srgbClr val="E3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429027"/>
              <a:ext cx="435609" cy="502284"/>
            </a:xfrm>
            <a:custGeom>
              <a:avLst/>
              <a:gdLst/>
              <a:ahLst/>
              <a:cxnLst/>
              <a:rect l="l" t="t" r="r" b="b"/>
              <a:pathLst>
                <a:path w="435609" h="502285">
                  <a:moveTo>
                    <a:pt x="0" y="0"/>
                  </a:moveTo>
                  <a:lnTo>
                    <a:pt x="435062" y="251406"/>
                  </a:lnTo>
                  <a:lnTo>
                    <a:pt x="0" y="501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4196907" y="5695951"/>
            <a:ext cx="4085590" cy="4591050"/>
            <a:chOff x="14196907" y="5695951"/>
            <a:chExt cx="4085590" cy="459105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96907" y="5695951"/>
              <a:ext cx="4085479" cy="459104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199896" y="8345347"/>
              <a:ext cx="4079875" cy="1941830"/>
            </a:xfrm>
            <a:custGeom>
              <a:avLst/>
              <a:gdLst/>
              <a:ahLst/>
              <a:cxnLst/>
              <a:rect l="l" t="t" r="r" b="b"/>
              <a:pathLst>
                <a:path w="4079875" h="1941829">
                  <a:moveTo>
                    <a:pt x="4079481" y="589584"/>
                  </a:moveTo>
                  <a:lnTo>
                    <a:pt x="3059633" y="0"/>
                  </a:lnTo>
                  <a:lnTo>
                    <a:pt x="1529778" y="884351"/>
                  </a:lnTo>
                  <a:lnTo>
                    <a:pt x="0" y="1768754"/>
                  </a:lnTo>
                  <a:lnTo>
                    <a:pt x="299110" y="1941652"/>
                  </a:lnTo>
                  <a:lnTo>
                    <a:pt x="2760522" y="1941652"/>
                  </a:lnTo>
                  <a:lnTo>
                    <a:pt x="3059633" y="1768754"/>
                  </a:lnTo>
                  <a:lnTo>
                    <a:pt x="4079481" y="1179169"/>
                  </a:lnTo>
                  <a:lnTo>
                    <a:pt x="4079481" y="589584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729676" y="9229693"/>
              <a:ext cx="1530350" cy="1057910"/>
            </a:xfrm>
            <a:custGeom>
              <a:avLst/>
              <a:gdLst/>
              <a:ahLst/>
              <a:cxnLst/>
              <a:rect l="l" t="t" r="r" b="b"/>
              <a:pathLst>
                <a:path w="1530350" h="1057909">
                  <a:moveTo>
                    <a:pt x="1529864" y="1057305"/>
                  </a:moveTo>
                  <a:lnTo>
                    <a:pt x="0" y="1057305"/>
                  </a:lnTo>
                  <a:lnTo>
                    <a:pt x="0" y="0"/>
                  </a:lnTo>
                  <a:lnTo>
                    <a:pt x="1529864" y="884397"/>
                  </a:lnTo>
                  <a:lnTo>
                    <a:pt x="1529864" y="1057305"/>
                  </a:lnTo>
                  <a:close/>
                </a:path>
              </a:pathLst>
            </a:custGeom>
            <a:solidFill>
              <a:srgbClr val="E3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259541" y="9524508"/>
              <a:ext cx="1020444" cy="762635"/>
            </a:xfrm>
            <a:custGeom>
              <a:avLst/>
              <a:gdLst/>
              <a:ahLst/>
              <a:cxnLst/>
              <a:rect l="l" t="t" r="r" b="b"/>
              <a:pathLst>
                <a:path w="1020444" h="762634">
                  <a:moveTo>
                    <a:pt x="1019847" y="762491"/>
                  </a:moveTo>
                  <a:lnTo>
                    <a:pt x="0" y="762491"/>
                  </a:lnTo>
                  <a:lnTo>
                    <a:pt x="0" y="589582"/>
                  </a:lnTo>
                  <a:lnTo>
                    <a:pt x="1019847" y="0"/>
                  </a:lnTo>
                  <a:lnTo>
                    <a:pt x="1019847" y="762491"/>
                  </a:lnTo>
                  <a:close/>
                </a:path>
              </a:pathLst>
            </a:custGeom>
            <a:solidFill>
              <a:srgbClr val="2E3B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99896" y="7171067"/>
              <a:ext cx="4079875" cy="3115945"/>
            </a:xfrm>
            <a:custGeom>
              <a:avLst/>
              <a:gdLst/>
              <a:ahLst/>
              <a:cxnLst/>
              <a:rect l="l" t="t" r="r" b="b"/>
              <a:pathLst>
                <a:path w="4079875" h="3115945">
                  <a:moveTo>
                    <a:pt x="299110" y="3115932"/>
                  </a:moveTo>
                  <a:lnTo>
                    <a:pt x="0" y="2943034"/>
                  </a:lnTo>
                  <a:lnTo>
                    <a:pt x="0" y="3115932"/>
                  </a:lnTo>
                  <a:lnTo>
                    <a:pt x="299110" y="3115932"/>
                  </a:lnTo>
                  <a:close/>
                </a:path>
                <a:path w="4079875" h="3115945">
                  <a:moveTo>
                    <a:pt x="4079443" y="589584"/>
                  </a:moveTo>
                  <a:lnTo>
                    <a:pt x="3059633" y="0"/>
                  </a:lnTo>
                  <a:lnTo>
                    <a:pt x="3059633" y="1174280"/>
                  </a:lnTo>
                  <a:lnTo>
                    <a:pt x="4079443" y="1763864"/>
                  </a:lnTo>
                  <a:lnTo>
                    <a:pt x="4079443" y="589584"/>
                  </a:lnTo>
                  <a:close/>
                </a:path>
              </a:pathLst>
            </a:custGeom>
            <a:solidFill>
              <a:srgbClr val="E3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259541" y="6583445"/>
              <a:ext cx="1020444" cy="1177290"/>
            </a:xfrm>
            <a:custGeom>
              <a:avLst/>
              <a:gdLst/>
              <a:ahLst/>
              <a:cxnLst/>
              <a:rect l="l" t="t" r="r" b="b"/>
              <a:pathLst>
                <a:path w="1020444" h="1177290">
                  <a:moveTo>
                    <a:pt x="1019847" y="1177194"/>
                  </a:moveTo>
                  <a:lnTo>
                    <a:pt x="0" y="587612"/>
                  </a:lnTo>
                  <a:lnTo>
                    <a:pt x="1019847" y="0"/>
                  </a:lnTo>
                  <a:lnTo>
                    <a:pt x="1019847" y="1177194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7501553" y="11"/>
            <a:ext cx="786765" cy="271145"/>
          </a:xfrm>
          <a:custGeom>
            <a:avLst/>
            <a:gdLst/>
            <a:ahLst/>
            <a:cxnLst/>
            <a:rect l="l" t="t" r="r" b="b"/>
            <a:pathLst>
              <a:path w="786765" h="271145">
                <a:moveTo>
                  <a:pt x="786434" y="81876"/>
                </a:moveTo>
                <a:lnTo>
                  <a:pt x="473189" y="262801"/>
                </a:lnTo>
                <a:lnTo>
                  <a:pt x="473189" y="0"/>
                </a:lnTo>
                <a:lnTo>
                  <a:pt x="467156" y="0"/>
                </a:lnTo>
                <a:lnTo>
                  <a:pt x="467156" y="262801"/>
                </a:lnTo>
                <a:lnTo>
                  <a:pt x="12077" y="0"/>
                </a:lnTo>
                <a:lnTo>
                  <a:pt x="0" y="0"/>
                </a:lnTo>
                <a:lnTo>
                  <a:pt x="455117" y="262801"/>
                </a:lnTo>
                <a:lnTo>
                  <a:pt x="469557" y="271145"/>
                </a:lnTo>
                <a:lnTo>
                  <a:pt x="470738" y="271145"/>
                </a:lnTo>
                <a:lnTo>
                  <a:pt x="471678" y="270624"/>
                </a:lnTo>
                <a:lnTo>
                  <a:pt x="786434" y="88849"/>
                </a:lnTo>
                <a:lnTo>
                  <a:pt x="786434" y="81876"/>
                </a:lnTo>
                <a:close/>
              </a:path>
            </a:pathLst>
          </a:custGeom>
          <a:solidFill>
            <a:srgbClr val="162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073082" y="11"/>
            <a:ext cx="940435" cy="271145"/>
          </a:xfrm>
          <a:custGeom>
            <a:avLst/>
            <a:gdLst/>
            <a:ahLst/>
            <a:cxnLst/>
            <a:rect l="l" t="t" r="r" b="b"/>
            <a:pathLst>
              <a:path w="940434" h="271145">
                <a:moveTo>
                  <a:pt x="940308" y="0"/>
                </a:moveTo>
                <a:lnTo>
                  <a:pt x="928230" y="0"/>
                </a:lnTo>
                <a:lnTo>
                  <a:pt x="473189" y="262801"/>
                </a:lnTo>
                <a:lnTo>
                  <a:pt x="473189" y="0"/>
                </a:lnTo>
                <a:lnTo>
                  <a:pt x="467156" y="0"/>
                </a:lnTo>
                <a:lnTo>
                  <a:pt x="467156" y="262801"/>
                </a:lnTo>
                <a:lnTo>
                  <a:pt x="12077" y="0"/>
                </a:lnTo>
                <a:lnTo>
                  <a:pt x="0" y="0"/>
                </a:lnTo>
                <a:lnTo>
                  <a:pt x="455117" y="262801"/>
                </a:lnTo>
                <a:lnTo>
                  <a:pt x="468655" y="270624"/>
                </a:lnTo>
                <a:lnTo>
                  <a:pt x="469607" y="271145"/>
                </a:lnTo>
                <a:lnTo>
                  <a:pt x="470738" y="271145"/>
                </a:lnTo>
                <a:lnTo>
                  <a:pt x="471678" y="270624"/>
                </a:lnTo>
                <a:lnTo>
                  <a:pt x="940308" y="0"/>
                </a:lnTo>
                <a:close/>
              </a:path>
            </a:pathLst>
          </a:custGeom>
          <a:solidFill>
            <a:srgbClr val="162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644611" y="11"/>
            <a:ext cx="940435" cy="271145"/>
          </a:xfrm>
          <a:custGeom>
            <a:avLst/>
            <a:gdLst/>
            <a:ahLst/>
            <a:cxnLst/>
            <a:rect l="l" t="t" r="r" b="b"/>
            <a:pathLst>
              <a:path w="940434" h="271145">
                <a:moveTo>
                  <a:pt x="940308" y="0"/>
                </a:moveTo>
                <a:lnTo>
                  <a:pt x="928230" y="0"/>
                </a:lnTo>
                <a:lnTo>
                  <a:pt x="473189" y="262801"/>
                </a:lnTo>
                <a:lnTo>
                  <a:pt x="473189" y="0"/>
                </a:lnTo>
                <a:lnTo>
                  <a:pt x="467156" y="0"/>
                </a:lnTo>
                <a:lnTo>
                  <a:pt x="467156" y="262801"/>
                </a:lnTo>
                <a:lnTo>
                  <a:pt x="12077" y="0"/>
                </a:lnTo>
                <a:lnTo>
                  <a:pt x="0" y="0"/>
                </a:lnTo>
                <a:lnTo>
                  <a:pt x="455117" y="262801"/>
                </a:lnTo>
                <a:lnTo>
                  <a:pt x="468655" y="270624"/>
                </a:lnTo>
                <a:lnTo>
                  <a:pt x="469607" y="271145"/>
                </a:lnTo>
                <a:lnTo>
                  <a:pt x="470738" y="271145"/>
                </a:lnTo>
                <a:lnTo>
                  <a:pt x="471678" y="270624"/>
                </a:lnTo>
                <a:lnTo>
                  <a:pt x="940308" y="0"/>
                </a:lnTo>
                <a:close/>
              </a:path>
            </a:pathLst>
          </a:custGeom>
          <a:solidFill>
            <a:srgbClr val="162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684589" y="0"/>
            <a:ext cx="472440" cy="271145"/>
          </a:xfrm>
          <a:custGeom>
            <a:avLst/>
            <a:gdLst/>
            <a:ahLst/>
            <a:cxnLst/>
            <a:rect l="l" t="t" r="r" b="b"/>
            <a:pathLst>
              <a:path w="472440" h="271145">
                <a:moveTo>
                  <a:pt x="459782" y="0"/>
                </a:moveTo>
                <a:lnTo>
                  <a:pt x="471865" y="0"/>
                </a:lnTo>
                <a:lnTo>
                  <a:pt x="3233" y="270629"/>
                </a:lnTo>
                <a:lnTo>
                  <a:pt x="2291" y="271147"/>
                </a:lnTo>
                <a:lnTo>
                  <a:pt x="1160" y="271147"/>
                </a:lnTo>
                <a:lnTo>
                  <a:pt x="0" y="270498"/>
                </a:lnTo>
                <a:lnTo>
                  <a:pt x="0" y="262806"/>
                </a:lnTo>
                <a:lnTo>
                  <a:pt x="4741" y="262806"/>
                </a:lnTo>
                <a:lnTo>
                  <a:pt x="459782" y="0"/>
                </a:lnTo>
                <a:close/>
              </a:path>
              <a:path w="472440" h="271145">
                <a:moveTo>
                  <a:pt x="0" y="0"/>
                </a:moveTo>
                <a:lnTo>
                  <a:pt x="4741" y="0"/>
                </a:lnTo>
                <a:lnTo>
                  <a:pt x="4741" y="262806"/>
                </a:lnTo>
                <a:lnTo>
                  <a:pt x="0" y="262806"/>
                </a:lnTo>
                <a:lnTo>
                  <a:pt x="0" y="0"/>
                </a:lnTo>
                <a:close/>
              </a:path>
            </a:pathLst>
          </a:custGeom>
          <a:solidFill>
            <a:srgbClr val="162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13684589" y="0"/>
            <a:ext cx="4603750" cy="1921510"/>
            <a:chOff x="13684589" y="0"/>
            <a:chExt cx="4603750" cy="1921510"/>
          </a:xfrm>
        </p:grpSpPr>
        <p:sp>
          <p:nvSpPr>
            <p:cNvPr id="22" name="object 22"/>
            <p:cNvSpPr/>
            <p:nvPr/>
          </p:nvSpPr>
          <p:spPr>
            <a:xfrm>
              <a:off x="13684580" y="11"/>
              <a:ext cx="4603750" cy="1921510"/>
            </a:xfrm>
            <a:custGeom>
              <a:avLst/>
              <a:gdLst/>
              <a:ahLst/>
              <a:cxnLst/>
              <a:rect l="l" t="t" r="r" b="b"/>
              <a:pathLst>
                <a:path w="4603750" h="1921510">
                  <a:moveTo>
                    <a:pt x="4603407" y="81876"/>
                  </a:moveTo>
                  <a:lnTo>
                    <a:pt x="4287126" y="264528"/>
                  </a:lnTo>
                  <a:lnTo>
                    <a:pt x="3829050" y="0"/>
                  </a:lnTo>
                  <a:lnTo>
                    <a:pt x="3817010" y="0"/>
                  </a:lnTo>
                  <a:lnTo>
                    <a:pt x="4281106" y="267982"/>
                  </a:lnTo>
                  <a:lnTo>
                    <a:pt x="4281068" y="1092949"/>
                  </a:lnTo>
                  <a:lnTo>
                    <a:pt x="3575901" y="1500200"/>
                  </a:lnTo>
                  <a:lnTo>
                    <a:pt x="3575901" y="685698"/>
                  </a:lnTo>
                  <a:lnTo>
                    <a:pt x="4272000" y="1087704"/>
                  </a:lnTo>
                  <a:lnTo>
                    <a:pt x="4281068" y="1092949"/>
                  </a:lnTo>
                  <a:lnTo>
                    <a:pt x="4281068" y="268008"/>
                  </a:lnTo>
                  <a:lnTo>
                    <a:pt x="3884942" y="496773"/>
                  </a:lnTo>
                  <a:lnTo>
                    <a:pt x="3575901" y="675233"/>
                  </a:lnTo>
                  <a:lnTo>
                    <a:pt x="3575901" y="0"/>
                  </a:lnTo>
                  <a:lnTo>
                    <a:pt x="3569868" y="0"/>
                  </a:lnTo>
                  <a:lnTo>
                    <a:pt x="3569868" y="675233"/>
                  </a:lnTo>
                  <a:lnTo>
                    <a:pt x="3569868" y="685685"/>
                  </a:lnTo>
                  <a:lnTo>
                    <a:pt x="3569868" y="1500200"/>
                  </a:lnTo>
                  <a:lnTo>
                    <a:pt x="2864726" y="1092949"/>
                  </a:lnTo>
                  <a:lnTo>
                    <a:pt x="3569868" y="685685"/>
                  </a:lnTo>
                  <a:lnTo>
                    <a:pt x="3569868" y="675233"/>
                  </a:lnTo>
                  <a:lnTo>
                    <a:pt x="3566820" y="673481"/>
                  </a:lnTo>
                  <a:lnTo>
                    <a:pt x="3566820" y="680453"/>
                  </a:lnTo>
                  <a:lnTo>
                    <a:pt x="3557816" y="685660"/>
                  </a:lnTo>
                  <a:lnTo>
                    <a:pt x="2861691" y="1087704"/>
                  </a:lnTo>
                  <a:lnTo>
                    <a:pt x="2861691" y="273253"/>
                  </a:lnTo>
                  <a:lnTo>
                    <a:pt x="3557828" y="675246"/>
                  </a:lnTo>
                  <a:lnTo>
                    <a:pt x="3566820" y="680453"/>
                  </a:lnTo>
                  <a:lnTo>
                    <a:pt x="3566820" y="673481"/>
                  </a:lnTo>
                  <a:lnTo>
                    <a:pt x="3129610" y="420992"/>
                  </a:lnTo>
                  <a:lnTo>
                    <a:pt x="2864701" y="267982"/>
                  </a:lnTo>
                  <a:lnTo>
                    <a:pt x="3328771" y="0"/>
                  </a:lnTo>
                  <a:lnTo>
                    <a:pt x="3316732" y="0"/>
                  </a:lnTo>
                  <a:lnTo>
                    <a:pt x="2858655" y="264528"/>
                  </a:lnTo>
                  <a:lnTo>
                    <a:pt x="2855658" y="262801"/>
                  </a:lnTo>
                  <a:lnTo>
                    <a:pt x="2855658" y="273240"/>
                  </a:lnTo>
                  <a:lnTo>
                    <a:pt x="2855658" y="1087704"/>
                  </a:lnTo>
                  <a:lnTo>
                    <a:pt x="2852597" y="1085938"/>
                  </a:lnTo>
                  <a:lnTo>
                    <a:pt x="2852597" y="1092949"/>
                  </a:lnTo>
                  <a:lnTo>
                    <a:pt x="2147430" y="1500200"/>
                  </a:lnTo>
                  <a:lnTo>
                    <a:pt x="2147430" y="685698"/>
                  </a:lnTo>
                  <a:lnTo>
                    <a:pt x="2843530" y="1087704"/>
                  </a:lnTo>
                  <a:lnTo>
                    <a:pt x="2852597" y="1092949"/>
                  </a:lnTo>
                  <a:lnTo>
                    <a:pt x="2852597" y="1085938"/>
                  </a:lnTo>
                  <a:lnTo>
                    <a:pt x="2150465" y="680453"/>
                  </a:lnTo>
                  <a:lnTo>
                    <a:pt x="2855658" y="273240"/>
                  </a:lnTo>
                  <a:lnTo>
                    <a:pt x="2855658" y="262801"/>
                  </a:lnTo>
                  <a:lnTo>
                    <a:pt x="2400579" y="0"/>
                  </a:lnTo>
                  <a:lnTo>
                    <a:pt x="2388539" y="0"/>
                  </a:lnTo>
                  <a:lnTo>
                    <a:pt x="2852636" y="267982"/>
                  </a:lnTo>
                  <a:lnTo>
                    <a:pt x="2843593" y="273215"/>
                  </a:lnTo>
                  <a:lnTo>
                    <a:pt x="2606979" y="409854"/>
                  </a:lnTo>
                  <a:lnTo>
                    <a:pt x="2147430" y="675233"/>
                  </a:lnTo>
                  <a:lnTo>
                    <a:pt x="2147430" y="0"/>
                  </a:lnTo>
                  <a:lnTo>
                    <a:pt x="2141397" y="0"/>
                  </a:lnTo>
                  <a:lnTo>
                    <a:pt x="2141397" y="675233"/>
                  </a:lnTo>
                  <a:lnTo>
                    <a:pt x="2141397" y="685685"/>
                  </a:lnTo>
                  <a:lnTo>
                    <a:pt x="2141397" y="1500187"/>
                  </a:lnTo>
                  <a:lnTo>
                    <a:pt x="2138349" y="1498434"/>
                  </a:lnTo>
                  <a:lnTo>
                    <a:pt x="2138349" y="1505394"/>
                  </a:lnTo>
                  <a:lnTo>
                    <a:pt x="1433220" y="1912645"/>
                  </a:lnTo>
                  <a:lnTo>
                    <a:pt x="1433220" y="1098194"/>
                  </a:lnTo>
                  <a:lnTo>
                    <a:pt x="2129358" y="1500200"/>
                  </a:lnTo>
                  <a:lnTo>
                    <a:pt x="2138349" y="1505394"/>
                  </a:lnTo>
                  <a:lnTo>
                    <a:pt x="2138349" y="1498434"/>
                  </a:lnTo>
                  <a:lnTo>
                    <a:pt x="1768995" y="1285125"/>
                  </a:lnTo>
                  <a:lnTo>
                    <a:pt x="1436255" y="1092949"/>
                  </a:lnTo>
                  <a:lnTo>
                    <a:pt x="2141397" y="685685"/>
                  </a:lnTo>
                  <a:lnTo>
                    <a:pt x="2141397" y="675233"/>
                  </a:lnTo>
                  <a:lnTo>
                    <a:pt x="2138337" y="673468"/>
                  </a:lnTo>
                  <a:lnTo>
                    <a:pt x="2138337" y="680453"/>
                  </a:lnTo>
                  <a:lnTo>
                    <a:pt x="1433220" y="1087704"/>
                  </a:lnTo>
                  <a:lnTo>
                    <a:pt x="1433220" y="273253"/>
                  </a:lnTo>
                  <a:lnTo>
                    <a:pt x="2129358" y="675246"/>
                  </a:lnTo>
                  <a:lnTo>
                    <a:pt x="2138337" y="680453"/>
                  </a:lnTo>
                  <a:lnTo>
                    <a:pt x="2138337" y="673468"/>
                  </a:lnTo>
                  <a:lnTo>
                    <a:pt x="1701139" y="420992"/>
                  </a:lnTo>
                  <a:lnTo>
                    <a:pt x="1436230" y="267982"/>
                  </a:lnTo>
                  <a:lnTo>
                    <a:pt x="1900301" y="0"/>
                  </a:lnTo>
                  <a:lnTo>
                    <a:pt x="1888261" y="0"/>
                  </a:lnTo>
                  <a:lnTo>
                    <a:pt x="1430185" y="264528"/>
                  </a:lnTo>
                  <a:lnTo>
                    <a:pt x="1427187" y="262801"/>
                  </a:lnTo>
                  <a:lnTo>
                    <a:pt x="1427187" y="273240"/>
                  </a:lnTo>
                  <a:lnTo>
                    <a:pt x="1427187" y="1087704"/>
                  </a:lnTo>
                  <a:lnTo>
                    <a:pt x="1427187" y="1098156"/>
                  </a:lnTo>
                  <a:lnTo>
                    <a:pt x="1427187" y="1912645"/>
                  </a:lnTo>
                  <a:lnTo>
                    <a:pt x="721969" y="1505381"/>
                  </a:lnTo>
                  <a:lnTo>
                    <a:pt x="1427187" y="1098156"/>
                  </a:lnTo>
                  <a:lnTo>
                    <a:pt x="1427187" y="1087704"/>
                  </a:lnTo>
                  <a:lnTo>
                    <a:pt x="721995" y="680453"/>
                  </a:lnTo>
                  <a:lnTo>
                    <a:pt x="1427187" y="273240"/>
                  </a:lnTo>
                  <a:lnTo>
                    <a:pt x="1427187" y="262801"/>
                  </a:lnTo>
                  <a:lnTo>
                    <a:pt x="972108" y="0"/>
                  </a:lnTo>
                  <a:lnTo>
                    <a:pt x="960069" y="0"/>
                  </a:lnTo>
                  <a:lnTo>
                    <a:pt x="1424165" y="267982"/>
                  </a:lnTo>
                  <a:lnTo>
                    <a:pt x="1415122" y="273215"/>
                  </a:lnTo>
                  <a:lnTo>
                    <a:pt x="1178509" y="409854"/>
                  </a:lnTo>
                  <a:lnTo>
                    <a:pt x="718959" y="675233"/>
                  </a:lnTo>
                  <a:lnTo>
                    <a:pt x="718959" y="0"/>
                  </a:lnTo>
                  <a:lnTo>
                    <a:pt x="712927" y="0"/>
                  </a:lnTo>
                  <a:lnTo>
                    <a:pt x="712927" y="675246"/>
                  </a:lnTo>
                  <a:lnTo>
                    <a:pt x="7759" y="267982"/>
                  </a:lnTo>
                  <a:lnTo>
                    <a:pt x="471830" y="0"/>
                  </a:lnTo>
                  <a:lnTo>
                    <a:pt x="459790" y="0"/>
                  </a:lnTo>
                  <a:lnTo>
                    <a:pt x="0" y="265518"/>
                  </a:lnTo>
                  <a:lnTo>
                    <a:pt x="0" y="270497"/>
                  </a:lnTo>
                  <a:lnTo>
                    <a:pt x="700887" y="675246"/>
                  </a:lnTo>
                  <a:lnTo>
                    <a:pt x="713536" y="682561"/>
                  </a:lnTo>
                  <a:lnTo>
                    <a:pt x="715378" y="683641"/>
                  </a:lnTo>
                  <a:lnTo>
                    <a:pt x="1415059" y="1087704"/>
                  </a:lnTo>
                  <a:lnTo>
                    <a:pt x="1424139" y="1092949"/>
                  </a:lnTo>
                  <a:lnTo>
                    <a:pt x="1415122" y="1098156"/>
                  </a:lnTo>
                  <a:lnTo>
                    <a:pt x="713536" y="1503299"/>
                  </a:lnTo>
                  <a:lnTo>
                    <a:pt x="712927" y="1504289"/>
                  </a:lnTo>
                  <a:lnTo>
                    <a:pt x="712927" y="1506461"/>
                  </a:lnTo>
                  <a:lnTo>
                    <a:pt x="713536" y="1507451"/>
                  </a:lnTo>
                  <a:lnTo>
                    <a:pt x="714438" y="1508023"/>
                  </a:lnTo>
                  <a:lnTo>
                    <a:pt x="1415148" y="1912645"/>
                  </a:lnTo>
                  <a:lnTo>
                    <a:pt x="1427721" y="1919922"/>
                  </a:lnTo>
                  <a:lnTo>
                    <a:pt x="1428686" y="1920468"/>
                  </a:lnTo>
                  <a:lnTo>
                    <a:pt x="1429639" y="1921027"/>
                  </a:lnTo>
                  <a:lnTo>
                    <a:pt x="1430769" y="1921027"/>
                  </a:lnTo>
                  <a:lnTo>
                    <a:pt x="1431709" y="1920468"/>
                  </a:lnTo>
                  <a:lnTo>
                    <a:pt x="1432648" y="1919947"/>
                  </a:lnTo>
                  <a:lnTo>
                    <a:pt x="2145030" y="1508531"/>
                  </a:lnTo>
                  <a:lnTo>
                    <a:pt x="2145919" y="1508023"/>
                  </a:lnTo>
                  <a:lnTo>
                    <a:pt x="2146084" y="1507921"/>
                  </a:lnTo>
                  <a:lnTo>
                    <a:pt x="2858655" y="1096441"/>
                  </a:lnTo>
                  <a:lnTo>
                    <a:pt x="3557828" y="1500200"/>
                  </a:lnTo>
                  <a:lnTo>
                    <a:pt x="3571379" y="1508023"/>
                  </a:lnTo>
                  <a:lnTo>
                    <a:pt x="3572319" y="1508531"/>
                  </a:lnTo>
                  <a:lnTo>
                    <a:pt x="3573449" y="1508531"/>
                  </a:lnTo>
                  <a:lnTo>
                    <a:pt x="3574389" y="1508023"/>
                  </a:lnTo>
                  <a:lnTo>
                    <a:pt x="4287126" y="1096441"/>
                  </a:lnTo>
                  <a:lnTo>
                    <a:pt x="4603407" y="1279080"/>
                  </a:lnTo>
                  <a:lnTo>
                    <a:pt x="4603407" y="85344"/>
                  </a:lnTo>
                  <a:lnTo>
                    <a:pt x="4603407" y="81876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257469" y="0"/>
              <a:ext cx="1030605" cy="680720"/>
            </a:xfrm>
            <a:custGeom>
              <a:avLst/>
              <a:gdLst/>
              <a:ahLst/>
              <a:cxnLst/>
              <a:rect l="l" t="t" r="r" b="b"/>
              <a:pathLst>
                <a:path w="1030605" h="680720">
                  <a:moveTo>
                    <a:pt x="0" y="0"/>
                  </a:moveTo>
                  <a:lnTo>
                    <a:pt x="1030530" y="0"/>
                  </a:lnTo>
                  <a:lnTo>
                    <a:pt x="1030530" y="85352"/>
                  </a:lnTo>
                  <a:lnTo>
                    <a:pt x="0" y="680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3B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211580" y="2066160"/>
            <a:ext cx="16323310" cy="6536055"/>
            <a:chOff x="1211580" y="2066160"/>
            <a:chExt cx="16323310" cy="6536055"/>
          </a:xfrm>
        </p:grpSpPr>
        <p:sp>
          <p:nvSpPr>
            <p:cNvPr id="25" name="object 25"/>
            <p:cNvSpPr/>
            <p:nvPr/>
          </p:nvSpPr>
          <p:spPr>
            <a:xfrm>
              <a:off x="1211580" y="2066160"/>
              <a:ext cx="16323310" cy="6536055"/>
            </a:xfrm>
            <a:custGeom>
              <a:avLst/>
              <a:gdLst/>
              <a:ahLst/>
              <a:cxnLst/>
              <a:rect l="l" t="t" r="r" b="b"/>
              <a:pathLst>
                <a:path w="16323310" h="6536055">
                  <a:moveTo>
                    <a:pt x="16323144" y="6535433"/>
                  </a:moveTo>
                  <a:lnTo>
                    <a:pt x="0" y="6535433"/>
                  </a:lnTo>
                  <a:lnTo>
                    <a:pt x="0" y="0"/>
                  </a:lnTo>
                  <a:lnTo>
                    <a:pt x="16323144" y="0"/>
                  </a:lnTo>
                  <a:lnTo>
                    <a:pt x="16323144" y="65354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7329" y="3018660"/>
              <a:ext cx="95250" cy="9524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7329" y="4218810"/>
              <a:ext cx="95250" cy="9524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7329" y="5418960"/>
              <a:ext cx="95250" cy="9524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7329" y="6619110"/>
              <a:ext cx="95250" cy="9524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733470" y="2797667"/>
            <a:ext cx="15720060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2885" algn="just">
              <a:lnSpc>
                <a:spcPct val="114100"/>
              </a:lnSpc>
              <a:spcBef>
                <a:spcPts val="100"/>
              </a:spcBef>
            </a:pPr>
            <a:r>
              <a:rPr sz="2300" spc="85" dirty="0">
                <a:latin typeface="Tahoma"/>
                <a:cs typeface="Tahoma"/>
              </a:rPr>
              <a:t>City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105" dirty="0">
                <a:latin typeface="Tahoma"/>
                <a:cs typeface="Tahoma"/>
              </a:rPr>
              <a:t>and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50" dirty="0">
                <a:latin typeface="Tahoma"/>
                <a:cs typeface="Tahoma"/>
              </a:rPr>
              <a:t>Tract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FIPS: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85" dirty="0">
                <a:latin typeface="Tahoma"/>
                <a:cs typeface="Tahoma"/>
              </a:rPr>
              <a:t>These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105" dirty="0">
                <a:latin typeface="Tahoma"/>
                <a:cs typeface="Tahoma"/>
              </a:rPr>
              <a:t>columns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90" dirty="0">
                <a:latin typeface="Tahoma"/>
                <a:cs typeface="Tahoma"/>
              </a:rPr>
              <a:t>provide</a:t>
            </a:r>
            <a:r>
              <a:rPr sz="2300" spc="-95" dirty="0">
                <a:latin typeface="Tahoma"/>
                <a:cs typeface="Tahoma"/>
              </a:rPr>
              <a:t> </a:t>
            </a:r>
            <a:r>
              <a:rPr sz="2300" spc="50" dirty="0">
                <a:latin typeface="Tahoma"/>
                <a:cs typeface="Tahoma"/>
              </a:rPr>
              <a:t>the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80" dirty="0">
                <a:latin typeface="Tahoma"/>
                <a:cs typeface="Tahoma"/>
              </a:rPr>
              <a:t>Federal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Information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Processing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75" dirty="0">
                <a:latin typeface="Tahoma"/>
                <a:cs typeface="Tahoma"/>
              </a:rPr>
              <a:t>Standards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(FIPS)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125" dirty="0">
                <a:latin typeface="Tahoma"/>
                <a:cs typeface="Tahoma"/>
              </a:rPr>
              <a:t>codes</a:t>
            </a:r>
            <a:r>
              <a:rPr sz="2300" spc="-9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for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50" dirty="0">
                <a:latin typeface="Tahoma"/>
                <a:cs typeface="Tahoma"/>
              </a:rPr>
              <a:t>the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50" dirty="0">
                <a:latin typeface="Tahoma"/>
                <a:cs typeface="Tahoma"/>
              </a:rPr>
              <a:t>city </a:t>
            </a:r>
            <a:r>
              <a:rPr sz="2300" spc="105" dirty="0">
                <a:latin typeface="Tahoma"/>
                <a:cs typeface="Tahoma"/>
              </a:rPr>
              <a:t>and</a:t>
            </a:r>
            <a:r>
              <a:rPr sz="2300" spc="-114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census</a:t>
            </a:r>
            <a:r>
              <a:rPr sz="2300" spc="-11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tract,</a:t>
            </a:r>
            <a:r>
              <a:rPr sz="2300" spc="-114" dirty="0">
                <a:latin typeface="Tahoma"/>
                <a:cs typeface="Tahoma"/>
              </a:rPr>
              <a:t> </a:t>
            </a:r>
            <a:r>
              <a:rPr sz="2300" spc="60" dirty="0">
                <a:latin typeface="Tahoma"/>
                <a:cs typeface="Tahoma"/>
              </a:rPr>
              <a:t>respectively.</a:t>
            </a:r>
            <a:r>
              <a:rPr sz="2300" spc="-110" dirty="0">
                <a:latin typeface="Tahoma"/>
                <a:cs typeface="Tahoma"/>
              </a:rPr>
              <a:t> </a:t>
            </a:r>
            <a:r>
              <a:rPr sz="2300" spc="85" dirty="0">
                <a:latin typeface="Tahoma"/>
                <a:cs typeface="Tahoma"/>
              </a:rPr>
              <a:t>These</a:t>
            </a:r>
            <a:r>
              <a:rPr sz="2300" spc="-114" dirty="0">
                <a:latin typeface="Tahoma"/>
                <a:cs typeface="Tahoma"/>
              </a:rPr>
              <a:t> </a:t>
            </a:r>
            <a:r>
              <a:rPr sz="2300" spc="125" dirty="0">
                <a:latin typeface="Tahoma"/>
                <a:cs typeface="Tahoma"/>
              </a:rPr>
              <a:t>codes</a:t>
            </a:r>
            <a:r>
              <a:rPr sz="2300" spc="-110" dirty="0">
                <a:latin typeface="Tahoma"/>
                <a:cs typeface="Tahoma"/>
              </a:rPr>
              <a:t> </a:t>
            </a:r>
            <a:r>
              <a:rPr sz="2300" spc="135" dirty="0">
                <a:latin typeface="Tahoma"/>
                <a:cs typeface="Tahoma"/>
              </a:rPr>
              <a:t>could</a:t>
            </a:r>
            <a:r>
              <a:rPr sz="2300" spc="-110" dirty="0">
                <a:latin typeface="Tahoma"/>
                <a:cs typeface="Tahoma"/>
              </a:rPr>
              <a:t> </a:t>
            </a:r>
            <a:r>
              <a:rPr sz="2300" spc="110" dirty="0">
                <a:latin typeface="Tahoma"/>
                <a:cs typeface="Tahoma"/>
              </a:rPr>
              <a:t>be</a:t>
            </a:r>
            <a:r>
              <a:rPr sz="2300" spc="-114" dirty="0">
                <a:latin typeface="Tahoma"/>
                <a:cs typeface="Tahoma"/>
              </a:rPr>
              <a:t> </a:t>
            </a:r>
            <a:r>
              <a:rPr sz="2300" spc="70" dirty="0">
                <a:latin typeface="Tahoma"/>
                <a:cs typeface="Tahoma"/>
              </a:rPr>
              <a:t>useful</a:t>
            </a:r>
            <a:r>
              <a:rPr sz="2300" spc="-11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if</a:t>
            </a:r>
            <a:r>
              <a:rPr sz="2300" spc="-114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you</a:t>
            </a:r>
            <a:r>
              <a:rPr sz="2300" spc="-110" dirty="0">
                <a:latin typeface="Tahoma"/>
                <a:cs typeface="Tahoma"/>
              </a:rPr>
              <a:t> </a:t>
            </a:r>
            <a:r>
              <a:rPr sz="2300" spc="60" dirty="0">
                <a:latin typeface="Tahoma"/>
                <a:cs typeface="Tahoma"/>
              </a:rPr>
              <a:t>want</a:t>
            </a:r>
            <a:r>
              <a:rPr sz="2300" spc="-114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to</a:t>
            </a:r>
            <a:r>
              <a:rPr sz="2300" spc="-110" dirty="0">
                <a:latin typeface="Tahoma"/>
                <a:cs typeface="Tahoma"/>
              </a:rPr>
              <a:t> </a:t>
            </a:r>
            <a:r>
              <a:rPr sz="2300" spc="70" dirty="0">
                <a:latin typeface="Tahoma"/>
                <a:cs typeface="Tahoma"/>
              </a:rPr>
              <a:t>merge</a:t>
            </a:r>
            <a:r>
              <a:rPr sz="2300" spc="-11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this</a:t>
            </a:r>
            <a:r>
              <a:rPr sz="2300" spc="-114" dirty="0">
                <a:latin typeface="Tahoma"/>
                <a:cs typeface="Tahoma"/>
              </a:rPr>
              <a:t> </a:t>
            </a:r>
            <a:r>
              <a:rPr sz="2300" spc="60" dirty="0">
                <a:latin typeface="Tahoma"/>
                <a:cs typeface="Tahoma"/>
              </a:rPr>
              <a:t>data</a:t>
            </a:r>
            <a:r>
              <a:rPr sz="2300" spc="-110" dirty="0">
                <a:latin typeface="Tahoma"/>
                <a:cs typeface="Tahoma"/>
              </a:rPr>
              <a:t> </a:t>
            </a:r>
            <a:r>
              <a:rPr sz="2300" spc="65" dirty="0">
                <a:latin typeface="Tahoma"/>
                <a:cs typeface="Tahoma"/>
              </a:rPr>
              <a:t>with</a:t>
            </a:r>
            <a:r>
              <a:rPr sz="2300" spc="-114" dirty="0">
                <a:latin typeface="Tahoma"/>
                <a:cs typeface="Tahoma"/>
              </a:rPr>
              <a:t> </a:t>
            </a:r>
            <a:r>
              <a:rPr sz="2300" spc="50" dirty="0">
                <a:latin typeface="Tahoma"/>
                <a:cs typeface="Tahoma"/>
              </a:rPr>
              <a:t>other</a:t>
            </a:r>
            <a:r>
              <a:rPr sz="2300" spc="-110" dirty="0">
                <a:latin typeface="Tahoma"/>
                <a:cs typeface="Tahoma"/>
              </a:rPr>
              <a:t> </a:t>
            </a:r>
            <a:r>
              <a:rPr sz="2300" spc="55" dirty="0">
                <a:latin typeface="Tahoma"/>
                <a:cs typeface="Tahoma"/>
              </a:rPr>
              <a:t>datasets</a:t>
            </a:r>
            <a:r>
              <a:rPr sz="2300" spc="-11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or</a:t>
            </a:r>
            <a:r>
              <a:rPr sz="2300" spc="-114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if </a:t>
            </a:r>
            <a:r>
              <a:rPr sz="2300" spc="95" dirty="0">
                <a:latin typeface="Tahoma"/>
                <a:cs typeface="Tahoma"/>
              </a:rPr>
              <a:t>you</a:t>
            </a:r>
            <a:r>
              <a:rPr sz="2300" spc="-120" dirty="0">
                <a:latin typeface="Tahoma"/>
                <a:cs typeface="Tahoma"/>
              </a:rPr>
              <a:t> </a:t>
            </a:r>
            <a:r>
              <a:rPr sz="2300" spc="60" dirty="0">
                <a:latin typeface="Tahoma"/>
                <a:cs typeface="Tahoma"/>
              </a:rPr>
              <a:t>want</a:t>
            </a:r>
            <a:r>
              <a:rPr sz="2300" spc="-12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to</a:t>
            </a:r>
            <a:r>
              <a:rPr sz="2300" spc="-120" dirty="0">
                <a:latin typeface="Tahoma"/>
                <a:cs typeface="Tahoma"/>
              </a:rPr>
              <a:t> </a:t>
            </a:r>
            <a:r>
              <a:rPr sz="2300" spc="75" dirty="0">
                <a:latin typeface="Tahoma"/>
                <a:cs typeface="Tahoma"/>
              </a:rPr>
              <a:t>analyze</a:t>
            </a:r>
            <a:r>
              <a:rPr sz="2300" spc="-120" dirty="0">
                <a:latin typeface="Tahoma"/>
                <a:cs typeface="Tahoma"/>
              </a:rPr>
              <a:t> </a:t>
            </a:r>
            <a:r>
              <a:rPr sz="2300" spc="50" dirty="0">
                <a:latin typeface="Tahoma"/>
                <a:cs typeface="Tahoma"/>
              </a:rPr>
              <a:t>the</a:t>
            </a:r>
            <a:r>
              <a:rPr sz="2300" spc="-120" dirty="0">
                <a:latin typeface="Tahoma"/>
                <a:cs typeface="Tahoma"/>
              </a:rPr>
              <a:t> </a:t>
            </a:r>
            <a:r>
              <a:rPr sz="2300" spc="60" dirty="0">
                <a:latin typeface="Tahoma"/>
                <a:cs typeface="Tahoma"/>
              </a:rPr>
              <a:t>data</a:t>
            </a:r>
            <a:r>
              <a:rPr sz="2300" spc="-12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at</a:t>
            </a:r>
            <a:r>
              <a:rPr sz="2300" spc="-12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a</a:t>
            </a:r>
            <a:r>
              <a:rPr sz="2300" spc="-120" dirty="0">
                <a:latin typeface="Tahoma"/>
                <a:cs typeface="Tahoma"/>
              </a:rPr>
              <a:t> </a:t>
            </a:r>
            <a:r>
              <a:rPr sz="2300" spc="50" dirty="0">
                <a:latin typeface="Tahoma"/>
                <a:cs typeface="Tahoma"/>
              </a:rPr>
              <a:t>more</a:t>
            </a:r>
            <a:r>
              <a:rPr sz="2300" spc="-120" dirty="0">
                <a:latin typeface="Tahoma"/>
                <a:cs typeface="Tahoma"/>
              </a:rPr>
              <a:t> </a:t>
            </a:r>
            <a:r>
              <a:rPr sz="2300" spc="65" dirty="0">
                <a:latin typeface="Tahoma"/>
                <a:cs typeface="Tahoma"/>
              </a:rPr>
              <a:t>granular</a:t>
            </a:r>
            <a:r>
              <a:rPr sz="2300" spc="-120" dirty="0">
                <a:latin typeface="Tahoma"/>
                <a:cs typeface="Tahoma"/>
              </a:rPr>
              <a:t> </a:t>
            </a:r>
            <a:r>
              <a:rPr sz="2300" spc="-10" dirty="0">
                <a:latin typeface="Tahoma"/>
                <a:cs typeface="Tahoma"/>
              </a:rPr>
              <a:t>level.</a:t>
            </a:r>
            <a:endParaRPr sz="2300">
              <a:latin typeface="Tahoma"/>
              <a:cs typeface="Tahoma"/>
            </a:endParaRPr>
          </a:p>
          <a:p>
            <a:pPr marL="12700" marR="5080">
              <a:lnSpc>
                <a:spcPct val="114100"/>
              </a:lnSpc>
            </a:pPr>
            <a:r>
              <a:rPr sz="2300" spc="114" dirty="0">
                <a:latin typeface="Tahoma"/>
                <a:cs typeface="Tahoma"/>
              </a:rPr>
              <a:t>Household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Income:</a:t>
            </a:r>
            <a:r>
              <a:rPr sz="2300" spc="-95" dirty="0">
                <a:latin typeface="Tahoma"/>
                <a:cs typeface="Tahoma"/>
              </a:rPr>
              <a:t> </a:t>
            </a:r>
            <a:r>
              <a:rPr sz="2300" spc="85" dirty="0">
                <a:latin typeface="Tahoma"/>
                <a:cs typeface="Tahoma"/>
              </a:rPr>
              <a:t>The</a:t>
            </a:r>
            <a:r>
              <a:rPr sz="2300" spc="-95" dirty="0">
                <a:latin typeface="Tahoma"/>
                <a:cs typeface="Tahoma"/>
              </a:rPr>
              <a:t> </a:t>
            </a:r>
            <a:r>
              <a:rPr sz="2300" spc="70" dirty="0">
                <a:latin typeface="Tahoma"/>
                <a:cs typeface="Tahoma"/>
              </a:rPr>
              <a:t>average</a:t>
            </a:r>
            <a:r>
              <a:rPr sz="2300" spc="-95" dirty="0">
                <a:latin typeface="Tahoma"/>
                <a:cs typeface="Tahoma"/>
              </a:rPr>
              <a:t> </a:t>
            </a:r>
            <a:r>
              <a:rPr sz="2300" spc="110" dirty="0">
                <a:latin typeface="Tahoma"/>
                <a:cs typeface="Tahoma"/>
              </a:rPr>
              <a:t>household</a:t>
            </a:r>
            <a:r>
              <a:rPr sz="2300" spc="-95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income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70" dirty="0">
                <a:latin typeface="Tahoma"/>
                <a:cs typeface="Tahoma"/>
              </a:rPr>
              <a:t>in</a:t>
            </a:r>
            <a:r>
              <a:rPr sz="2300" spc="-95" dirty="0">
                <a:latin typeface="Tahoma"/>
                <a:cs typeface="Tahoma"/>
              </a:rPr>
              <a:t> </a:t>
            </a:r>
            <a:r>
              <a:rPr sz="2300" spc="75" dirty="0">
                <a:latin typeface="Tahoma"/>
                <a:cs typeface="Tahoma"/>
              </a:rPr>
              <a:t>California</a:t>
            </a:r>
            <a:r>
              <a:rPr sz="2300" spc="-95" dirty="0">
                <a:latin typeface="Tahoma"/>
                <a:cs typeface="Tahoma"/>
              </a:rPr>
              <a:t> </a:t>
            </a:r>
            <a:r>
              <a:rPr sz="2300" spc="135" dirty="0">
                <a:latin typeface="Tahoma"/>
                <a:cs typeface="Tahoma"/>
              </a:rPr>
              <a:t>could</a:t>
            </a:r>
            <a:r>
              <a:rPr sz="2300" spc="-95" dirty="0">
                <a:latin typeface="Tahoma"/>
                <a:cs typeface="Tahoma"/>
              </a:rPr>
              <a:t> </a:t>
            </a:r>
            <a:r>
              <a:rPr sz="2300" spc="110" dirty="0">
                <a:latin typeface="Tahoma"/>
                <a:cs typeface="Tahoma"/>
              </a:rPr>
              <a:t>be</a:t>
            </a:r>
            <a:r>
              <a:rPr sz="2300" spc="-95" dirty="0">
                <a:latin typeface="Tahoma"/>
                <a:cs typeface="Tahoma"/>
              </a:rPr>
              <a:t> </a:t>
            </a:r>
            <a:r>
              <a:rPr sz="2300" spc="65" dirty="0">
                <a:latin typeface="Tahoma"/>
                <a:cs typeface="Tahoma"/>
              </a:rPr>
              <a:t>an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55" dirty="0">
                <a:latin typeface="Tahoma"/>
                <a:cs typeface="Tahoma"/>
              </a:rPr>
              <a:t>important</a:t>
            </a:r>
            <a:r>
              <a:rPr sz="2300" spc="-9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factor</a:t>
            </a:r>
            <a:r>
              <a:rPr sz="2300" spc="-9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to</a:t>
            </a:r>
            <a:r>
              <a:rPr sz="2300" spc="-95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consider</a:t>
            </a:r>
            <a:r>
              <a:rPr sz="2300" spc="-95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since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-20" dirty="0">
                <a:latin typeface="Tahoma"/>
                <a:cs typeface="Tahoma"/>
              </a:rPr>
              <a:t>low- </a:t>
            </a:r>
            <a:r>
              <a:rPr sz="2300" spc="100" dirty="0">
                <a:latin typeface="Tahoma"/>
                <a:cs typeface="Tahoma"/>
              </a:rPr>
              <a:t>income</a:t>
            </a:r>
            <a:r>
              <a:rPr sz="2300" spc="-105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individuals</a:t>
            </a:r>
            <a:r>
              <a:rPr sz="2300" spc="-105" dirty="0">
                <a:latin typeface="Tahoma"/>
                <a:cs typeface="Tahoma"/>
              </a:rPr>
              <a:t> </a:t>
            </a:r>
            <a:r>
              <a:rPr sz="2300" spc="50" dirty="0">
                <a:latin typeface="Tahoma"/>
                <a:cs typeface="Tahoma"/>
              </a:rPr>
              <a:t>may</a:t>
            </a:r>
            <a:r>
              <a:rPr sz="2300" spc="-105" dirty="0">
                <a:latin typeface="Tahoma"/>
                <a:cs typeface="Tahoma"/>
              </a:rPr>
              <a:t> </a:t>
            </a:r>
            <a:r>
              <a:rPr sz="2300" spc="110" dirty="0">
                <a:latin typeface="Tahoma"/>
                <a:cs typeface="Tahoma"/>
              </a:rPr>
              <a:t>be</a:t>
            </a:r>
            <a:r>
              <a:rPr sz="2300" spc="-10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at</a:t>
            </a:r>
            <a:r>
              <a:rPr sz="2300" spc="-10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a</a:t>
            </a:r>
            <a:r>
              <a:rPr sz="2300" spc="-105" dirty="0">
                <a:latin typeface="Tahoma"/>
                <a:cs typeface="Tahoma"/>
              </a:rPr>
              <a:t> </a:t>
            </a:r>
            <a:r>
              <a:rPr sz="2300" spc="85" dirty="0">
                <a:latin typeface="Tahoma"/>
                <a:cs typeface="Tahoma"/>
              </a:rPr>
              <a:t>higher</a:t>
            </a:r>
            <a:r>
              <a:rPr sz="2300" spc="-10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risk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of</a:t>
            </a:r>
            <a:r>
              <a:rPr sz="2300" spc="-105" dirty="0">
                <a:latin typeface="Tahoma"/>
                <a:cs typeface="Tahoma"/>
              </a:rPr>
              <a:t> </a:t>
            </a:r>
            <a:r>
              <a:rPr sz="2300" spc="114" dirty="0">
                <a:latin typeface="Tahoma"/>
                <a:cs typeface="Tahoma"/>
              </a:rPr>
              <a:t>developing</a:t>
            </a:r>
            <a:r>
              <a:rPr sz="2300" spc="-105" dirty="0">
                <a:latin typeface="Tahoma"/>
                <a:cs typeface="Tahoma"/>
              </a:rPr>
              <a:t> </a:t>
            </a:r>
            <a:r>
              <a:rPr sz="2300" spc="105" dirty="0">
                <a:latin typeface="Tahoma"/>
                <a:cs typeface="Tahoma"/>
              </a:rPr>
              <a:t>chronic</a:t>
            </a:r>
            <a:r>
              <a:rPr sz="2300" spc="-105" dirty="0">
                <a:latin typeface="Tahoma"/>
                <a:cs typeface="Tahoma"/>
              </a:rPr>
              <a:t> </a:t>
            </a:r>
            <a:r>
              <a:rPr sz="2300" spc="80" dirty="0">
                <a:latin typeface="Tahoma"/>
                <a:cs typeface="Tahoma"/>
              </a:rPr>
              <a:t>diseases</a:t>
            </a:r>
            <a:r>
              <a:rPr sz="2300" spc="-105" dirty="0">
                <a:latin typeface="Tahoma"/>
                <a:cs typeface="Tahoma"/>
              </a:rPr>
              <a:t> </a:t>
            </a:r>
            <a:r>
              <a:rPr sz="2300" spc="114" dirty="0">
                <a:latin typeface="Tahoma"/>
                <a:cs typeface="Tahoma"/>
              </a:rPr>
              <a:t>due</a:t>
            </a:r>
            <a:r>
              <a:rPr sz="2300" spc="-10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to</a:t>
            </a:r>
            <a:r>
              <a:rPr sz="2300" spc="-10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a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lack</a:t>
            </a:r>
            <a:r>
              <a:rPr sz="2300" spc="-10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of</a:t>
            </a:r>
            <a:r>
              <a:rPr sz="2300" spc="-105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access</a:t>
            </a:r>
            <a:r>
              <a:rPr sz="2300" spc="-10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to</a:t>
            </a:r>
            <a:r>
              <a:rPr sz="2300" spc="-105" dirty="0">
                <a:latin typeface="Tahoma"/>
                <a:cs typeface="Tahoma"/>
              </a:rPr>
              <a:t> </a:t>
            </a:r>
            <a:r>
              <a:rPr sz="2300" spc="70" dirty="0">
                <a:latin typeface="Tahoma"/>
                <a:cs typeface="Tahoma"/>
              </a:rPr>
              <a:t>healthy</a:t>
            </a:r>
            <a:r>
              <a:rPr sz="2300" spc="-105" dirty="0">
                <a:latin typeface="Tahoma"/>
                <a:cs typeface="Tahoma"/>
              </a:rPr>
              <a:t> </a:t>
            </a:r>
            <a:r>
              <a:rPr sz="2300" spc="65" dirty="0">
                <a:latin typeface="Tahoma"/>
                <a:cs typeface="Tahoma"/>
              </a:rPr>
              <a:t>foods </a:t>
            </a:r>
            <a:r>
              <a:rPr sz="2300" spc="105" dirty="0">
                <a:latin typeface="Tahoma"/>
                <a:cs typeface="Tahoma"/>
              </a:rPr>
              <a:t>and</a:t>
            </a:r>
            <a:r>
              <a:rPr sz="2300" spc="-135" dirty="0">
                <a:latin typeface="Tahoma"/>
                <a:cs typeface="Tahoma"/>
              </a:rPr>
              <a:t> </a:t>
            </a:r>
            <a:r>
              <a:rPr sz="2300" spc="40" dirty="0">
                <a:latin typeface="Tahoma"/>
                <a:cs typeface="Tahoma"/>
              </a:rPr>
              <a:t>healthcare.</a:t>
            </a:r>
            <a:endParaRPr sz="2300">
              <a:latin typeface="Tahoma"/>
              <a:cs typeface="Tahoma"/>
            </a:endParaRPr>
          </a:p>
          <a:p>
            <a:pPr marL="12700" marR="1028700">
              <a:lnSpc>
                <a:spcPct val="114100"/>
              </a:lnSpc>
            </a:pPr>
            <a:r>
              <a:rPr sz="2300" spc="75" dirty="0">
                <a:latin typeface="Tahoma"/>
                <a:cs typeface="Tahoma"/>
              </a:rPr>
              <a:t>Ethnicity</a:t>
            </a:r>
            <a:r>
              <a:rPr sz="2300" spc="-120" dirty="0">
                <a:latin typeface="Tahoma"/>
                <a:cs typeface="Tahoma"/>
              </a:rPr>
              <a:t> </a:t>
            </a:r>
            <a:r>
              <a:rPr sz="2300" spc="105" dirty="0">
                <a:latin typeface="Tahoma"/>
                <a:cs typeface="Tahoma"/>
              </a:rPr>
              <a:t>and</a:t>
            </a:r>
            <a:r>
              <a:rPr sz="2300" spc="-114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Race:</a:t>
            </a:r>
            <a:r>
              <a:rPr sz="2300" spc="-114" dirty="0">
                <a:latin typeface="Tahoma"/>
                <a:cs typeface="Tahoma"/>
              </a:rPr>
              <a:t> </a:t>
            </a:r>
            <a:r>
              <a:rPr sz="2300" spc="90" dirty="0">
                <a:latin typeface="Tahoma"/>
                <a:cs typeface="Tahoma"/>
              </a:rPr>
              <a:t>Including</a:t>
            </a:r>
            <a:r>
              <a:rPr sz="2300" spc="-114" dirty="0">
                <a:latin typeface="Tahoma"/>
                <a:cs typeface="Tahoma"/>
              </a:rPr>
              <a:t> </a:t>
            </a:r>
            <a:r>
              <a:rPr sz="2300" spc="60" dirty="0">
                <a:latin typeface="Tahoma"/>
                <a:cs typeface="Tahoma"/>
              </a:rPr>
              <a:t>data</a:t>
            </a:r>
            <a:r>
              <a:rPr sz="2300" spc="-120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on</a:t>
            </a:r>
            <a:r>
              <a:rPr sz="2300" spc="-114" dirty="0">
                <a:latin typeface="Tahoma"/>
                <a:cs typeface="Tahoma"/>
              </a:rPr>
              <a:t> </a:t>
            </a:r>
            <a:r>
              <a:rPr sz="2300" spc="50" dirty="0">
                <a:latin typeface="Tahoma"/>
                <a:cs typeface="Tahoma"/>
              </a:rPr>
              <a:t>the</a:t>
            </a:r>
            <a:r>
              <a:rPr sz="2300" spc="-114" dirty="0">
                <a:latin typeface="Tahoma"/>
                <a:cs typeface="Tahoma"/>
              </a:rPr>
              <a:t> </a:t>
            </a:r>
            <a:r>
              <a:rPr sz="2300" spc="90" dirty="0">
                <a:latin typeface="Tahoma"/>
                <a:cs typeface="Tahoma"/>
              </a:rPr>
              <a:t>ethnic</a:t>
            </a:r>
            <a:r>
              <a:rPr sz="2300" spc="-114" dirty="0">
                <a:latin typeface="Tahoma"/>
                <a:cs typeface="Tahoma"/>
              </a:rPr>
              <a:t> </a:t>
            </a:r>
            <a:r>
              <a:rPr sz="2300" spc="105" dirty="0">
                <a:latin typeface="Tahoma"/>
                <a:cs typeface="Tahoma"/>
              </a:rPr>
              <a:t>and</a:t>
            </a:r>
            <a:r>
              <a:rPr sz="2300" spc="-120" dirty="0">
                <a:latin typeface="Tahoma"/>
                <a:cs typeface="Tahoma"/>
              </a:rPr>
              <a:t> </a:t>
            </a:r>
            <a:r>
              <a:rPr sz="2300" spc="60" dirty="0">
                <a:latin typeface="Tahoma"/>
                <a:cs typeface="Tahoma"/>
              </a:rPr>
              <a:t>racial</a:t>
            </a:r>
            <a:r>
              <a:rPr sz="2300" spc="-114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composition</a:t>
            </a:r>
            <a:r>
              <a:rPr sz="2300" spc="-114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of</a:t>
            </a:r>
            <a:r>
              <a:rPr sz="2300" spc="-114" dirty="0">
                <a:latin typeface="Tahoma"/>
                <a:cs typeface="Tahoma"/>
              </a:rPr>
              <a:t> </a:t>
            </a:r>
            <a:r>
              <a:rPr sz="2300" spc="65" dirty="0">
                <a:latin typeface="Tahoma"/>
                <a:cs typeface="Tahoma"/>
              </a:rPr>
              <a:t>California's</a:t>
            </a:r>
            <a:r>
              <a:rPr sz="2300" spc="-120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population</a:t>
            </a:r>
            <a:r>
              <a:rPr sz="2300" spc="-114" dirty="0">
                <a:latin typeface="Tahoma"/>
                <a:cs typeface="Tahoma"/>
              </a:rPr>
              <a:t> </a:t>
            </a:r>
            <a:r>
              <a:rPr sz="2300" spc="135" dirty="0">
                <a:latin typeface="Tahoma"/>
                <a:cs typeface="Tahoma"/>
              </a:rPr>
              <a:t>could</a:t>
            </a:r>
            <a:r>
              <a:rPr sz="2300" spc="-114" dirty="0">
                <a:latin typeface="Tahoma"/>
                <a:cs typeface="Tahoma"/>
              </a:rPr>
              <a:t> </a:t>
            </a:r>
            <a:r>
              <a:rPr sz="2300" spc="85" dirty="0">
                <a:latin typeface="Tahoma"/>
                <a:cs typeface="Tahoma"/>
              </a:rPr>
              <a:t>help </a:t>
            </a:r>
            <a:r>
              <a:rPr sz="2300" spc="65" dirty="0">
                <a:latin typeface="Tahoma"/>
                <a:cs typeface="Tahoma"/>
              </a:rPr>
              <a:t>identify</a:t>
            </a:r>
            <a:r>
              <a:rPr sz="2300" spc="-105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groups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that</a:t>
            </a:r>
            <a:r>
              <a:rPr sz="2300" spc="-105" dirty="0">
                <a:latin typeface="Tahoma"/>
                <a:cs typeface="Tahoma"/>
              </a:rPr>
              <a:t> </a:t>
            </a:r>
            <a:r>
              <a:rPr sz="2300" spc="50" dirty="0">
                <a:latin typeface="Tahoma"/>
                <a:cs typeface="Tahoma"/>
              </a:rPr>
              <a:t>may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75" dirty="0">
                <a:latin typeface="Tahoma"/>
                <a:cs typeface="Tahoma"/>
              </a:rPr>
              <a:t>have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85" dirty="0">
                <a:latin typeface="Tahoma"/>
                <a:cs typeface="Tahoma"/>
              </a:rPr>
              <a:t>higher</a:t>
            </a:r>
            <a:r>
              <a:rPr sz="2300" spc="-10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rates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of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60" dirty="0">
                <a:latin typeface="Tahoma"/>
                <a:cs typeface="Tahoma"/>
              </a:rPr>
              <a:t>certain</a:t>
            </a:r>
            <a:r>
              <a:rPr sz="2300" spc="-105" dirty="0">
                <a:latin typeface="Tahoma"/>
                <a:cs typeface="Tahoma"/>
              </a:rPr>
              <a:t> </a:t>
            </a:r>
            <a:r>
              <a:rPr sz="2300" spc="105" dirty="0">
                <a:latin typeface="Tahoma"/>
                <a:cs typeface="Tahoma"/>
              </a:rPr>
              <a:t>chronic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55" dirty="0">
                <a:latin typeface="Tahoma"/>
                <a:cs typeface="Tahoma"/>
              </a:rPr>
              <a:t>diseases,</a:t>
            </a:r>
            <a:r>
              <a:rPr sz="2300" spc="-105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allowing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for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65" dirty="0">
                <a:latin typeface="Tahoma"/>
                <a:cs typeface="Tahoma"/>
              </a:rPr>
              <a:t>targeted</a:t>
            </a:r>
            <a:r>
              <a:rPr sz="2300" spc="-105" dirty="0">
                <a:latin typeface="Tahoma"/>
                <a:cs typeface="Tahoma"/>
              </a:rPr>
              <a:t> </a:t>
            </a:r>
            <a:r>
              <a:rPr sz="2300" spc="75" dirty="0">
                <a:latin typeface="Tahoma"/>
                <a:cs typeface="Tahoma"/>
              </a:rPr>
              <a:t>outreach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80" dirty="0">
                <a:latin typeface="Tahoma"/>
                <a:cs typeface="Tahoma"/>
              </a:rPr>
              <a:t>and promotion</a:t>
            </a:r>
            <a:r>
              <a:rPr sz="2300" spc="-10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of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60" dirty="0">
                <a:latin typeface="Tahoma"/>
                <a:cs typeface="Tahoma"/>
              </a:rPr>
              <a:t>your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65" dirty="0">
                <a:latin typeface="Tahoma"/>
                <a:cs typeface="Tahoma"/>
              </a:rPr>
              <a:t>medicine.</a:t>
            </a:r>
            <a:endParaRPr sz="2300">
              <a:latin typeface="Tahoma"/>
              <a:cs typeface="Tahoma"/>
            </a:endParaRPr>
          </a:p>
          <a:p>
            <a:pPr marL="12700" marR="146685">
              <a:lnSpc>
                <a:spcPct val="114100"/>
              </a:lnSpc>
            </a:pPr>
            <a:r>
              <a:rPr sz="2300" spc="70" dirty="0">
                <a:latin typeface="Tahoma"/>
                <a:cs typeface="Tahoma"/>
              </a:rPr>
              <a:t>Environmental</a:t>
            </a:r>
            <a:r>
              <a:rPr sz="2300" spc="-8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factors:</a:t>
            </a:r>
            <a:r>
              <a:rPr sz="2300" spc="-80" dirty="0">
                <a:latin typeface="Tahoma"/>
                <a:cs typeface="Tahoma"/>
              </a:rPr>
              <a:t> </a:t>
            </a:r>
            <a:r>
              <a:rPr sz="2300" spc="135" dirty="0">
                <a:latin typeface="Tahoma"/>
                <a:cs typeface="Tahoma"/>
              </a:rPr>
              <a:t>Adding</a:t>
            </a:r>
            <a:r>
              <a:rPr sz="2300" spc="-80" dirty="0">
                <a:latin typeface="Tahoma"/>
                <a:cs typeface="Tahoma"/>
              </a:rPr>
              <a:t> </a:t>
            </a:r>
            <a:r>
              <a:rPr sz="2300" spc="60" dirty="0">
                <a:latin typeface="Tahoma"/>
                <a:cs typeface="Tahoma"/>
              </a:rPr>
              <a:t>data</a:t>
            </a:r>
            <a:r>
              <a:rPr sz="2300" spc="-85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on</a:t>
            </a:r>
            <a:r>
              <a:rPr sz="2300" spc="-80" dirty="0">
                <a:latin typeface="Tahoma"/>
                <a:cs typeface="Tahoma"/>
              </a:rPr>
              <a:t> </a:t>
            </a:r>
            <a:r>
              <a:rPr sz="2300" spc="70" dirty="0">
                <a:latin typeface="Tahoma"/>
                <a:cs typeface="Tahoma"/>
              </a:rPr>
              <a:t>environmental</a:t>
            </a:r>
            <a:r>
              <a:rPr sz="2300" spc="-80" dirty="0">
                <a:latin typeface="Tahoma"/>
                <a:cs typeface="Tahoma"/>
              </a:rPr>
              <a:t> </a:t>
            </a:r>
            <a:r>
              <a:rPr sz="2300" spc="45" dirty="0">
                <a:latin typeface="Tahoma"/>
                <a:cs typeface="Tahoma"/>
              </a:rPr>
              <a:t>factors</a:t>
            </a:r>
            <a:r>
              <a:rPr sz="2300" spc="-80" dirty="0">
                <a:latin typeface="Tahoma"/>
                <a:cs typeface="Tahoma"/>
              </a:rPr>
              <a:t> </a:t>
            </a:r>
            <a:r>
              <a:rPr sz="2300" spc="110" dirty="0">
                <a:latin typeface="Tahoma"/>
                <a:cs typeface="Tahoma"/>
              </a:rPr>
              <a:t>such</a:t>
            </a:r>
            <a:r>
              <a:rPr sz="2300" spc="-8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as</a:t>
            </a:r>
            <a:r>
              <a:rPr sz="2300" spc="-80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pollution</a:t>
            </a:r>
            <a:r>
              <a:rPr sz="2300" spc="-8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levels,</a:t>
            </a:r>
            <a:r>
              <a:rPr sz="2300" spc="-80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access</a:t>
            </a:r>
            <a:r>
              <a:rPr sz="2300" spc="-85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to</a:t>
            </a:r>
            <a:r>
              <a:rPr sz="2300" spc="-80" dirty="0">
                <a:latin typeface="Tahoma"/>
                <a:cs typeface="Tahoma"/>
              </a:rPr>
              <a:t> </a:t>
            </a:r>
            <a:r>
              <a:rPr sz="2300" spc="80" dirty="0">
                <a:latin typeface="Tahoma"/>
                <a:cs typeface="Tahoma"/>
              </a:rPr>
              <a:t>green</a:t>
            </a:r>
            <a:r>
              <a:rPr sz="2300" spc="-80" dirty="0">
                <a:latin typeface="Tahoma"/>
                <a:cs typeface="Tahoma"/>
              </a:rPr>
              <a:t> </a:t>
            </a:r>
            <a:r>
              <a:rPr sz="2300" spc="60" dirty="0">
                <a:latin typeface="Tahoma"/>
                <a:cs typeface="Tahoma"/>
              </a:rPr>
              <a:t>spaces,</a:t>
            </a:r>
            <a:r>
              <a:rPr sz="2300" spc="-80" dirty="0">
                <a:latin typeface="Tahoma"/>
                <a:cs typeface="Tahoma"/>
              </a:rPr>
              <a:t> </a:t>
            </a:r>
            <a:r>
              <a:rPr sz="2300" spc="80" dirty="0">
                <a:latin typeface="Tahoma"/>
                <a:cs typeface="Tahoma"/>
              </a:rPr>
              <a:t>and </a:t>
            </a:r>
            <a:r>
              <a:rPr sz="2300" spc="65" dirty="0">
                <a:latin typeface="Tahoma"/>
                <a:cs typeface="Tahoma"/>
              </a:rPr>
              <a:t>availability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of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70" dirty="0">
                <a:latin typeface="Tahoma"/>
                <a:cs typeface="Tahoma"/>
              </a:rPr>
              <a:t>healthy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food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90" dirty="0">
                <a:latin typeface="Tahoma"/>
                <a:cs typeface="Tahoma"/>
              </a:rPr>
              <a:t>options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135" dirty="0">
                <a:latin typeface="Tahoma"/>
                <a:cs typeface="Tahoma"/>
              </a:rPr>
              <a:t>could</a:t>
            </a:r>
            <a:r>
              <a:rPr sz="2300" spc="-95" dirty="0">
                <a:latin typeface="Tahoma"/>
                <a:cs typeface="Tahoma"/>
              </a:rPr>
              <a:t> </a:t>
            </a:r>
            <a:r>
              <a:rPr sz="2300" spc="105" dirty="0">
                <a:latin typeface="Tahoma"/>
                <a:cs typeface="Tahoma"/>
              </a:rPr>
              <a:t>help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65" dirty="0">
                <a:latin typeface="Tahoma"/>
                <a:cs typeface="Tahoma"/>
              </a:rPr>
              <a:t>identify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areas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70" dirty="0">
                <a:latin typeface="Tahoma"/>
                <a:cs typeface="Tahoma"/>
              </a:rPr>
              <a:t>where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65" dirty="0">
                <a:latin typeface="Tahoma"/>
                <a:cs typeface="Tahoma"/>
              </a:rPr>
              <a:t>interventions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to</a:t>
            </a:r>
            <a:r>
              <a:rPr sz="2300" spc="-95" dirty="0">
                <a:latin typeface="Tahoma"/>
                <a:cs typeface="Tahoma"/>
              </a:rPr>
              <a:t> </a:t>
            </a:r>
            <a:r>
              <a:rPr sz="2300" spc="75" dirty="0">
                <a:latin typeface="Tahoma"/>
                <a:cs typeface="Tahoma"/>
              </a:rPr>
              <a:t>improve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50" dirty="0">
                <a:latin typeface="Tahoma"/>
                <a:cs typeface="Tahoma"/>
              </a:rPr>
              <a:t>the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70" dirty="0">
                <a:latin typeface="Tahoma"/>
                <a:cs typeface="Tahoma"/>
              </a:rPr>
              <a:t>environment</a:t>
            </a:r>
            <a:r>
              <a:rPr sz="2300" spc="-100" dirty="0">
                <a:latin typeface="Tahoma"/>
                <a:cs typeface="Tahoma"/>
              </a:rPr>
              <a:t> </a:t>
            </a:r>
            <a:r>
              <a:rPr sz="2300" spc="114" dirty="0">
                <a:latin typeface="Tahoma"/>
                <a:cs typeface="Tahoma"/>
              </a:rPr>
              <a:t>could </a:t>
            </a:r>
            <a:r>
              <a:rPr sz="2300" spc="105" dirty="0">
                <a:latin typeface="Tahoma"/>
                <a:cs typeface="Tahoma"/>
              </a:rPr>
              <a:t>help</a:t>
            </a:r>
            <a:r>
              <a:rPr sz="2300" spc="-114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reduce</a:t>
            </a:r>
            <a:r>
              <a:rPr sz="2300" spc="-110" dirty="0">
                <a:latin typeface="Tahoma"/>
                <a:cs typeface="Tahoma"/>
              </a:rPr>
              <a:t> </a:t>
            </a:r>
            <a:r>
              <a:rPr sz="2300" spc="50" dirty="0">
                <a:latin typeface="Tahoma"/>
                <a:cs typeface="Tahoma"/>
              </a:rPr>
              <a:t>the</a:t>
            </a:r>
            <a:r>
              <a:rPr sz="2300" spc="-114" dirty="0">
                <a:latin typeface="Tahoma"/>
                <a:cs typeface="Tahoma"/>
              </a:rPr>
              <a:t> </a:t>
            </a:r>
            <a:r>
              <a:rPr sz="2300" spc="90" dirty="0">
                <a:latin typeface="Tahoma"/>
                <a:cs typeface="Tahoma"/>
              </a:rPr>
              <a:t>prevalence</a:t>
            </a:r>
            <a:r>
              <a:rPr sz="2300" spc="-110" dirty="0">
                <a:latin typeface="Tahoma"/>
                <a:cs typeface="Tahoma"/>
              </a:rPr>
              <a:t> </a:t>
            </a:r>
            <a:r>
              <a:rPr sz="2300" dirty="0">
                <a:latin typeface="Tahoma"/>
                <a:cs typeface="Tahoma"/>
              </a:rPr>
              <a:t>of</a:t>
            </a:r>
            <a:r>
              <a:rPr sz="2300" spc="-114" dirty="0">
                <a:latin typeface="Tahoma"/>
                <a:cs typeface="Tahoma"/>
              </a:rPr>
              <a:t> </a:t>
            </a:r>
            <a:r>
              <a:rPr sz="2300" spc="105" dirty="0">
                <a:latin typeface="Tahoma"/>
                <a:cs typeface="Tahoma"/>
              </a:rPr>
              <a:t>chronic</a:t>
            </a:r>
            <a:r>
              <a:rPr sz="2300" spc="-110" dirty="0">
                <a:latin typeface="Tahoma"/>
                <a:cs typeface="Tahoma"/>
              </a:rPr>
              <a:t> </a:t>
            </a:r>
            <a:r>
              <a:rPr sz="2300" spc="45" dirty="0">
                <a:latin typeface="Tahoma"/>
                <a:cs typeface="Tahoma"/>
              </a:rPr>
              <a:t>diseases.</a:t>
            </a:r>
            <a:endParaRPr sz="23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4665709"/>
            <a:ext cx="1495425" cy="3068320"/>
            <a:chOff x="0" y="4665709"/>
            <a:chExt cx="1495425" cy="3068320"/>
          </a:xfrm>
        </p:grpSpPr>
        <p:sp>
          <p:nvSpPr>
            <p:cNvPr id="32" name="object 32"/>
            <p:cNvSpPr/>
            <p:nvPr/>
          </p:nvSpPr>
          <p:spPr>
            <a:xfrm>
              <a:off x="1297304" y="7704959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6182" y="28574"/>
                  </a:moveTo>
                  <a:lnTo>
                    <a:pt x="12392" y="28574"/>
                  </a:lnTo>
                  <a:lnTo>
                    <a:pt x="10570" y="28211"/>
                  </a:lnTo>
                  <a:lnTo>
                    <a:pt x="0" y="16181"/>
                  </a:lnTo>
                  <a:lnTo>
                    <a:pt x="0" y="12392"/>
                  </a:lnTo>
                  <a:lnTo>
                    <a:pt x="12392" y="0"/>
                  </a:lnTo>
                  <a:lnTo>
                    <a:pt x="16182" y="0"/>
                  </a:lnTo>
                  <a:lnTo>
                    <a:pt x="28575" y="14287"/>
                  </a:lnTo>
                  <a:lnTo>
                    <a:pt x="28574" y="16181"/>
                  </a:lnTo>
                  <a:lnTo>
                    <a:pt x="16182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4665709"/>
              <a:ext cx="1495425" cy="2208530"/>
            </a:xfrm>
            <a:custGeom>
              <a:avLst/>
              <a:gdLst/>
              <a:ahLst/>
              <a:cxnLst/>
              <a:rect l="l" t="t" r="r" b="b"/>
              <a:pathLst>
                <a:path w="1495425" h="2208529">
                  <a:moveTo>
                    <a:pt x="1495424" y="2208432"/>
                  </a:moveTo>
                  <a:lnTo>
                    <a:pt x="0" y="2208432"/>
                  </a:lnTo>
                  <a:lnTo>
                    <a:pt x="1610" y="2159158"/>
                  </a:lnTo>
                  <a:lnTo>
                    <a:pt x="6376" y="2110743"/>
                  </a:lnTo>
                  <a:lnTo>
                    <a:pt x="14195" y="2063287"/>
                  </a:lnTo>
                  <a:lnTo>
                    <a:pt x="24969" y="2016891"/>
                  </a:lnTo>
                  <a:lnTo>
                    <a:pt x="38595" y="1971653"/>
                  </a:lnTo>
                  <a:lnTo>
                    <a:pt x="54974" y="1927674"/>
                  </a:lnTo>
                  <a:lnTo>
                    <a:pt x="74005" y="1885053"/>
                  </a:lnTo>
                  <a:lnTo>
                    <a:pt x="95589" y="1843891"/>
                  </a:lnTo>
                  <a:lnTo>
                    <a:pt x="119623" y="1804286"/>
                  </a:lnTo>
                  <a:lnTo>
                    <a:pt x="146008" y="1766339"/>
                  </a:lnTo>
                  <a:lnTo>
                    <a:pt x="174643" y="1730149"/>
                  </a:lnTo>
                  <a:lnTo>
                    <a:pt x="205428" y="1695817"/>
                  </a:lnTo>
                  <a:lnTo>
                    <a:pt x="238263" y="1663441"/>
                  </a:lnTo>
                  <a:lnTo>
                    <a:pt x="273046" y="1633122"/>
                  </a:lnTo>
                  <a:lnTo>
                    <a:pt x="309678" y="1604960"/>
                  </a:lnTo>
                  <a:lnTo>
                    <a:pt x="348057" y="1579054"/>
                  </a:lnTo>
                  <a:lnTo>
                    <a:pt x="388084" y="1555504"/>
                  </a:lnTo>
                  <a:lnTo>
                    <a:pt x="429658" y="1534410"/>
                  </a:lnTo>
                  <a:lnTo>
                    <a:pt x="472678" y="1515871"/>
                  </a:lnTo>
                  <a:lnTo>
                    <a:pt x="517044" y="1499988"/>
                  </a:lnTo>
                  <a:lnTo>
                    <a:pt x="562656" y="1486860"/>
                  </a:lnTo>
                  <a:lnTo>
                    <a:pt x="609413" y="1476587"/>
                  </a:lnTo>
                  <a:lnTo>
                    <a:pt x="0" y="1476587"/>
                  </a:lnTo>
                  <a:lnTo>
                    <a:pt x="1610" y="1427316"/>
                  </a:lnTo>
                  <a:lnTo>
                    <a:pt x="6376" y="1378904"/>
                  </a:lnTo>
                  <a:lnTo>
                    <a:pt x="14195" y="1331451"/>
                  </a:lnTo>
                  <a:lnTo>
                    <a:pt x="24969" y="1285056"/>
                  </a:lnTo>
                  <a:lnTo>
                    <a:pt x="38595" y="1239820"/>
                  </a:lnTo>
                  <a:lnTo>
                    <a:pt x="54974" y="1195843"/>
                  </a:lnTo>
                  <a:lnTo>
                    <a:pt x="74005" y="1153223"/>
                  </a:lnTo>
                  <a:lnTo>
                    <a:pt x="95589" y="1112062"/>
                  </a:lnTo>
                  <a:lnTo>
                    <a:pt x="119623" y="1072458"/>
                  </a:lnTo>
                  <a:lnTo>
                    <a:pt x="146008" y="1034513"/>
                  </a:lnTo>
                  <a:lnTo>
                    <a:pt x="174643" y="998325"/>
                  </a:lnTo>
                  <a:lnTo>
                    <a:pt x="205428" y="963994"/>
                  </a:lnTo>
                  <a:lnTo>
                    <a:pt x="238263" y="931621"/>
                  </a:lnTo>
                  <a:lnTo>
                    <a:pt x="273046" y="901305"/>
                  </a:lnTo>
                  <a:lnTo>
                    <a:pt x="309678" y="873147"/>
                  </a:lnTo>
                  <a:lnTo>
                    <a:pt x="348057" y="847245"/>
                  </a:lnTo>
                  <a:lnTo>
                    <a:pt x="388084" y="823700"/>
                  </a:lnTo>
                  <a:lnTo>
                    <a:pt x="429658" y="802612"/>
                  </a:lnTo>
                  <a:lnTo>
                    <a:pt x="472678" y="784081"/>
                  </a:lnTo>
                  <a:lnTo>
                    <a:pt x="517044" y="768206"/>
                  </a:lnTo>
                  <a:lnTo>
                    <a:pt x="562656" y="755087"/>
                  </a:lnTo>
                  <a:lnTo>
                    <a:pt x="609413" y="744824"/>
                  </a:lnTo>
                  <a:lnTo>
                    <a:pt x="0" y="744824"/>
                  </a:lnTo>
                  <a:lnTo>
                    <a:pt x="1471" y="697718"/>
                  </a:lnTo>
                  <a:lnTo>
                    <a:pt x="5827" y="651390"/>
                  </a:lnTo>
                  <a:lnTo>
                    <a:pt x="12980" y="605929"/>
                  </a:lnTo>
                  <a:lnTo>
                    <a:pt x="22842" y="561421"/>
                  </a:lnTo>
                  <a:lnTo>
                    <a:pt x="35326" y="517954"/>
                  </a:lnTo>
                  <a:lnTo>
                    <a:pt x="50343" y="475614"/>
                  </a:lnTo>
                  <a:lnTo>
                    <a:pt x="67806" y="434490"/>
                  </a:lnTo>
                  <a:lnTo>
                    <a:pt x="87628" y="394668"/>
                  </a:lnTo>
                  <a:lnTo>
                    <a:pt x="109720" y="356235"/>
                  </a:lnTo>
                  <a:lnTo>
                    <a:pt x="133996" y="319280"/>
                  </a:lnTo>
                  <a:lnTo>
                    <a:pt x="160366" y="283888"/>
                  </a:lnTo>
                  <a:lnTo>
                    <a:pt x="188744" y="250147"/>
                  </a:lnTo>
                  <a:lnTo>
                    <a:pt x="219042" y="218145"/>
                  </a:lnTo>
                  <a:lnTo>
                    <a:pt x="251172" y="187968"/>
                  </a:lnTo>
                  <a:lnTo>
                    <a:pt x="285046" y="159704"/>
                  </a:lnTo>
                  <a:lnTo>
                    <a:pt x="320578" y="133441"/>
                  </a:lnTo>
                  <a:lnTo>
                    <a:pt x="357678" y="109265"/>
                  </a:lnTo>
                  <a:lnTo>
                    <a:pt x="396259" y="87263"/>
                  </a:lnTo>
                  <a:lnTo>
                    <a:pt x="436234" y="67523"/>
                  </a:lnTo>
                  <a:lnTo>
                    <a:pt x="477515" y="50132"/>
                  </a:lnTo>
                  <a:lnTo>
                    <a:pt x="520014" y="35177"/>
                  </a:lnTo>
                  <a:lnTo>
                    <a:pt x="563643" y="22746"/>
                  </a:lnTo>
                  <a:lnTo>
                    <a:pt x="608316" y="12925"/>
                  </a:lnTo>
                  <a:lnTo>
                    <a:pt x="653943" y="5802"/>
                  </a:lnTo>
                  <a:lnTo>
                    <a:pt x="700438" y="1465"/>
                  </a:lnTo>
                  <a:lnTo>
                    <a:pt x="747712" y="0"/>
                  </a:lnTo>
                  <a:lnTo>
                    <a:pt x="794986" y="1465"/>
                  </a:lnTo>
                  <a:lnTo>
                    <a:pt x="841481" y="5802"/>
                  </a:lnTo>
                  <a:lnTo>
                    <a:pt x="887108" y="12925"/>
                  </a:lnTo>
                  <a:lnTo>
                    <a:pt x="931781" y="22746"/>
                  </a:lnTo>
                  <a:lnTo>
                    <a:pt x="975410" y="35177"/>
                  </a:lnTo>
                  <a:lnTo>
                    <a:pt x="1017909" y="50132"/>
                  </a:lnTo>
                  <a:lnTo>
                    <a:pt x="1059190" y="67523"/>
                  </a:lnTo>
                  <a:lnTo>
                    <a:pt x="1099165" y="87263"/>
                  </a:lnTo>
                  <a:lnTo>
                    <a:pt x="1137746" y="109265"/>
                  </a:lnTo>
                  <a:lnTo>
                    <a:pt x="1174846" y="133441"/>
                  </a:lnTo>
                  <a:lnTo>
                    <a:pt x="1210377" y="159704"/>
                  </a:lnTo>
                  <a:lnTo>
                    <a:pt x="1244252" y="187968"/>
                  </a:lnTo>
                  <a:lnTo>
                    <a:pt x="1276382" y="218145"/>
                  </a:lnTo>
                  <a:lnTo>
                    <a:pt x="1306680" y="250147"/>
                  </a:lnTo>
                  <a:lnTo>
                    <a:pt x="1335058" y="283888"/>
                  </a:lnTo>
                  <a:lnTo>
                    <a:pt x="1361428" y="319280"/>
                  </a:lnTo>
                  <a:lnTo>
                    <a:pt x="1385703" y="356235"/>
                  </a:lnTo>
                  <a:lnTo>
                    <a:pt x="1407796" y="394668"/>
                  </a:lnTo>
                  <a:lnTo>
                    <a:pt x="1427617" y="434490"/>
                  </a:lnTo>
                  <a:lnTo>
                    <a:pt x="1445081" y="475614"/>
                  </a:lnTo>
                  <a:lnTo>
                    <a:pt x="1460098" y="517954"/>
                  </a:lnTo>
                  <a:lnTo>
                    <a:pt x="1472582" y="561421"/>
                  </a:lnTo>
                  <a:lnTo>
                    <a:pt x="1482444" y="605929"/>
                  </a:lnTo>
                  <a:lnTo>
                    <a:pt x="1489597" y="651390"/>
                  </a:lnTo>
                  <a:lnTo>
                    <a:pt x="1493953" y="697718"/>
                  </a:lnTo>
                  <a:lnTo>
                    <a:pt x="1495424" y="744824"/>
                  </a:lnTo>
                  <a:lnTo>
                    <a:pt x="885874" y="744824"/>
                  </a:lnTo>
                  <a:lnTo>
                    <a:pt x="932631" y="755087"/>
                  </a:lnTo>
                  <a:lnTo>
                    <a:pt x="978245" y="768206"/>
                  </a:lnTo>
                  <a:lnTo>
                    <a:pt x="1022615" y="784081"/>
                  </a:lnTo>
                  <a:lnTo>
                    <a:pt x="1065640" y="802612"/>
                  </a:lnTo>
                  <a:lnTo>
                    <a:pt x="1107220" y="823700"/>
                  </a:lnTo>
                  <a:lnTo>
                    <a:pt x="1147254" y="847245"/>
                  </a:lnTo>
                  <a:lnTo>
                    <a:pt x="1185642" y="873147"/>
                  </a:lnTo>
                  <a:lnTo>
                    <a:pt x="1222282" y="901305"/>
                  </a:lnTo>
                  <a:lnTo>
                    <a:pt x="1257074" y="931621"/>
                  </a:lnTo>
                  <a:lnTo>
                    <a:pt x="1289917" y="963994"/>
                  </a:lnTo>
                  <a:lnTo>
                    <a:pt x="1320712" y="998325"/>
                  </a:lnTo>
                  <a:lnTo>
                    <a:pt x="1349357" y="1034513"/>
                  </a:lnTo>
                  <a:lnTo>
                    <a:pt x="1375751" y="1072458"/>
                  </a:lnTo>
                  <a:lnTo>
                    <a:pt x="1399794" y="1112062"/>
                  </a:lnTo>
                  <a:lnTo>
                    <a:pt x="1421386" y="1153223"/>
                  </a:lnTo>
                  <a:lnTo>
                    <a:pt x="1440425" y="1195843"/>
                  </a:lnTo>
                  <a:lnTo>
                    <a:pt x="1456811" y="1239820"/>
                  </a:lnTo>
                  <a:lnTo>
                    <a:pt x="1470443" y="1285056"/>
                  </a:lnTo>
                  <a:lnTo>
                    <a:pt x="1481222" y="1331451"/>
                  </a:lnTo>
                  <a:lnTo>
                    <a:pt x="1489045" y="1378904"/>
                  </a:lnTo>
                  <a:lnTo>
                    <a:pt x="1493813" y="1427316"/>
                  </a:lnTo>
                  <a:lnTo>
                    <a:pt x="1495424" y="1476587"/>
                  </a:lnTo>
                  <a:lnTo>
                    <a:pt x="886011" y="1476587"/>
                  </a:lnTo>
                  <a:lnTo>
                    <a:pt x="932768" y="1486860"/>
                  </a:lnTo>
                  <a:lnTo>
                    <a:pt x="978379" y="1499989"/>
                  </a:lnTo>
                  <a:lnTo>
                    <a:pt x="1022746" y="1515874"/>
                  </a:lnTo>
                  <a:lnTo>
                    <a:pt x="1065766" y="1534414"/>
                  </a:lnTo>
                  <a:lnTo>
                    <a:pt x="1107340" y="1555510"/>
                  </a:lnTo>
                  <a:lnTo>
                    <a:pt x="1147367" y="1579063"/>
                  </a:lnTo>
                  <a:lnTo>
                    <a:pt x="1185746" y="1604971"/>
                  </a:lnTo>
                  <a:lnTo>
                    <a:pt x="1222378" y="1633136"/>
                  </a:lnTo>
                  <a:lnTo>
                    <a:pt x="1257161" y="1663457"/>
                  </a:lnTo>
                  <a:lnTo>
                    <a:pt x="1289996" y="1695835"/>
                  </a:lnTo>
                  <a:lnTo>
                    <a:pt x="1320781" y="1730170"/>
                  </a:lnTo>
                  <a:lnTo>
                    <a:pt x="1349416" y="1766361"/>
                  </a:lnTo>
                  <a:lnTo>
                    <a:pt x="1375801" y="1804309"/>
                  </a:lnTo>
                  <a:lnTo>
                    <a:pt x="1399835" y="1843915"/>
                  </a:lnTo>
                  <a:lnTo>
                    <a:pt x="1421418" y="1885078"/>
                  </a:lnTo>
                  <a:lnTo>
                    <a:pt x="1440450" y="1927698"/>
                  </a:lnTo>
                  <a:lnTo>
                    <a:pt x="1456829" y="1971675"/>
                  </a:lnTo>
                  <a:lnTo>
                    <a:pt x="1470455" y="2016911"/>
                  </a:lnTo>
                  <a:lnTo>
                    <a:pt x="1481229" y="2063304"/>
                  </a:lnTo>
                  <a:lnTo>
                    <a:pt x="1489048" y="2110755"/>
                  </a:lnTo>
                  <a:lnTo>
                    <a:pt x="1493814" y="2159164"/>
                  </a:lnTo>
                  <a:lnTo>
                    <a:pt x="1495424" y="2208432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419" rIns="0" bIns="0" rtlCol="0">
            <a:spAutoFit/>
          </a:bodyPr>
          <a:lstStyle/>
          <a:p>
            <a:pPr marL="2753995">
              <a:lnSpc>
                <a:spcPct val="100000"/>
              </a:lnSpc>
              <a:spcBef>
                <a:spcPts val="110"/>
              </a:spcBef>
            </a:pPr>
            <a:r>
              <a:rPr spc="265" dirty="0"/>
              <a:t>RECOMMENDATION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5131164" y="9605739"/>
            <a:ext cx="2966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8930" algn="l"/>
              </a:tabLst>
            </a:pPr>
            <a:r>
              <a:rPr sz="3000" spc="185" dirty="0">
                <a:solidFill>
                  <a:srgbClr val="FAFAFF"/>
                </a:solidFill>
                <a:latin typeface="Lucida Sans Unicode"/>
                <a:cs typeface="Lucida Sans Unicode"/>
              </a:rPr>
              <a:t>Q</a:t>
            </a:r>
            <a:r>
              <a:rPr sz="3000" spc="-415" dirty="0">
                <a:solidFill>
                  <a:srgbClr val="FAFAFF"/>
                </a:solidFill>
                <a:latin typeface="Lucida Sans Unicode"/>
                <a:cs typeface="Lucida Sans Unicode"/>
              </a:rPr>
              <a:t> </a:t>
            </a:r>
            <a:r>
              <a:rPr sz="3000" spc="100" dirty="0">
                <a:solidFill>
                  <a:srgbClr val="FAFAFF"/>
                </a:solidFill>
                <a:latin typeface="Lucida Sans Unicode"/>
                <a:cs typeface="Lucida Sans Unicode"/>
              </a:rPr>
              <a:t>U</a:t>
            </a:r>
            <a:r>
              <a:rPr sz="3000" spc="-415" dirty="0">
                <a:solidFill>
                  <a:srgbClr val="FAFAFF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FAFAFF"/>
                </a:solidFill>
                <a:latin typeface="Lucida Sans Unicode"/>
                <a:cs typeface="Lucida Sans Unicode"/>
              </a:rPr>
              <a:t>A</a:t>
            </a:r>
            <a:r>
              <a:rPr sz="3000" spc="-409" dirty="0">
                <a:solidFill>
                  <a:srgbClr val="FAFAFF"/>
                </a:solidFill>
                <a:latin typeface="Lucida Sans Unicode"/>
                <a:cs typeface="Lucida Sans Unicode"/>
              </a:rPr>
              <a:t> </a:t>
            </a:r>
            <a:r>
              <a:rPr sz="3000" spc="-50" dirty="0">
                <a:solidFill>
                  <a:srgbClr val="FAFAFF"/>
                </a:solidFill>
                <a:latin typeface="Lucida Sans Unicode"/>
                <a:cs typeface="Lucida Sans Unicode"/>
              </a:rPr>
              <a:t>D</a:t>
            </a:r>
            <a:r>
              <a:rPr sz="3000" dirty="0">
                <a:solidFill>
                  <a:srgbClr val="FAFAFF"/>
                </a:solidFill>
                <a:latin typeface="Lucida Sans Unicode"/>
                <a:cs typeface="Lucida Sans Unicode"/>
              </a:rPr>
              <a:t>	</a:t>
            </a:r>
            <a:r>
              <a:rPr sz="3000" spc="350" dirty="0">
                <a:solidFill>
                  <a:srgbClr val="FAFAFF"/>
                </a:solidFill>
                <a:latin typeface="Lucida Sans Unicode"/>
                <a:cs typeface="Lucida Sans Unicode"/>
              </a:rPr>
              <a:t>C</a:t>
            </a:r>
            <a:r>
              <a:rPr sz="3000" spc="-409" dirty="0">
                <a:solidFill>
                  <a:srgbClr val="FAFAFF"/>
                </a:solidFill>
                <a:latin typeface="Lucida Sans Unicode"/>
                <a:cs typeface="Lucida Sans Unicode"/>
              </a:rPr>
              <a:t> </a:t>
            </a:r>
            <a:r>
              <a:rPr sz="3000" spc="185" dirty="0">
                <a:solidFill>
                  <a:srgbClr val="FAFAFF"/>
                </a:solidFill>
                <a:latin typeface="Lucida Sans Unicode"/>
                <a:cs typeface="Lucida Sans Unicode"/>
              </a:rPr>
              <a:t>O</a:t>
            </a:r>
            <a:r>
              <a:rPr sz="3000" spc="-405" dirty="0">
                <a:solidFill>
                  <a:srgbClr val="FAFAFF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FAFAFF"/>
                </a:solidFill>
                <a:latin typeface="Lucida Sans Unicode"/>
                <a:cs typeface="Lucida Sans Unicode"/>
              </a:rPr>
              <a:t>D</a:t>
            </a:r>
            <a:r>
              <a:rPr sz="3000" spc="-405" dirty="0">
                <a:solidFill>
                  <a:srgbClr val="FAFAFF"/>
                </a:solidFill>
                <a:latin typeface="Lucida Sans Unicode"/>
                <a:cs typeface="Lucida Sans Unicode"/>
              </a:rPr>
              <a:t> </a:t>
            </a:r>
            <a:r>
              <a:rPr sz="3000" spc="125" dirty="0">
                <a:solidFill>
                  <a:srgbClr val="FAFAFF"/>
                </a:solidFill>
                <a:latin typeface="Lucida Sans Unicode"/>
                <a:cs typeface="Lucida Sans Unicode"/>
              </a:rPr>
              <a:t>E</a:t>
            </a:r>
            <a:endParaRPr sz="3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9111" y="7957892"/>
            <a:ext cx="1230630" cy="2329180"/>
          </a:xfrm>
          <a:custGeom>
            <a:avLst/>
            <a:gdLst/>
            <a:ahLst/>
            <a:cxnLst/>
            <a:rect l="l" t="t" r="r" b="b"/>
            <a:pathLst>
              <a:path w="1230629" h="2329179">
                <a:moveTo>
                  <a:pt x="0" y="2329107"/>
                </a:moveTo>
                <a:lnTo>
                  <a:pt x="1230219" y="2329107"/>
                </a:lnTo>
                <a:lnTo>
                  <a:pt x="1230219" y="0"/>
                </a:lnTo>
                <a:lnTo>
                  <a:pt x="0" y="0"/>
                </a:lnTo>
                <a:lnTo>
                  <a:pt x="0" y="2329107"/>
                </a:lnTo>
                <a:close/>
              </a:path>
            </a:pathLst>
          </a:custGeom>
          <a:solidFill>
            <a:srgbClr val="2E3B6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4511" y="1"/>
            <a:ext cx="8658860" cy="7958455"/>
            <a:chOff x="1294511" y="1"/>
            <a:chExt cx="8658860" cy="7958455"/>
          </a:xfrm>
        </p:grpSpPr>
        <p:sp>
          <p:nvSpPr>
            <p:cNvPr id="4" name="object 4"/>
            <p:cNvSpPr/>
            <p:nvPr/>
          </p:nvSpPr>
          <p:spPr>
            <a:xfrm>
              <a:off x="4119111" y="1"/>
              <a:ext cx="1230630" cy="2942590"/>
            </a:xfrm>
            <a:custGeom>
              <a:avLst/>
              <a:gdLst/>
              <a:ahLst/>
              <a:cxnLst/>
              <a:rect l="l" t="t" r="r" b="b"/>
              <a:pathLst>
                <a:path w="1230629" h="2942590">
                  <a:moveTo>
                    <a:pt x="0" y="2942382"/>
                  </a:moveTo>
                  <a:lnTo>
                    <a:pt x="1230219" y="2942382"/>
                  </a:lnTo>
                  <a:lnTo>
                    <a:pt x="1230219" y="0"/>
                  </a:lnTo>
                  <a:lnTo>
                    <a:pt x="0" y="0"/>
                  </a:lnTo>
                  <a:lnTo>
                    <a:pt x="0" y="2942382"/>
                  </a:lnTo>
                  <a:close/>
                </a:path>
              </a:pathLst>
            </a:custGeom>
            <a:solidFill>
              <a:srgbClr val="2E3B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4511" y="2942383"/>
              <a:ext cx="8658860" cy="5015865"/>
            </a:xfrm>
            <a:custGeom>
              <a:avLst/>
              <a:gdLst/>
              <a:ahLst/>
              <a:cxnLst/>
              <a:rect l="l" t="t" r="r" b="b"/>
              <a:pathLst>
                <a:path w="8658860" h="5015865">
                  <a:moveTo>
                    <a:pt x="8658850" y="0"/>
                  </a:moveTo>
                  <a:lnTo>
                    <a:pt x="8658850" y="5015509"/>
                  </a:lnTo>
                  <a:lnTo>
                    <a:pt x="0" y="5015509"/>
                  </a:lnTo>
                  <a:lnTo>
                    <a:pt x="0" y="0"/>
                  </a:lnTo>
                  <a:lnTo>
                    <a:pt x="8658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06930" y="3426532"/>
            <a:ext cx="6762750" cy="4229735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12700" marR="5080">
              <a:lnSpc>
                <a:spcPts val="15830"/>
              </a:lnSpc>
              <a:spcBef>
                <a:spcPts val="1645"/>
              </a:spcBef>
            </a:pPr>
            <a:r>
              <a:rPr sz="14400" b="1" spc="390" dirty="0">
                <a:solidFill>
                  <a:srgbClr val="162550"/>
                </a:solidFill>
                <a:latin typeface="Tahoma"/>
                <a:cs typeface="Tahoma"/>
              </a:rPr>
              <a:t>THANK </a:t>
            </a:r>
            <a:r>
              <a:rPr sz="14400" b="1" spc="765" dirty="0">
                <a:solidFill>
                  <a:srgbClr val="162550"/>
                </a:solidFill>
                <a:latin typeface="Tahoma"/>
                <a:cs typeface="Tahoma"/>
              </a:rPr>
              <a:t>YOU</a:t>
            </a:r>
            <a:endParaRPr sz="14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782300" cy="7571740"/>
            <a:chOff x="0" y="0"/>
            <a:chExt cx="10782300" cy="7571740"/>
          </a:xfrm>
        </p:grpSpPr>
        <p:sp>
          <p:nvSpPr>
            <p:cNvPr id="8" name="object 8"/>
            <p:cNvSpPr/>
            <p:nvPr/>
          </p:nvSpPr>
          <p:spPr>
            <a:xfrm>
              <a:off x="9143999" y="5144292"/>
              <a:ext cx="1638300" cy="2427605"/>
            </a:xfrm>
            <a:custGeom>
              <a:avLst/>
              <a:gdLst/>
              <a:ahLst/>
              <a:cxnLst/>
              <a:rect l="l" t="t" r="r" b="b"/>
              <a:pathLst>
                <a:path w="1638300" h="2427604">
                  <a:moveTo>
                    <a:pt x="1638299" y="2427260"/>
                  </a:moveTo>
                  <a:lnTo>
                    <a:pt x="0" y="2427260"/>
                  </a:lnTo>
                  <a:lnTo>
                    <a:pt x="1484" y="2377582"/>
                  </a:lnTo>
                  <a:lnTo>
                    <a:pt x="5879" y="2328689"/>
                  </a:lnTo>
                  <a:lnTo>
                    <a:pt x="13102" y="2280668"/>
                  </a:lnTo>
                  <a:lnTo>
                    <a:pt x="23067" y="2233601"/>
                  </a:lnTo>
                  <a:lnTo>
                    <a:pt x="35690" y="2187574"/>
                  </a:lnTo>
                  <a:lnTo>
                    <a:pt x="50884" y="2142671"/>
                  </a:lnTo>
                  <a:lnTo>
                    <a:pt x="68567" y="2098976"/>
                  </a:lnTo>
                  <a:lnTo>
                    <a:pt x="88653" y="2056574"/>
                  </a:lnTo>
                  <a:lnTo>
                    <a:pt x="111056" y="2015550"/>
                  </a:lnTo>
                  <a:lnTo>
                    <a:pt x="135694" y="1975987"/>
                  </a:lnTo>
                  <a:lnTo>
                    <a:pt x="162479" y="1937971"/>
                  </a:lnTo>
                  <a:lnTo>
                    <a:pt x="191329" y="1901585"/>
                  </a:lnTo>
                  <a:lnTo>
                    <a:pt x="222158" y="1866915"/>
                  </a:lnTo>
                  <a:lnTo>
                    <a:pt x="254880" y="1834044"/>
                  </a:lnTo>
                  <a:lnTo>
                    <a:pt x="289413" y="1803057"/>
                  </a:lnTo>
                  <a:lnTo>
                    <a:pt x="325670" y="1774039"/>
                  </a:lnTo>
                  <a:lnTo>
                    <a:pt x="363566" y="1747074"/>
                  </a:lnTo>
                  <a:lnTo>
                    <a:pt x="403018" y="1722246"/>
                  </a:lnTo>
                  <a:lnTo>
                    <a:pt x="443940" y="1699640"/>
                  </a:lnTo>
                  <a:lnTo>
                    <a:pt x="486248" y="1679341"/>
                  </a:lnTo>
                  <a:lnTo>
                    <a:pt x="529856" y="1661433"/>
                  </a:lnTo>
                  <a:lnTo>
                    <a:pt x="574680" y="1646000"/>
                  </a:lnTo>
                  <a:lnTo>
                    <a:pt x="620635" y="1633127"/>
                  </a:lnTo>
                  <a:lnTo>
                    <a:pt x="667637" y="1622898"/>
                  </a:lnTo>
                  <a:lnTo>
                    <a:pt x="0" y="1622898"/>
                  </a:lnTo>
                  <a:lnTo>
                    <a:pt x="1484" y="1573223"/>
                  </a:lnTo>
                  <a:lnTo>
                    <a:pt x="5879" y="1524334"/>
                  </a:lnTo>
                  <a:lnTo>
                    <a:pt x="13102" y="1476315"/>
                  </a:lnTo>
                  <a:lnTo>
                    <a:pt x="23067" y="1429251"/>
                  </a:lnTo>
                  <a:lnTo>
                    <a:pt x="35690" y="1383225"/>
                  </a:lnTo>
                  <a:lnTo>
                    <a:pt x="50884" y="1338324"/>
                  </a:lnTo>
                  <a:lnTo>
                    <a:pt x="68567" y="1294630"/>
                  </a:lnTo>
                  <a:lnTo>
                    <a:pt x="88653" y="1252230"/>
                  </a:lnTo>
                  <a:lnTo>
                    <a:pt x="111056" y="1211206"/>
                  </a:lnTo>
                  <a:lnTo>
                    <a:pt x="135694" y="1171645"/>
                  </a:lnTo>
                  <a:lnTo>
                    <a:pt x="162479" y="1133630"/>
                  </a:lnTo>
                  <a:lnTo>
                    <a:pt x="191329" y="1097246"/>
                  </a:lnTo>
                  <a:lnTo>
                    <a:pt x="222158" y="1062578"/>
                  </a:lnTo>
                  <a:lnTo>
                    <a:pt x="254880" y="1029709"/>
                  </a:lnTo>
                  <a:lnTo>
                    <a:pt x="289413" y="998725"/>
                  </a:lnTo>
                  <a:lnTo>
                    <a:pt x="325670" y="969711"/>
                  </a:lnTo>
                  <a:lnTo>
                    <a:pt x="363566" y="942750"/>
                  </a:lnTo>
                  <a:lnTo>
                    <a:pt x="403018" y="917927"/>
                  </a:lnTo>
                  <a:lnTo>
                    <a:pt x="443940" y="895327"/>
                  </a:lnTo>
                  <a:lnTo>
                    <a:pt x="486248" y="875034"/>
                  </a:lnTo>
                  <a:lnTo>
                    <a:pt x="529856" y="857133"/>
                  </a:lnTo>
                  <a:lnTo>
                    <a:pt x="574680" y="841709"/>
                  </a:lnTo>
                  <a:lnTo>
                    <a:pt x="620635" y="828845"/>
                  </a:lnTo>
                  <a:lnTo>
                    <a:pt x="667637" y="818627"/>
                  </a:lnTo>
                  <a:lnTo>
                    <a:pt x="0" y="818627"/>
                  </a:lnTo>
                  <a:lnTo>
                    <a:pt x="1391" y="770524"/>
                  </a:lnTo>
                  <a:lnTo>
                    <a:pt x="5512" y="723153"/>
                  </a:lnTo>
                  <a:lnTo>
                    <a:pt x="12288" y="676591"/>
                  </a:lnTo>
                  <a:lnTo>
                    <a:pt x="21640" y="630915"/>
                  </a:lnTo>
                  <a:lnTo>
                    <a:pt x="33493" y="586202"/>
                  </a:lnTo>
                  <a:lnTo>
                    <a:pt x="47768" y="542527"/>
                  </a:lnTo>
                  <a:lnTo>
                    <a:pt x="64390" y="499969"/>
                  </a:lnTo>
                  <a:lnTo>
                    <a:pt x="83281" y="458604"/>
                  </a:lnTo>
                  <a:lnTo>
                    <a:pt x="104364" y="418508"/>
                  </a:lnTo>
                  <a:lnTo>
                    <a:pt x="127562" y="379759"/>
                  </a:lnTo>
                  <a:lnTo>
                    <a:pt x="152799" y="342433"/>
                  </a:lnTo>
                  <a:lnTo>
                    <a:pt x="179997" y="306606"/>
                  </a:lnTo>
                  <a:lnTo>
                    <a:pt x="209080" y="272357"/>
                  </a:lnTo>
                  <a:lnTo>
                    <a:pt x="239970" y="239760"/>
                  </a:lnTo>
                  <a:lnTo>
                    <a:pt x="272591" y="208894"/>
                  </a:lnTo>
                  <a:lnTo>
                    <a:pt x="306865" y="179835"/>
                  </a:lnTo>
                  <a:lnTo>
                    <a:pt x="342717" y="152659"/>
                  </a:lnTo>
                  <a:lnTo>
                    <a:pt x="380068" y="127444"/>
                  </a:lnTo>
                  <a:lnTo>
                    <a:pt x="418842" y="104265"/>
                  </a:lnTo>
                  <a:lnTo>
                    <a:pt x="458963" y="83201"/>
                  </a:lnTo>
                  <a:lnTo>
                    <a:pt x="500352" y="64328"/>
                  </a:lnTo>
                  <a:lnTo>
                    <a:pt x="542933" y="47722"/>
                  </a:lnTo>
                  <a:lnTo>
                    <a:pt x="586630" y="33460"/>
                  </a:lnTo>
                  <a:lnTo>
                    <a:pt x="631365" y="21619"/>
                  </a:lnTo>
                  <a:lnTo>
                    <a:pt x="677062" y="12275"/>
                  </a:lnTo>
                  <a:lnTo>
                    <a:pt x="723642" y="5507"/>
                  </a:lnTo>
                  <a:lnTo>
                    <a:pt x="771031" y="1389"/>
                  </a:lnTo>
                  <a:lnTo>
                    <a:pt x="819149" y="0"/>
                  </a:lnTo>
                  <a:lnTo>
                    <a:pt x="867268" y="1389"/>
                  </a:lnTo>
                  <a:lnTo>
                    <a:pt x="914657" y="5507"/>
                  </a:lnTo>
                  <a:lnTo>
                    <a:pt x="961237" y="12275"/>
                  </a:lnTo>
                  <a:lnTo>
                    <a:pt x="1006934" y="21619"/>
                  </a:lnTo>
                  <a:lnTo>
                    <a:pt x="1051669" y="33460"/>
                  </a:lnTo>
                  <a:lnTo>
                    <a:pt x="1095365" y="47722"/>
                  </a:lnTo>
                  <a:lnTo>
                    <a:pt x="1137947" y="64328"/>
                  </a:lnTo>
                  <a:lnTo>
                    <a:pt x="1179336" y="83201"/>
                  </a:lnTo>
                  <a:lnTo>
                    <a:pt x="1219457" y="104265"/>
                  </a:lnTo>
                  <a:lnTo>
                    <a:pt x="1258231" y="127444"/>
                  </a:lnTo>
                  <a:lnTo>
                    <a:pt x="1295582" y="152659"/>
                  </a:lnTo>
                  <a:lnTo>
                    <a:pt x="1331434" y="179835"/>
                  </a:lnTo>
                  <a:lnTo>
                    <a:pt x="1365708" y="208894"/>
                  </a:lnTo>
                  <a:lnTo>
                    <a:pt x="1398329" y="239760"/>
                  </a:lnTo>
                  <a:lnTo>
                    <a:pt x="1429219" y="272357"/>
                  </a:lnTo>
                  <a:lnTo>
                    <a:pt x="1458302" y="306606"/>
                  </a:lnTo>
                  <a:lnTo>
                    <a:pt x="1485500" y="342433"/>
                  </a:lnTo>
                  <a:lnTo>
                    <a:pt x="1510737" y="379759"/>
                  </a:lnTo>
                  <a:lnTo>
                    <a:pt x="1533935" y="418508"/>
                  </a:lnTo>
                  <a:lnTo>
                    <a:pt x="1555018" y="458604"/>
                  </a:lnTo>
                  <a:lnTo>
                    <a:pt x="1573909" y="499969"/>
                  </a:lnTo>
                  <a:lnTo>
                    <a:pt x="1590531" y="542527"/>
                  </a:lnTo>
                  <a:lnTo>
                    <a:pt x="1604806" y="586202"/>
                  </a:lnTo>
                  <a:lnTo>
                    <a:pt x="1616659" y="630915"/>
                  </a:lnTo>
                  <a:lnTo>
                    <a:pt x="1626011" y="676591"/>
                  </a:lnTo>
                  <a:lnTo>
                    <a:pt x="1632787" y="723153"/>
                  </a:lnTo>
                  <a:lnTo>
                    <a:pt x="1636908" y="770524"/>
                  </a:lnTo>
                  <a:lnTo>
                    <a:pt x="1638299" y="818627"/>
                  </a:lnTo>
                  <a:lnTo>
                    <a:pt x="970512" y="818627"/>
                  </a:lnTo>
                  <a:lnTo>
                    <a:pt x="1017514" y="828845"/>
                  </a:lnTo>
                  <a:lnTo>
                    <a:pt x="1063471" y="841709"/>
                  </a:lnTo>
                  <a:lnTo>
                    <a:pt x="1108299" y="857133"/>
                  </a:lnTo>
                  <a:lnTo>
                    <a:pt x="1151912" y="875034"/>
                  </a:lnTo>
                  <a:lnTo>
                    <a:pt x="1194225" y="895327"/>
                  </a:lnTo>
                  <a:lnTo>
                    <a:pt x="1235154" y="917927"/>
                  </a:lnTo>
                  <a:lnTo>
                    <a:pt x="1274613" y="942750"/>
                  </a:lnTo>
                  <a:lnTo>
                    <a:pt x="1312518" y="969711"/>
                  </a:lnTo>
                  <a:lnTo>
                    <a:pt x="1348783" y="998725"/>
                  </a:lnTo>
                  <a:lnTo>
                    <a:pt x="1383325" y="1029709"/>
                  </a:lnTo>
                  <a:lnTo>
                    <a:pt x="1416057" y="1062578"/>
                  </a:lnTo>
                  <a:lnTo>
                    <a:pt x="1446895" y="1097246"/>
                  </a:lnTo>
                  <a:lnTo>
                    <a:pt x="1475754" y="1133630"/>
                  </a:lnTo>
                  <a:lnTo>
                    <a:pt x="1502549" y="1171645"/>
                  </a:lnTo>
                  <a:lnTo>
                    <a:pt x="1527195" y="1211206"/>
                  </a:lnTo>
                  <a:lnTo>
                    <a:pt x="1549607" y="1252230"/>
                  </a:lnTo>
                  <a:lnTo>
                    <a:pt x="1569701" y="1294630"/>
                  </a:lnTo>
                  <a:lnTo>
                    <a:pt x="1587391" y="1338324"/>
                  </a:lnTo>
                  <a:lnTo>
                    <a:pt x="1602592" y="1383225"/>
                  </a:lnTo>
                  <a:lnTo>
                    <a:pt x="1615221" y="1429251"/>
                  </a:lnTo>
                  <a:lnTo>
                    <a:pt x="1625190" y="1476315"/>
                  </a:lnTo>
                  <a:lnTo>
                    <a:pt x="1632416" y="1524334"/>
                  </a:lnTo>
                  <a:lnTo>
                    <a:pt x="1636815" y="1573223"/>
                  </a:lnTo>
                  <a:lnTo>
                    <a:pt x="1638299" y="1622898"/>
                  </a:lnTo>
                  <a:lnTo>
                    <a:pt x="970662" y="1622898"/>
                  </a:lnTo>
                  <a:lnTo>
                    <a:pt x="1017664" y="1633127"/>
                  </a:lnTo>
                  <a:lnTo>
                    <a:pt x="1063619" y="1646001"/>
                  </a:lnTo>
                  <a:lnTo>
                    <a:pt x="1108443" y="1661435"/>
                  </a:lnTo>
                  <a:lnTo>
                    <a:pt x="1152051" y="1679345"/>
                  </a:lnTo>
                  <a:lnTo>
                    <a:pt x="1194359" y="1699647"/>
                  </a:lnTo>
                  <a:lnTo>
                    <a:pt x="1235281" y="1722255"/>
                  </a:lnTo>
                  <a:lnTo>
                    <a:pt x="1274733" y="1747085"/>
                  </a:lnTo>
                  <a:lnTo>
                    <a:pt x="1312629" y="1774052"/>
                  </a:lnTo>
                  <a:lnTo>
                    <a:pt x="1348886" y="1803073"/>
                  </a:lnTo>
                  <a:lnTo>
                    <a:pt x="1383418" y="1834062"/>
                  </a:lnTo>
                  <a:lnTo>
                    <a:pt x="1416141" y="1866935"/>
                  </a:lnTo>
                  <a:lnTo>
                    <a:pt x="1446970" y="1901608"/>
                  </a:lnTo>
                  <a:lnTo>
                    <a:pt x="1475820" y="1937995"/>
                  </a:lnTo>
                  <a:lnTo>
                    <a:pt x="1502605" y="1976013"/>
                  </a:lnTo>
                  <a:lnTo>
                    <a:pt x="1527243" y="2015576"/>
                  </a:lnTo>
                  <a:lnTo>
                    <a:pt x="1549646" y="2056601"/>
                  </a:lnTo>
                  <a:lnTo>
                    <a:pt x="1569732" y="2099003"/>
                  </a:lnTo>
                  <a:lnTo>
                    <a:pt x="1587415" y="2142696"/>
                  </a:lnTo>
                  <a:lnTo>
                    <a:pt x="1602609" y="2187598"/>
                  </a:lnTo>
                  <a:lnTo>
                    <a:pt x="1615232" y="2233622"/>
                  </a:lnTo>
                  <a:lnTo>
                    <a:pt x="1625197" y="2280685"/>
                  </a:lnTo>
                  <a:lnTo>
                    <a:pt x="1632419" y="2328702"/>
                  </a:lnTo>
                  <a:lnTo>
                    <a:pt x="1636815" y="2377588"/>
                  </a:lnTo>
                  <a:lnTo>
                    <a:pt x="1638299" y="2427260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835527" cy="376418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11"/>
              <a:ext cx="2684145" cy="1818005"/>
            </a:xfrm>
            <a:custGeom>
              <a:avLst/>
              <a:gdLst/>
              <a:ahLst/>
              <a:cxnLst/>
              <a:rect l="l" t="t" r="r" b="b"/>
              <a:pathLst>
                <a:path w="2684145" h="1818005">
                  <a:moveTo>
                    <a:pt x="2683903" y="518198"/>
                  </a:moveTo>
                  <a:lnTo>
                    <a:pt x="1787118" y="0"/>
                  </a:lnTo>
                  <a:lnTo>
                    <a:pt x="1331899" y="0"/>
                  </a:lnTo>
                  <a:lnTo>
                    <a:pt x="435051" y="518198"/>
                  </a:lnTo>
                  <a:lnTo>
                    <a:pt x="0" y="769620"/>
                  </a:lnTo>
                  <a:lnTo>
                    <a:pt x="0" y="1566278"/>
                  </a:lnTo>
                  <a:lnTo>
                    <a:pt x="435051" y="1817687"/>
                  </a:lnTo>
                  <a:lnTo>
                    <a:pt x="1559521" y="1167955"/>
                  </a:lnTo>
                  <a:lnTo>
                    <a:pt x="2683903" y="518198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5062" y="0"/>
              <a:ext cx="1124585" cy="1168400"/>
            </a:xfrm>
            <a:custGeom>
              <a:avLst/>
              <a:gdLst/>
              <a:ahLst/>
              <a:cxnLst/>
              <a:rect l="l" t="t" r="r" b="b"/>
              <a:pathLst>
                <a:path w="1124585" h="1168400">
                  <a:moveTo>
                    <a:pt x="0" y="0"/>
                  </a:moveTo>
                  <a:lnTo>
                    <a:pt x="1124460" y="0"/>
                  </a:lnTo>
                  <a:lnTo>
                    <a:pt x="1124460" y="1167966"/>
                  </a:lnTo>
                  <a:lnTo>
                    <a:pt x="0" y="518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435609" cy="769620"/>
            </a:xfrm>
            <a:custGeom>
              <a:avLst/>
              <a:gdLst/>
              <a:ahLst/>
              <a:cxnLst/>
              <a:rect l="l" t="t" r="r" b="b"/>
              <a:pathLst>
                <a:path w="435609" h="769620">
                  <a:moveTo>
                    <a:pt x="0" y="0"/>
                  </a:moveTo>
                  <a:lnTo>
                    <a:pt x="435062" y="0"/>
                  </a:lnTo>
                  <a:lnTo>
                    <a:pt x="435062" y="518205"/>
                  </a:lnTo>
                  <a:lnTo>
                    <a:pt x="0" y="769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3B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1"/>
              <a:ext cx="2684145" cy="2680970"/>
            </a:xfrm>
            <a:custGeom>
              <a:avLst/>
              <a:gdLst/>
              <a:ahLst/>
              <a:cxnLst/>
              <a:rect l="l" t="t" r="r" b="b"/>
              <a:pathLst>
                <a:path w="2684145" h="2680970">
                  <a:moveTo>
                    <a:pt x="435051" y="1817687"/>
                  </a:moveTo>
                  <a:lnTo>
                    <a:pt x="0" y="1566265"/>
                  </a:lnTo>
                  <a:lnTo>
                    <a:pt x="0" y="2429014"/>
                  </a:lnTo>
                  <a:lnTo>
                    <a:pt x="435051" y="2680424"/>
                  </a:lnTo>
                  <a:lnTo>
                    <a:pt x="435051" y="1817687"/>
                  </a:lnTo>
                  <a:close/>
                </a:path>
                <a:path w="2684145" h="2680970">
                  <a:moveTo>
                    <a:pt x="2683903" y="0"/>
                  </a:moveTo>
                  <a:lnTo>
                    <a:pt x="1787118" y="0"/>
                  </a:lnTo>
                  <a:lnTo>
                    <a:pt x="2683903" y="518198"/>
                  </a:lnTo>
                  <a:lnTo>
                    <a:pt x="2683903" y="0"/>
                  </a:lnTo>
                  <a:close/>
                </a:path>
              </a:pathLst>
            </a:custGeom>
            <a:solidFill>
              <a:srgbClr val="E3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2429028"/>
              <a:ext cx="435609" cy="502284"/>
            </a:xfrm>
            <a:custGeom>
              <a:avLst/>
              <a:gdLst/>
              <a:ahLst/>
              <a:cxnLst/>
              <a:rect l="l" t="t" r="r" b="b"/>
              <a:pathLst>
                <a:path w="435609" h="502285">
                  <a:moveTo>
                    <a:pt x="0" y="0"/>
                  </a:moveTo>
                  <a:lnTo>
                    <a:pt x="435062" y="251406"/>
                  </a:lnTo>
                  <a:lnTo>
                    <a:pt x="0" y="501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3205736" y="7137213"/>
            <a:ext cx="5082540" cy="3150235"/>
            <a:chOff x="13205736" y="7137213"/>
            <a:chExt cx="5082540" cy="315023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05736" y="7137213"/>
              <a:ext cx="5082263" cy="314978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5780410" y="7734420"/>
              <a:ext cx="2058035" cy="1189990"/>
            </a:xfrm>
            <a:custGeom>
              <a:avLst/>
              <a:gdLst/>
              <a:ahLst/>
              <a:cxnLst/>
              <a:rect l="l" t="t" r="r" b="b"/>
              <a:pathLst>
                <a:path w="2058034" h="1189990">
                  <a:moveTo>
                    <a:pt x="1029007" y="1189824"/>
                  </a:moveTo>
                  <a:lnTo>
                    <a:pt x="2058015" y="594895"/>
                  </a:lnTo>
                  <a:lnTo>
                    <a:pt x="1029007" y="0"/>
                  </a:lnTo>
                  <a:lnTo>
                    <a:pt x="0" y="594895"/>
                  </a:lnTo>
                  <a:lnTo>
                    <a:pt x="1029007" y="1189824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809418" y="8329315"/>
              <a:ext cx="1029335" cy="1784985"/>
            </a:xfrm>
            <a:custGeom>
              <a:avLst/>
              <a:gdLst/>
              <a:ahLst/>
              <a:cxnLst/>
              <a:rect l="l" t="t" r="r" b="b"/>
              <a:pathLst>
                <a:path w="1029334" h="1784984">
                  <a:moveTo>
                    <a:pt x="0" y="1784753"/>
                  </a:moveTo>
                  <a:lnTo>
                    <a:pt x="1029007" y="1189858"/>
                  </a:lnTo>
                  <a:lnTo>
                    <a:pt x="1029007" y="0"/>
                  </a:lnTo>
                  <a:lnTo>
                    <a:pt x="0" y="594929"/>
                  </a:lnTo>
                  <a:lnTo>
                    <a:pt x="0" y="1784753"/>
                  </a:lnTo>
                  <a:close/>
                </a:path>
              </a:pathLst>
            </a:custGeom>
            <a:solidFill>
              <a:srgbClr val="E3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780410" y="8329315"/>
              <a:ext cx="1029335" cy="1784985"/>
            </a:xfrm>
            <a:custGeom>
              <a:avLst/>
              <a:gdLst/>
              <a:ahLst/>
              <a:cxnLst/>
              <a:rect l="l" t="t" r="r" b="b"/>
              <a:pathLst>
                <a:path w="1029334" h="1784984">
                  <a:moveTo>
                    <a:pt x="1029007" y="1784753"/>
                  </a:moveTo>
                  <a:lnTo>
                    <a:pt x="1029007" y="594929"/>
                  </a:lnTo>
                  <a:lnTo>
                    <a:pt x="0" y="0"/>
                  </a:lnTo>
                  <a:lnTo>
                    <a:pt x="0" y="1189858"/>
                  </a:lnTo>
                  <a:lnTo>
                    <a:pt x="1029007" y="1784753"/>
                  </a:lnTo>
                  <a:close/>
                </a:path>
              </a:pathLst>
            </a:custGeom>
            <a:solidFill>
              <a:srgbClr val="2E3B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751394" y="9519183"/>
              <a:ext cx="3536950" cy="768350"/>
            </a:xfrm>
            <a:custGeom>
              <a:avLst/>
              <a:gdLst/>
              <a:ahLst/>
              <a:cxnLst/>
              <a:rect l="l" t="t" r="r" b="b"/>
              <a:pathLst>
                <a:path w="3536950" h="768350">
                  <a:moveTo>
                    <a:pt x="2058022" y="594893"/>
                  </a:moveTo>
                  <a:lnTo>
                    <a:pt x="1029004" y="0"/>
                  </a:lnTo>
                  <a:lnTo>
                    <a:pt x="0" y="594893"/>
                  </a:lnTo>
                  <a:lnTo>
                    <a:pt x="299135" y="767829"/>
                  </a:lnTo>
                  <a:lnTo>
                    <a:pt x="1758899" y="767829"/>
                  </a:lnTo>
                  <a:lnTo>
                    <a:pt x="2058022" y="594893"/>
                  </a:lnTo>
                  <a:close/>
                </a:path>
                <a:path w="3536950" h="768350">
                  <a:moveTo>
                    <a:pt x="3536594" y="259918"/>
                  </a:moveTo>
                  <a:lnTo>
                    <a:pt x="3087027" y="0"/>
                  </a:lnTo>
                  <a:lnTo>
                    <a:pt x="2058022" y="594893"/>
                  </a:lnTo>
                  <a:lnTo>
                    <a:pt x="2357158" y="767829"/>
                  </a:lnTo>
                  <a:lnTo>
                    <a:pt x="3536594" y="767829"/>
                  </a:lnTo>
                  <a:lnTo>
                    <a:pt x="3536594" y="259918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513948" y="10114068"/>
              <a:ext cx="295910" cy="173355"/>
            </a:xfrm>
            <a:custGeom>
              <a:avLst/>
              <a:gdLst/>
              <a:ahLst/>
              <a:cxnLst/>
              <a:rect l="l" t="t" r="r" b="b"/>
              <a:pathLst>
                <a:path w="295909" h="173354">
                  <a:moveTo>
                    <a:pt x="0" y="172931"/>
                  </a:moveTo>
                  <a:lnTo>
                    <a:pt x="295469" y="172931"/>
                  </a:lnTo>
                  <a:lnTo>
                    <a:pt x="295469" y="0"/>
                  </a:lnTo>
                  <a:lnTo>
                    <a:pt x="0" y="172931"/>
                  </a:lnTo>
                  <a:close/>
                </a:path>
              </a:pathLst>
            </a:custGeom>
            <a:solidFill>
              <a:srgbClr val="E3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751394" y="10114076"/>
              <a:ext cx="2357120" cy="173355"/>
            </a:xfrm>
            <a:custGeom>
              <a:avLst/>
              <a:gdLst/>
              <a:ahLst/>
              <a:cxnLst/>
              <a:rect l="l" t="t" r="r" b="b"/>
              <a:pathLst>
                <a:path w="2357119" h="173354">
                  <a:moveTo>
                    <a:pt x="299097" y="172935"/>
                  </a:moveTo>
                  <a:lnTo>
                    <a:pt x="0" y="0"/>
                  </a:lnTo>
                  <a:lnTo>
                    <a:pt x="0" y="172935"/>
                  </a:lnTo>
                  <a:lnTo>
                    <a:pt x="299097" y="172935"/>
                  </a:lnTo>
                  <a:close/>
                </a:path>
                <a:path w="2357119" h="173354">
                  <a:moveTo>
                    <a:pt x="2357120" y="172935"/>
                  </a:moveTo>
                  <a:lnTo>
                    <a:pt x="2058022" y="0"/>
                  </a:lnTo>
                  <a:lnTo>
                    <a:pt x="2058022" y="172935"/>
                  </a:lnTo>
                  <a:lnTo>
                    <a:pt x="2357120" y="172935"/>
                  </a:lnTo>
                  <a:close/>
                </a:path>
              </a:pathLst>
            </a:custGeom>
            <a:solidFill>
              <a:srgbClr val="2E3B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838425" y="8329315"/>
              <a:ext cx="449580" cy="1189990"/>
            </a:xfrm>
            <a:custGeom>
              <a:avLst/>
              <a:gdLst/>
              <a:ahLst/>
              <a:cxnLst/>
              <a:rect l="l" t="t" r="r" b="b"/>
              <a:pathLst>
                <a:path w="449580" h="1189990">
                  <a:moveTo>
                    <a:pt x="0" y="1189858"/>
                  </a:moveTo>
                  <a:lnTo>
                    <a:pt x="449574" y="929909"/>
                  </a:lnTo>
                  <a:lnTo>
                    <a:pt x="449574" y="259948"/>
                  </a:lnTo>
                  <a:lnTo>
                    <a:pt x="0" y="0"/>
                  </a:lnTo>
                  <a:lnTo>
                    <a:pt x="0" y="1189858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838425" y="9259224"/>
              <a:ext cx="449580" cy="520065"/>
            </a:xfrm>
            <a:custGeom>
              <a:avLst/>
              <a:gdLst/>
              <a:ahLst/>
              <a:cxnLst/>
              <a:rect l="l" t="t" r="r" b="b"/>
              <a:pathLst>
                <a:path w="449580" h="520065">
                  <a:moveTo>
                    <a:pt x="449574" y="519867"/>
                  </a:moveTo>
                  <a:lnTo>
                    <a:pt x="449574" y="0"/>
                  </a:lnTo>
                  <a:lnTo>
                    <a:pt x="0" y="259948"/>
                  </a:lnTo>
                  <a:lnTo>
                    <a:pt x="449574" y="519867"/>
                  </a:lnTo>
                  <a:close/>
                </a:path>
              </a:pathLst>
            </a:custGeom>
            <a:solidFill>
              <a:srgbClr val="2E3B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207908" y="9221692"/>
              <a:ext cx="2058035" cy="1065530"/>
            </a:xfrm>
            <a:custGeom>
              <a:avLst/>
              <a:gdLst/>
              <a:ahLst/>
              <a:cxnLst/>
              <a:rect l="l" t="t" r="r" b="b"/>
              <a:pathLst>
                <a:path w="2058034" h="1065529">
                  <a:moveTo>
                    <a:pt x="813627" y="1065307"/>
                  </a:moveTo>
                  <a:lnTo>
                    <a:pt x="1244387" y="1065307"/>
                  </a:lnTo>
                  <a:lnTo>
                    <a:pt x="2058015" y="594929"/>
                  </a:lnTo>
                  <a:lnTo>
                    <a:pt x="1029007" y="0"/>
                  </a:lnTo>
                  <a:lnTo>
                    <a:pt x="0" y="594929"/>
                  </a:lnTo>
                  <a:lnTo>
                    <a:pt x="813627" y="1065307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207908" y="9816621"/>
              <a:ext cx="814069" cy="470534"/>
            </a:xfrm>
            <a:custGeom>
              <a:avLst/>
              <a:gdLst/>
              <a:ahLst/>
              <a:cxnLst/>
              <a:rect l="l" t="t" r="r" b="b"/>
              <a:pathLst>
                <a:path w="814069" h="470534">
                  <a:moveTo>
                    <a:pt x="0" y="470378"/>
                  </a:moveTo>
                  <a:lnTo>
                    <a:pt x="813627" y="470378"/>
                  </a:lnTo>
                  <a:lnTo>
                    <a:pt x="0" y="0"/>
                  </a:lnTo>
                  <a:lnTo>
                    <a:pt x="0" y="470378"/>
                  </a:lnTo>
                  <a:close/>
                </a:path>
              </a:pathLst>
            </a:custGeom>
            <a:solidFill>
              <a:srgbClr val="2E3B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452322" y="10114068"/>
              <a:ext cx="299085" cy="173355"/>
            </a:xfrm>
            <a:custGeom>
              <a:avLst/>
              <a:gdLst/>
              <a:ahLst/>
              <a:cxnLst/>
              <a:rect l="l" t="t" r="r" b="b"/>
              <a:pathLst>
                <a:path w="299084" h="173354">
                  <a:moveTo>
                    <a:pt x="0" y="172931"/>
                  </a:moveTo>
                  <a:lnTo>
                    <a:pt x="299080" y="172931"/>
                  </a:lnTo>
                  <a:lnTo>
                    <a:pt x="299080" y="0"/>
                  </a:lnTo>
                  <a:lnTo>
                    <a:pt x="0" y="172931"/>
                  </a:lnTo>
                  <a:close/>
                </a:path>
              </a:pathLst>
            </a:custGeom>
            <a:solidFill>
              <a:srgbClr val="E3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40657" y="1029619"/>
            <a:ext cx="2171811" cy="278129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0922543" y="2942338"/>
            <a:ext cx="3871595" cy="5015865"/>
          </a:xfrm>
          <a:prstGeom prst="rect">
            <a:avLst/>
          </a:prstGeom>
          <a:solidFill>
            <a:srgbClr val="FAFAFF"/>
          </a:solidFill>
        </p:spPr>
        <p:txBody>
          <a:bodyPr vert="horz" wrap="square" lIns="0" tIns="234950" rIns="0" bIns="0" rtlCol="0">
            <a:spAutoFit/>
          </a:bodyPr>
          <a:lstStyle/>
          <a:p>
            <a:pPr marL="332740" marR="126364">
              <a:lnSpc>
                <a:spcPct val="179700"/>
              </a:lnSpc>
              <a:spcBef>
                <a:spcPts val="1850"/>
              </a:spcBef>
            </a:pPr>
            <a:r>
              <a:rPr sz="3200" b="1" dirty="0">
                <a:solidFill>
                  <a:srgbClr val="162550"/>
                </a:solidFill>
                <a:latin typeface="Tahoma"/>
                <a:cs typeface="Tahoma"/>
              </a:rPr>
              <a:t>DEBRA</a:t>
            </a:r>
            <a:r>
              <a:rPr sz="3200" b="1" spc="195" dirty="0">
                <a:solidFill>
                  <a:srgbClr val="162550"/>
                </a:solidFill>
                <a:latin typeface="Tahoma"/>
                <a:cs typeface="Tahoma"/>
              </a:rPr>
              <a:t> </a:t>
            </a:r>
            <a:r>
              <a:rPr sz="3200" b="1" spc="204" dirty="0">
                <a:solidFill>
                  <a:srgbClr val="162550"/>
                </a:solidFill>
                <a:latin typeface="Tahoma"/>
                <a:cs typeface="Tahoma"/>
              </a:rPr>
              <a:t>GOSS </a:t>
            </a:r>
            <a:r>
              <a:rPr sz="3200" b="1" spc="50" dirty="0">
                <a:solidFill>
                  <a:srgbClr val="162550"/>
                </a:solidFill>
                <a:latin typeface="Tahoma"/>
                <a:cs typeface="Tahoma"/>
              </a:rPr>
              <a:t>KATHY</a:t>
            </a:r>
            <a:r>
              <a:rPr sz="3200" b="1" spc="95" dirty="0">
                <a:solidFill>
                  <a:srgbClr val="162550"/>
                </a:solidFill>
                <a:latin typeface="Tahoma"/>
                <a:cs typeface="Tahoma"/>
              </a:rPr>
              <a:t> </a:t>
            </a:r>
            <a:r>
              <a:rPr sz="3200" b="1" spc="90" dirty="0">
                <a:solidFill>
                  <a:srgbClr val="162550"/>
                </a:solidFill>
                <a:latin typeface="Tahoma"/>
                <a:cs typeface="Tahoma"/>
              </a:rPr>
              <a:t>TANG </a:t>
            </a:r>
            <a:r>
              <a:rPr sz="3200" b="1" dirty="0">
                <a:solidFill>
                  <a:srgbClr val="162550"/>
                </a:solidFill>
                <a:latin typeface="Tahoma"/>
                <a:cs typeface="Tahoma"/>
              </a:rPr>
              <a:t>JEEVAN</a:t>
            </a:r>
            <a:r>
              <a:rPr sz="3200" b="1" spc="120" dirty="0">
                <a:solidFill>
                  <a:srgbClr val="162550"/>
                </a:solidFill>
                <a:latin typeface="Tahoma"/>
                <a:cs typeface="Tahoma"/>
              </a:rPr>
              <a:t> </a:t>
            </a:r>
            <a:r>
              <a:rPr sz="3200" b="1" spc="60" dirty="0">
                <a:solidFill>
                  <a:srgbClr val="162550"/>
                </a:solidFill>
                <a:latin typeface="Tahoma"/>
                <a:cs typeface="Tahoma"/>
              </a:rPr>
              <a:t>GEDELA </a:t>
            </a:r>
            <a:r>
              <a:rPr sz="3200" b="1" spc="65" dirty="0">
                <a:solidFill>
                  <a:srgbClr val="162550"/>
                </a:solidFill>
                <a:latin typeface="Tahoma"/>
                <a:cs typeface="Tahoma"/>
              </a:rPr>
              <a:t>SHREYA</a:t>
            </a:r>
            <a:r>
              <a:rPr sz="3200" b="1" spc="105" dirty="0">
                <a:solidFill>
                  <a:srgbClr val="162550"/>
                </a:solidFill>
                <a:latin typeface="Tahoma"/>
                <a:cs typeface="Tahoma"/>
              </a:rPr>
              <a:t> </a:t>
            </a:r>
            <a:r>
              <a:rPr sz="3200" b="1" spc="-10" dirty="0">
                <a:solidFill>
                  <a:srgbClr val="162550"/>
                </a:solidFill>
                <a:latin typeface="Tahoma"/>
                <a:cs typeface="Tahoma"/>
              </a:rPr>
              <a:t>JOSHI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762731" y="9605739"/>
            <a:ext cx="2966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8930" algn="l"/>
              </a:tabLst>
            </a:pPr>
            <a:r>
              <a:rPr sz="3000" spc="185" dirty="0">
                <a:solidFill>
                  <a:srgbClr val="FAFAFF"/>
                </a:solidFill>
                <a:latin typeface="Lucida Sans Unicode"/>
                <a:cs typeface="Lucida Sans Unicode"/>
              </a:rPr>
              <a:t>Q</a:t>
            </a:r>
            <a:r>
              <a:rPr sz="3000" spc="-415" dirty="0">
                <a:solidFill>
                  <a:srgbClr val="FAFAFF"/>
                </a:solidFill>
                <a:latin typeface="Lucida Sans Unicode"/>
                <a:cs typeface="Lucida Sans Unicode"/>
              </a:rPr>
              <a:t> </a:t>
            </a:r>
            <a:r>
              <a:rPr sz="3000" spc="100" dirty="0">
                <a:solidFill>
                  <a:srgbClr val="FAFAFF"/>
                </a:solidFill>
                <a:latin typeface="Lucida Sans Unicode"/>
                <a:cs typeface="Lucida Sans Unicode"/>
              </a:rPr>
              <a:t>U</a:t>
            </a:r>
            <a:r>
              <a:rPr sz="3000" spc="-415" dirty="0">
                <a:solidFill>
                  <a:srgbClr val="FAFAFF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FAFAFF"/>
                </a:solidFill>
                <a:latin typeface="Lucida Sans Unicode"/>
                <a:cs typeface="Lucida Sans Unicode"/>
              </a:rPr>
              <a:t>A</a:t>
            </a:r>
            <a:r>
              <a:rPr sz="3000" spc="-409" dirty="0">
                <a:solidFill>
                  <a:srgbClr val="FAFAFF"/>
                </a:solidFill>
                <a:latin typeface="Lucida Sans Unicode"/>
                <a:cs typeface="Lucida Sans Unicode"/>
              </a:rPr>
              <a:t> </a:t>
            </a:r>
            <a:r>
              <a:rPr sz="3000" spc="-50" dirty="0">
                <a:solidFill>
                  <a:srgbClr val="FAFAFF"/>
                </a:solidFill>
                <a:latin typeface="Lucida Sans Unicode"/>
                <a:cs typeface="Lucida Sans Unicode"/>
              </a:rPr>
              <a:t>D</a:t>
            </a:r>
            <a:r>
              <a:rPr sz="3000" dirty="0">
                <a:solidFill>
                  <a:srgbClr val="FAFAFF"/>
                </a:solidFill>
                <a:latin typeface="Lucida Sans Unicode"/>
                <a:cs typeface="Lucida Sans Unicode"/>
              </a:rPr>
              <a:t>	</a:t>
            </a:r>
            <a:r>
              <a:rPr sz="3000" spc="350" dirty="0">
                <a:solidFill>
                  <a:srgbClr val="FAFAFF"/>
                </a:solidFill>
                <a:latin typeface="Lucida Sans Unicode"/>
                <a:cs typeface="Lucida Sans Unicode"/>
              </a:rPr>
              <a:t>C</a:t>
            </a:r>
            <a:r>
              <a:rPr sz="3000" spc="-409" dirty="0">
                <a:solidFill>
                  <a:srgbClr val="FAFAFF"/>
                </a:solidFill>
                <a:latin typeface="Lucida Sans Unicode"/>
                <a:cs typeface="Lucida Sans Unicode"/>
              </a:rPr>
              <a:t> </a:t>
            </a:r>
            <a:r>
              <a:rPr sz="3000" spc="185" dirty="0">
                <a:solidFill>
                  <a:srgbClr val="FAFAFF"/>
                </a:solidFill>
                <a:latin typeface="Lucida Sans Unicode"/>
                <a:cs typeface="Lucida Sans Unicode"/>
              </a:rPr>
              <a:t>O</a:t>
            </a:r>
            <a:r>
              <a:rPr sz="3000" spc="-405" dirty="0">
                <a:solidFill>
                  <a:srgbClr val="FAFAFF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FAFAFF"/>
                </a:solidFill>
                <a:latin typeface="Lucida Sans Unicode"/>
                <a:cs typeface="Lucida Sans Unicode"/>
              </a:rPr>
              <a:t>D</a:t>
            </a:r>
            <a:r>
              <a:rPr sz="3000" spc="-405" dirty="0">
                <a:solidFill>
                  <a:srgbClr val="FAFAFF"/>
                </a:solidFill>
                <a:latin typeface="Lucida Sans Unicode"/>
                <a:cs typeface="Lucida Sans Unicode"/>
              </a:rPr>
              <a:t> </a:t>
            </a:r>
            <a:r>
              <a:rPr sz="3000" spc="125" dirty="0">
                <a:solidFill>
                  <a:srgbClr val="FAFAFF"/>
                </a:solidFill>
                <a:latin typeface="Lucida Sans Unicode"/>
                <a:cs typeface="Lucida Sans Unicode"/>
              </a:rPr>
              <a:t>E</a:t>
            </a:r>
            <a:endParaRPr sz="3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835910" cy="3764279"/>
            <a:chOff x="0" y="0"/>
            <a:chExt cx="2835910" cy="376427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835527" cy="376418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1"/>
              <a:ext cx="2684145" cy="1818005"/>
            </a:xfrm>
            <a:custGeom>
              <a:avLst/>
              <a:gdLst/>
              <a:ahLst/>
              <a:cxnLst/>
              <a:rect l="l" t="t" r="r" b="b"/>
              <a:pathLst>
                <a:path w="2684145" h="1818005">
                  <a:moveTo>
                    <a:pt x="2683903" y="518198"/>
                  </a:moveTo>
                  <a:lnTo>
                    <a:pt x="1787118" y="0"/>
                  </a:lnTo>
                  <a:lnTo>
                    <a:pt x="1331899" y="0"/>
                  </a:lnTo>
                  <a:lnTo>
                    <a:pt x="435051" y="518198"/>
                  </a:lnTo>
                  <a:lnTo>
                    <a:pt x="0" y="769620"/>
                  </a:lnTo>
                  <a:lnTo>
                    <a:pt x="0" y="1566278"/>
                  </a:lnTo>
                  <a:lnTo>
                    <a:pt x="435051" y="1817687"/>
                  </a:lnTo>
                  <a:lnTo>
                    <a:pt x="1559521" y="1167955"/>
                  </a:lnTo>
                  <a:lnTo>
                    <a:pt x="2683903" y="518198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5062" y="0"/>
              <a:ext cx="1124585" cy="1168400"/>
            </a:xfrm>
            <a:custGeom>
              <a:avLst/>
              <a:gdLst/>
              <a:ahLst/>
              <a:cxnLst/>
              <a:rect l="l" t="t" r="r" b="b"/>
              <a:pathLst>
                <a:path w="1124585" h="1168400">
                  <a:moveTo>
                    <a:pt x="0" y="0"/>
                  </a:moveTo>
                  <a:lnTo>
                    <a:pt x="1124460" y="0"/>
                  </a:lnTo>
                  <a:lnTo>
                    <a:pt x="1124460" y="1167966"/>
                  </a:lnTo>
                  <a:lnTo>
                    <a:pt x="0" y="518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435609" cy="769620"/>
            </a:xfrm>
            <a:custGeom>
              <a:avLst/>
              <a:gdLst/>
              <a:ahLst/>
              <a:cxnLst/>
              <a:rect l="l" t="t" r="r" b="b"/>
              <a:pathLst>
                <a:path w="435609" h="769620">
                  <a:moveTo>
                    <a:pt x="0" y="0"/>
                  </a:moveTo>
                  <a:lnTo>
                    <a:pt x="435062" y="0"/>
                  </a:lnTo>
                  <a:lnTo>
                    <a:pt x="435062" y="518205"/>
                  </a:lnTo>
                  <a:lnTo>
                    <a:pt x="0" y="769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3B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1"/>
              <a:ext cx="2684145" cy="2680970"/>
            </a:xfrm>
            <a:custGeom>
              <a:avLst/>
              <a:gdLst/>
              <a:ahLst/>
              <a:cxnLst/>
              <a:rect l="l" t="t" r="r" b="b"/>
              <a:pathLst>
                <a:path w="2684145" h="2680970">
                  <a:moveTo>
                    <a:pt x="435051" y="1817687"/>
                  </a:moveTo>
                  <a:lnTo>
                    <a:pt x="0" y="1566265"/>
                  </a:lnTo>
                  <a:lnTo>
                    <a:pt x="0" y="2429014"/>
                  </a:lnTo>
                  <a:lnTo>
                    <a:pt x="435051" y="2680424"/>
                  </a:lnTo>
                  <a:lnTo>
                    <a:pt x="435051" y="1817687"/>
                  </a:lnTo>
                  <a:close/>
                </a:path>
                <a:path w="2684145" h="2680970">
                  <a:moveTo>
                    <a:pt x="2683903" y="0"/>
                  </a:moveTo>
                  <a:lnTo>
                    <a:pt x="1787118" y="0"/>
                  </a:lnTo>
                  <a:lnTo>
                    <a:pt x="2683903" y="518198"/>
                  </a:lnTo>
                  <a:lnTo>
                    <a:pt x="2683903" y="0"/>
                  </a:lnTo>
                  <a:close/>
                </a:path>
              </a:pathLst>
            </a:custGeom>
            <a:solidFill>
              <a:srgbClr val="E3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429028"/>
              <a:ext cx="435609" cy="502284"/>
            </a:xfrm>
            <a:custGeom>
              <a:avLst/>
              <a:gdLst/>
              <a:ahLst/>
              <a:cxnLst/>
              <a:rect l="l" t="t" r="r" b="b"/>
              <a:pathLst>
                <a:path w="435609" h="502285">
                  <a:moveTo>
                    <a:pt x="0" y="0"/>
                  </a:moveTo>
                  <a:lnTo>
                    <a:pt x="435062" y="251406"/>
                  </a:lnTo>
                  <a:lnTo>
                    <a:pt x="0" y="501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394541"/>
            <a:ext cx="18288000" cy="9892665"/>
            <a:chOff x="0" y="394541"/>
            <a:chExt cx="18288000" cy="9892665"/>
          </a:xfrm>
        </p:grpSpPr>
        <p:sp>
          <p:nvSpPr>
            <p:cNvPr id="10" name="object 10"/>
            <p:cNvSpPr/>
            <p:nvPr/>
          </p:nvSpPr>
          <p:spPr>
            <a:xfrm>
              <a:off x="0" y="8883034"/>
              <a:ext cx="18288000" cy="1403985"/>
            </a:xfrm>
            <a:custGeom>
              <a:avLst/>
              <a:gdLst/>
              <a:ahLst/>
              <a:cxnLst/>
              <a:rect l="l" t="t" r="r" b="b"/>
              <a:pathLst>
                <a:path w="18288000" h="1403984">
                  <a:moveTo>
                    <a:pt x="18287999" y="0"/>
                  </a:moveTo>
                  <a:lnTo>
                    <a:pt x="18287999" y="1403965"/>
                  </a:lnTo>
                  <a:lnTo>
                    <a:pt x="0" y="1403965"/>
                  </a:lnTo>
                  <a:lnTo>
                    <a:pt x="0" y="0"/>
                  </a:lnTo>
                  <a:lnTo>
                    <a:pt x="18287999" y="0"/>
                  </a:lnTo>
                  <a:close/>
                </a:path>
              </a:pathLst>
            </a:custGeom>
            <a:solidFill>
              <a:srgbClr val="2E3B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63911" y="394541"/>
              <a:ext cx="7168515" cy="9338310"/>
            </a:xfrm>
            <a:custGeom>
              <a:avLst/>
              <a:gdLst/>
              <a:ahLst/>
              <a:cxnLst/>
              <a:rect l="l" t="t" r="r" b="b"/>
              <a:pathLst>
                <a:path w="7168515" h="9338310">
                  <a:moveTo>
                    <a:pt x="0" y="9338090"/>
                  </a:moveTo>
                  <a:lnTo>
                    <a:pt x="0" y="0"/>
                  </a:lnTo>
                  <a:lnTo>
                    <a:pt x="7168392" y="0"/>
                  </a:lnTo>
                  <a:lnTo>
                    <a:pt x="7168392" y="9338090"/>
                  </a:lnTo>
                  <a:lnTo>
                    <a:pt x="0" y="9338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37543" y="2224170"/>
              <a:ext cx="7168515" cy="5079365"/>
            </a:xfrm>
            <a:custGeom>
              <a:avLst/>
              <a:gdLst/>
              <a:ahLst/>
              <a:cxnLst/>
              <a:rect l="l" t="t" r="r" b="b"/>
              <a:pathLst>
                <a:path w="7168515" h="5079365">
                  <a:moveTo>
                    <a:pt x="0" y="5079037"/>
                  </a:moveTo>
                  <a:lnTo>
                    <a:pt x="0" y="0"/>
                  </a:lnTo>
                  <a:lnTo>
                    <a:pt x="7168392" y="0"/>
                  </a:lnTo>
                  <a:lnTo>
                    <a:pt x="7168392" y="5079037"/>
                  </a:lnTo>
                  <a:lnTo>
                    <a:pt x="0" y="5079037"/>
                  </a:lnTo>
                  <a:close/>
                </a:path>
              </a:pathLst>
            </a:custGeom>
            <a:solidFill>
              <a:srgbClr val="2E3B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200682"/>
              <a:ext cx="3349625" cy="8531225"/>
            </a:xfrm>
            <a:custGeom>
              <a:avLst/>
              <a:gdLst/>
              <a:ahLst/>
              <a:cxnLst/>
              <a:rect l="l" t="t" r="r" b="b"/>
              <a:pathLst>
                <a:path w="3349625" h="8531225">
                  <a:moveTo>
                    <a:pt x="1029347" y="6922033"/>
                  </a:moveTo>
                  <a:lnTo>
                    <a:pt x="1027963" y="6873926"/>
                  </a:lnTo>
                  <a:lnTo>
                    <a:pt x="1023835" y="6826555"/>
                  </a:lnTo>
                  <a:lnTo>
                    <a:pt x="1017066" y="6779996"/>
                  </a:lnTo>
                  <a:lnTo>
                    <a:pt x="1007706" y="6734315"/>
                  </a:lnTo>
                  <a:lnTo>
                    <a:pt x="995857" y="6689611"/>
                  </a:lnTo>
                  <a:lnTo>
                    <a:pt x="981583" y="6645935"/>
                  </a:lnTo>
                  <a:lnTo>
                    <a:pt x="964958" y="6603378"/>
                  </a:lnTo>
                  <a:lnTo>
                    <a:pt x="946073" y="6562001"/>
                  </a:lnTo>
                  <a:lnTo>
                    <a:pt x="924991" y="6521907"/>
                  </a:lnTo>
                  <a:lnTo>
                    <a:pt x="901788" y="6483159"/>
                  </a:lnTo>
                  <a:lnTo>
                    <a:pt x="876554" y="6445834"/>
                  </a:lnTo>
                  <a:lnTo>
                    <a:pt x="849350" y="6410007"/>
                  </a:lnTo>
                  <a:lnTo>
                    <a:pt x="820267" y="6375755"/>
                  </a:lnTo>
                  <a:lnTo>
                    <a:pt x="789381" y="6343167"/>
                  </a:lnTo>
                  <a:lnTo>
                    <a:pt x="756754" y="6312293"/>
                  </a:lnTo>
                  <a:lnTo>
                    <a:pt x="722490" y="6283236"/>
                  </a:lnTo>
                  <a:lnTo>
                    <a:pt x="686638" y="6256058"/>
                  </a:lnTo>
                  <a:lnTo>
                    <a:pt x="649287" y="6230848"/>
                  </a:lnTo>
                  <a:lnTo>
                    <a:pt x="610514" y="6207671"/>
                  </a:lnTo>
                  <a:lnTo>
                    <a:pt x="570382" y="6186602"/>
                  </a:lnTo>
                  <a:lnTo>
                    <a:pt x="528993" y="6167729"/>
                  </a:lnTo>
                  <a:lnTo>
                    <a:pt x="486422" y="6151130"/>
                  </a:lnTo>
                  <a:lnTo>
                    <a:pt x="442722" y="6136868"/>
                  </a:lnTo>
                  <a:lnTo>
                    <a:pt x="397979" y="6125019"/>
                  </a:lnTo>
                  <a:lnTo>
                    <a:pt x="352285" y="6115672"/>
                  </a:lnTo>
                  <a:lnTo>
                    <a:pt x="305714" y="6108916"/>
                  </a:lnTo>
                  <a:lnTo>
                    <a:pt x="258318" y="6104788"/>
                  </a:lnTo>
                  <a:lnTo>
                    <a:pt x="210197" y="6103404"/>
                  </a:lnTo>
                  <a:lnTo>
                    <a:pt x="162077" y="6104788"/>
                  </a:lnTo>
                  <a:lnTo>
                    <a:pt x="114693" y="6108916"/>
                  </a:lnTo>
                  <a:lnTo>
                    <a:pt x="68110" y="6115672"/>
                  </a:lnTo>
                  <a:lnTo>
                    <a:pt x="22415" y="6125019"/>
                  </a:lnTo>
                  <a:lnTo>
                    <a:pt x="0" y="6130963"/>
                  </a:lnTo>
                  <a:lnTo>
                    <a:pt x="0" y="6922033"/>
                  </a:lnTo>
                  <a:lnTo>
                    <a:pt x="58686" y="6922033"/>
                  </a:lnTo>
                  <a:lnTo>
                    <a:pt x="11684" y="6932244"/>
                  </a:lnTo>
                  <a:lnTo>
                    <a:pt x="0" y="6935521"/>
                  </a:lnTo>
                  <a:lnTo>
                    <a:pt x="0" y="7726299"/>
                  </a:lnTo>
                  <a:lnTo>
                    <a:pt x="58686" y="7726299"/>
                  </a:lnTo>
                  <a:lnTo>
                    <a:pt x="11684" y="7736535"/>
                  </a:lnTo>
                  <a:lnTo>
                    <a:pt x="0" y="7739812"/>
                  </a:lnTo>
                  <a:lnTo>
                    <a:pt x="0" y="8530666"/>
                  </a:lnTo>
                  <a:lnTo>
                    <a:pt x="1029347" y="8530666"/>
                  </a:lnTo>
                  <a:lnTo>
                    <a:pt x="1027861" y="8480996"/>
                  </a:lnTo>
                  <a:lnTo>
                    <a:pt x="1023467" y="8432101"/>
                  </a:lnTo>
                  <a:lnTo>
                    <a:pt x="1016254" y="8384083"/>
                  </a:lnTo>
                  <a:lnTo>
                    <a:pt x="1006284" y="8337029"/>
                  </a:lnTo>
                  <a:lnTo>
                    <a:pt x="993660" y="8291004"/>
                  </a:lnTo>
                  <a:lnTo>
                    <a:pt x="978471" y="8246097"/>
                  </a:lnTo>
                  <a:lnTo>
                    <a:pt x="960780" y="8202409"/>
                  </a:lnTo>
                  <a:lnTo>
                    <a:pt x="940701" y="8160004"/>
                  </a:lnTo>
                  <a:lnTo>
                    <a:pt x="918298" y="8118983"/>
                  </a:lnTo>
                  <a:lnTo>
                    <a:pt x="893660" y="8079410"/>
                  </a:lnTo>
                  <a:lnTo>
                    <a:pt x="866876" y="8041399"/>
                  </a:lnTo>
                  <a:lnTo>
                    <a:pt x="838022" y="8005013"/>
                  </a:lnTo>
                  <a:lnTo>
                    <a:pt x="807199" y="7970342"/>
                  </a:lnTo>
                  <a:lnTo>
                    <a:pt x="774471" y="7937462"/>
                  </a:lnTo>
                  <a:lnTo>
                    <a:pt x="739940" y="7906474"/>
                  </a:lnTo>
                  <a:lnTo>
                    <a:pt x="703681" y="7877454"/>
                  </a:lnTo>
                  <a:lnTo>
                    <a:pt x="665784" y="7850492"/>
                  </a:lnTo>
                  <a:lnTo>
                    <a:pt x="626338" y="7825664"/>
                  </a:lnTo>
                  <a:lnTo>
                    <a:pt x="585406" y="7803045"/>
                  </a:lnTo>
                  <a:lnTo>
                    <a:pt x="543102" y="7782750"/>
                  </a:lnTo>
                  <a:lnTo>
                    <a:pt x="499491" y="7764843"/>
                  </a:lnTo>
                  <a:lnTo>
                    <a:pt x="454672" y="7749400"/>
                  </a:lnTo>
                  <a:lnTo>
                    <a:pt x="408711" y="7736535"/>
                  </a:lnTo>
                  <a:lnTo>
                    <a:pt x="361708" y="7726299"/>
                  </a:lnTo>
                  <a:lnTo>
                    <a:pt x="1029347" y="7726299"/>
                  </a:lnTo>
                  <a:lnTo>
                    <a:pt x="1027861" y="7676629"/>
                  </a:lnTo>
                  <a:lnTo>
                    <a:pt x="1023467" y="7627734"/>
                  </a:lnTo>
                  <a:lnTo>
                    <a:pt x="1016241" y="7579715"/>
                  </a:lnTo>
                  <a:lnTo>
                    <a:pt x="1006271" y="7532649"/>
                  </a:lnTo>
                  <a:lnTo>
                    <a:pt x="993648" y="7486624"/>
                  </a:lnTo>
                  <a:lnTo>
                    <a:pt x="978446" y="7441730"/>
                  </a:lnTo>
                  <a:lnTo>
                    <a:pt x="960755" y="7398029"/>
                  </a:lnTo>
                  <a:lnTo>
                    <a:pt x="940663" y="7355637"/>
                  </a:lnTo>
                  <a:lnTo>
                    <a:pt x="918248" y="7314616"/>
                  </a:lnTo>
                  <a:lnTo>
                    <a:pt x="893597" y="7275042"/>
                  </a:lnTo>
                  <a:lnTo>
                    <a:pt x="866800" y="7237031"/>
                  </a:lnTo>
                  <a:lnTo>
                    <a:pt x="837946" y="7200646"/>
                  </a:lnTo>
                  <a:lnTo>
                    <a:pt x="807110" y="7165975"/>
                  </a:lnTo>
                  <a:lnTo>
                    <a:pt x="774382" y="7133107"/>
                  </a:lnTo>
                  <a:lnTo>
                    <a:pt x="739838" y="7102132"/>
                  </a:lnTo>
                  <a:lnTo>
                    <a:pt x="703567" y="7073112"/>
                  </a:lnTo>
                  <a:lnTo>
                    <a:pt x="665670" y="7046150"/>
                  </a:lnTo>
                  <a:lnTo>
                    <a:pt x="626211" y="7021335"/>
                  </a:lnTo>
                  <a:lnTo>
                    <a:pt x="585279" y="6998729"/>
                  </a:lnTo>
                  <a:lnTo>
                    <a:pt x="542963" y="6978434"/>
                  </a:lnTo>
                  <a:lnTo>
                    <a:pt x="499351" y="6960540"/>
                  </a:lnTo>
                  <a:lnTo>
                    <a:pt x="454520" y="6945109"/>
                  </a:lnTo>
                  <a:lnTo>
                    <a:pt x="408571" y="6932244"/>
                  </a:lnTo>
                  <a:lnTo>
                    <a:pt x="361569" y="6922033"/>
                  </a:lnTo>
                  <a:lnTo>
                    <a:pt x="1029347" y="6922033"/>
                  </a:lnTo>
                  <a:close/>
                </a:path>
                <a:path w="3349625" h="8531225">
                  <a:moveTo>
                    <a:pt x="3316414" y="6475184"/>
                  </a:moveTo>
                  <a:lnTo>
                    <a:pt x="3299358" y="6442215"/>
                  </a:lnTo>
                  <a:lnTo>
                    <a:pt x="3268434" y="6411290"/>
                  </a:lnTo>
                  <a:lnTo>
                    <a:pt x="3229216" y="6391008"/>
                  </a:lnTo>
                  <a:lnTo>
                    <a:pt x="3184055" y="6383718"/>
                  </a:lnTo>
                  <a:lnTo>
                    <a:pt x="2462085" y="6383718"/>
                  </a:lnTo>
                  <a:lnTo>
                    <a:pt x="2416924" y="6391008"/>
                  </a:lnTo>
                  <a:lnTo>
                    <a:pt x="2377706" y="6411290"/>
                  </a:lnTo>
                  <a:lnTo>
                    <a:pt x="2346769" y="6442215"/>
                  </a:lnTo>
                  <a:lnTo>
                    <a:pt x="2326487" y="6481432"/>
                  </a:lnTo>
                  <a:lnTo>
                    <a:pt x="2319210" y="6526593"/>
                  </a:lnTo>
                  <a:lnTo>
                    <a:pt x="2319210" y="7239470"/>
                  </a:lnTo>
                  <a:lnTo>
                    <a:pt x="2326487" y="7284631"/>
                  </a:lnTo>
                  <a:lnTo>
                    <a:pt x="2346769" y="7323849"/>
                  </a:lnTo>
                  <a:lnTo>
                    <a:pt x="2377706" y="7354786"/>
                  </a:lnTo>
                  <a:lnTo>
                    <a:pt x="2416924" y="7375068"/>
                  </a:lnTo>
                  <a:lnTo>
                    <a:pt x="2453271" y="7380922"/>
                  </a:lnTo>
                  <a:lnTo>
                    <a:pt x="3192869" y="7380922"/>
                  </a:lnTo>
                  <a:lnTo>
                    <a:pt x="3229216" y="7375068"/>
                  </a:lnTo>
                  <a:lnTo>
                    <a:pt x="3268434" y="7354786"/>
                  </a:lnTo>
                  <a:lnTo>
                    <a:pt x="3299358" y="7323849"/>
                  </a:lnTo>
                  <a:lnTo>
                    <a:pt x="3316414" y="7290879"/>
                  </a:lnTo>
                  <a:lnTo>
                    <a:pt x="3316414" y="6475184"/>
                  </a:lnTo>
                  <a:close/>
                </a:path>
                <a:path w="3349625" h="8531225">
                  <a:moveTo>
                    <a:pt x="3316414" y="4117314"/>
                  </a:moveTo>
                  <a:lnTo>
                    <a:pt x="3299358" y="4084345"/>
                  </a:lnTo>
                  <a:lnTo>
                    <a:pt x="3268434" y="4053421"/>
                  </a:lnTo>
                  <a:lnTo>
                    <a:pt x="3229216" y="4033139"/>
                  </a:lnTo>
                  <a:lnTo>
                    <a:pt x="3184055" y="4025849"/>
                  </a:lnTo>
                  <a:lnTo>
                    <a:pt x="2462085" y="4025849"/>
                  </a:lnTo>
                  <a:lnTo>
                    <a:pt x="2416924" y="4033139"/>
                  </a:lnTo>
                  <a:lnTo>
                    <a:pt x="2377706" y="4053421"/>
                  </a:lnTo>
                  <a:lnTo>
                    <a:pt x="2346769" y="4084345"/>
                  </a:lnTo>
                  <a:lnTo>
                    <a:pt x="2326487" y="4123563"/>
                  </a:lnTo>
                  <a:lnTo>
                    <a:pt x="2319210" y="4168724"/>
                  </a:lnTo>
                  <a:lnTo>
                    <a:pt x="2319210" y="4784433"/>
                  </a:lnTo>
                  <a:lnTo>
                    <a:pt x="2326487" y="4829594"/>
                  </a:lnTo>
                  <a:lnTo>
                    <a:pt x="2346769" y="4868811"/>
                  </a:lnTo>
                  <a:lnTo>
                    <a:pt x="2377706" y="4899736"/>
                  </a:lnTo>
                  <a:lnTo>
                    <a:pt x="2389301" y="4905743"/>
                  </a:lnTo>
                  <a:lnTo>
                    <a:pt x="3256838" y="4905743"/>
                  </a:lnTo>
                  <a:lnTo>
                    <a:pt x="3268434" y="4899736"/>
                  </a:lnTo>
                  <a:lnTo>
                    <a:pt x="3299358" y="4868811"/>
                  </a:lnTo>
                  <a:lnTo>
                    <a:pt x="3316414" y="4835842"/>
                  </a:lnTo>
                  <a:lnTo>
                    <a:pt x="3316414" y="4117314"/>
                  </a:lnTo>
                  <a:close/>
                </a:path>
                <a:path w="3349625" h="8531225">
                  <a:moveTo>
                    <a:pt x="3316414" y="91465"/>
                  </a:moveTo>
                  <a:lnTo>
                    <a:pt x="3299358" y="58496"/>
                  </a:lnTo>
                  <a:lnTo>
                    <a:pt x="3268434" y="27559"/>
                  </a:lnTo>
                  <a:lnTo>
                    <a:pt x="3229216" y="7277"/>
                  </a:lnTo>
                  <a:lnTo>
                    <a:pt x="3184055" y="0"/>
                  </a:lnTo>
                  <a:lnTo>
                    <a:pt x="2462085" y="0"/>
                  </a:lnTo>
                  <a:lnTo>
                    <a:pt x="2416924" y="7277"/>
                  </a:lnTo>
                  <a:lnTo>
                    <a:pt x="2377706" y="27559"/>
                  </a:lnTo>
                  <a:lnTo>
                    <a:pt x="2346769" y="58496"/>
                  </a:lnTo>
                  <a:lnTo>
                    <a:pt x="2326487" y="97713"/>
                  </a:lnTo>
                  <a:lnTo>
                    <a:pt x="2319210" y="142875"/>
                  </a:lnTo>
                  <a:lnTo>
                    <a:pt x="2319210" y="758583"/>
                  </a:lnTo>
                  <a:lnTo>
                    <a:pt x="2326487" y="803732"/>
                  </a:lnTo>
                  <a:lnTo>
                    <a:pt x="2346769" y="842962"/>
                  </a:lnTo>
                  <a:lnTo>
                    <a:pt x="2377706" y="873887"/>
                  </a:lnTo>
                  <a:lnTo>
                    <a:pt x="2389301" y="879881"/>
                  </a:lnTo>
                  <a:lnTo>
                    <a:pt x="3256838" y="879881"/>
                  </a:lnTo>
                  <a:lnTo>
                    <a:pt x="3268434" y="873887"/>
                  </a:lnTo>
                  <a:lnTo>
                    <a:pt x="3299358" y="842962"/>
                  </a:lnTo>
                  <a:lnTo>
                    <a:pt x="3316414" y="809980"/>
                  </a:lnTo>
                  <a:lnTo>
                    <a:pt x="3316414" y="91465"/>
                  </a:lnTo>
                  <a:close/>
                </a:path>
                <a:path w="3349625" h="8531225">
                  <a:moveTo>
                    <a:pt x="3349282" y="2008530"/>
                  </a:moveTo>
                  <a:lnTo>
                    <a:pt x="3332226" y="1975561"/>
                  </a:lnTo>
                  <a:lnTo>
                    <a:pt x="3301301" y="1944636"/>
                  </a:lnTo>
                  <a:lnTo>
                    <a:pt x="3262071" y="1924354"/>
                  </a:lnTo>
                  <a:lnTo>
                    <a:pt x="3216910" y="1917065"/>
                  </a:lnTo>
                  <a:lnTo>
                    <a:pt x="2494940" y="1917065"/>
                  </a:lnTo>
                  <a:lnTo>
                    <a:pt x="2449779" y="1924354"/>
                  </a:lnTo>
                  <a:lnTo>
                    <a:pt x="2410561" y="1944636"/>
                  </a:lnTo>
                  <a:lnTo>
                    <a:pt x="2379637" y="1975561"/>
                  </a:lnTo>
                  <a:lnTo>
                    <a:pt x="2359355" y="2014778"/>
                  </a:lnTo>
                  <a:lnTo>
                    <a:pt x="2352065" y="2059940"/>
                  </a:lnTo>
                  <a:lnTo>
                    <a:pt x="2352065" y="2675648"/>
                  </a:lnTo>
                  <a:lnTo>
                    <a:pt x="2359355" y="2720810"/>
                  </a:lnTo>
                  <a:lnTo>
                    <a:pt x="2379637" y="2760027"/>
                  </a:lnTo>
                  <a:lnTo>
                    <a:pt x="2410561" y="2790952"/>
                  </a:lnTo>
                  <a:lnTo>
                    <a:pt x="2422156" y="2796959"/>
                  </a:lnTo>
                  <a:lnTo>
                    <a:pt x="3289693" y="2796959"/>
                  </a:lnTo>
                  <a:lnTo>
                    <a:pt x="3301301" y="2790952"/>
                  </a:lnTo>
                  <a:lnTo>
                    <a:pt x="3332226" y="2760027"/>
                  </a:lnTo>
                  <a:lnTo>
                    <a:pt x="3349282" y="2727058"/>
                  </a:lnTo>
                  <a:lnTo>
                    <a:pt x="3349282" y="2008530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92394" y="7326210"/>
              <a:ext cx="3995606" cy="296078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4294561" y="9410623"/>
              <a:ext cx="3993515" cy="876935"/>
            </a:xfrm>
            <a:custGeom>
              <a:avLst/>
              <a:gdLst/>
              <a:ahLst/>
              <a:cxnLst/>
              <a:rect l="l" t="t" r="r" b="b"/>
              <a:pathLst>
                <a:path w="3993515" h="876934">
                  <a:moveTo>
                    <a:pt x="3573843" y="876376"/>
                  </a:moveTo>
                  <a:lnTo>
                    <a:pt x="2572499" y="297472"/>
                  </a:lnTo>
                  <a:lnTo>
                    <a:pt x="2057984" y="594931"/>
                  </a:lnTo>
                  <a:lnTo>
                    <a:pt x="1029004" y="0"/>
                  </a:lnTo>
                  <a:lnTo>
                    <a:pt x="0" y="594931"/>
                  </a:lnTo>
                  <a:lnTo>
                    <a:pt x="486841" y="876376"/>
                  </a:lnTo>
                  <a:lnTo>
                    <a:pt x="1571155" y="876376"/>
                  </a:lnTo>
                  <a:lnTo>
                    <a:pt x="3573843" y="876376"/>
                  </a:lnTo>
                  <a:close/>
                </a:path>
                <a:path w="3993515" h="876934">
                  <a:moveTo>
                    <a:pt x="3993438" y="665797"/>
                  </a:moveTo>
                  <a:lnTo>
                    <a:pt x="3629164" y="876376"/>
                  </a:lnTo>
                  <a:lnTo>
                    <a:pt x="3993438" y="876376"/>
                  </a:lnTo>
                  <a:lnTo>
                    <a:pt x="3993438" y="665797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294566" y="10005543"/>
              <a:ext cx="487045" cy="281940"/>
            </a:xfrm>
            <a:custGeom>
              <a:avLst/>
              <a:gdLst/>
              <a:ahLst/>
              <a:cxnLst/>
              <a:rect l="l" t="t" r="r" b="b"/>
              <a:pathLst>
                <a:path w="487044" h="281940">
                  <a:moveTo>
                    <a:pt x="0" y="281456"/>
                  </a:moveTo>
                  <a:lnTo>
                    <a:pt x="486843" y="281456"/>
                  </a:lnTo>
                  <a:lnTo>
                    <a:pt x="0" y="0"/>
                  </a:lnTo>
                  <a:lnTo>
                    <a:pt x="0" y="281456"/>
                  </a:lnTo>
                  <a:close/>
                </a:path>
              </a:pathLst>
            </a:custGeom>
            <a:solidFill>
              <a:srgbClr val="2E3B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80353" y="517592"/>
              <a:ext cx="2171811" cy="27812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9131300" y="2606847"/>
            <a:ext cx="581723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b="1" spc="-360" dirty="0">
                <a:solidFill>
                  <a:srgbClr val="FFFFFF"/>
                </a:solidFill>
                <a:latin typeface="Verdana"/>
                <a:cs typeface="Verdana"/>
              </a:rPr>
              <a:t>INTRODUCTION</a:t>
            </a:r>
            <a:endParaRPr sz="55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47586" y="8991479"/>
            <a:ext cx="464947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120" dirty="0">
                <a:solidFill>
                  <a:srgbClr val="2E3B69"/>
                </a:solidFill>
                <a:latin typeface="Lucida Sans Unicode"/>
                <a:cs typeface="Lucida Sans Unicode"/>
              </a:rPr>
              <a:t>recommend</a:t>
            </a:r>
            <a:r>
              <a:rPr sz="2000" spc="-13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130" dirty="0">
                <a:solidFill>
                  <a:srgbClr val="2E3B69"/>
                </a:solidFill>
                <a:latin typeface="Lucida Sans Unicode"/>
                <a:cs typeface="Lucida Sans Unicode"/>
              </a:rPr>
              <a:t>a</a:t>
            </a:r>
            <a:r>
              <a:rPr sz="2000" spc="-12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95" dirty="0">
                <a:solidFill>
                  <a:srgbClr val="2E3B69"/>
                </a:solidFill>
                <a:latin typeface="Lucida Sans Unicode"/>
                <a:cs typeface="Lucida Sans Unicode"/>
              </a:rPr>
              <a:t>city</a:t>
            </a:r>
            <a:r>
              <a:rPr sz="2000" spc="-12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70" dirty="0">
                <a:solidFill>
                  <a:srgbClr val="2E3B69"/>
                </a:solidFill>
                <a:latin typeface="Lucida Sans Unicode"/>
                <a:cs typeface="Lucida Sans Unicode"/>
              </a:rPr>
              <a:t>for</a:t>
            </a:r>
            <a:r>
              <a:rPr sz="2000" spc="-13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110" dirty="0">
                <a:solidFill>
                  <a:srgbClr val="2E3B69"/>
                </a:solidFill>
                <a:latin typeface="Lucida Sans Unicode"/>
                <a:cs typeface="Lucida Sans Unicode"/>
              </a:rPr>
              <a:t>the</a:t>
            </a:r>
            <a:r>
              <a:rPr sz="2000" spc="-12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80" dirty="0">
                <a:solidFill>
                  <a:srgbClr val="2E3B69"/>
                </a:solidFill>
                <a:latin typeface="Lucida Sans Unicode"/>
                <a:cs typeface="Lucida Sans Unicode"/>
              </a:rPr>
              <a:t>launch</a:t>
            </a:r>
            <a:r>
              <a:rPr sz="2000" spc="-12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60" dirty="0">
                <a:solidFill>
                  <a:srgbClr val="2E3B69"/>
                </a:solidFill>
                <a:latin typeface="Lucida Sans Unicode"/>
                <a:cs typeface="Lucida Sans Unicode"/>
              </a:rPr>
              <a:t>of </a:t>
            </a:r>
            <a:r>
              <a:rPr sz="2000" spc="110" dirty="0">
                <a:solidFill>
                  <a:srgbClr val="2E3B69"/>
                </a:solidFill>
                <a:latin typeface="Lucida Sans Unicode"/>
                <a:cs typeface="Lucida Sans Unicode"/>
              </a:rPr>
              <a:t>the</a:t>
            </a:r>
            <a:r>
              <a:rPr sz="2000" spc="-13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60" dirty="0">
                <a:solidFill>
                  <a:srgbClr val="2E3B69"/>
                </a:solidFill>
                <a:latin typeface="Lucida Sans Unicode"/>
                <a:cs typeface="Lucida Sans Unicode"/>
              </a:rPr>
              <a:t>medicine.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47586" y="1136729"/>
            <a:ext cx="4704080" cy="120205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100" b="1" spc="-75" dirty="0">
                <a:solidFill>
                  <a:srgbClr val="2E3B69"/>
                </a:solidFill>
                <a:latin typeface="Verdana"/>
                <a:cs typeface="Verdana"/>
              </a:rPr>
              <a:t>WHO</a:t>
            </a:r>
            <a:r>
              <a:rPr sz="2100" b="1" spc="-165" dirty="0">
                <a:solidFill>
                  <a:srgbClr val="2E3B69"/>
                </a:solidFill>
                <a:latin typeface="Verdana"/>
                <a:cs typeface="Verdana"/>
              </a:rPr>
              <a:t> </a:t>
            </a:r>
            <a:r>
              <a:rPr sz="2100" b="1" spc="-145" dirty="0">
                <a:solidFill>
                  <a:srgbClr val="2E3B69"/>
                </a:solidFill>
                <a:latin typeface="Verdana"/>
                <a:cs typeface="Verdana"/>
              </a:rPr>
              <a:t>ARE</a:t>
            </a:r>
            <a:r>
              <a:rPr sz="2100" b="1" spc="-165" dirty="0">
                <a:solidFill>
                  <a:srgbClr val="2E3B69"/>
                </a:solidFill>
                <a:latin typeface="Verdana"/>
                <a:cs typeface="Verdana"/>
              </a:rPr>
              <a:t> </a:t>
            </a:r>
            <a:r>
              <a:rPr sz="2100" b="1" spc="-70" dirty="0">
                <a:solidFill>
                  <a:srgbClr val="2E3B69"/>
                </a:solidFill>
                <a:latin typeface="Verdana"/>
                <a:cs typeface="Verdana"/>
              </a:rPr>
              <a:t>WE</a:t>
            </a:r>
            <a:r>
              <a:rPr sz="2100" b="1" spc="-160" dirty="0">
                <a:solidFill>
                  <a:srgbClr val="2E3B69"/>
                </a:solidFill>
                <a:latin typeface="Verdana"/>
                <a:cs typeface="Verdana"/>
              </a:rPr>
              <a:t> </a:t>
            </a:r>
            <a:r>
              <a:rPr sz="2100" b="1" spc="-50" dirty="0">
                <a:solidFill>
                  <a:srgbClr val="2E3B69"/>
                </a:solidFill>
                <a:latin typeface="Verdana"/>
                <a:cs typeface="Verdana"/>
              </a:rPr>
              <a:t>?</a:t>
            </a:r>
            <a:endParaRPr sz="2100">
              <a:latin typeface="Verdana"/>
              <a:cs typeface="Verdana"/>
            </a:endParaRPr>
          </a:p>
          <a:p>
            <a:pPr marL="12700" marR="5080">
              <a:lnSpc>
                <a:spcPct val="115599"/>
              </a:lnSpc>
              <a:spcBef>
                <a:spcPts val="390"/>
              </a:spcBef>
            </a:pPr>
            <a:r>
              <a:rPr sz="2000" dirty="0">
                <a:solidFill>
                  <a:srgbClr val="2E3B69"/>
                </a:solidFill>
                <a:latin typeface="Lucida Sans Unicode"/>
                <a:cs typeface="Lucida Sans Unicode"/>
              </a:rPr>
              <a:t>A</a:t>
            </a:r>
            <a:r>
              <a:rPr sz="2000" spc="-13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114" dirty="0">
                <a:solidFill>
                  <a:srgbClr val="2E3B69"/>
                </a:solidFill>
                <a:latin typeface="Lucida Sans Unicode"/>
                <a:cs typeface="Lucida Sans Unicode"/>
              </a:rPr>
              <a:t>pharmacy</a:t>
            </a:r>
            <a:r>
              <a:rPr sz="2000" spc="-13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114" dirty="0">
                <a:solidFill>
                  <a:srgbClr val="2E3B69"/>
                </a:solidFill>
                <a:latin typeface="Lucida Sans Unicode"/>
                <a:cs typeface="Lucida Sans Unicode"/>
              </a:rPr>
              <a:t>company</a:t>
            </a:r>
            <a:r>
              <a:rPr sz="2000" spc="-13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85" dirty="0">
                <a:solidFill>
                  <a:srgbClr val="2E3B69"/>
                </a:solidFill>
                <a:latin typeface="Lucida Sans Unicode"/>
                <a:cs typeface="Lucida Sans Unicode"/>
              </a:rPr>
              <a:t>wanting</a:t>
            </a:r>
            <a:r>
              <a:rPr sz="2000" spc="-13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75" dirty="0">
                <a:solidFill>
                  <a:srgbClr val="2E3B69"/>
                </a:solidFill>
                <a:latin typeface="Lucida Sans Unicode"/>
                <a:cs typeface="Lucida Sans Unicode"/>
              </a:rPr>
              <a:t>to </a:t>
            </a:r>
            <a:r>
              <a:rPr sz="2000" spc="80" dirty="0">
                <a:solidFill>
                  <a:srgbClr val="2E3B69"/>
                </a:solidFill>
                <a:latin typeface="Lucida Sans Unicode"/>
                <a:cs typeface="Lucida Sans Unicode"/>
              </a:rPr>
              <a:t>launch</a:t>
            </a:r>
            <a:r>
              <a:rPr sz="2000" spc="-5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130" dirty="0">
                <a:solidFill>
                  <a:srgbClr val="2E3B69"/>
                </a:solidFill>
                <a:latin typeface="Lucida Sans Unicode"/>
                <a:cs typeface="Lucida Sans Unicode"/>
              </a:rPr>
              <a:t>a</a:t>
            </a:r>
            <a:r>
              <a:rPr sz="2000" spc="-5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75" dirty="0">
                <a:solidFill>
                  <a:srgbClr val="2E3B69"/>
                </a:solidFill>
                <a:latin typeface="Lucida Sans Unicode"/>
                <a:cs typeface="Lucida Sans Unicode"/>
              </a:rPr>
              <a:t>drug</a:t>
            </a:r>
            <a:r>
              <a:rPr sz="2000" spc="-5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2E3B69"/>
                </a:solidFill>
                <a:latin typeface="Lucida Sans Unicode"/>
                <a:cs typeface="Lucida Sans Unicode"/>
              </a:rPr>
              <a:t>primarily</a:t>
            </a:r>
            <a:r>
              <a:rPr sz="2000" spc="-5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70" dirty="0">
                <a:solidFill>
                  <a:srgbClr val="2E3B69"/>
                </a:solidFill>
                <a:latin typeface="Lucida Sans Unicode"/>
                <a:cs typeface="Lucida Sans Unicode"/>
              </a:rPr>
              <a:t>for</a:t>
            </a:r>
            <a:r>
              <a:rPr sz="2000" spc="-5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90" dirty="0">
                <a:solidFill>
                  <a:srgbClr val="2E3B69"/>
                </a:solidFill>
                <a:latin typeface="Lucida Sans Unicode"/>
                <a:cs typeface="Lucida Sans Unicode"/>
              </a:rPr>
              <a:t>diabetes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47586" y="7461371"/>
            <a:ext cx="4648835" cy="155575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100" b="1" spc="-20" dirty="0">
                <a:solidFill>
                  <a:srgbClr val="2E3B69"/>
                </a:solidFill>
                <a:latin typeface="Verdana"/>
                <a:cs typeface="Verdana"/>
              </a:rPr>
              <a:t>GOAL</a:t>
            </a:r>
            <a:endParaRPr sz="2100">
              <a:latin typeface="Verdana"/>
              <a:cs typeface="Verdana"/>
            </a:endParaRPr>
          </a:p>
          <a:p>
            <a:pPr marL="12700" marR="5080">
              <a:lnSpc>
                <a:spcPct val="115599"/>
              </a:lnSpc>
              <a:spcBef>
                <a:spcPts val="395"/>
              </a:spcBef>
            </a:pPr>
            <a:r>
              <a:rPr sz="2000" spc="65" dirty="0">
                <a:solidFill>
                  <a:srgbClr val="2E3B69"/>
                </a:solidFill>
                <a:latin typeface="Lucida Sans Unicode"/>
                <a:cs typeface="Lucida Sans Unicode"/>
              </a:rPr>
              <a:t>The</a:t>
            </a:r>
            <a:r>
              <a:rPr sz="2000" spc="-13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90" dirty="0">
                <a:solidFill>
                  <a:srgbClr val="2E3B69"/>
                </a:solidFill>
                <a:latin typeface="Lucida Sans Unicode"/>
                <a:cs typeface="Lucida Sans Unicode"/>
              </a:rPr>
              <a:t>project</a:t>
            </a:r>
            <a:r>
              <a:rPr sz="2000" spc="-12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70" dirty="0">
                <a:solidFill>
                  <a:srgbClr val="2E3B69"/>
                </a:solidFill>
                <a:latin typeface="Lucida Sans Unicode"/>
                <a:cs typeface="Lucida Sans Unicode"/>
              </a:rPr>
              <a:t>aims</a:t>
            </a:r>
            <a:r>
              <a:rPr sz="2000" spc="-12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100" dirty="0">
                <a:solidFill>
                  <a:srgbClr val="2E3B69"/>
                </a:solidFill>
                <a:latin typeface="Lucida Sans Unicode"/>
                <a:cs typeface="Lucida Sans Unicode"/>
              </a:rPr>
              <a:t>to</a:t>
            </a:r>
            <a:r>
              <a:rPr sz="2000" spc="-12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65" dirty="0">
                <a:solidFill>
                  <a:srgbClr val="2E3B69"/>
                </a:solidFill>
                <a:latin typeface="Lucida Sans Unicode"/>
                <a:cs typeface="Lucida Sans Unicode"/>
              </a:rPr>
              <a:t>identify</a:t>
            </a:r>
            <a:r>
              <a:rPr sz="2000" spc="-12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110" dirty="0">
                <a:solidFill>
                  <a:srgbClr val="2E3B69"/>
                </a:solidFill>
                <a:latin typeface="Lucida Sans Unicode"/>
                <a:cs typeface="Lucida Sans Unicode"/>
              </a:rPr>
              <a:t>the</a:t>
            </a:r>
            <a:r>
              <a:rPr sz="2000" spc="-12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75" dirty="0">
                <a:solidFill>
                  <a:srgbClr val="2E3B69"/>
                </a:solidFill>
                <a:latin typeface="Lucida Sans Unicode"/>
                <a:cs typeface="Lucida Sans Unicode"/>
              </a:rPr>
              <a:t>top </a:t>
            </a:r>
            <a:r>
              <a:rPr sz="2000" spc="120" dirty="0">
                <a:solidFill>
                  <a:srgbClr val="2E3B69"/>
                </a:solidFill>
                <a:latin typeface="Lucida Sans Unicode"/>
                <a:cs typeface="Lucida Sans Unicode"/>
              </a:rPr>
              <a:t>state</a:t>
            </a:r>
            <a:r>
              <a:rPr sz="2000" spc="-12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80" dirty="0">
                <a:solidFill>
                  <a:srgbClr val="2E3B69"/>
                </a:solidFill>
                <a:latin typeface="Lucida Sans Unicode"/>
                <a:cs typeface="Lucida Sans Unicode"/>
              </a:rPr>
              <a:t>with</a:t>
            </a:r>
            <a:r>
              <a:rPr sz="2000" spc="-12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110" dirty="0">
                <a:solidFill>
                  <a:srgbClr val="2E3B69"/>
                </a:solidFill>
                <a:latin typeface="Lucida Sans Unicode"/>
                <a:cs typeface="Lucida Sans Unicode"/>
              </a:rPr>
              <a:t>the</a:t>
            </a:r>
            <a:r>
              <a:rPr sz="2000" spc="-12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70" dirty="0">
                <a:solidFill>
                  <a:srgbClr val="2E3B69"/>
                </a:solidFill>
                <a:latin typeface="Lucida Sans Unicode"/>
                <a:cs typeface="Lucida Sans Unicode"/>
              </a:rPr>
              <a:t>highest</a:t>
            </a:r>
            <a:r>
              <a:rPr sz="2000" spc="-12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90" dirty="0">
                <a:solidFill>
                  <a:srgbClr val="2E3B69"/>
                </a:solidFill>
                <a:latin typeface="Lucida Sans Unicode"/>
                <a:cs typeface="Lucida Sans Unicode"/>
              </a:rPr>
              <a:t>number</a:t>
            </a:r>
            <a:r>
              <a:rPr sz="2000" spc="-12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60" dirty="0">
                <a:solidFill>
                  <a:srgbClr val="2E3B69"/>
                </a:solidFill>
                <a:latin typeface="Lucida Sans Unicode"/>
                <a:cs typeface="Lucida Sans Unicode"/>
              </a:rPr>
              <a:t>of </a:t>
            </a:r>
            <a:r>
              <a:rPr sz="2000" spc="90" dirty="0">
                <a:solidFill>
                  <a:srgbClr val="2E3B69"/>
                </a:solidFill>
                <a:latin typeface="Lucida Sans Unicode"/>
                <a:cs typeface="Lucida Sans Unicode"/>
              </a:rPr>
              <a:t>people</a:t>
            </a:r>
            <a:r>
              <a:rPr sz="2000" spc="-14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80" dirty="0">
                <a:solidFill>
                  <a:srgbClr val="2E3B69"/>
                </a:solidFill>
                <a:latin typeface="Lucida Sans Unicode"/>
                <a:cs typeface="Lucida Sans Unicode"/>
              </a:rPr>
              <a:t>with</a:t>
            </a:r>
            <a:r>
              <a:rPr sz="2000" spc="-13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100" dirty="0">
                <a:solidFill>
                  <a:srgbClr val="2E3B69"/>
                </a:solidFill>
                <a:latin typeface="Lucida Sans Unicode"/>
                <a:cs typeface="Lucida Sans Unicode"/>
              </a:rPr>
              <a:t>diabetes</a:t>
            </a:r>
            <a:r>
              <a:rPr sz="2000" spc="-13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70" dirty="0">
                <a:solidFill>
                  <a:srgbClr val="2E3B69"/>
                </a:solidFill>
                <a:latin typeface="Lucida Sans Unicode"/>
                <a:cs typeface="Lucida Sans Unicode"/>
              </a:rPr>
              <a:t>and</a:t>
            </a:r>
            <a:endParaRPr sz="2000">
              <a:latin typeface="Lucida Sans Unicode"/>
              <a:cs typeface="Lucida Sans Unicode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453800" y="1297840"/>
            <a:ext cx="12977495" cy="7125970"/>
            <a:chOff x="2453800" y="1297840"/>
            <a:chExt cx="12977495" cy="7125970"/>
          </a:xfrm>
        </p:grpSpPr>
        <p:sp>
          <p:nvSpPr>
            <p:cNvPr id="23" name="object 23"/>
            <p:cNvSpPr/>
            <p:nvPr/>
          </p:nvSpPr>
          <p:spPr>
            <a:xfrm>
              <a:off x="2453792" y="1297850"/>
              <a:ext cx="742950" cy="7125970"/>
            </a:xfrm>
            <a:custGeom>
              <a:avLst/>
              <a:gdLst/>
              <a:ahLst/>
              <a:cxnLst/>
              <a:rect l="l" t="t" r="r" b="b"/>
              <a:pathLst>
                <a:path w="742950" h="7125970">
                  <a:moveTo>
                    <a:pt x="437248" y="97523"/>
                  </a:moveTo>
                  <a:lnTo>
                    <a:pt x="427570" y="58724"/>
                  </a:lnTo>
                  <a:lnTo>
                    <a:pt x="403694" y="26555"/>
                  </a:lnTo>
                  <a:lnTo>
                    <a:pt x="369265" y="5930"/>
                  </a:lnTo>
                  <a:lnTo>
                    <a:pt x="329526" y="0"/>
                  </a:lnTo>
                  <a:lnTo>
                    <a:pt x="322834" y="533"/>
                  </a:lnTo>
                  <a:lnTo>
                    <a:pt x="284543" y="12687"/>
                  </a:lnTo>
                  <a:lnTo>
                    <a:pt x="253860" y="38506"/>
                  </a:lnTo>
                  <a:lnTo>
                    <a:pt x="235445" y="74053"/>
                  </a:lnTo>
                  <a:lnTo>
                    <a:pt x="231698" y="100520"/>
                  </a:lnTo>
                  <a:lnTo>
                    <a:pt x="231711" y="107149"/>
                  </a:lnTo>
                  <a:lnTo>
                    <a:pt x="241960" y="145262"/>
                  </a:lnTo>
                  <a:lnTo>
                    <a:pt x="265912" y="176695"/>
                  </a:lnTo>
                  <a:lnTo>
                    <a:pt x="300024" y="196799"/>
                  </a:lnTo>
                  <a:lnTo>
                    <a:pt x="339242" y="202590"/>
                  </a:lnTo>
                  <a:lnTo>
                    <a:pt x="345846" y="202069"/>
                  </a:lnTo>
                  <a:lnTo>
                    <a:pt x="383667" y="190233"/>
                  </a:lnTo>
                  <a:lnTo>
                    <a:pt x="414185" y="165061"/>
                  </a:lnTo>
                  <a:lnTo>
                    <a:pt x="432892" y="130276"/>
                  </a:lnTo>
                  <a:lnTo>
                    <a:pt x="437248" y="97523"/>
                  </a:lnTo>
                  <a:close/>
                </a:path>
                <a:path w="742950" h="7125970">
                  <a:moveTo>
                    <a:pt x="481431" y="2175929"/>
                  </a:moveTo>
                  <a:lnTo>
                    <a:pt x="476110" y="2148040"/>
                  </a:lnTo>
                  <a:lnTo>
                    <a:pt x="461619" y="2125268"/>
                  </a:lnTo>
                  <a:lnTo>
                    <a:pt x="440131" y="2109914"/>
                  </a:lnTo>
                  <a:lnTo>
                    <a:pt x="413829" y="2104288"/>
                  </a:lnTo>
                  <a:lnTo>
                    <a:pt x="100342" y="2104288"/>
                  </a:lnTo>
                  <a:lnTo>
                    <a:pt x="74041" y="2109914"/>
                  </a:lnTo>
                  <a:lnTo>
                    <a:pt x="52552" y="2125268"/>
                  </a:lnTo>
                  <a:lnTo>
                    <a:pt x="38061" y="2148052"/>
                  </a:lnTo>
                  <a:lnTo>
                    <a:pt x="32753" y="2175929"/>
                  </a:lnTo>
                  <a:lnTo>
                    <a:pt x="32753" y="2329002"/>
                  </a:lnTo>
                  <a:lnTo>
                    <a:pt x="38061" y="2356878"/>
                  </a:lnTo>
                  <a:lnTo>
                    <a:pt x="52552" y="2379662"/>
                  </a:lnTo>
                  <a:lnTo>
                    <a:pt x="74041" y="2395016"/>
                  </a:lnTo>
                  <a:lnTo>
                    <a:pt x="100342" y="2400643"/>
                  </a:lnTo>
                  <a:lnTo>
                    <a:pt x="152082" y="2400643"/>
                  </a:lnTo>
                  <a:lnTo>
                    <a:pt x="152082" y="2489898"/>
                  </a:lnTo>
                  <a:lnTo>
                    <a:pt x="158407" y="2493175"/>
                  </a:lnTo>
                  <a:lnTo>
                    <a:pt x="235635" y="2400655"/>
                  </a:lnTo>
                  <a:lnTo>
                    <a:pt x="308838" y="2400655"/>
                  </a:lnTo>
                  <a:lnTo>
                    <a:pt x="307835" y="2396274"/>
                  </a:lnTo>
                  <a:lnTo>
                    <a:pt x="307263" y="2391740"/>
                  </a:lnTo>
                  <a:lnTo>
                    <a:pt x="307263" y="2387041"/>
                  </a:lnTo>
                  <a:lnTo>
                    <a:pt x="307263" y="2263330"/>
                  </a:lnTo>
                  <a:lnTo>
                    <a:pt x="311556" y="2240788"/>
                  </a:lnTo>
                  <a:lnTo>
                    <a:pt x="323265" y="2222385"/>
                  </a:lnTo>
                  <a:lnTo>
                    <a:pt x="340626" y="2209965"/>
                  </a:lnTo>
                  <a:lnTo>
                    <a:pt x="361899" y="2205418"/>
                  </a:lnTo>
                  <a:lnTo>
                    <a:pt x="481431" y="2205418"/>
                  </a:lnTo>
                  <a:lnTo>
                    <a:pt x="481431" y="2175929"/>
                  </a:lnTo>
                  <a:close/>
                </a:path>
                <a:path w="742950" h="7125970">
                  <a:moveTo>
                    <a:pt x="709028" y="2283726"/>
                  </a:moveTo>
                  <a:lnTo>
                    <a:pt x="705154" y="2263394"/>
                  </a:lnTo>
                  <a:lnTo>
                    <a:pt x="694588" y="2246795"/>
                  </a:lnTo>
                  <a:lnTo>
                    <a:pt x="678916" y="2235593"/>
                  </a:lnTo>
                  <a:lnTo>
                    <a:pt x="659739" y="2231491"/>
                  </a:lnTo>
                  <a:lnTo>
                    <a:pt x="387565" y="2231491"/>
                  </a:lnTo>
                  <a:lnTo>
                    <a:pt x="368376" y="2235593"/>
                  </a:lnTo>
                  <a:lnTo>
                    <a:pt x="352717" y="2246782"/>
                  </a:lnTo>
                  <a:lnTo>
                    <a:pt x="342150" y="2263394"/>
                  </a:lnTo>
                  <a:lnTo>
                    <a:pt x="338277" y="2283726"/>
                  </a:lnTo>
                  <a:lnTo>
                    <a:pt x="338277" y="2421826"/>
                  </a:lnTo>
                  <a:lnTo>
                    <a:pt x="342150" y="2442146"/>
                  </a:lnTo>
                  <a:lnTo>
                    <a:pt x="352717" y="2458745"/>
                  </a:lnTo>
                  <a:lnTo>
                    <a:pt x="368376" y="2469946"/>
                  </a:lnTo>
                  <a:lnTo>
                    <a:pt x="387565" y="2474049"/>
                  </a:lnTo>
                  <a:lnTo>
                    <a:pt x="517486" y="2474049"/>
                  </a:lnTo>
                  <a:lnTo>
                    <a:pt x="573773" y="2541524"/>
                  </a:lnTo>
                  <a:lnTo>
                    <a:pt x="578383" y="2539111"/>
                  </a:lnTo>
                  <a:lnTo>
                    <a:pt x="578383" y="2474049"/>
                  </a:lnTo>
                  <a:lnTo>
                    <a:pt x="659739" y="2474049"/>
                  </a:lnTo>
                  <a:lnTo>
                    <a:pt x="678916" y="2469946"/>
                  </a:lnTo>
                  <a:lnTo>
                    <a:pt x="694588" y="2458745"/>
                  </a:lnTo>
                  <a:lnTo>
                    <a:pt x="705154" y="2442146"/>
                  </a:lnTo>
                  <a:lnTo>
                    <a:pt x="709028" y="2421826"/>
                  </a:lnTo>
                  <a:lnTo>
                    <a:pt x="709028" y="2283726"/>
                  </a:lnTo>
                  <a:close/>
                </a:path>
                <a:path w="742950" h="7125970">
                  <a:moveTo>
                    <a:pt x="709091" y="6531889"/>
                  </a:moveTo>
                  <a:lnTo>
                    <a:pt x="704189" y="6520040"/>
                  </a:lnTo>
                  <a:lnTo>
                    <a:pt x="698411" y="6516179"/>
                  </a:lnTo>
                  <a:lnTo>
                    <a:pt x="653732" y="6516179"/>
                  </a:lnTo>
                  <a:lnTo>
                    <a:pt x="653732" y="6547879"/>
                  </a:lnTo>
                  <a:lnTo>
                    <a:pt x="630961" y="6570650"/>
                  </a:lnTo>
                  <a:lnTo>
                    <a:pt x="587705" y="6570650"/>
                  </a:lnTo>
                  <a:lnTo>
                    <a:pt x="587705" y="6527406"/>
                  </a:lnTo>
                  <a:lnTo>
                    <a:pt x="610476" y="6504622"/>
                  </a:lnTo>
                  <a:lnTo>
                    <a:pt x="610476" y="6540779"/>
                  </a:lnTo>
                  <a:lnTo>
                    <a:pt x="617575" y="6547879"/>
                  </a:lnTo>
                  <a:lnTo>
                    <a:pt x="653732" y="6547879"/>
                  </a:lnTo>
                  <a:lnTo>
                    <a:pt x="653732" y="6516179"/>
                  </a:lnTo>
                  <a:lnTo>
                    <a:pt x="642175" y="6516179"/>
                  </a:lnTo>
                  <a:lnTo>
                    <a:pt x="642175" y="6504622"/>
                  </a:lnTo>
                  <a:lnTo>
                    <a:pt x="642175" y="6459956"/>
                  </a:lnTo>
                  <a:lnTo>
                    <a:pt x="638314" y="6454178"/>
                  </a:lnTo>
                  <a:lnTo>
                    <a:pt x="626465" y="6449263"/>
                  </a:lnTo>
                  <a:lnTo>
                    <a:pt x="619658" y="6450622"/>
                  </a:lnTo>
                  <a:lnTo>
                    <a:pt x="557682" y="6512598"/>
                  </a:lnTo>
                  <a:lnTo>
                    <a:pt x="556006" y="6516637"/>
                  </a:lnTo>
                  <a:lnTo>
                    <a:pt x="556006" y="6579933"/>
                  </a:lnTo>
                  <a:lnTo>
                    <a:pt x="541337" y="6594615"/>
                  </a:lnTo>
                  <a:lnTo>
                    <a:pt x="497700" y="6561798"/>
                  </a:lnTo>
                  <a:lnTo>
                    <a:pt x="469950" y="6547879"/>
                  </a:lnTo>
                  <a:lnTo>
                    <a:pt x="448525" y="6537122"/>
                  </a:lnTo>
                  <a:lnTo>
                    <a:pt x="394779" y="6521577"/>
                  </a:lnTo>
                  <a:lnTo>
                    <a:pt x="337515" y="6516179"/>
                  </a:lnTo>
                  <a:lnTo>
                    <a:pt x="288137" y="6520180"/>
                  </a:lnTo>
                  <a:lnTo>
                    <a:pt x="241300" y="6531737"/>
                  </a:lnTo>
                  <a:lnTo>
                    <a:pt x="197599" y="6550241"/>
                  </a:lnTo>
                  <a:lnTo>
                    <a:pt x="157670" y="6575044"/>
                  </a:lnTo>
                  <a:lnTo>
                    <a:pt x="122148" y="6605524"/>
                  </a:lnTo>
                  <a:lnTo>
                    <a:pt x="91681" y="6641033"/>
                  </a:lnTo>
                  <a:lnTo>
                    <a:pt x="66878" y="6680962"/>
                  </a:lnTo>
                  <a:lnTo>
                    <a:pt x="48374" y="6724663"/>
                  </a:lnTo>
                  <a:lnTo>
                    <a:pt x="36804" y="6771500"/>
                  </a:lnTo>
                  <a:lnTo>
                    <a:pt x="32816" y="6820865"/>
                  </a:lnTo>
                  <a:lnTo>
                    <a:pt x="36804" y="6870217"/>
                  </a:lnTo>
                  <a:lnTo>
                    <a:pt x="48374" y="6917068"/>
                  </a:lnTo>
                  <a:lnTo>
                    <a:pt x="66878" y="6960756"/>
                  </a:lnTo>
                  <a:lnTo>
                    <a:pt x="91681" y="7000684"/>
                  </a:lnTo>
                  <a:lnTo>
                    <a:pt x="122148" y="7036206"/>
                  </a:lnTo>
                  <a:lnTo>
                    <a:pt x="157670" y="7066686"/>
                  </a:lnTo>
                  <a:lnTo>
                    <a:pt x="197599" y="7091489"/>
                  </a:lnTo>
                  <a:lnTo>
                    <a:pt x="241300" y="7109981"/>
                  </a:lnTo>
                  <a:lnTo>
                    <a:pt x="288137" y="7121550"/>
                  </a:lnTo>
                  <a:lnTo>
                    <a:pt x="337489" y="7125538"/>
                  </a:lnTo>
                  <a:lnTo>
                    <a:pt x="386854" y="7121550"/>
                  </a:lnTo>
                  <a:lnTo>
                    <a:pt x="433692" y="7109981"/>
                  </a:lnTo>
                  <a:lnTo>
                    <a:pt x="471817" y="7093852"/>
                  </a:lnTo>
                  <a:lnTo>
                    <a:pt x="517321" y="7066686"/>
                  </a:lnTo>
                  <a:lnTo>
                    <a:pt x="552843" y="7036206"/>
                  </a:lnTo>
                  <a:lnTo>
                    <a:pt x="583311" y="7000684"/>
                  </a:lnTo>
                  <a:lnTo>
                    <a:pt x="608114" y="6960756"/>
                  </a:lnTo>
                  <a:lnTo>
                    <a:pt x="626618" y="6917068"/>
                  </a:lnTo>
                  <a:lnTo>
                    <a:pt x="638187" y="6870217"/>
                  </a:lnTo>
                  <a:lnTo>
                    <a:pt x="642175" y="6820865"/>
                  </a:lnTo>
                  <a:lnTo>
                    <a:pt x="636778" y="6763575"/>
                  </a:lnTo>
                  <a:lnTo>
                    <a:pt x="621233" y="6709842"/>
                  </a:lnTo>
                  <a:lnTo>
                    <a:pt x="610476" y="6688404"/>
                  </a:lnTo>
                  <a:lnTo>
                    <a:pt x="610476" y="6820865"/>
                  </a:lnTo>
                  <a:lnTo>
                    <a:pt x="606069" y="6869874"/>
                  </a:lnTo>
                  <a:lnTo>
                    <a:pt x="593369" y="6916013"/>
                  </a:lnTo>
                  <a:lnTo>
                    <a:pt x="573151" y="6958533"/>
                  </a:lnTo>
                  <a:lnTo>
                    <a:pt x="546201" y="6996646"/>
                  </a:lnTo>
                  <a:lnTo>
                    <a:pt x="513283" y="7029564"/>
                  </a:lnTo>
                  <a:lnTo>
                    <a:pt x="475170" y="7056526"/>
                  </a:lnTo>
                  <a:lnTo>
                    <a:pt x="432650" y="7076745"/>
                  </a:lnTo>
                  <a:lnTo>
                    <a:pt x="386499" y="7089445"/>
                  </a:lnTo>
                  <a:lnTo>
                    <a:pt x="337489" y="7093852"/>
                  </a:lnTo>
                  <a:lnTo>
                    <a:pt x="288493" y="7089445"/>
                  </a:lnTo>
                  <a:lnTo>
                    <a:pt x="242341" y="7076745"/>
                  </a:lnTo>
                  <a:lnTo>
                    <a:pt x="199821" y="7056526"/>
                  </a:lnTo>
                  <a:lnTo>
                    <a:pt x="161721" y="7029564"/>
                  </a:lnTo>
                  <a:lnTo>
                    <a:pt x="128790" y="6996646"/>
                  </a:lnTo>
                  <a:lnTo>
                    <a:pt x="101841" y="6958533"/>
                  </a:lnTo>
                  <a:lnTo>
                    <a:pt x="81622" y="6916013"/>
                  </a:lnTo>
                  <a:lnTo>
                    <a:pt x="68922" y="6869874"/>
                  </a:lnTo>
                  <a:lnTo>
                    <a:pt x="64516" y="6820865"/>
                  </a:lnTo>
                  <a:lnTo>
                    <a:pt x="68922" y="6771856"/>
                  </a:lnTo>
                  <a:lnTo>
                    <a:pt x="81622" y="6725704"/>
                  </a:lnTo>
                  <a:lnTo>
                    <a:pt x="101841" y="6683184"/>
                  </a:lnTo>
                  <a:lnTo>
                    <a:pt x="128790" y="6645084"/>
                  </a:lnTo>
                  <a:lnTo>
                    <a:pt x="161709" y="6612166"/>
                  </a:lnTo>
                  <a:lnTo>
                    <a:pt x="199821" y="6585204"/>
                  </a:lnTo>
                  <a:lnTo>
                    <a:pt x="242341" y="6564985"/>
                  </a:lnTo>
                  <a:lnTo>
                    <a:pt x="288493" y="6552285"/>
                  </a:lnTo>
                  <a:lnTo>
                    <a:pt x="337489" y="6547879"/>
                  </a:lnTo>
                  <a:lnTo>
                    <a:pt x="388404" y="6552641"/>
                  </a:lnTo>
                  <a:lnTo>
                    <a:pt x="436181" y="6566344"/>
                  </a:lnTo>
                  <a:lnTo>
                    <a:pt x="479971" y="6588099"/>
                  </a:lnTo>
                  <a:lnTo>
                    <a:pt x="518896" y="6617055"/>
                  </a:lnTo>
                  <a:lnTo>
                    <a:pt x="460514" y="6675437"/>
                  </a:lnTo>
                  <a:lnTo>
                    <a:pt x="433857" y="6656502"/>
                  </a:lnTo>
                  <a:lnTo>
                    <a:pt x="404114" y="6642303"/>
                  </a:lnTo>
                  <a:lnTo>
                    <a:pt x="371805" y="6633388"/>
                  </a:lnTo>
                  <a:lnTo>
                    <a:pt x="337489" y="6630289"/>
                  </a:lnTo>
                  <a:lnTo>
                    <a:pt x="293852" y="6635331"/>
                  </a:lnTo>
                  <a:lnTo>
                    <a:pt x="253758" y="6649682"/>
                  </a:lnTo>
                  <a:lnTo>
                    <a:pt x="218376" y="6672212"/>
                  </a:lnTo>
                  <a:lnTo>
                    <a:pt x="188836" y="6701739"/>
                  </a:lnTo>
                  <a:lnTo>
                    <a:pt x="166319" y="6737121"/>
                  </a:lnTo>
                  <a:lnTo>
                    <a:pt x="151968" y="6777215"/>
                  </a:lnTo>
                  <a:lnTo>
                    <a:pt x="146926" y="6820865"/>
                  </a:lnTo>
                  <a:lnTo>
                    <a:pt x="151968" y="6864502"/>
                  </a:lnTo>
                  <a:lnTo>
                    <a:pt x="166319" y="6904596"/>
                  </a:lnTo>
                  <a:lnTo>
                    <a:pt x="188836" y="6939991"/>
                  </a:lnTo>
                  <a:lnTo>
                    <a:pt x="218376" y="6969519"/>
                  </a:lnTo>
                  <a:lnTo>
                    <a:pt x="253758" y="6992036"/>
                  </a:lnTo>
                  <a:lnTo>
                    <a:pt x="293852" y="7006399"/>
                  </a:lnTo>
                  <a:lnTo>
                    <a:pt x="337489" y="7011441"/>
                  </a:lnTo>
                  <a:lnTo>
                    <a:pt x="381139" y="7006399"/>
                  </a:lnTo>
                  <a:lnTo>
                    <a:pt x="421233" y="6992036"/>
                  </a:lnTo>
                  <a:lnTo>
                    <a:pt x="456615" y="6969519"/>
                  </a:lnTo>
                  <a:lnTo>
                    <a:pt x="486156" y="6939991"/>
                  </a:lnTo>
                  <a:lnTo>
                    <a:pt x="508673" y="6904596"/>
                  </a:lnTo>
                  <a:lnTo>
                    <a:pt x="523024" y="6864502"/>
                  </a:lnTo>
                  <a:lnTo>
                    <a:pt x="528066" y="6820865"/>
                  </a:lnTo>
                  <a:lnTo>
                    <a:pt x="524979" y="6786550"/>
                  </a:lnTo>
                  <a:lnTo>
                    <a:pt x="501853" y="6724497"/>
                  </a:lnTo>
                  <a:lnTo>
                    <a:pt x="496379" y="6820865"/>
                  </a:lnTo>
                  <a:lnTo>
                    <a:pt x="488264" y="6871030"/>
                  </a:lnTo>
                  <a:lnTo>
                    <a:pt x="465683" y="6914629"/>
                  </a:lnTo>
                  <a:lnTo>
                    <a:pt x="431266" y="6949046"/>
                  </a:lnTo>
                  <a:lnTo>
                    <a:pt x="387667" y="6971627"/>
                  </a:lnTo>
                  <a:lnTo>
                    <a:pt x="337502" y="6979742"/>
                  </a:lnTo>
                  <a:lnTo>
                    <a:pt x="287337" y="6971627"/>
                  </a:lnTo>
                  <a:lnTo>
                    <a:pt x="243725" y="6949046"/>
                  </a:lnTo>
                  <a:lnTo>
                    <a:pt x="209308" y="6914629"/>
                  </a:lnTo>
                  <a:lnTo>
                    <a:pt x="186728" y="6871030"/>
                  </a:lnTo>
                  <a:lnTo>
                    <a:pt x="178625" y="6820865"/>
                  </a:lnTo>
                  <a:lnTo>
                    <a:pt x="186728" y="6770700"/>
                  </a:lnTo>
                  <a:lnTo>
                    <a:pt x="209308" y="6727088"/>
                  </a:lnTo>
                  <a:lnTo>
                    <a:pt x="243725" y="6692684"/>
                  </a:lnTo>
                  <a:lnTo>
                    <a:pt x="287337" y="6670091"/>
                  </a:lnTo>
                  <a:lnTo>
                    <a:pt x="337502" y="6661988"/>
                  </a:lnTo>
                  <a:lnTo>
                    <a:pt x="365429" y="6664439"/>
                  </a:lnTo>
                  <a:lnTo>
                    <a:pt x="391769" y="6671538"/>
                  </a:lnTo>
                  <a:lnTo>
                    <a:pt x="416115" y="6682841"/>
                  </a:lnTo>
                  <a:lnTo>
                    <a:pt x="438023" y="6697929"/>
                  </a:lnTo>
                  <a:lnTo>
                    <a:pt x="389394" y="6746557"/>
                  </a:lnTo>
                  <a:lnTo>
                    <a:pt x="389394" y="6812318"/>
                  </a:lnTo>
                  <a:lnTo>
                    <a:pt x="389394" y="6820865"/>
                  </a:lnTo>
                  <a:lnTo>
                    <a:pt x="385318" y="6841045"/>
                  </a:lnTo>
                  <a:lnTo>
                    <a:pt x="374180" y="6857543"/>
                  </a:lnTo>
                  <a:lnTo>
                    <a:pt x="357682" y="6868681"/>
                  </a:lnTo>
                  <a:lnTo>
                    <a:pt x="337489" y="6872770"/>
                  </a:lnTo>
                  <a:lnTo>
                    <a:pt x="317309" y="6868681"/>
                  </a:lnTo>
                  <a:lnTo>
                    <a:pt x="300812" y="6857543"/>
                  </a:lnTo>
                  <a:lnTo>
                    <a:pt x="289674" y="6841045"/>
                  </a:lnTo>
                  <a:lnTo>
                    <a:pt x="285597" y="6820865"/>
                  </a:lnTo>
                  <a:lnTo>
                    <a:pt x="289674" y="6800685"/>
                  </a:lnTo>
                  <a:lnTo>
                    <a:pt x="300812" y="6784175"/>
                  </a:lnTo>
                  <a:lnTo>
                    <a:pt x="317309" y="6773050"/>
                  </a:lnTo>
                  <a:lnTo>
                    <a:pt x="337489" y="6768960"/>
                  </a:lnTo>
                  <a:lnTo>
                    <a:pt x="346036" y="6768960"/>
                  </a:lnTo>
                  <a:lnTo>
                    <a:pt x="354101" y="6771056"/>
                  </a:lnTo>
                  <a:lnTo>
                    <a:pt x="361226" y="6774726"/>
                  </a:lnTo>
                  <a:lnTo>
                    <a:pt x="326288" y="6809651"/>
                  </a:lnTo>
                  <a:lnTo>
                    <a:pt x="322808" y="6814896"/>
                  </a:lnTo>
                  <a:lnTo>
                    <a:pt x="321652" y="6820865"/>
                  </a:lnTo>
                  <a:lnTo>
                    <a:pt x="322808" y="6826834"/>
                  </a:lnTo>
                  <a:lnTo>
                    <a:pt x="326288" y="6832066"/>
                  </a:lnTo>
                  <a:lnTo>
                    <a:pt x="329387" y="6835165"/>
                  </a:lnTo>
                  <a:lnTo>
                    <a:pt x="333438" y="6836715"/>
                  </a:lnTo>
                  <a:lnTo>
                    <a:pt x="341553" y="6836715"/>
                  </a:lnTo>
                  <a:lnTo>
                    <a:pt x="345605" y="6835165"/>
                  </a:lnTo>
                  <a:lnTo>
                    <a:pt x="383628" y="6797141"/>
                  </a:lnTo>
                  <a:lnTo>
                    <a:pt x="387311" y="6804253"/>
                  </a:lnTo>
                  <a:lnTo>
                    <a:pt x="389394" y="6812318"/>
                  </a:lnTo>
                  <a:lnTo>
                    <a:pt x="389394" y="6746557"/>
                  </a:lnTo>
                  <a:lnTo>
                    <a:pt x="384314" y="6751637"/>
                  </a:lnTo>
                  <a:lnTo>
                    <a:pt x="373799" y="6745567"/>
                  </a:lnTo>
                  <a:lnTo>
                    <a:pt x="362394" y="6741046"/>
                  </a:lnTo>
                  <a:lnTo>
                    <a:pt x="350240" y="6738239"/>
                  </a:lnTo>
                  <a:lnTo>
                    <a:pt x="337502" y="6737261"/>
                  </a:lnTo>
                  <a:lnTo>
                    <a:pt x="304990" y="6743840"/>
                  </a:lnTo>
                  <a:lnTo>
                    <a:pt x="278409" y="6761772"/>
                  </a:lnTo>
                  <a:lnTo>
                    <a:pt x="260477" y="6788353"/>
                  </a:lnTo>
                  <a:lnTo>
                    <a:pt x="253898" y="6820865"/>
                  </a:lnTo>
                  <a:lnTo>
                    <a:pt x="260477" y="6853377"/>
                  </a:lnTo>
                  <a:lnTo>
                    <a:pt x="278409" y="6879945"/>
                  </a:lnTo>
                  <a:lnTo>
                    <a:pt x="304990" y="6897878"/>
                  </a:lnTo>
                  <a:lnTo>
                    <a:pt x="337502" y="6904469"/>
                  </a:lnTo>
                  <a:lnTo>
                    <a:pt x="370001" y="6897878"/>
                  </a:lnTo>
                  <a:lnTo>
                    <a:pt x="396582" y="6879945"/>
                  </a:lnTo>
                  <a:lnTo>
                    <a:pt x="401434" y="6872770"/>
                  </a:lnTo>
                  <a:lnTo>
                    <a:pt x="414515" y="6853377"/>
                  </a:lnTo>
                  <a:lnTo>
                    <a:pt x="421093" y="6820865"/>
                  </a:lnTo>
                  <a:lnTo>
                    <a:pt x="420128" y="6808114"/>
                  </a:lnTo>
                  <a:lnTo>
                    <a:pt x="417576" y="6797141"/>
                  </a:lnTo>
                  <a:lnTo>
                    <a:pt x="417309" y="6795973"/>
                  </a:lnTo>
                  <a:lnTo>
                    <a:pt x="412800" y="6784568"/>
                  </a:lnTo>
                  <a:lnTo>
                    <a:pt x="406730" y="6774053"/>
                  </a:lnTo>
                  <a:lnTo>
                    <a:pt x="411810" y="6768960"/>
                  </a:lnTo>
                  <a:lnTo>
                    <a:pt x="429133" y="6751637"/>
                  </a:lnTo>
                  <a:lnTo>
                    <a:pt x="460438" y="6720332"/>
                  </a:lnTo>
                  <a:lnTo>
                    <a:pt x="475526" y="6742252"/>
                  </a:lnTo>
                  <a:lnTo>
                    <a:pt x="486829" y="6766585"/>
                  </a:lnTo>
                  <a:lnTo>
                    <a:pt x="493915" y="6792938"/>
                  </a:lnTo>
                  <a:lnTo>
                    <a:pt x="496379" y="6820865"/>
                  </a:lnTo>
                  <a:lnTo>
                    <a:pt x="496379" y="6716801"/>
                  </a:lnTo>
                  <a:lnTo>
                    <a:pt x="482930" y="6697853"/>
                  </a:lnTo>
                  <a:lnTo>
                    <a:pt x="505345" y="6675437"/>
                  </a:lnTo>
                  <a:lnTo>
                    <a:pt x="541299" y="6639471"/>
                  </a:lnTo>
                  <a:lnTo>
                    <a:pt x="570255" y="6678384"/>
                  </a:lnTo>
                  <a:lnTo>
                    <a:pt x="592023" y="6722173"/>
                  </a:lnTo>
                  <a:lnTo>
                    <a:pt x="605713" y="6769951"/>
                  </a:lnTo>
                  <a:lnTo>
                    <a:pt x="610476" y="6820865"/>
                  </a:lnTo>
                  <a:lnTo>
                    <a:pt x="610476" y="6688404"/>
                  </a:lnTo>
                  <a:lnTo>
                    <a:pt x="596557" y="6660655"/>
                  </a:lnTo>
                  <a:lnTo>
                    <a:pt x="580631" y="6639471"/>
                  </a:lnTo>
                  <a:lnTo>
                    <a:pt x="563753" y="6617030"/>
                  </a:lnTo>
                  <a:lnTo>
                    <a:pt x="578421" y="6602349"/>
                  </a:lnTo>
                  <a:lnTo>
                    <a:pt x="641731" y="6602349"/>
                  </a:lnTo>
                  <a:lnTo>
                    <a:pt x="645756" y="6600685"/>
                  </a:lnTo>
                  <a:lnTo>
                    <a:pt x="651827" y="6594615"/>
                  </a:lnTo>
                  <a:lnTo>
                    <a:pt x="675779" y="6570650"/>
                  </a:lnTo>
                  <a:lnTo>
                    <a:pt x="707732" y="6538709"/>
                  </a:lnTo>
                  <a:lnTo>
                    <a:pt x="709091" y="6531889"/>
                  </a:lnTo>
                  <a:close/>
                </a:path>
                <a:path w="742950" h="7125970">
                  <a:moveTo>
                    <a:pt x="720648" y="287007"/>
                  </a:moveTo>
                  <a:lnTo>
                    <a:pt x="720636" y="245656"/>
                  </a:lnTo>
                  <a:lnTo>
                    <a:pt x="720521" y="240030"/>
                  </a:lnTo>
                  <a:lnTo>
                    <a:pt x="717842" y="235254"/>
                  </a:lnTo>
                  <a:lnTo>
                    <a:pt x="712609" y="231902"/>
                  </a:lnTo>
                  <a:lnTo>
                    <a:pt x="709358" y="226847"/>
                  </a:lnTo>
                  <a:lnTo>
                    <a:pt x="704723" y="224332"/>
                  </a:lnTo>
                  <a:lnTo>
                    <a:pt x="600748" y="224358"/>
                  </a:lnTo>
                  <a:lnTo>
                    <a:pt x="598576" y="224790"/>
                  </a:lnTo>
                  <a:lnTo>
                    <a:pt x="586003" y="239014"/>
                  </a:lnTo>
                  <a:lnTo>
                    <a:pt x="586003" y="243497"/>
                  </a:lnTo>
                  <a:lnTo>
                    <a:pt x="667537" y="258165"/>
                  </a:lnTo>
                  <a:lnTo>
                    <a:pt x="553123" y="372071"/>
                  </a:lnTo>
                  <a:lnTo>
                    <a:pt x="505726" y="419290"/>
                  </a:lnTo>
                  <a:lnTo>
                    <a:pt x="505726" y="372414"/>
                  </a:lnTo>
                  <a:lnTo>
                    <a:pt x="505726" y="372186"/>
                  </a:lnTo>
                  <a:lnTo>
                    <a:pt x="505498" y="372414"/>
                  </a:lnTo>
                  <a:lnTo>
                    <a:pt x="505498" y="372071"/>
                  </a:lnTo>
                  <a:lnTo>
                    <a:pt x="505434" y="331863"/>
                  </a:lnTo>
                  <a:lnTo>
                    <a:pt x="494931" y="293712"/>
                  </a:lnTo>
                  <a:lnTo>
                    <a:pt x="470712" y="262356"/>
                  </a:lnTo>
                  <a:lnTo>
                    <a:pt x="436384" y="242430"/>
                  </a:lnTo>
                  <a:lnTo>
                    <a:pt x="368871" y="236918"/>
                  </a:lnTo>
                  <a:lnTo>
                    <a:pt x="299237" y="236982"/>
                  </a:lnTo>
                  <a:lnTo>
                    <a:pt x="258597" y="237134"/>
                  </a:lnTo>
                  <a:lnTo>
                    <a:pt x="219659" y="247688"/>
                  </a:lnTo>
                  <a:lnTo>
                    <a:pt x="184251" y="277012"/>
                  </a:lnTo>
                  <a:lnTo>
                    <a:pt x="166776" y="313220"/>
                  </a:lnTo>
                  <a:lnTo>
                    <a:pt x="163410" y="351231"/>
                  </a:lnTo>
                  <a:lnTo>
                    <a:pt x="163296" y="366217"/>
                  </a:lnTo>
                  <a:lnTo>
                    <a:pt x="163296" y="372071"/>
                  </a:lnTo>
                  <a:lnTo>
                    <a:pt x="163004" y="371906"/>
                  </a:lnTo>
                  <a:lnTo>
                    <a:pt x="162699" y="371754"/>
                  </a:lnTo>
                  <a:lnTo>
                    <a:pt x="162382" y="371627"/>
                  </a:lnTo>
                  <a:lnTo>
                    <a:pt x="162382" y="430326"/>
                  </a:lnTo>
                  <a:lnTo>
                    <a:pt x="162941" y="433197"/>
                  </a:lnTo>
                  <a:lnTo>
                    <a:pt x="163195" y="436092"/>
                  </a:lnTo>
                  <a:lnTo>
                    <a:pt x="163296" y="574560"/>
                  </a:lnTo>
                  <a:lnTo>
                    <a:pt x="162382" y="574560"/>
                  </a:lnTo>
                  <a:lnTo>
                    <a:pt x="162382" y="606894"/>
                  </a:lnTo>
                  <a:lnTo>
                    <a:pt x="88328" y="680605"/>
                  </a:lnTo>
                  <a:lnTo>
                    <a:pt x="87096" y="682434"/>
                  </a:lnTo>
                  <a:lnTo>
                    <a:pt x="85382" y="686587"/>
                  </a:lnTo>
                  <a:lnTo>
                    <a:pt x="84963" y="688746"/>
                  </a:lnTo>
                  <a:lnTo>
                    <a:pt x="84975" y="693229"/>
                  </a:lnTo>
                  <a:lnTo>
                    <a:pt x="99758" y="707885"/>
                  </a:lnTo>
                  <a:lnTo>
                    <a:pt x="104267" y="707872"/>
                  </a:lnTo>
                  <a:lnTo>
                    <a:pt x="106438" y="707440"/>
                  </a:lnTo>
                  <a:lnTo>
                    <a:pt x="110604" y="705713"/>
                  </a:lnTo>
                  <a:lnTo>
                    <a:pt x="112445" y="704481"/>
                  </a:lnTo>
                  <a:lnTo>
                    <a:pt x="336550" y="481482"/>
                  </a:lnTo>
                  <a:lnTo>
                    <a:pt x="395960" y="540600"/>
                  </a:lnTo>
                  <a:lnTo>
                    <a:pt x="397624" y="541693"/>
                  </a:lnTo>
                  <a:lnTo>
                    <a:pt x="399503" y="542442"/>
                  </a:lnTo>
                  <a:lnTo>
                    <a:pt x="400723" y="544779"/>
                  </a:lnTo>
                  <a:lnTo>
                    <a:pt x="402399" y="546709"/>
                  </a:lnTo>
                  <a:lnTo>
                    <a:pt x="406679" y="549783"/>
                  </a:lnTo>
                  <a:lnTo>
                    <a:pt x="409054" y="550748"/>
                  </a:lnTo>
                  <a:lnTo>
                    <a:pt x="414274" y="551548"/>
                  </a:lnTo>
                  <a:lnTo>
                    <a:pt x="416826" y="551345"/>
                  </a:lnTo>
                  <a:lnTo>
                    <a:pt x="421843" y="549706"/>
                  </a:lnTo>
                  <a:lnTo>
                    <a:pt x="424027" y="548360"/>
                  </a:lnTo>
                  <a:lnTo>
                    <a:pt x="491147" y="481482"/>
                  </a:lnTo>
                  <a:lnTo>
                    <a:pt x="553694" y="419290"/>
                  </a:lnTo>
                  <a:lnTo>
                    <a:pt x="601014" y="372186"/>
                  </a:lnTo>
                  <a:lnTo>
                    <a:pt x="686676" y="287007"/>
                  </a:lnTo>
                  <a:lnTo>
                    <a:pt x="686676" y="353466"/>
                  </a:lnTo>
                  <a:lnTo>
                    <a:pt x="687108" y="355625"/>
                  </a:lnTo>
                  <a:lnTo>
                    <a:pt x="701408" y="368134"/>
                  </a:lnTo>
                  <a:lnTo>
                    <a:pt x="705916" y="368134"/>
                  </a:lnTo>
                  <a:lnTo>
                    <a:pt x="720648" y="353466"/>
                  </a:lnTo>
                  <a:lnTo>
                    <a:pt x="720648" y="287007"/>
                  </a:lnTo>
                  <a:close/>
                </a:path>
                <a:path w="742950" h="7125970">
                  <a:moveTo>
                    <a:pt x="742721" y="4484408"/>
                  </a:moveTo>
                  <a:lnTo>
                    <a:pt x="742632" y="4474248"/>
                  </a:lnTo>
                  <a:lnTo>
                    <a:pt x="742213" y="4461548"/>
                  </a:lnTo>
                  <a:lnTo>
                    <a:pt x="741794" y="4448848"/>
                  </a:lnTo>
                  <a:lnTo>
                    <a:pt x="738327" y="4427258"/>
                  </a:lnTo>
                  <a:lnTo>
                    <a:pt x="731278" y="4408208"/>
                  </a:lnTo>
                  <a:lnTo>
                    <a:pt x="719645" y="4392968"/>
                  </a:lnTo>
                  <a:lnTo>
                    <a:pt x="712749" y="4387418"/>
                  </a:lnTo>
                  <a:lnTo>
                    <a:pt x="712749" y="4461548"/>
                  </a:lnTo>
                  <a:lnTo>
                    <a:pt x="634936" y="4461548"/>
                  </a:lnTo>
                  <a:lnTo>
                    <a:pt x="631266" y="4455198"/>
                  </a:lnTo>
                  <a:lnTo>
                    <a:pt x="629716" y="4453229"/>
                  </a:lnTo>
                  <a:lnTo>
                    <a:pt x="629716" y="4578388"/>
                  </a:lnTo>
                  <a:lnTo>
                    <a:pt x="113004" y="4578388"/>
                  </a:lnTo>
                  <a:lnTo>
                    <a:pt x="114134" y="4550448"/>
                  </a:lnTo>
                  <a:lnTo>
                    <a:pt x="116801" y="4525048"/>
                  </a:lnTo>
                  <a:lnTo>
                    <a:pt x="121488" y="4503458"/>
                  </a:lnTo>
                  <a:lnTo>
                    <a:pt x="128676" y="4484408"/>
                  </a:lnTo>
                  <a:lnTo>
                    <a:pt x="129514" y="4484408"/>
                  </a:lnTo>
                  <a:lnTo>
                    <a:pt x="130187" y="4483138"/>
                  </a:lnTo>
                  <a:lnTo>
                    <a:pt x="171513" y="4441228"/>
                  </a:lnTo>
                  <a:lnTo>
                    <a:pt x="208330" y="4423448"/>
                  </a:lnTo>
                  <a:lnTo>
                    <a:pt x="257543" y="4406938"/>
                  </a:lnTo>
                  <a:lnTo>
                    <a:pt x="320662" y="4389158"/>
                  </a:lnTo>
                  <a:lnTo>
                    <a:pt x="327406" y="4386618"/>
                  </a:lnTo>
                  <a:lnTo>
                    <a:pt x="331787" y="4381538"/>
                  </a:lnTo>
                  <a:lnTo>
                    <a:pt x="331787" y="4375188"/>
                  </a:lnTo>
                  <a:lnTo>
                    <a:pt x="331787" y="4330738"/>
                  </a:lnTo>
                  <a:lnTo>
                    <a:pt x="327406" y="4325658"/>
                  </a:lnTo>
                  <a:lnTo>
                    <a:pt x="321513" y="4323118"/>
                  </a:lnTo>
                  <a:lnTo>
                    <a:pt x="303187" y="4311688"/>
                  </a:lnTo>
                  <a:lnTo>
                    <a:pt x="274739" y="4267238"/>
                  </a:lnTo>
                  <a:lnTo>
                    <a:pt x="261861" y="4218978"/>
                  </a:lnTo>
                  <a:lnTo>
                    <a:pt x="259664" y="4179608"/>
                  </a:lnTo>
                  <a:lnTo>
                    <a:pt x="261213" y="4160558"/>
                  </a:lnTo>
                  <a:lnTo>
                    <a:pt x="277368" y="4109758"/>
                  </a:lnTo>
                  <a:lnTo>
                    <a:pt x="302082" y="4079278"/>
                  </a:lnTo>
                  <a:lnTo>
                    <a:pt x="344043" y="4060228"/>
                  </a:lnTo>
                  <a:lnTo>
                    <a:pt x="371360" y="4057688"/>
                  </a:lnTo>
                  <a:lnTo>
                    <a:pt x="398691" y="4060228"/>
                  </a:lnTo>
                  <a:lnTo>
                    <a:pt x="440639" y="4079278"/>
                  </a:lnTo>
                  <a:lnTo>
                    <a:pt x="465353" y="4109758"/>
                  </a:lnTo>
                  <a:lnTo>
                    <a:pt x="481507" y="4160558"/>
                  </a:lnTo>
                  <a:lnTo>
                    <a:pt x="483057" y="4179608"/>
                  </a:lnTo>
                  <a:lnTo>
                    <a:pt x="483044" y="4189768"/>
                  </a:lnTo>
                  <a:lnTo>
                    <a:pt x="477126" y="4238028"/>
                  </a:lnTo>
                  <a:lnTo>
                    <a:pt x="455002" y="4292638"/>
                  </a:lnTo>
                  <a:lnTo>
                    <a:pt x="420370" y="4324388"/>
                  </a:lnTo>
                  <a:lnTo>
                    <a:pt x="414642" y="4325658"/>
                  </a:lnTo>
                  <a:lnTo>
                    <a:pt x="410933" y="4332008"/>
                  </a:lnTo>
                  <a:lnTo>
                    <a:pt x="410933" y="4381538"/>
                  </a:lnTo>
                  <a:lnTo>
                    <a:pt x="415988" y="4387888"/>
                  </a:lnTo>
                  <a:lnTo>
                    <a:pt x="422732" y="4389158"/>
                  </a:lnTo>
                  <a:lnTo>
                    <a:pt x="485546" y="4406938"/>
                  </a:lnTo>
                  <a:lnTo>
                    <a:pt x="534543" y="4424718"/>
                  </a:lnTo>
                  <a:lnTo>
                    <a:pt x="571246" y="4441228"/>
                  </a:lnTo>
                  <a:lnTo>
                    <a:pt x="603275" y="4467898"/>
                  </a:lnTo>
                  <a:lnTo>
                    <a:pt x="612533" y="4483138"/>
                  </a:lnTo>
                  <a:lnTo>
                    <a:pt x="613206" y="4484408"/>
                  </a:lnTo>
                  <a:lnTo>
                    <a:pt x="625919" y="4525048"/>
                  </a:lnTo>
                  <a:lnTo>
                    <a:pt x="629716" y="4578388"/>
                  </a:lnTo>
                  <a:lnTo>
                    <a:pt x="629716" y="4453229"/>
                  </a:lnTo>
                  <a:lnTo>
                    <a:pt x="601700" y="4425988"/>
                  </a:lnTo>
                  <a:lnTo>
                    <a:pt x="557415" y="4401858"/>
                  </a:lnTo>
                  <a:lnTo>
                    <a:pt x="528828" y="4390428"/>
                  </a:lnTo>
                  <a:lnTo>
                    <a:pt x="537083" y="4387888"/>
                  </a:lnTo>
                  <a:lnTo>
                    <a:pt x="545922" y="4385348"/>
                  </a:lnTo>
                  <a:lnTo>
                    <a:pt x="555409" y="4382808"/>
                  </a:lnTo>
                  <a:lnTo>
                    <a:pt x="565543" y="4378998"/>
                  </a:lnTo>
                  <a:lnTo>
                    <a:pt x="572109" y="4377728"/>
                  </a:lnTo>
                  <a:lnTo>
                    <a:pt x="573862" y="4375188"/>
                  </a:lnTo>
                  <a:lnTo>
                    <a:pt x="576491" y="4371378"/>
                  </a:lnTo>
                  <a:lnTo>
                    <a:pt x="576491" y="4339628"/>
                  </a:lnTo>
                  <a:lnTo>
                    <a:pt x="572287" y="4334548"/>
                  </a:lnTo>
                  <a:lnTo>
                    <a:pt x="566394" y="4332008"/>
                  </a:lnTo>
                  <a:lnTo>
                    <a:pt x="558749" y="4326928"/>
                  </a:lnTo>
                  <a:lnTo>
                    <a:pt x="541045" y="4285018"/>
                  </a:lnTo>
                  <a:lnTo>
                    <a:pt x="539915" y="4267238"/>
                  </a:lnTo>
                  <a:lnTo>
                    <a:pt x="540626" y="4258348"/>
                  </a:lnTo>
                  <a:lnTo>
                    <a:pt x="558761" y="4221518"/>
                  </a:lnTo>
                  <a:lnTo>
                    <a:pt x="589292" y="4211358"/>
                  </a:lnTo>
                  <a:lnTo>
                    <a:pt x="601332" y="4212628"/>
                  </a:lnTo>
                  <a:lnTo>
                    <a:pt x="633984" y="4241838"/>
                  </a:lnTo>
                  <a:lnTo>
                    <a:pt x="638568" y="4265968"/>
                  </a:lnTo>
                  <a:lnTo>
                    <a:pt x="638517" y="4276128"/>
                  </a:lnTo>
                  <a:lnTo>
                    <a:pt x="626110" y="4319308"/>
                  </a:lnTo>
                  <a:lnTo>
                    <a:pt x="605624" y="4334548"/>
                  </a:lnTo>
                  <a:lnTo>
                    <a:pt x="602094" y="4340898"/>
                  </a:lnTo>
                  <a:lnTo>
                    <a:pt x="602094" y="4372648"/>
                  </a:lnTo>
                  <a:lnTo>
                    <a:pt x="607148" y="4377728"/>
                  </a:lnTo>
                  <a:lnTo>
                    <a:pt x="613879" y="4378998"/>
                  </a:lnTo>
                  <a:lnTo>
                    <a:pt x="644664" y="4387888"/>
                  </a:lnTo>
                  <a:lnTo>
                    <a:pt x="686282" y="4405668"/>
                  </a:lnTo>
                  <a:lnTo>
                    <a:pt x="711581" y="4446308"/>
                  </a:lnTo>
                  <a:lnTo>
                    <a:pt x="712749" y="4461548"/>
                  </a:lnTo>
                  <a:lnTo>
                    <a:pt x="712749" y="4387418"/>
                  </a:lnTo>
                  <a:lnTo>
                    <a:pt x="705446" y="4381538"/>
                  </a:lnTo>
                  <a:lnTo>
                    <a:pt x="686828" y="4372648"/>
                  </a:lnTo>
                  <a:lnTo>
                    <a:pt x="663067" y="4363758"/>
                  </a:lnTo>
                  <a:lnTo>
                    <a:pt x="633425" y="4353598"/>
                  </a:lnTo>
                  <a:lnTo>
                    <a:pt x="643801" y="4344708"/>
                  </a:lnTo>
                  <a:lnTo>
                    <a:pt x="664578" y="4301528"/>
                  </a:lnTo>
                  <a:lnTo>
                    <a:pt x="668223" y="4265968"/>
                  </a:lnTo>
                  <a:lnTo>
                    <a:pt x="667270" y="4253268"/>
                  </a:lnTo>
                  <a:lnTo>
                    <a:pt x="664959" y="4241838"/>
                  </a:lnTo>
                  <a:lnTo>
                    <a:pt x="661276" y="4230408"/>
                  </a:lnTo>
                  <a:lnTo>
                    <a:pt x="656158" y="4218978"/>
                  </a:lnTo>
                  <a:lnTo>
                    <a:pt x="651230" y="4211358"/>
                  </a:lnTo>
                  <a:lnTo>
                    <a:pt x="649592" y="4208818"/>
                  </a:lnTo>
                  <a:lnTo>
                    <a:pt x="638581" y="4198658"/>
                  </a:lnTo>
                  <a:lnTo>
                    <a:pt x="624928" y="4189768"/>
                  </a:lnTo>
                  <a:lnTo>
                    <a:pt x="608545" y="4183418"/>
                  </a:lnTo>
                  <a:lnTo>
                    <a:pt x="589292" y="4182148"/>
                  </a:lnTo>
                  <a:lnTo>
                    <a:pt x="570039" y="4183418"/>
                  </a:lnTo>
                  <a:lnTo>
                    <a:pt x="529005" y="4208818"/>
                  </a:lnTo>
                  <a:lnTo>
                    <a:pt x="511314" y="4253268"/>
                  </a:lnTo>
                  <a:lnTo>
                    <a:pt x="510298" y="4265968"/>
                  </a:lnTo>
                  <a:lnTo>
                    <a:pt x="510451" y="4277398"/>
                  </a:lnTo>
                  <a:lnTo>
                    <a:pt x="518972" y="4316768"/>
                  </a:lnTo>
                  <a:lnTo>
                    <a:pt x="544995" y="4353598"/>
                  </a:lnTo>
                  <a:lnTo>
                    <a:pt x="536257" y="4356138"/>
                  </a:lnTo>
                  <a:lnTo>
                    <a:pt x="527964" y="4358678"/>
                  </a:lnTo>
                  <a:lnTo>
                    <a:pt x="520153" y="4361218"/>
                  </a:lnTo>
                  <a:lnTo>
                    <a:pt x="512826" y="4363758"/>
                  </a:lnTo>
                  <a:lnTo>
                    <a:pt x="504926" y="4366298"/>
                  </a:lnTo>
                  <a:lnTo>
                    <a:pt x="497611" y="4370108"/>
                  </a:lnTo>
                  <a:lnTo>
                    <a:pt x="490829" y="4372648"/>
                  </a:lnTo>
                  <a:lnTo>
                    <a:pt x="484543" y="4375188"/>
                  </a:lnTo>
                  <a:lnTo>
                    <a:pt x="474218" y="4372648"/>
                  </a:lnTo>
                  <a:lnTo>
                    <a:pt x="463461" y="4368838"/>
                  </a:lnTo>
                  <a:lnTo>
                    <a:pt x="452310" y="4366298"/>
                  </a:lnTo>
                  <a:lnTo>
                    <a:pt x="440753" y="4362488"/>
                  </a:lnTo>
                  <a:lnTo>
                    <a:pt x="440753" y="4347248"/>
                  </a:lnTo>
                  <a:lnTo>
                    <a:pt x="462495" y="4330738"/>
                  </a:lnTo>
                  <a:lnTo>
                    <a:pt x="480923" y="4306608"/>
                  </a:lnTo>
                  <a:lnTo>
                    <a:pt x="505929" y="4245648"/>
                  </a:lnTo>
                  <a:lnTo>
                    <a:pt x="512495" y="4201198"/>
                  </a:lnTo>
                  <a:lnTo>
                    <a:pt x="512800" y="4179608"/>
                  </a:lnTo>
                  <a:lnTo>
                    <a:pt x="510984" y="4156748"/>
                  </a:lnTo>
                  <a:lnTo>
                    <a:pt x="500100" y="4113568"/>
                  </a:lnTo>
                  <a:lnTo>
                    <a:pt x="478980" y="4076738"/>
                  </a:lnTo>
                  <a:lnTo>
                    <a:pt x="460616" y="4057688"/>
                  </a:lnTo>
                  <a:lnTo>
                    <a:pt x="459397" y="4056418"/>
                  </a:lnTo>
                  <a:lnTo>
                    <a:pt x="435089" y="4041178"/>
                  </a:lnTo>
                  <a:lnTo>
                    <a:pt x="405815" y="4031018"/>
                  </a:lnTo>
                  <a:lnTo>
                    <a:pt x="371360" y="4028478"/>
                  </a:lnTo>
                  <a:lnTo>
                    <a:pt x="336905" y="4031018"/>
                  </a:lnTo>
                  <a:lnTo>
                    <a:pt x="283324" y="4056418"/>
                  </a:lnTo>
                  <a:lnTo>
                    <a:pt x="251853" y="4094518"/>
                  </a:lnTo>
                  <a:lnTo>
                    <a:pt x="235966" y="4135158"/>
                  </a:lnTo>
                  <a:lnTo>
                    <a:pt x="229933" y="4179608"/>
                  </a:lnTo>
                  <a:lnTo>
                    <a:pt x="230225" y="4201198"/>
                  </a:lnTo>
                  <a:lnTo>
                    <a:pt x="236791" y="4245648"/>
                  </a:lnTo>
                  <a:lnTo>
                    <a:pt x="261810" y="4306608"/>
                  </a:lnTo>
                  <a:lnTo>
                    <a:pt x="301967" y="4347248"/>
                  </a:lnTo>
                  <a:lnTo>
                    <a:pt x="301967" y="4362488"/>
                  </a:lnTo>
                  <a:lnTo>
                    <a:pt x="290423" y="4366298"/>
                  </a:lnTo>
                  <a:lnTo>
                    <a:pt x="279260" y="4368838"/>
                  </a:lnTo>
                  <a:lnTo>
                    <a:pt x="268503" y="4372648"/>
                  </a:lnTo>
                  <a:lnTo>
                    <a:pt x="258191" y="4375188"/>
                  </a:lnTo>
                  <a:lnTo>
                    <a:pt x="251891" y="4372648"/>
                  </a:lnTo>
                  <a:lnTo>
                    <a:pt x="245110" y="4370108"/>
                  </a:lnTo>
                  <a:lnTo>
                    <a:pt x="237794" y="4366298"/>
                  </a:lnTo>
                  <a:lnTo>
                    <a:pt x="229895" y="4363758"/>
                  </a:lnTo>
                  <a:lnTo>
                    <a:pt x="222567" y="4361218"/>
                  </a:lnTo>
                  <a:lnTo>
                    <a:pt x="214757" y="4358678"/>
                  </a:lnTo>
                  <a:lnTo>
                    <a:pt x="213893" y="4358424"/>
                  </a:lnTo>
                  <a:lnTo>
                    <a:pt x="213893" y="4390428"/>
                  </a:lnTo>
                  <a:lnTo>
                    <a:pt x="185305" y="4401858"/>
                  </a:lnTo>
                  <a:lnTo>
                    <a:pt x="141020" y="4425988"/>
                  </a:lnTo>
                  <a:lnTo>
                    <a:pt x="111455" y="4455198"/>
                  </a:lnTo>
                  <a:lnTo>
                    <a:pt x="107784" y="4461548"/>
                  </a:lnTo>
                  <a:lnTo>
                    <a:pt x="29984" y="4461548"/>
                  </a:lnTo>
                  <a:lnTo>
                    <a:pt x="37846" y="4422178"/>
                  </a:lnTo>
                  <a:lnTo>
                    <a:pt x="74168" y="4396778"/>
                  </a:lnTo>
                  <a:lnTo>
                    <a:pt x="128841" y="4378998"/>
                  </a:lnTo>
                  <a:lnTo>
                    <a:pt x="135572" y="4377728"/>
                  </a:lnTo>
                  <a:lnTo>
                    <a:pt x="140627" y="4372648"/>
                  </a:lnTo>
                  <a:lnTo>
                    <a:pt x="140627" y="4340898"/>
                  </a:lnTo>
                  <a:lnTo>
                    <a:pt x="137096" y="4334548"/>
                  </a:lnTo>
                  <a:lnTo>
                    <a:pt x="131203" y="4332008"/>
                  </a:lnTo>
                  <a:lnTo>
                    <a:pt x="123405" y="4326928"/>
                  </a:lnTo>
                  <a:lnTo>
                    <a:pt x="105181" y="4285018"/>
                  </a:lnTo>
                  <a:lnTo>
                    <a:pt x="104063" y="4267238"/>
                  </a:lnTo>
                  <a:lnTo>
                    <a:pt x="104762" y="4258348"/>
                  </a:lnTo>
                  <a:lnTo>
                    <a:pt x="122923" y="4221518"/>
                  </a:lnTo>
                  <a:lnTo>
                    <a:pt x="153428" y="4211358"/>
                  </a:lnTo>
                  <a:lnTo>
                    <a:pt x="165544" y="4212628"/>
                  </a:lnTo>
                  <a:lnTo>
                    <a:pt x="198120" y="4241838"/>
                  </a:lnTo>
                  <a:lnTo>
                    <a:pt x="202704" y="4265968"/>
                  </a:lnTo>
                  <a:lnTo>
                    <a:pt x="202653" y="4276128"/>
                  </a:lnTo>
                  <a:lnTo>
                    <a:pt x="190588" y="4318038"/>
                  </a:lnTo>
                  <a:lnTo>
                    <a:pt x="170446" y="4334548"/>
                  </a:lnTo>
                  <a:lnTo>
                    <a:pt x="166230" y="4339628"/>
                  </a:lnTo>
                  <a:lnTo>
                    <a:pt x="166230" y="4371378"/>
                  </a:lnTo>
                  <a:lnTo>
                    <a:pt x="170611" y="4377728"/>
                  </a:lnTo>
                  <a:lnTo>
                    <a:pt x="177177" y="4378998"/>
                  </a:lnTo>
                  <a:lnTo>
                    <a:pt x="187325" y="4382808"/>
                  </a:lnTo>
                  <a:lnTo>
                    <a:pt x="196799" y="4385348"/>
                  </a:lnTo>
                  <a:lnTo>
                    <a:pt x="205651" y="4387888"/>
                  </a:lnTo>
                  <a:lnTo>
                    <a:pt x="213893" y="4390428"/>
                  </a:lnTo>
                  <a:lnTo>
                    <a:pt x="213893" y="4358424"/>
                  </a:lnTo>
                  <a:lnTo>
                    <a:pt x="206463" y="4356138"/>
                  </a:lnTo>
                  <a:lnTo>
                    <a:pt x="197726" y="4353598"/>
                  </a:lnTo>
                  <a:lnTo>
                    <a:pt x="208089" y="4344708"/>
                  </a:lnTo>
                  <a:lnTo>
                    <a:pt x="228714" y="4301528"/>
                  </a:lnTo>
                  <a:lnTo>
                    <a:pt x="232435" y="4265968"/>
                  </a:lnTo>
                  <a:lnTo>
                    <a:pt x="231406" y="4253268"/>
                  </a:lnTo>
                  <a:lnTo>
                    <a:pt x="229095" y="4241838"/>
                  </a:lnTo>
                  <a:lnTo>
                    <a:pt x="225412" y="4230408"/>
                  </a:lnTo>
                  <a:lnTo>
                    <a:pt x="220294" y="4218978"/>
                  </a:lnTo>
                  <a:lnTo>
                    <a:pt x="215366" y="4211358"/>
                  </a:lnTo>
                  <a:lnTo>
                    <a:pt x="213728" y="4208818"/>
                  </a:lnTo>
                  <a:lnTo>
                    <a:pt x="202717" y="4198658"/>
                  </a:lnTo>
                  <a:lnTo>
                    <a:pt x="189077" y="4189768"/>
                  </a:lnTo>
                  <a:lnTo>
                    <a:pt x="172681" y="4183418"/>
                  </a:lnTo>
                  <a:lnTo>
                    <a:pt x="153428" y="4182148"/>
                  </a:lnTo>
                  <a:lnTo>
                    <a:pt x="134175" y="4183418"/>
                  </a:lnTo>
                  <a:lnTo>
                    <a:pt x="93141" y="4208818"/>
                  </a:lnTo>
                  <a:lnTo>
                    <a:pt x="75450" y="4253268"/>
                  </a:lnTo>
                  <a:lnTo>
                    <a:pt x="74498" y="4265968"/>
                  </a:lnTo>
                  <a:lnTo>
                    <a:pt x="74650" y="4277398"/>
                  </a:lnTo>
                  <a:lnTo>
                    <a:pt x="83134" y="4316768"/>
                  </a:lnTo>
                  <a:lnTo>
                    <a:pt x="109308" y="4353598"/>
                  </a:lnTo>
                  <a:lnTo>
                    <a:pt x="79654" y="4363758"/>
                  </a:lnTo>
                  <a:lnTo>
                    <a:pt x="37287" y="4381538"/>
                  </a:lnTo>
                  <a:lnTo>
                    <a:pt x="4406" y="4427258"/>
                  </a:lnTo>
                  <a:lnTo>
                    <a:pt x="88" y="4474248"/>
                  </a:lnTo>
                  <a:lnTo>
                    <a:pt x="0" y="4484408"/>
                  </a:lnTo>
                  <a:lnTo>
                    <a:pt x="6743" y="4490758"/>
                  </a:lnTo>
                  <a:lnTo>
                    <a:pt x="94145" y="4490758"/>
                  </a:lnTo>
                  <a:lnTo>
                    <a:pt x="88811" y="4512348"/>
                  </a:lnTo>
                  <a:lnTo>
                    <a:pt x="85458" y="4536478"/>
                  </a:lnTo>
                  <a:lnTo>
                    <a:pt x="83705" y="4563148"/>
                  </a:lnTo>
                  <a:lnTo>
                    <a:pt x="83197" y="4593628"/>
                  </a:lnTo>
                  <a:lnTo>
                    <a:pt x="83197" y="4602518"/>
                  </a:lnTo>
                  <a:lnTo>
                    <a:pt x="89763" y="4608868"/>
                  </a:lnTo>
                  <a:lnTo>
                    <a:pt x="652957" y="4608868"/>
                  </a:lnTo>
                  <a:lnTo>
                    <a:pt x="659523" y="4602518"/>
                  </a:lnTo>
                  <a:lnTo>
                    <a:pt x="659523" y="4593628"/>
                  </a:lnTo>
                  <a:lnTo>
                    <a:pt x="659269" y="4578388"/>
                  </a:lnTo>
                  <a:lnTo>
                    <a:pt x="659015" y="4563148"/>
                  </a:lnTo>
                  <a:lnTo>
                    <a:pt x="657275" y="4536478"/>
                  </a:lnTo>
                  <a:lnTo>
                    <a:pt x="653910" y="4512348"/>
                  </a:lnTo>
                  <a:lnTo>
                    <a:pt x="648576" y="4490758"/>
                  </a:lnTo>
                  <a:lnTo>
                    <a:pt x="735990" y="4490758"/>
                  </a:lnTo>
                  <a:lnTo>
                    <a:pt x="742721" y="44844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30198" y="3117743"/>
              <a:ext cx="6400799" cy="392429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059958" y="4471002"/>
            <a:ext cx="2654935" cy="9055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741680" marR="5080" indent="-729615">
              <a:lnSpc>
                <a:spcPts val="3450"/>
              </a:lnSpc>
              <a:spcBef>
                <a:spcPts val="229"/>
              </a:spcBef>
            </a:pPr>
            <a:r>
              <a:rPr sz="2900" b="1" spc="-45" dirty="0">
                <a:solidFill>
                  <a:srgbClr val="FAFAFF"/>
                </a:solidFill>
                <a:latin typeface="Verdana"/>
                <a:cs typeface="Verdana"/>
              </a:rPr>
              <a:t>500</a:t>
            </a:r>
            <a:r>
              <a:rPr sz="2900" b="1" spc="-195" dirty="0">
                <a:solidFill>
                  <a:srgbClr val="FAFAFF"/>
                </a:solidFill>
                <a:latin typeface="Verdana"/>
                <a:cs typeface="Verdana"/>
              </a:rPr>
              <a:t> </a:t>
            </a:r>
            <a:r>
              <a:rPr sz="2900" b="1" spc="-105" dirty="0">
                <a:solidFill>
                  <a:srgbClr val="FAFAFF"/>
                </a:solidFill>
                <a:latin typeface="Verdana"/>
                <a:cs typeface="Verdana"/>
              </a:rPr>
              <a:t>BIGGEST </a:t>
            </a:r>
            <a:r>
              <a:rPr sz="2900" b="1" spc="-55" dirty="0">
                <a:solidFill>
                  <a:srgbClr val="FAFAFF"/>
                </a:solidFill>
                <a:latin typeface="Verdana"/>
                <a:cs typeface="Verdana"/>
              </a:rPr>
              <a:t>CITIES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762731" y="9595539"/>
            <a:ext cx="2966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8930" algn="l"/>
              </a:tabLst>
            </a:pPr>
            <a:r>
              <a:rPr sz="3000" spc="185" dirty="0">
                <a:solidFill>
                  <a:srgbClr val="FAFAFF"/>
                </a:solidFill>
                <a:latin typeface="Lucida Sans Unicode"/>
                <a:cs typeface="Lucida Sans Unicode"/>
              </a:rPr>
              <a:t>Q</a:t>
            </a:r>
            <a:r>
              <a:rPr sz="3000" spc="-415" dirty="0">
                <a:solidFill>
                  <a:srgbClr val="FAFAFF"/>
                </a:solidFill>
                <a:latin typeface="Lucida Sans Unicode"/>
                <a:cs typeface="Lucida Sans Unicode"/>
              </a:rPr>
              <a:t> </a:t>
            </a:r>
            <a:r>
              <a:rPr sz="3000" spc="100" dirty="0">
                <a:solidFill>
                  <a:srgbClr val="FAFAFF"/>
                </a:solidFill>
                <a:latin typeface="Lucida Sans Unicode"/>
                <a:cs typeface="Lucida Sans Unicode"/>
              </a:rPr>
              <a:t>U</a:t>
            </a:r>
            <a:r>
              <a:rPr sz="3000" spc="-415" dirty="0">
                <a:solidFill>
                  <a:srgbClr val="FAFAFF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FAFAFF"/>
                </a:solidFill>
                <a:latin typeface="Lucida Sans Unicode"/>
                <a:cs typeface="Lucida Sans Unicode"/>
              </a:rPr>
              <a:t>A</a:t>
            </a:r>
            <a:r>
              <a:rPr sz="3000" spc="-409" dirty="0">
                <a:solidFill>
                  <a:srgbClr val="FAFAFF"/>
                </a:solidFill>
                <a:latin typeface="Lucida Sans Unicode"/>
                <a:cs typeface="Lucida Sans Unicode"/>
              </a:rPr>
              <a:t> </a:t>
            </a:r>
            <a:r>
              <a:rPr sz="3000" spc="-50" dirty="0">
                <a:solidFill>
                  <a:srgbClr val="FAFAFF"/>
                </a:solidFill>
                <a:latin typeface="Lucida Sans Unicode"/>
                <a:cs typeface="Lucida Sans Unicode"/>
              </a:rPr>
              <a:t>D</a:t>
            </a:r>
            <a:r>
              <a:rPr sz="3000" dirty="0">
                <a:solidFill>
                  <a:srgbClr val="FAFAFF"/>
                </a:solidFill>
                <a:latin typeface="Lucida Sans Unicode"/>
                <a:cs typeface="Lucida Sans Unicode"/>
              </a:rPr>
              <a:t>	</a:t>
            </a:r>
            <a:r>
              <a:rPr sz="3000" spc="350" dirty="0">
                <a:solidFill>
                  <a:srgbClr val="FAFAFF"/>
                </a:solidFill>
                <a:latin typeface="Lucida Sans Unicode"/>
                <a:cs typeface="Lucida Sans Unicode"/>
              </a:rPr>
              <a:t>C</a:t>
            </a:r>
            <a:r>
              <a:rPr sz="3000" spc="-409" dirty="0">
                <a:solidFill>
                  <a:srgbClr val="FAFAFF"/>
                </a:solidFill>
                <a:latin typeface="Lucida Sans Unicode"/>
                <a:cs typeface="Lucida Sans Unicode"/>
              </a:rPr>
              <a:t> </a:t>
            </a:r>
            <a:r>
              <a:rPr sz="3000" spc="185" dirty="0">
                <a:solidFill>
                  <a:srgbClr val="FAFAFF"/>
                </a:solidFill>
                <a:latin typeface="Lucida Sans Unicode"/>
                <a:cs typeface="Lucida Sans Unicode"/>
              </a:rPr>
              <a:t>O</a:t>
            </a:r>
            <a:r>
              <a:rPr sz="3000" spc="-405" dirty="0">
                <a:solidFill>
                  <a:srgbClr val="FAFAFF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FAFAFF"/>
                </a:solidFill>
                <a:latin typeface="Lucida Sans Unicode"/>
                <a:cs typeface="Lucida Sans Unicode"/>
              </a:rPr>
              <a:t>D</a:t>
            </a:r>
            <a:r>
              <a:rPr sz="3000" spc="-405" dirty="0">
                <a:solidFill>
                  <a:srgbClr val="FAFAFF"/>
                </a:solidFill>
                <a:latin typeface="Lucida Sans Unicode"/>
                <a:cs typeface="Lucida Sans Unicode"/>
              </a:rPr>
              <a:t> </a:t>
            </a:r>
            <a:r>
              <a:rPr sz="3000" spc="125" dirty="0">
                <a:solidFill>
                  <a:srgbClr val="FAFAFF"/>
                </a:solidFill>
                <a:latin typeface="Lucida Sans Unicode"/>
                <a:cs typeface="Lucida Sans Unicode"/>
              </a:rPr>
              <a:t>E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47586" y="2312795"/>
            <a:ext cx="4859655" cy="5007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dirty="0">
                <a:solidFill>
                  <a:srgbClr val="2E3B69"/>
                </a:solidFill>
                <a:latin typeface="Lucida Sans Unicode"/>
                <a:cs typeface="Lucida Sans Unicode"/>
              </a:rPr>
              <a:t>in</a:t>
            </a:r>
            <a:r>
              <a:rPr sz="2000" spc="-10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90" dirty="0">
                <a:solidFill>
                  <a:srgbClr val="2E3B69"/>
                </a:solidFill>
                <a:latin typeface="Lucida Sans Unicode"/>
                <a:cs typeface="Lucida Sans Unicode"/>
              </a:rPr>
              <a:t>one</a:t>
            </a:r>
            <a:r>
              <a:rPr sz="2000" spc="-10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85" dirty="0">
                <a:solidFill>
                  <a:srgbClr val="2E3B69"/>
                </a:solidFill>
                <a:latin typeface="Lucida Sans Unicode"/>
                <a:cs typeface="Lucida Sans Unicode"/>
              </a:rPr>
              <a:t>of</a:t>
            </a:r>
            <a:r>
              <a:rPr sz="2000" spc="-10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110" dirty="0">
                <a:solidFill>
                  <a:srgbClr val="2E3B69"/>
                </a:solidFill>
                <a:latin typeface="Lucida Sans Unicode"/>
                <a:cs typeface="Lucida Sans Unicode"/>
              </a:rPr>
              <a:t>the</a:t>
            </a:r>
            <a:r>
              <a:rPr sz="2000" spc="-10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45" dirty="0">
                <a:solidFill>
                  <a:srgbClr val="2E3B69"/>
                </a:solidFill>
                <a:latin typeface="Lucida Sans Unicode"/>
                <a:cs typeface="Lucida Sans Unicode"/>
              </a:rPr>
              <a:t>following</a:t>
            </a:r>
            <a:r>
              <a:rPr sz="2000" spc="-10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75" dirty="0">
                <a:solidFill>
                  <a:srgbClr val="2E3B69"/>
                </a:solidFill>
                <a:latin typeface="Lucida Sans Unicode"/>
                <a:cs typeface="Lucida Sans Unicode"/>
              </a:rPr>
              <a:t>states:</a:t>
            </a:r>
            <a:r>
              <a:rPr sz="2000" spc="-10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2E3B69"/>
                </a:solidFill>
                <a:latin typeface="Lucida Sans Unicode"/>
                <a:cs typeface="Lucida Sans Unicode"/>
              </a:rPr>
              <a:t>CA,</a:t>
            </a:r>
            <a:r>
              <a:rPr sz="2000" spc="-10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-25" dirty="0">
                <a:solidFill>
                  <a:srgbClr val="2E3B69"/>
                </a:solidFill>
                <a:latin typeface="Lucida Sans Unicode"/>
                <a:cs typeface="Lucida Sans Unicode"/>
              </a:rPr>
              <a:t>TX, </a:t>
            </a:r>
            <a:r>
              <a:rPr sz="2000" dirty="0">
                <a:solidFill>
                  <a:srgbClr val="2E3B69"/>
                </a:solidFill>
                <a:latin typeface="Lucida Sans Unicode"/>
                <a:cs typeface="Lucida Sans Unicode"/>
              </a:rPr>
              <a:t>FL,</a:t>
            </a:r>
            <a:r>
              <a:rPr sz="2000" spc="-13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95" dirty="0">
                <a:solidFill>
                  <a:srgbClr val="2E3B69"/>
                </a:solidFill>
                <a:latin typeface="Lucida Sans Unicode"/>
                <a:cs typeface="Lucida Sans Unicode"/>
              </a:rPr>
              <a:t>and</a:t>
            </a:r>
            <a:r>
              <a:rPr sz="2000" spc="-13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-25" dirty="0">
                <a:solidFill>
                  <a:srgbClr val="2E3B69"/>
                </a:solidFill>
                <a:latin typeface="Lucida Sans Unicode"/>
                <a:cs typeface="Lucida Sans Unicode"/>
              </a:rPr>
              <a:t>NY.</a:t>
            </a:r>
            <a:endParaRPr sz="20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2100" b="1" spc="-110" dirty="0">
                <a:solidFill>
                  <a:srgbClr val="2E3B69"/>
                </a:solidFill>
                <a:latin typeface="Verdana"/>
                <a:cs typeface="Verdana"/>
              </a:rPr>
              <a:t>WHAT</a:t>
            </a:r>
            <a:r>
              <a:rPr sz="2100" b="1" spc="-155" dirty="0">
                <a:solidFill>
                  <a:srgbClr val="2E3B69"/>
                </a:solidFill>
                <a:latin typeface="Verdana"/>
                <a:cs typeface="Verdana"/>
              </a:rPr>
              <a:t> </a:t>
            </a:r>
            <a:r>
              <a:rPr sz="2100" b="1" spc="-145" dirty="0">
                <a:solidFill>
                  <a:srgbClr val="2E3B69"/>
                </a:solidFill>
                <a:latin typeface="Verdana"/>
                <a:cs typeface="Verdana"/>
              </a:rPr>
              <a:t>HAVE </a:t>
            </a:r>
            <a:r>
              <a:rPr sz="2100" b="1" spc="-70" dirty="0">
                <a:solidFill>
                  <a:srgbClr val="2E3B69"/>
                </a:solidFill>
                <a:latin typeface="Verdana"/>
                <a:cs typeface="Verdana"/>
              </a:rPr>
              <a:t>WE</a:t>
            </a:r>
            <a:r>
              <a:rPr sz="2100" b="1" spc="-145" dirty="0">
                <a:solidFill>
                  <a:srgbClr val="2E3B69"/>
                </a:solidFill>
                <a:latin typeface="Verdana"/>
                <a:cs typeface="Verdana"/>
              </a:rPr>
              <a:t> </a:t>
            </a:r>
            <a:r>
              <a:rPr sz="2100" b="1" spc="-150" dirty="0">
                <a:solidFill>
                  <a:srgbClr val="2E3B69"/>
                </a:solidFill>
                <a:latin typeface="Verdana"/>
                <a:cs typeface="Verdana"/>
              </a:rPr>
              <a:t>ANALYZED</a:t>
            </a:r>
            <a:r>
              <a:rPr sz="2100" b="1" spc="-140" dirty="0">
                <a:solidFill>
                  <a:srgbClr val="2E3B69"/>
                </a:solidFill>
                <a:latin typeface="Verdana"/>
                <a:cs typeface="Verdana"/>
              </a:rPr>
              <a:t> </a:t>
            </a:r>
            <a:r>
              <a:rPr sz="2100" b="1" spc="-50" dirty="0">
                <a:solidFill>
                  <a:srgbClr val="2E3B69"/>
                </a:solidFill>
                <a:latin typeface="Verdana"/>
                <a:cs typeface="Verdana"/>
              </a:rPr>
              <a:t>?</a:t>
            </a:r>
            <a:endParaRPr sz="21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2000" spc="-100" dirty="0">
                <a:solidFill>
                  <a:srgbClr val="2E3B69"/>
                </a:solidFill>
                <a:latin typeface="Lucida Sans Unicode"/>
                <a:cs typeface="Lucida Sans Unicode"/>
              </a:rPr>
              <a:t>10</a:t>
            </a:r>
            <a:r>
              <a:rPr sz="2000" spc="-12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100" dirty="0">
                <a:solidFill>
                  <a:srgbClr val="2E3B69"/>
                </a:solidFill>
                <a:latin typeface="Lucida Sans Unicode"/>
                <a:cs typeface="Lucida Sans Unicode"/>
              </a:rPr>
              <a:t>measures</a:t>
            </a:r>
            <a:r>
              <a:rPr sz="2000" spc="-12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70" dirty="0">
                <a:solidFill>
                  <a:srgbClr val="2E3B69"/>
                </a:solidFill>
                <a:latin typeface="Lucida Sans Unicode"/>
                <a:cs typeface="Lucida Sans Unicode"/>
              </a:rPr>
              <a:t>for</a:t>
            </a:r>
            <a:r>
              <a:rPr sz="2000" spc="-12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90" dirty="0">
                <a:solidFill>
                  <a:srgbClr val="2E3B69"/>
                </a:solidFill>
                <a:latin typeface="Lucida Sans Unicode"/>
                <a:cs typeface="Lucida Sans Unicode"/>
              </a:rPr>
              <a:t>chronic</a:t>
            </a:r>
            <a:r>
              <a:rPr sz="2000" spc="-12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80" dirty="0">
                <a:solidFill>
                  <a:srgbClr val="2E3B69"/>
                </a:solidFill>
                <a:latin typeface="Lucida Sans Unicode"/>
                <a:cs typeface="Lucida Sans Unicode"/>
              </a:rPr>
              <a:t>disease</a:t>
            </a:r>
            <a:endParaRPr sz="2000" dirty="0">
              <a:latin typeface="Lucida Sans Unicode"/>
              <a:cs typeface="Lucida Sans Unicode"/>
            </a:endParaRPr>
          </a:p>
          <a:p>
            <a:pPr marL="12700" marR="752475">
              <a:lnSpc>
                <a:spcPct val="115599"/>
              </a:lnSpc>
            </a:pPr>
            <a:r>
              <a:rPr sz="2000" spc="95" dirty="0">
                <a:solidFill>
                  <a:srgbClr val="2E3B69"/>
                </a:solidFill>
                <a:latin typeface="Lucida Sans Unicode"/>
                <a:cs typeface="Lucida Sans Unicode"/>
              </a:rPr>
              <a:t>related</a:t>
            </a:r>
            <a:r>
              <a:rPr sz="2000" spc="-14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100" dirty="0">
                <a:solidFill>
                  <a:srgbClr val="2E3B69"/>
                </a:solidFill>
                <a:latin typeface="Lucida Sans Unicode"/>
                <a:cs typeface="Lucida Sans Unicode"/>
              </a:rPr>
              <a:t>to</a:t>
            </a:r>
            <a:r>
              <a:rPr sz="2000" spc="-13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75" dirty="0">
                <a:solidFill>
                  <a:srgbClr val="2E3B69"/>
                </a:solidFill>
                <a:latin typeface="Lucida Sans Unicode"/>
                <a:cs typeface="Lucida Sans Unicode"/>
              </a:rPr>
              <a:t>unhealthy</a:t>
            </a:r>
            <a:r>
              <a:rPr sz="2000" spc="-14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45" dirty="0">
                <a:solidFill>
                  <a:srgbClr val="2E3B69"/>
                </a:solidFill>
                <a:latin typeface="Lucida Sans Unicode"/>
                <a:cs typeface="Lucida Sans Unicode"/>
              </a:rPr>
              <a:t>behaviors, </a:t>
            </a:r>
            <a:r>
              <a:rPr sz="2000" spc="80" dirty="0">
                <a:solidFill>
                  <a:srgbClr val="2E3B69"/>
                </a:solidFill>
                <a:latin typeface="Lucida Sans Unicode"/>
                <a:cs typeface="Lucida Sans Unicode"/>
              </a:rPr>
              <a:t>health</a:t>
            </a:r>
            <a:r>
              <a:rPr sz="2000" spc="-13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90" dirty="0">
                <a:solidFill>
                  <a:srgbClr val="2E3B69"/>
                </a:solidFill>
                <a:latin typeface="Lucida Sans Unicode"/>
                <a:cs typeface="Lucida Sans Unicode"/>
              </a:rPr>
              <a:t>outcomes,</a:t>
            </a:r>
            <a:r>
              <a:rPr sz="2000" spc="-13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95" dirty="0">
                <a:solidFill>
                  <a:srgbClr val="2E3B69"/>
                </a:solidFill>
                <a:latin typeface="Lucida Sans Unicode"/>
                <a:cs typeface="Lucida Sans Unicode"/>
              </a:rPr>
              <a:t>and</a:t>
            </a:r>
            <a:r>
              <a:rPr sz="2000" spc="-12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90" dirty="0">
                <a:solidFill>
                  <a:srgbClr val="2E3B69"/>
                </a:solidFill>
                <a:latin typeface="Lucida Sans Unicode"/>
                <a:cs typeface="Lucida Sans Unicode"/>
              </a:rPr>
              <a:t>use</a:t>
            </a:r>
            <a:r>
              <a:rPr sz="2000" spc="-13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60" dirty="0">
                <a:solidFill>
                  <a:srgbClr val="2E3B69"/>
                </a:solidFill>
                <a:latin typeface="Lucida Sans Unicode"/>
                <a:cs typeface="Lucida Sans Unicode"/>
              </a:rPr>
              <a:t>of </a:t>
            </a:r>
            <a:r>
              <a:rPr sz="2000" spc="90" dirty="0">
                <a:solidFill>
                  <a:srgbClr val="2E3B69"/>
                </a:solidFill>
                <a:latin typeface="Lucida Sans Unicode"/>
                <a:cs typeface="Lucida Sans Unicode"/>
              </a:rPr>
              <a:t>preventive</a:t>
            </a:r>
            <a:r>
              <a:rPr sz="2000" spc="-114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60" dirty="0">
                <a:solidFill>
                  <a:srgbClr val="2E3B69"/>
                </a:solidFill>
                <a:latin typeface="Lucida Sans Unicode"/>
                <a:cs typeface="Lucida Sans Unicode"/>
              </a:rPr>
              <a:t>services.</a:t>
            </a:r>
            <a:endParaRPr sz="20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2100" b="1" spc="-225" dirty="0">
                <a:solidFill>
                  <a:srgbClr val="2E3B69"/>
                </a:solidFill>
                <a:latin typeface="Verdana"/>
                <a:cs typeface="Verdana"/>
              </a:rPr>
              <a:t>AIM</a:t>
            </a:r>
            <a:r>
              <a:rPr sz="2100" b="1" spc="-165" dirty="0">
                <a:solidFill>
                  <a:srgbClr val="2E3B69"/>
                </a:solidFill>
                <a:latin typeface="Verdana"/>
                <a:cs typeface="Verdana"/>
              </a:rPr>
              <a:t> </a:t>
            </a:r>
            <a:r>
              <a:rPr sz="2100" b="1" spc="-80" dirty="0">
                <a:solidFill>
                  <a:srgbClr val="2E3B69"/>
                </a:solidFill>
                <a:latin typeface="Verdana"/>
                <a:cs typeface="Verdana"/>
              </a:rPr>
              <a:t>OF</a:t>
            </a:r>
            <a:r>
              <a:rPr sz="2100" b="1" spc="-160" dirty="0">
                <a:solidFill>
                  <a:srgbClr val="2E3B69"/>
                </a:solidFill>
                <a:latin typeface="Verdana"/>
                <a:cs typeface="Verdana"/>
              </a:rPr>
              <a:t> </a:t>
            </a:r>
            <a:r>
              <a:rPr sz="2100" b="1" spc="-125" dirty="0">
                <a:solidFill>
                  <a:srgbClr val="2E3B69"/>
                </a:solidFill>
                <a:latin typeface="Verdana"/>
                <a:cs typeface="Verdana"/>
              </a:rPr>
              <a:t>VISUALIZATIONS</a:t>
            </a:r>
            <a:endParaRPr sz="2100" dirty="0">
              <a:latin typeface="Verdana"/>
              <a:cs typeface="Verdana"/>
            </a:endParaRPr>
          </a:p>
          <a:p>
            <a:pPr marL="12700" marR="141605">
              <a:lnSpc>
                <a:spcPct val="115599"/>
              </a:lnSpc>
              <a:spcBef>
                <a:spcPts val="50"/>
              </a:spcBef>
            </a:pPr>
            <a:r>
              <a:rPr sz="2000" spc="80" dirty="0">
                <a:solidFill>
                  <a:srgbClr val="2E3B69"/>
                </a:solidFill>
                <a:latin typeface="Lucida Sans Unicode"/>
                <a:cs typeface="Lucida Sans Unicode"/>
              </a:rPr>
              <a:t>Provide</a:t>
            </a:r>
            <a:r>
              <a:rPr sz="2000" spc="-12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45" dirty="0">
                <a:solidFill>
                  <a:srgbClr val="2E3B69"/>
                </a:solidFill>
                <a:latin typeface="Lucida Sans Unicode"/>
                <a:cs typeface="Lucida Sans Unicode"/>
              </a:rPr>
              <a:t>insights</a:t>
            </a:r>
            <a:r>
              <a:rPr sz="2000" spc="-12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50" dirty="0">
                <a:solidFill>
                  <a:srgbClr val="2E3B69"/>
                </a:solidFill>
                <a:latin typeface="Lucida Sans Unicode"/>
                <a:cs typeface="Lucida Sans Unicode"/>
              </a:rPr>
              <a:t>into</a:t>
            </a:r>
            <a:r>
              <a:rPr sz="2000" spc="-12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110" dirty="0">
                <a:solidFill>
                  <a:srgbClr val="2E3B69"/>
                </a:solidFill>
                <a:latin typeface="Lucida Sans Unicode"/>
                <a:cs typeface="Lucida Sans Unicode"/>
              </a:rPr>
              <a:t>the</a:t>
            </a:r>
            <a:r>
              <a:rPr sz="2000" spc="-12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95" dirty="0">
                <a:solidFill>
                  <a:srgbClr val="2E3B69"/>
                </a:solidFill>
                <a:latin typeface="Lucida Sans Unicode"/>
                <a:cs typeface="Lucida Sans Unicode"/>
              </a:rPr>
              <a:t>prevalence </a:t>
            </a:r>
            <a:r>
              <a:rPr sz="2000" spc="85" dirty="0">
                <a:solidFill>
                  <a:srgbClr val="2E3B69"/>
                </a:solidFill>
                <a:latin typeface="Lucida Sans Unicode"/>
                <a:cs typeface="Lucida Sans Unicode"/>
              </a:rPr>
              <a:t>of</a:t>
            </a:r>
            <a:r>
              <a:rPr sz="2000" spc="-13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75" dirty="0">
                <a:solidFill>
                  <a:srgbClr val="2E3B69"/>
                </a:solidFill>
                <a:latin typeface="Lucida Sans Unicode"/>
                <a:cs typeface="Lucida Sans Unicode"/>
              </a:rPr>
              <a:t>unhealthy</a:t>
            </a:r>
            <a:r>
              <a:rPr sz="2000" spc="-12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55" dirty="0">
                <a:solidFill>
                  <a:srgbClr val="2E3B69"/>
                </a:solidFill>
                <a:latin typeface="Lucida Sans Unicode"/>
                <a:cs typeface="Lucida Sans Unicode"/>
              </a:rPr>
              <a:t>behaviors,</a:t>
            </a:r>
            <a:r>
              <a:rPr sz="2000" spc="-12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80" dirty="0">
                <a:solidFill>
                  <a:srgbClr val="2E3B69"/>
                </a:solidFill>
                <a:latin typeface="Lucida Sans Unicode"/>
                <a:cs typeface="Lucida Sans Unicode"/>
              </a:rPr>
              <a:t>preventive </a:t>
            </a:r>
            <a:r>
              <a:rPr sz="2000" spc="100" dirty="0">
                <a:solidFill>
                  <a:srgbClr val="2E3B69"/>
                </a:solidFill>
                <a:latin typeface="Lucida Sans Unicode"/>
                <a:cs typeface="Lucida Sans Unicode"/>
              </a:rPr>
              <a:t>measures</a:t>
            </a:r>
            <a:r>
              <a:rPr sz="2000" spc="-13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90" dirty="0">
                <a:solidFill>
                  <a:srgbClr val="2E3B69"/>
                </a:solidFill>
                <a:latin typeface="Lucida Sans Unicode"/>
                <a:cs typeface="Lucida Sans Unicode"/>
              </a:rPr>
              <a:t>taken</a:t>
            </a:r>
            <a:r>
              <a:rPr sz="2000" spc="-13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95" dirty="0">
                <a:solidFill>
                  <a:srgbClr val="2E3B69"/>
                </a:solidFill>
                <a:latin typeface="Lucida Sans Unicode"/>
                <a:cs typeface="Lucida Sans Unicode"/>
              </a:rPr>
              <a:t>by</a:t>
            </a:r>
            <a:r>
              <a:rPr sz="2000" spc="-13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110" dirty="0">
                <a:solidFill>
                  <a:srgbClr val="2E3B69"/>
                </a:solidFill>
                <a:latin typeface="Lucida Sans Unicode"/>
                <a:cs typeface="Lucida Sans Unicode"/>
              </a:rPr>
              <a:t>the</a:t>
            </a:r>
            <a:r>
              <a:rPr sz="2000" spc="-13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40" dirty="0">
                <a:solidFill>
                  <a:srgbClr val="2E3B69"/>
                </a:solidFill>
                <a:latin typeface="Lucida Sans Unicode"/>
                <a:cs typeface="Lucida Sans Unicode"/>
              </a:rPr>
              <a:t>population, </a:t>
            </a:r>
            <a:r>
              <a:rPr sz="2000" spc="95" dirty="0">
                <a:solidFill>
                  <a:srgbClr val="2E3B69"/>
                </a:solidFill>
                <a:latin typeface="Lucida Sans Unicode"/>
                <a:cs typeface="Lucida Sans Unicode"/>
              </a:rPr>
              <a:t>and</a:t>
            </a:r>
            <a:r>
              <a:rPr sz="2000" spc="-13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110" dirty="0">
                <a:solidFill>
                  <a:srgbClr val="2E3B69"/>
                </a:solidFill>
                <a:latin typeface="Lucida Sans Unicode"/>
                <a:cs typeface="Lucida Sans Unicode"/>
              </a:rPr>
              <a:t>the</a:t>
            </a:r>
            <a:r>
              <a:rPr sz="2000" spc="-13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95" dirty="0">
                <a:solidFill>
                  <a:srgbClr val="2E3B69"/>
                </a:solidFill>
                <a:latin typeface="Lucida Sans Unicode"/>
                <a:cs typeface="Lucida Sans Unicode"/>
              </a:rPr>
              <a:t>trend</a:t>
            </a:r>
            <a:r>
              <a:rPr sz="2000" spc="-12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85" dirty="0">
                <a:solidFill>
                  <a:srgbClr val="2E3B69"/>
                </a:solidFill>
                <a:latin typeface="Lucida Sans Unicode"/>
                <a:cs typeface="Lucida Sans Unicode"/>
              </a:rPr>
              <a:t>of</a:t>
            </a:r>
            <a:r>
              <a:rPr sz="2000" spc="-13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100" dirty="0">
                <a:solidFill>
                  <a:srgbClr val="2E3B69"/>
                </a:solidFill>
                <a:latin typeface="Lucida Sans Unicode"/>
                <a:cs typeface="Lucida Sans Unicode"/>
              </a:rPr>
              <a:t>diabetes</a:t>
            </a:r>
            <a:r>
              <a:rPr sz="2000" spc="-12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2E3B69"/>
                </a:solidFill>
                <a:latin typeface="Lucida Sans Unicode"/>
                <a:cs typeface="Lucida Sans Unicode"/>
              </a:rPr>
              <a:t>in</a:t>
            </a:r>
            <a:r>
              <a:rPr sz="2000" spc="-13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50" dirty="0">
                <a:solidFill>
                  <a:srgbClr val="2E3B69"/>
                </a:solidFill>
                <a:latin typeface="Lucida Sans Unicode"/>
                <a:cs typeface="Lucida Sans Unicode"/>
              </a:rPr>
              <a:t>four </a:t>
            </a:r>
            <a:r>
              <a:rPr sz="2000" spc="110" dirty="0">
                <a:solidFill>
                  <a:srgbClr val="2E3B69"/>
                </a:solidFill>
                <a:latin typeface="Lucida Sans Unicode"/>
                <a:cs typeface="Lucida Sans Unicode"/>
              </a:rPr>
              <a:t>states</a:t>
            </a:r>
            <a:r>
              <a:rPr sz="2000" spc="-13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70" dirty="0">
                <a:solidFill>
                  <a:srgbClr val="2E3B69"/>
                </a:solidFill>
                <a:latin typeface="Lucida Sans Unicode"/>
                <a:cs typeface="Lucida Sans Unicode"/>
              </a:rPr>
              <a:t>for</a:t>
            </a:r>
            <a:r>
              <a:rPr sz="2000" spc="-13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110" dirty="0">
                <a:solidFill>
                  <a:srgbClr val="2E3B69"/>
                </a:solidFill>
                <a:latin typeface="Lucida Sans Unicode"/>
                <a:cs typeface="Lucida Sans Unicode"/>
              </a:rPr>
              <a:t>the</a:t>
            </a:r>
            <a:r>
              <a:rPr sz="2000" spc="-13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100" dirty="0">
                <a:solidFill>
                  <a:srgbClr val="2E3B69"/>
                </a:solidFill>
                <a:latin typeface="Lucida Sans Unicode"/>
                <a:cs typeface="Lucida Sans Unicode"/>
              </a:rPr>
              <a:t>year</a:t>
            </a:r>
            <a:r>
              <a:rPr sz="2000" spc="-12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85" dirty="0">
                <a:solidFill>
                  <a:srgbClr val="2E3B69"/>
                </a:solidFill>
                <a:latin typeface="Lucida Sans Unicode"/>
                <a:cs typeface="Lucida Sans Unicode"/>
              </a:rPr>
              <a:t>of</a:t>
            </a:r>
            <a:r>
              <a:rPr sz="2000" spc="-13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000" spc="-10" dirty="0">
                <a:solidFill>
                  <a:srgbClr val="2E3B69"/>
                </a:solidFill>
                <a:latin typeface="Lucida Sans Unicode"/>
                <a:cs typeface="Lucida Sans Unicode"/>
              </a:rPr>
              <a:t>2016.</a:t>
            </a:r>
            <a:endParaRPr sz="2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937086"/>
            <a:ext cx="18288000" cy="3217545"/>
          </a:xfrm>
          <a:custGeom>
            <a:avLst/>
            <a:gdLst/>
            <a:ahLst/>
            <a:cxnLst/>
            <a:rect l="l" t="t" r="r" b="b"/>
            <a:pathLst>
              <a:path w="18288000" h="3217545">
                <a:moveTo>
                  <a:pt x="0" y="3217496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3217496"/>
                </a:lnTo>
                <a:lnTo>
                  <a:pt x="0" y="3217496"/>
                </a:lnTo>
                <a:close/>
              </a:path>
            </a:pathLst>
          </a:custGeom>
          <a:solidFill>
            <a:srgbClr val="2E3B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8286" y="1564027"/>
            <a:ext cx="4070985" cy="4464685"/>
          </a:xfrm>
          <a:custGeom>
            <a:avLst/>
            <a:gdLst/>
            <a:ahLst/>
            <a:cxnLst/>
            <a:rect l="l" t="t" r="r" b="b"/>
            <a:pathLst>
              <a:path w="4070985" h="4464685">
                <a:moveTo>
                  <a:pt x="4070532" y="696163"/>
                </a:moveTo>
                <a:lnTo>
                  <a:pt x="4070532" y="3768506"/>
                </a:lnTo>
                <a:lnTo>
                  <a:pt x="3374368" y="4464670"/>
                </a:lnTo>
                <a:lnTo>
                  <a:pt x="722376" y="4464670"/>
                </a:lnTo>
                <a:lnTo>
                  <a:pt x="0" y="3742294"/>
                </a:lnTo>
                <a:lnTo>
                  <a:pt x="0" y="722375"/>
                </a:lnTo>
                <a:lnTo>
                  <a:pt x="722376" y="0"/>
                </a:lnTo>
                <a:lnTo>
                  <a:pt x="3374368" y="0"/>
                </a:lnTo>
                <a:lnTo>
                  <a:pt x="4070532" y="696163"/>
                </a:lnTo>
                <a:close/>
              </a:path>
            </a:pathLst>
          </a:custGeom>
          <a:solidFill>
            <a:srgbClr val="162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13043" y="2"/>
            <a:ext cx="1674956" cy="24383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4403381" y="7622260"/>
            <a:ext cx="3884929" cy="2665095"/>
            <a:chOff x="14403381" y="7622260"/>
            <a:chExt cx="3884929" cy="26650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03381" y="7622260"/>
              <a:ext cx="3884618" cy="26647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430794" y="9706663"/>
              <a:ext cx="2007870" cy="580390"/>
            </a:xfrm>
            <a:custGeom>
              <a:avLst/>
              <a:gdLst/>
              <a:ahLst/>
              <a:cxnLst/>
              <a:rect l="l" t="t" r="r" b="b"/>
              <a:pathLst>
                <a:path w="2007869" h="580390">
                  <a:moveTo>
                    <a:pt x="0" y="580335"/>
                  </a:moveTo>
                  <a:lnTo>
                    <a:pt x="2007532" y="580335"/>
                  </a:lnTo>
                  <a:lnTo>
                    <a:pt x="1003766" y="0"/>
                  </a:lnTo>
                  <a:lnTo>
                    <a:pt x="0" y="580335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729636" y="1564027"/>
            <a:ext cx="4070985" cy="4464685"/>
          </a:xfrm>
          <a:custGeom>
            <a:avLst/>
            <a:gdLst/>
            <a:ahLst/>
            <a:cxnLst/>
            <a:rect l="l" t="t" r="r" b="b"/>
            <a:pathLst>
              <a:path w="4070984" h="4464685">
                <a:moveTo>
                  <a:pt x="4070532" y="696163"/>
                </a:moveTo>
                <a:lnTo>
                  <a:pt x="4070532" y="3768506"/>
                </a:lnTo>
                <a:lnTo>
                  <a:pt x="3374368" y="4464670"/>
                </a:lnTo>
                <a:lnTo>
                  <a:pt x="722376" y="4464670"/>
                </a:lnTo>
                <a:lnTo>
                  <a:pt x="0" y="3742294"/>
                </a:lnTo>
                <a:lnTo>
                  <a:pt x="0" y="722375"/>
                </a:lnTo>
                <a:lnTo>
                  <a:pt x="722376" y="0"/>
                </a:lnTo>
                <a:lnTo>
                  <a:pt x="3374368" y="0"/>
                </a:lnTo>
                <a:lnTo>
                  <a:pt x="4070532" y="696163"/>
                </a:lnTo>
                <a:close/>
              </a:path>
            </a:pathLst>
          </a:custGeom>
          <a:solidFill>
            <a:srgbClr val="162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3988" y="1564027"/>
            <a:ext cx="4070985" cy="4464685"/>
          </a:xfrm>
          <a:custGeom>
            <a:avLst/>
            <a:gdLst/>
            <a:ahLst/>
            <a:cxnLst/>
            <a:rect l="l" t="t" r="r" b="b"/>
            <a:pathLst>
              <a:path w="4070984" h="4464685">
                <a:moveTo>
                  <a:pt x="4070531" y="696162"/>
                </a:moveTo>
                <a:lnTo>
                  <a:pt x="4070531" y="3768507"/>
                </a:lnTo>
                <a:lnTo>
                  <a:pt x="3374368" y="4464670"/>
                </a:lnTo>
                <a:lnTo>
                  <a:pt x="722375" y="4464670"/>
                </a:lnTo>
                <a:lnTo>
                  <a:pt x="0" y="3742294"/>
                </a:lnTo>
                <a:lnTo>
                  <a:pt x="0" y="722375"/>
                </a:lnTo>
                <a:lnTo>
                  <a:pt x="722375" y="0"/>
                </a:lnTo>
                <a:lnTo>
                  <a:pt x="3374368" y="0"/>
                </a:lnTo>
                <a:lnTo>
                  <a:pt x="4070531" y="696162"/>
                </a:lnTo>
                <a:close/>
              </a:path>
            </a:pathLst>
          </a:custGeom>
          <a:solidFill>
            <a:srgbClr val="162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02946" y="1564027"/>
            <a:ext cx="4070985" cy="4464685"/>
          </a:xfrm>
          <a:custGeom>
            <a:avLst/>
            <a:gdLst/>
            <a:ahLst/>
            <a:cxnLst/>
            <a:rect l="l" t="t" r="r" b="b"/>
            <a:pathLst>
              <a:path w="4070984" h="4464685">
                <a:moveTo>
                  <a:pt x="4070532" y="696163"/>
                </a:moveTo>
                <a:lnTo>
                  <a:pt x="4070532" y="3768506"/>
                </a:lnTo>
                <a:lnTo>
                  <a:pt x="3374368" y="4464670"/>
                </a:lnTo>
                <a:lnTo>
                  <a:pt x="722375" y="4464670"/>
                </a:lnTo>
                <a:lnTo>
                  <a:pt x="0" y="3742294"/>
                </a:lnTo>
                <a:lnTo>
                  <a:pt x="0" y="722375"/>
                </a:lnTo>
                <a:lnTo>
                  <a:pt x="722375" y="0"/>
                </a:lnTo>
                <a:lnTo>
                  <a:pt x="3374368" y="0"/>
                </a:lnTo>
                <a:lnTo>
                  <a:pt x="4070532" y="696163"/>
                </a:lnTo>
                <a:close/>
              </a:path>
            </a:pathLst>
          </a:custGeom>
          <a:solidFill>
            <a:srgbClr val="162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98297" y="2524642"/>
            <a:ext cx="4095750" cy="4389755"/>
            <a:chOff x="198297" y="2524642"/>
            <a:chExt cx="4095750" cy="438975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297" y="2524642"/>
              <a:ext cx="4095749" cy="428624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63542" y="6392940"/>
              <a:ext cx="3595370" cy="521970"/>
            </a:xfrm>
            <a:custGeom>
              <a:avLst/>
              <a:gdLst/>
              <a:ahLst/>
              <a:cxnLst/>
              <a:rect l="l" t="t" r="r" b="b"/>
              <a:pathLst>
                <a:path w="3595370" h="521970">
                  <a:moveTo>
                    <a:pt x="0" y="521439"/>
                  </a:moveTo>
                  <a:lnTo>
                    <a:pt x="0" y="0"/>
                  </a:lnTo>
                  <a:lnTo>
                    <a:pt x="3595172" y="0"/>
                  </a:lnTo>
                  <a:lnTo>
                    <a:pt x="3595172" y="521439"/>
                  </a:lnTo>
                  <a:lnTo>
                    <a:pt x="0" y="521439"/>
                  </a:lnTo>
                  <a:close/>
                </a:path>
              </a:pathLst>
            </a:custGeom>
            <a:solidFill>
              <a:srgbClr val="E3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"/>
            <a:ext cx="1717943" cy="2070099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4729647" y="2444622"/>
            <a:ext cx="4095750" cy="4487545"/>
            <a:chOff x="4729647" y="2444622"/>
            <a:chExt cx="4095750" cy="448754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29647" y="2444622"/>
              <a:ext cx="4095749" cy="436244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979390" y="6410278"/>
              <a:ext cx="3595370" cy="521970"/>
            </a:xfrm>
            <a:custGeom>
              <a:avLst/>
              <a:gdLst/>
              <a:ahLst/>
              <a:cxnLst/>
              <a:rect l="l" t="t" r="r" b="b"/>
              <a:pathLst>
                <a:path w="3595370" h="521970">
                  <a:moveTo>
                    <a:pt x="0" y="0"/>
                  </a:moveTo>
                  <a:lnTo>
                    <a:pt x="3595172" y="0"/>
                  </a:lnTo>
                  <a:lnTo>
                    <a:pt x="3595172" y="521439"/>
                  </a:lnTo>
                  <a:lnTo>
                    <a:pt x="0" y="521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9141912" y="2524642"/>
            <a:ext cx="4095750" cy="4407535"/>
            <a:chOff x="9141912" y="2524642"/>
            <a:chExt cx="4095750" cy="4407535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1912" y="2524642"/>
              <a:ext cx="4095750" cy="428624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312274" y="6410278"/>
              <a:ext cx="3595370" cy="521970"/>
            </a:xfrm>
            <a:custGeom>
              <a:avLst/>
              <a:gdLst/>
              <a:ahLst/>
              <a:cxnLst/>
              <a:rect l="l" t="t" r="r" b="b"/>
              <a:pathLst>
                <a:path w="3595370" h="521970">
                  <a:moveTo>
                    <a:pt x="0" y="0"/>
                  </a:moveTo>
                  <a:lnTo>
                    <a:pt x="3595172" y="0"/>
                  </a:lnTo>
                  <a:lnTo>
                    <a:pt x="3595172" y="521439"/>
                  </a:lnTo>
                  <a:lnTo>
                    <a:pt x="0" y="521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602695" y="2524642"/>
            <a:ext cx="4095749" cy="428624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54589" y="6529496"/>
            <a:ext cx="341376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80" dirty="0">
                <a:latin typeface="Tahoma"/>
                <a:cs typeface="Tahoma"/>
              </a:rPr>
              <a:t>LPA</a:t>
            </a:r>
            <a:r>
              <a:rPr sz="1300" spc="-25" dirty="0">
                <a:latin typeface="Tahoma"/>
                <a:cs typeface="Tahoma"/>
              </a:rPr>
              <a:t> </a:t>
            </a:r>
            <a:r>
              <a:rPr sz="1300" spc="-204" dirty="0">
                <a:latin typeface="Tahoma"/>
                <a:cs typeface="Tahoma"/>
              </a:rPr>
              <a:t>+</a:t>
            </a:r>
            <a:r>
              <a:rPr sz="1300" spc="-2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Obesity</a:t>
            </a:r>
            <a:r>
              <a:rPr sz="1300" spc="-25" dirty="0">
                <a:latin typeface="Tahoma"/>
                <a:cs typeface="Tahoma"/>
              </a:rPr>
              <a:t> </a:t>
            </a:r>
            <a:r>
              <a:rPr sz="1300" spc="-204" dirty="0">
                <a:latin typeface="Tahoma"/>
                <a:cs typeface="Tahoma"/>
              </a:rPr>
              <a:t>+</a:t>
            </a:r>
            <a:r>
              <a:rPr sz="1300" spc="-20" dirty="0">
                <a:latin typeface="Tahoma"/>
                <a:cs typeface="Tahoma"/>
              </a:rPr>
              <a:t> </a:t>
            </a:r>
            <a:r>
              <a:rPr sz="1300" spc="55" dirty="0">
                <a:latin typeface="Tahoma"/>
                <a:cs typeface="Tahoma"/>
              </a:rPr>
              <a:t>Sleep</a:t>
            </a:r>
            <a:r>
              <a:rPr sz="1300" spc="-20" dirty="0">
                <a:latin typeface="Tahoma"/>
                <a:cs typeface="Tahoma"/>
              </a:rPr>
              <a:t> </a:t>
            </a:r>
            <a:r>
              <a:rPr sz="1300" spc="-65" dirty="0">
                <a:latin typeface="Tahoma"/>
                <a:cs typeface="Tahoma"/>
              </a:rPr>
              <a:t>(72.5%)=</a:t>
            </a:r>
            <a:r>
              <a:rPr sz="1300" spc="-25" dirty="0">
                <a:latin typeface="Tahoma"/>
                <a:cs typeface="Tahoma"/>
              </a:rPr>
              <a:t> </a:t>
            </a:r>
            <a:r>
              <a:rPr sz="1300" b="1" spc="-20" dirty="0">
                <a:latin typeface="Tahoma"/>
                <a:cs typeface="Tahoma"/>
              </a:rPr>
              <a:t>18.1</a:t>
            </a:r>
            <a:r>
              <a:rPr sz="1300" b="1" spc="-30" dirty="0">
                <a:latin typeface="Tahoma"/>
                <a:cs typeface="Tahoma"/>
              </a:rPr>
              <a:t> </a:t>
            </a:r>
            <a:r>
              <a:rPr sz="1300" b="1" spc="-10" dirty="0">
                <a:latin typeface="Tahoma"/>
                <a:cs typeface="Tahoma"/>
              </a:rPr>
              <a:t>million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80658" y="1894236"/>
            <a:ext cx="10755630" cy="508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970780" algn="l"/>
                <a:tab pos="9278620" algn="l"/>
              </a:tabLst>
            </a:pPr>
            <a:r>
              <a:rPr sz="3150" spc="-10" dirty="0">
                <a:solidFill>
                  <a:srgbClr val="FFFFFF"/>
                </a:solidFill>
                <a:latin typeface="Arial Black"/>
                <a:cs typeface="Arial Black"/>
              </a:rPr>
              <a:t>California</a:t>
            </a:r>
            <a:r>
              <a:rPr sz="315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3150" spc="-10" dirty="0">
                <a:solidFill>
                  <a:srgbClr val="FFFFFF"/>
                </a:solidFill>
                <a:latin typeface="Arial Black"/>
                <a:cs typeface="Arial Black"/>
              </a:rPr>
              <a:t>Texas</a:t>
            </a:r>
            <a:r>
              <a:rPr sz="315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3150" spc="-55" dirty="0">
                <a:solidFill>
                  <a:srgbClr val="FFFFFF"/>
                </a:solidFill>
                <a:latin typeface="Arial Black"/>
                <a:cs typeface="Arial Black"/>
              </a:rPr>
              <a:t>Florida</a:t>
            </a:r>
            <a:endParaRPr sz="315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703676" y="1997356"/>
            <a:ext cx="2049780" cy="508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spc="-120" dirty="0">
                <a:solidFill>
                  <a:srgbClr val="FFFFFF"/>
                </a:solidFill>
                <a:latin typeface="Arial Black"/>
                <a:cs typeface="Arial Black"/>
              </a:rPr>
              <a:t>New</a:t>
            </a:r>
            <a:r>
              <a:rPr sz="3150" spc="-2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50" spc="-50" dirty="0">
                <a:solidFill>
                  <a:srgbClr val="FFFFFF"/>
                </a:solidFill>
                <a:latin typeface="Arial Black"/>
                <a:cs typeface="Arial Black"/>
              </a:rPr>
              <a:t>York</a:t>
            </a:r>
            <a:endParaRPr sz="315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143600" y="258646"/>
            <a:ext cx="13349605" cy="10274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165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5"/>
              </a:spcBef>
            </a:pPr>
            <a:r>
              <a:rPr sz="3500" b="0" spc="-135" dirty="0">
                <a:solidFill>
                  <a:srgbClr val="162550"/>
                </a:solidFill>
                <a:latin typeface="Arial Black"/>
                <a:cs typeface="Arial Black"/>
              </a:rPr>
              <a:t>Understanding</a:t>
            </a:r>
            <a:r>
              <a:rPr sz="3500" b="0" spc="-140" dirty="0">
                <a:solidFill>
                  <a:srgbClr val="162550"/>
                </a:solidFill>
                <a:latin typeface="Arial Black"/>
                <a:cs typeface="Arial Black"/>
              </a:rPr>
              <a:t> </a:t>
            </a:r>
            <a:r>
              <a:rPr sz="3500" b="0" spc="-125" dirty="0">
                <a:solidFill>
                  <a:srgbClr val="162550"/>
                </a:solidFill>
                <a:latin typeface="Arial Black"/>
                <a:cs typeface="Arial Black"/>
              </a:rPr>
              <a:t>the</a:t>
            </a:r>
            <a:r>
              <a:rPr sz="3500" b="0" spc="-135" dirty="0">
                <a:solidFill>
                  <a:srgbClr val="162550"/>
                </a:solidFill>
                <a:latin typeface="Arial Black"/>
                <a:cs typeface="Arial Black"/>
              </a:rPr>
              <a:t> </a:t>
            </a:r>
            <a:r>
              <a:rPr sz="3500" b="0" spc="-114" dirty="0">
                <a:solidFill>
                  <a:srgbClr val="162550"/>
                </a:solidFill>
                <a:latin typeface="Arial Black"/>
                <a:cs typeface="Arial Black"/>
              </a:rPr>
              <a:t>Unhealthy</a:t>
            </a:r>
            <a:r>
              <a:rPr sz="3500" b="0" spc="-135" dirty="0">
                <a:solidFill>
                  <a:srgbClr val="162550"/>
                </a:solidFill>
                <a:latin typeface="Arial Black"/>
                <a:cs typeface="Arial Black"/>
              </a:rPr>
              <a:t> </a:t>
            </a:r>
            <a:r>
              <a:rPr sz="3500" b="0" spc="-130" dirty="0">
                <a:solidFill>
                  <a:srgbClr val="162550"/>
                </a:solidFill>
                <a:latin typeface="Arial Black"/>
                <a:cs typeface="Arial Black"/>
              </a:rPr>
              <a:t>behaviors</a:t>
            </a:r>
            <a:r>
              <a:rPr sz="3500" b="0" spc="-135" dirty="0">
                <a:solidFill>
                  <a:srgbClr val="162550"/>
                </a:solidFill>
                <a:latin typeface="Arial Black"/>
                <a:cs typeface="Arial Black"/>
              </a:rPr>
              <a:t> </a:t>
            </a:r>
            <a:r>
              <a:rPr sz="3500" b="0" spc="-140" dirty="0">
                <a:solidFill>
                  <a:srgbClr val="162550"/>
                </a:solidFill>
                <a:latin typeface="Arial Black"/>
                <a:cs typeface="Arial Black"/>
              </a:rPr>
              <a:t>within</a:t>
            </a:r>
            <a:r>
              <a:rPr sz="3500" b="0" spc="-135" dirty="0">
                <a:solidFill>
                  <a:srgbClr val="162550"/>
                </a:solidFill>
                <a:latin typeface="Arial Black"/>
                <a:cs typeface="Arial Black"/>
              </a:rPr>
              <a:t> </a:t>
            </a:r>
            <a:r>
              <a:rPr sz="3500" b="0" spc="-125" dirty="0">
                <a:solidFill>
                  <a:srgbClr val="162550"/>
                </a:solidFill>
                <a:latin typeface="Arial Black"/>
                <a:cs typeface="Arial Black"/>
              </a:rPr>
              <a:t>the</a:t>
            </a:r>
            <a:r>
              <a:rPr sz="3500" b="0" spc="-135" dirty="0">
                <a:solidFill>
                  <a:srgbClr val="162550"/>
                </a:solidFill>
                <a:latin typeface="Arial Black"/>
                <a:cs typeface="Arial Black"/>
              </a:rPr>
              <a:t> </a:t>
            </a:r>
            <a:r>
              <a:rPr sz="3500" b="0" spc="-210" dirty="0">
                <a:solidFill>
                  <a:srgbClr val="162550"/>
                </a:solidFill>
                <a:latin typeface="Arial Black"/>
                <a:cs typeface="Arial Black"/>
              </a:rPr>
              <a:t>states</a:t>
            </a:r>
            <a:r>
              <a:rPr sz="3500" b="0" spc="-135" dirty="0">
                <a:solidFill>
                  <a:srgbClr val="162550"/>
                </a:solidFill>
                <a:latin typeface="Arial Black"/>
                <a:cs typeface="Arial Black"/>
              </a:rPr>
              <a:t> </a:t>
            </a:r>
            <a:r>
              <a:rPr sz="3500" b="0" spc="-50" dirty="0">
                <a:solidFill>
                  <a:srgbClr val="162550"/>
                </a:solidFill>
                <a:latin typeface="Arial Black"/>
                <a:cs typeface="Arial Black"/>
              </a:rPr>
              <a:t>:</a:t>
            </a:r>
            <a:endParaRPr sz="35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0842" y="7108759"/>
            <a:ext cx="17395825" cy="2482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16559">
              <a:lnSpc>
                <a:spcPct val="114399"/>
              </a:lnSpc>
              <a:spcBef>
                <a:spcPts val="95"/>
              </a:spcBef>
            </a:pPr>
            <a:r>
              <a:rPr sz="235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Created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four</a:t>
            </a:r>
            <a:r>
              <a:rPr sz="23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pie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charts</a:t>
            </a:r>
            <a:r>
              <a:rPr sz="23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display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dirty="0">
                <a:solidFill>
                  <a:srgbClr val="FFFFFF"/>
                </a:solidFill>
                <a:latin typeface="Lucida Sans Unicode"/>
                <a:cs typeface="Lucida Sans Unicode"/>
              </a:rPr>
              <a:t>all</a:t>
            </a:r>
            <a:r>
              <a:rPr sz="23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unhealthy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behaviors</a:t>
            </a:r>
            <a:r>
              <a:rPr sz="23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23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four</a:t>
            </a:r>
            <a:r>
              <a:rPr sz="23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states:</a:t>
            </a:r>
            <a:r>
              <a:rPr sz="23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CA,</a:t>
            </a:r>
            <a:r>
              <a:rPr sz="23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dirty="0">
                <a:solidFill>
                  <a:srgbClr val="FFFFFF"/>
                </a:solidFill>
                <a:latin typeface="Lucida Sans Unicode"/>
                <a:cs typeface="Lucida Sans Unicode"/>
              </a:rPr>
              <a:t>TX,</a:t>
            </a:r>
            <a:r>
              <a:rPr sz="23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dirty="0">
                <a:solidFill>
                  <a:srgbClr val="FFFFFF"/>
                </a:solidFill>
                <a:latin typeface="Lucida Sans Unicode"/>
                <a:cs typeface="Lucida Sans Unicode"/>
              </a:rPr>
              <a:t>FL,</a:t>
            </a:r>
            <a:r>
              <a:rPr sz="23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NY.</a:t>
            </a:r>
            <a:r>
              <a:rPr sz="23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Each</a:t>
            </a:r>
            <a:r>
              <a:rPr sz="23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pie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chart </a:t>
            </a:r>
            <a:r>
              <a:rPr sz="23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shows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3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percentage</a:t>
            </a:r>
            <a:r>
              <a:rPr sz="23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3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people</a:t>
            </a:r>
            <a:r>
              <a:rPr sz="23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engaging</a:t>
            </a:r>
            <a:r>
              <a:rPr sz="23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unhealthy</a:t>
            </a:r>
            <a:r>
              <a:rPr sz="23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behaviors</a:t>
            </a:r>
            <a:r>
              <a:rPr sz="23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such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sz="23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smoking,</a:t>
            </a:r>
            <a:r>
              <a:rPr sz="23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excessive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alcohol </a:t>
            </a:r>
            <a:r>
              <a:rPr sz="23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consumption,</a:t>
            </a:r>
            <a:r>
              <a:rPr sz="23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3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lack</a:t>
            </a:r>
            <a:r>
              <a:rPr sz="23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physical</a:t>
            </a:r>
            <a:r>
              <a:rPr sz="23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activity.</a:t>
            </a:r>
            <a:endParaRPr sz="23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50">
              <a:latin typeface="Lucida Sans Unicode"/>
              <a:cs typeface="Lucida Sans Unicode"/>
            </a:endParaRPr>
          </a:p>
          <a:p>
            <a:pPr marL="12700" marR="5080">
              <a:lnSpc>
                <a:spcPct val="114399"/>
              </a:lnSpc>
            </a:pPr>
            <a:r>
              <a:rPr sz="23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3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distribution</a:t>
            </a:r>
            <a:r>
              <a:rPr sz="23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three</a:t>
            </a:r>
            <a:r>
              <a:rPr sz="23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key</a:t>
            </a:r>
            <a:r>
              <a:rPr sz="23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health</a:t>
            </a:r>
            <a:r>
              <a:rPr sz="23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behaviors</a:t>
            </a:r>
            <a:r>
              <a:rPr sz="23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-290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obesity,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lack</a:t>
            </a:r>
            <a:r>
              <a:rPr sz="23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3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physical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activity,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3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lack</a:t>
            </a:r>
            <a:r>
              <a:rPr sz="23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sleep</a:t>
            </a:r>
            <a:r>
              <a:rPr sz="23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-290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sz="23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important </a:t>
            </a:r>
            <a:r>
              <a:rPr sz="23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factors</a:t>
            </a:r>
            <a:r>
              <a:rPr sz="23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consider</a:t>
            </a:r>
            <a:r>
              <a:rPr sz="23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23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drug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being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launched,</a:t>
            </a:r>
            <a:r>
              <a:rPr sz="23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sz="23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has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3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potential</a:t>
            </a:r>
            <a:r>
              <a:rPr sz="23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improve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dirty="0">
                <a:solidFill>
                  <a:srgbClr val="FFFFFF"/>
                </a:solidFill>
                <a:latin typeface="Lucida Sans Unicode"/>
                <a:cs typeface="Lucida Sans Unicode"/>
              </a:rPr>
              <a:t>all</a:t>
            </a:r>
            <a:r>
              <a:rPr sz="23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3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these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behaviors.</a:t>
            </a:r>
            <a:endParaRPr sz="235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70437" y="6546835"/>
            <a:ext cx="341376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80" dirty="0">
                <a:latin typeface="Tahoma"/>
                <a:cs typeface="Tahoma"/>
              </a:rPr>
              <a:t>LPA</a:t>
            </a:r>
            <a:r>
              <a:rPr sz="1300" spc="-25" dirty="0">
                <a:latin typeface="Tahoma"/>
                <a:cs typeface="Tahoma"/>
              </a:rPr>
              <a:t> </a:t>
            </a:r>
            <a:r>
              <a:rPr sz="1300" spc="-204" dirty="0">
                <a:latin typeface="Tahoma"/>
                <a:cs typeface="Tahoma"/>
              </a:rPr>
              <a:t>+</a:t>
            </a:r>
            <a:r>
              <a:rPr sz="1300" spc="-2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Obesity</a:t>
            </a:r>
            <a:r>
              <a:rPr sz="1300" spc="-25" dirty="0">
                <a:latin typeface="Tahoma"/>
                <a:cs typeface="Tahoma"/>
              </a:rPr>
              <a:t> </a:t>
            </a:r>
            <a:r>
              <a:rPr sz="1300" spc="-204" dirty="0">
                <a:latin typeface="Tahoma"/>
                <a:cs typeface="Tahoma"/>
              </a:rPr>
              <a:t>+</a:t>
            </a:r>
            <a:r>
              <a:rPr sz="1300" spc="-20" dirty="0">
                <a:latin typeface="Tahoma"/>
                <a:cs typeface="Tahoma"/>
              </a:rPr>
              <a:t> </a:t>
            </a:r>
            <a:r>
              <a:rPr sz="1300" spc="55" dirty="0">
                <a:latin typeface="Tahoma"/>
                <a:cs typeface="Tahoma"/>
              </a:rPr>
              <a:t>Sleep</a:t>
            </a:r>
            <a:r>
              <a:rPr sz="1300" spc="-20" dirty="0">
                <a:latin typeface="Tahoma"/>
                <a:cs typeface="Tahoma"/>
              </a:rPr>
              <a:t> </a:t>
            </a:r>
            <a:r>
              <a:rPr sz="1300" spc="-65" dirty="0">
                <a:latin typeface="Tahoma"/>
                <a:cs typeface="Tahoma"/>
              </a:rPr>
              <a:t>(74.2%)=</a:t>
            </a:r>
            <a:r>
              <a:rPr sz="1300" spc="-25" dirty="0">
                <a:latin typeface="Tahoma"/>
                <a:cs typeface="Tahoma"/>
              </a:rPr>
              <a:t> </a:t>
            </a:r>
            <a:r>
              <a:rPr sz="1300" b="1" spc="-20" dirty="0">
                <a:latin typeface="Tahoma"/>
                <a:cs typeface="Tahoma"/>
              </a:rPr>
              <a:t>11.8</a:t>
            </a:r>
            <a:r>
              <a:rPr sz="1300" b="1" spc="-30" dirty="0">
                <a:latin typeface="Tahoma"/>
                <a:cs typeface="Tahoma"/>
              </a:rPr>
              <a:t> </a:t>
            </a:r>
            <a:r>
              <a:rPr sz="1300" b="1" spc="-10" dirty="0">
                <a:latin typeface="Tahoma"/>
                <a:cs typeface="Tahoma"/>
              </a:rPr>
              <a:t>million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600816" y="6546835"/>
            <a:ext cx="30181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80" dirty="0">
                <a:latin typeface="Tahoma"/>
                <a:cs typeface="Tahoma"/>
              </a:rPr>
              <a:t>LPA</a:t>
            </a:r>
            <a:r>
              <a:rPr sz="1300" spc="-25" dirty="0">
                <a:latin typeface="Tahoma"/>
                <a:cs typeface="Tahoma"/>
              </a:rPr>
              <a:t> </a:t>
            </a:r>
            <a:r>
              <a:rPr sz="1300" spc="-204" dirty="0">
                <a:latin typeface="Tahoma"/>
                <a:cs typeface="Tahoma"/>
              </a:rPr>
              <a:t>+</a:t>
            </a:r>
            <a:r>
              <a:rPr sz="1300" spc="-25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Obesity</a:t>
            </a:r>
            <a:r>
              <a:rPr sz="1300" spc="-20" dirty="0">
                <a:latin typeface="Tahoma"/>
                <a:cs typeface="Tahoma"/>
              </a:rPr>
              <a:t> </a:t>
            </a:r>
            <a:r>
              <a:rPr sz="1300" spc="-204" dirty="0">
                <a:latin typeface="Tahoma"/>
                <a:cs typeface="Tahoma"/>
              </a:rPr>
              <a:t>+</a:t>
            </a:r>
            <a:r>
              <a:rPr sz="1300" spc="-25" dirty="0">
                <a:latin typeface="Tahoma"/>
                <a:cs typeface="Tahoma"/>
              </a:rPr>
              <a:t> </a:t>
            </a:r>
            <a:r>
              <a:rPr sz="1300" spc="55" dirty="0">
                <a:latin typeface="Tahoma"/>
                <a:cs typeface="Tahoma"/>
              </a:rPr>
              <a:t>Sleep</a:t>
            </a:r>
            <a:r>
              <a:rPr sz="1300" spc="-20" dirty="0">
                <a:latin typeface="Tahoma"/>
                <a:cs typeface="Tahoma"/>
              </a:rPr>
              <a:t> </a:t>
            </a:r>
            <a:r>
              <a:rPr sz="1300" spc="-85" dirty="0">
                <a:latin typeface="Tahoma"/>
                <a:cs typeface="Tahoma"/>
              </a:rPr>
              <a:t>(73%)=</a:t>
            </a:r>
            <a:r>
              <a:rPr sz="1300" spc="-25" dirty="0">
                <a:latin typeface="Tahoma"/>
                <a:cs typeface="Tahoma"/>
              </a:rPr>
              <a:t> </a:t>
            </a:r>
            <a:r>
              <a:rPr sz="1300" b="1" spc="-20" dirty="0">
                <a:latin typeface="Tahoma"/>
                <a:cs typeface="Tahoma"/>
              </a:rPr>
              <a:t>5</a:t>
            </a:r>
            <a:r>
              <a:rPr sz="1300" b="1" spc="-30" dirty="0">
                <a:latin typeface="Tahoma"/>
                <a:cs typeface="Tahoma"/>
              </a:rPr>
              <a:t> </a:t>
            </a:r>
            <a:r>
              <a:rPr sz="1300" b="1" spc="-10" dirty="0">
                <a:latin typeface="Tahoma"/>
                <a:cs typeface="Tahoma"/>
              </a:rPr>
              <a:t>million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853743" y="6410278"/>
            <a:ext cx="3595370" cy="521970"/>
          </a:xfrm>
          <a:custGeom>
            <a:avLst/>
            <a:gdLst/>
            <a:ahLst/>
            <a:cxnLst/>
            <a:rect l="l" t="t" r="r" b="b"/>
            <a:pathLst>
              <a:path w="3595369" h="521970">
                <a:moveTo>
                  <a:pt x="0" y="0"/>
                </a:moveTo>
                <a:lnTo>
                  <a:pt x="3595171" y="0"/>
                </a:lnTo>
                <a:lnTo>
                  <a:pt x="3595171" y="521439"/>
                </a:lnTo>
                <a:lnTo>
                  <a:pt x="0" y="521439"/>
                </a:lnTo>
                <a:lnTo>
                  <a:pt x="0" y="0"/>
                </a:lnTo>
                <a:close/>
              </a:path>
            </a:pathLst>
          </a:custGeom>
          <a:solidFill>
            <a:srgbClr val="E3D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3944789" y="6546835"/>
            <a:ext cx="341376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80" dirty="0">
                <a:latin typeface="Tahoma"/>
                <a:cs typeface="Tahoma"/>
              </a:rPr>
              <a:t>LPA</a:t>
            </a:r>
            <a:r>
              <a:rPr sz="1300" spc="-25" dirty="0">
                <a:latin typeface="Tahoma"/>
                <a:cs typeface="Tahoma"/>
              </a:rPr>
              <a:t> </a:t>
            </a:r>
            <a:r>
              <a:rPr sz="1300" spc="-204" dirty="0">
                <a:latin typeface="Tahoma"/>
                <a:cs typeface="Tahoma"/>
              </a:rPr>
              <a:t>+</a:t>
            </a:r>
            <a:r>
              <a:rPr sz="1300" spc="-20" dirty="0">
                <a:latin typeface="Tahoma"/>
                <a:cs typeface="Tahoma"/>
              </a:rPr>
              <a:t> </a:t>
            </a:r>
            <a:r>
              <a:rPr sz="1300" dirty="0">
                <a:latin typeface="Tahoma"/>
                <a:cs typeface="Tahoma"/>
              </a:rPr>
              <a:t>Obesity</a:t>
            </a:r>
            <a:r>
              <a:rPr sz="1300" spc="-25" dirty="0">
                <a:latin typeface="Tahoma"/>
                <a:cs typeface="Tahoma"/>
              </a:rPr>
              <a:t> </a:t>
            </a:r>
            <a:r>
              <a:rPr sz="1300" spc="-204" dirty="0">
                <a:latin typeface="Tahoma"/>
                <a:cs typeface="Tahoma"/>
              </a:rPr>
              <a:t>+</a:t>
            </a:r>
            <a:r>
              <a:rPr sz="1300" spc="-20" dirty="0">
                <a:latin typeface="Tahoma"/>
                <a:cs typeface="Tahoma"/>
              </a:rPr>
              <a:t> </a:t>
            </a:r>
            <a:r>
              <a:rPr sz="1300" spc="55" dirty="0">
                <a:latin typeface="Tahoma"/>
                <a:cs typeface="Tahoma"/>
              </a:rPr>
              <a:t>Sleep</a:t>
            </a:r>
            <a:r>
              <a:rPr sz="1300" spc="-20" dirty="0">
                <a:latin typeface="Tahoma"/>
                <a:cs typeface="Tahoma"/>
              </a:rPr>
              <a:t> </a:t>
            </a:r>
            <a:r>
              <a:rPr sz="1300" spc="-65" dirty="0">
                <a:latin typeface="Tahoma"/>
                <a:cs typeface="Tahoma"/>
              </a:rPr>
              <a:t>(72.7%)=</a:t>
            </a:r>
            <a:r>
              <a:rPr sz="1300" spc="-25" dirty="0">
                <a:latin typeface="Tahoma"/>
                <a:cs typeface="Tahoma"/>
              </a:rPr>
              <a:t> </a:t>
            </a:r>
            <a:r>
              <a:rPr sz="1300" b="1" spc="-20" dirty="0">
                <a:latin typeface="Tahoma"/>
                <a:cs typeface="Tahoma"/>
              </a:rPr>
              <a:t>8.7</a:t>
            </a:r>
            <a:r>
              <a:rPr sz="1300" b="1" spc="-30" dirty="0">
                <a:latin typeface="Tahoma"/>
                <a:cs typeface="Tahoma"/>
              </a:rPr>
              <a:t> </a:t>
            </a:r>
            <a:r>
              <a:rPr sz="1300" b="1" spc="-10" dirty="0">
                <a:latin typeface="Tahoma"/>
                <a:cs typeface="Tahoma"/>
              </a:rPr>
              <a:t>million</a:t>
            </a:r>
            <a:endParaRPr sz="1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937081"/>
            <a:ext cx="18288000" cy="3217545"/>
          </a:xfrm>
          <a:custGeom>
            <a:avLst/>
            <a:gdLst/>
            <a:ahLst/>
            <a:cxnLst/>
            <a:rect l="l" t="t" r="r" b="b"/>
            <a:pathLst>
              <a:path w="18288000" h="3217545">
                <a:moveTo>
                  <a:pt x="0" y="3217496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3217496"/>
                </a:lnTo>
                <a:lnTo>
                  <a:pt x="0" y="3217496"/>
                </a:lnTo>
                <a:close/>
              </a:path>
            </a:pathLst>
          </a:custGeom>
          <a:solidFill>
            <a:srgbClr val="2E3B6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13143" y="0"/>
            <a:ext cx="874856" cy="1523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403381" y="7622259"/>
            <a:ext cx="3884929" cy="2665095"/>
            <a:chOff x="14403381" y="7622259"/>
            <a:chExt cx="3884929" cy="26650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03381" y="7622259"/>
              <a:ext cx="3884618" cy="26647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30791" y="9706662"/>
              <a:ext cx="2007870" cy="580390"/>
            </a:xfrm>
            <a:custGeom>
              <a:avLst/>
              <a:gdLst/>
              <a:ahLst/>
              <a:cxnLst/>
              <a:rect l="l" t="t" r="r" b="b"/>
              <a:pathLst>
                <a:path w="2007869" h="580390">
                  <a:moveTo>
                    <a:pt x="0" y="580337"/>
                  </a:moveTo>
                  <a:lnTo>
                    <a:pt x="2007538" y="580337"/>
                  </a:lnTo>
                  <a:lnTo>
                    <a:pt x="1003769" y="0"/>
                  </a:lnTo>
                  <a:lnTo>
                    <a:pt x="0" y="580337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339423" cy="13080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627" y="2231761"/>
            <a:ext cx="8620124" cy="53911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59280" y="2231761"/>
            <a:ext cx="8620124" cy="539114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43600" y="258645"/>
            <a:ext cx="14465300" cy="10274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165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5"/>
              </a:spcBef>
            </a:pPr>
            <a:r>
              <a:rPr sz="3500" b="0" spc="-135" dirty="0">
                <a:solidFill>
                  <a:srgbClr val="162550"/>
                </a:solidFill>
                <a:latin typeface="Arial Black"/>
                <a:cs typeface="Arial Black"/>
              </a:rPr>
              <a:t>Understanding</a:t>
            </a:r>
            <a:r>
              <a:rPr sz="3500" b="0" spc="-150" dirty="0">
                <a:solidFill>
                  <a:srgbClr val="162550"/>
                </a:solidFill>
                <a:latin typeface="Arial Black"/>
                <a:cs typeface="Arial Black"/>
              </a:rPr>
              <a:t> </a:t>
            </a:r>
            <a:r>
              <a:rPr sz="3500" b="0" spc="-125" dirty="0">
                <a:solidFill>
                  <a:srgbClr val="162550"/>
                </a:solidFill>
                <a:latin typeface="Arial Black"/>
                <a:cs typeface="Arial Black"/>
              </a:rPr>
              <a:t>the</a:t>
            </a:r>
            <a:r>
              <a:rPr sz="3500" b="0" spc="-150" dirty="0">
                <a:solidFill>
                  <a:srgbClr val="162550"/>
                </a:solidFill>
                <a:latin typeface="Arial Black"/>
                <a:cs typeface="Arial Black"/>
              </a:rPr>
              <a:t> </a:t>
            </a:r>
            <a:r>
              <a:rPr sz="3500" b="0" spc="-120" dirty="0">
                <a:solidFill>
                  <a:srgbClr val="162550"/>
                </a:solidFill>
                <a:latin typeface="Arial Black"/>
                <a:cs typeface="Arial Black"/>
              </a:rPr>
              <a:t>health</a:t>
            </a:r>
            <a:r>
              <a:rPr sz="3500" b="0" spc="-150" dirty="0">
                <a:solidFill>
                  <a:srgbClr val="162550"/>
                </a:solidFill>
                <a:latin typeface="Arial Black"/>
                <a:cs typeface="Arial Black"/>
              </a:rPr>
              <a:t> </a:t>
            </a:r>
            <a:r>
              <a:rPr sz="3500" b="0" spc="-80" dirty="0">
                <a:solidFill>
                  <a:srgbClr val="162550"/>
                </a:solidFill>
                <a:latin typeface="Arial Black"/>
                <a:cs typeface="Arial Black"/>
              </a:rPr>
              <a:t>prevention</a:t>
            </a:r>
            <a:r>
              <a:rPr sz="3500" b="0" spc="-150" dirty="0">
                <a:solidFill>
                  <a:srgbClr val="162550"/>
                </a:solidFill>
                <a:latin typeface="Arial Black"/>
                <a:cs typeface="Arial Black"/>
              </a:rPr>
              <a:t> </a:t>
            </a:r>
            <a:r>
              <a:rPr sz="3500" b="0" spc="-114" dirty="0">
                <a:solidFill>
                  <a:srgbClr val="162550"/>
                </a:solidFill>
                <a:latin typeface="Arial Black"/>
                <a:cs typeface="Arial Black"/>
              </a:rPr>
              <a:t>trends</a:t>
            </a:r>
            <a:r>
              <a:rPr sz="3500" b="0" spc="-145" dirty="0">
                <a:solidFill>
                  <a:srgbClr val="162550"/>
                </a:solidFill>
                <a:latin typeface="Arial Black"/>
                <a:cs typeface="Arial Black"/>
              </a:rPr>
              <a:t> </a:t>
            </a:r>
            <a:r>
              <a:rPr sz="3500" b="0" spc="-140" dirty="0">
                <a:solidFill>
                  <a:srgbClr val="162550"/>
                </a:solidFill>
                <a:latin typeface="Arial Black"/>
                <a:cs typeface="Arial Black"/>
              </a:rPr>
              <a:t>within</a:t>
            </a:r>
            <a:r>
              <a:rPr sz="3500" b="0" spc="-150" dirty="0">
                <a:solidFill>
                  <a:srgbClr val="162550"/>
                </a:solidFill>
                <a:latin typeface="Arial Black"/>
                <a:cs typeface="Arial Black"/>
              </a:rPr>
              <a:t> </a:t>
            </a:r>
            <a:r>
              <a:rPr sz="3500" b="0" spc="-125" dirty="0">
                <a:solidFill>
                  <a:srgbClr val="162550"/>
                </a:solidFill>
                <a:latin typeface="Arial Black"/>
                <a:cs typeface="Arial Black"/>
              </a:rPr>
              <a:t>the</a:t>
            </a:r>
            <a:r>
              <a:rPr sz="3500" b="0" spc="-150" dirty="0">
                <a:solidFill>
                  <a:srgbClr val="162550"/>
                </a:solidFill>
                <a:latin typeface="Arial Black"/>
                <a:cs typeface="Arial Black"/>
              </a:rPr>
              <a:t> </a:t>
            </a:r>
            <a:r>
              <a:rPr sz="3500" b="0" spc="-210" dirty="0">
                <a:solidFill>
                  <a:srgbClr val="162550"/>
                </a:solidFill>
                <a:latin typeface="Arial Black"/>
                <a:cs typeface="Arial Black"/>
              </a:rPr>
              <a:t>states</a:t>
            </a:r>
            <a:r>
              <a:rPr sz="3500" b="0" spc="-150" dirty="0">
                <a:solidFill>
                  <a:srgbClr val="162550"/>
                </a:solidFill>
                <a:latin typeface="Arial Black"/>
                <a:cs typeface="Arial Black"/>
              </a:rPr>
              <a:t> </a:t>
            </a:r>
            <a:r>
              <a:rPr sz="3500" b="0" spc="-50" dirty="0">
                <a:solidFill>
                  <a:srgbClr val="162550"/>
                </a:solidFill>
                <a:latin typeface="Arial Black"/>
                <a:cs typeface="Arial Black"/>
              </a:rPr>
              <a:t>:</a:t>
            </a:r>
            <a:endParaRPr sz="35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644" y="1485397"/>
            <a:ext cx="17896840" cy="508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9535795" algn="l"/>
              </a:tabLst>
            </a:pPr>
            <a:r>
              <a:rPr sz="3150" spc="-40" dirty="0">
                <a:solidFill>
                  <a:srgbClr val="FFFFFF"/>
                </a:solidFill>
                <a:latin typeface="Arial Black"/>
                <a:cs typeface="Arial Black"/>
              </a:rPr>
              <a:t>Population</a:t>
            </a:r>
            <a:r>
              <a:rPr sz="3150" spc="-2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50" dirty="0">
                <a:solidFill>
                  <a:srgbClr val="FFFFFF"/>
                </a:solidFill>
                <a:latin typeface="Arial Black"/>
                <a:cs typeface="Arial Black"/>
              </a:rPr>
              <a:t>going</a:t>
            </a:r>
            <a:r>
              <a:rPr sz="315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50" spc="80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sz="3150" spc="-2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50" spc="-70" dirty="0">
                <a:solidFill>
                  <a:srgbClr val="FFFFFF"/>
                </a:solidFill>
                <a:latin typeface="Arial Black"/>
                <a:cs typeface="Arial Black"/>
              </a:rPr>
              <a:t>Annual</a:t>
            </a:r>
            <a:r>
              <a:rPr sz="315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50" spc="-35" dirty="0">
                <a:solidFill>
                  <a:srgbClr val="FFFFFF"/>
                </a:solidFill>
                <a:latin typeface="Arial Black"/>
                <a:cs typeface="Arial Black"/>
              </a:rPr>
              <a:t>Check</a:t>
            </a:r>
            <a:r>
              <a:rPr sz="315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50" spc="-25" dirty="0">
                <a:solidFill>
                  <a:srgbClr val="FFFFFF"/>
                </a:solidFill>
                <a:latin typeface="Arial Black"/>
                <a:cs typeface="Arial Black"/>
              </a:rPr>
              <a:t>ups</a:t>
            </a:r>
            <a:r>
              <a:rPr sz="315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3150" spc="-40" dirty="0">
                <a:solidFill>
                  <a:srgbClr val="FFFFFF"/>
                </a:solidFill>
                <a:latin typeface="Arial Black"/>
                <a:cs typeface="Arial Black"/>
              </a:rPr>
              <a:t>Population</a:t>
            </a:r>
            <a:r>
              <a:rPr sz="315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50" spc="-35" dirty="0">
                <a:solidFill>
                  <a:srgbClr val="FFFFFF"/>
                </a:solidFill>
                <a:latin typeface="Arial Black"/>
                <a:cs typeface="Arial Black"/>
              </a:rPr>
              <a:t>having</a:t>
            </a:r>
            <a:r>
              <a:rPr sz="3150" spc="-2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50" dirty="0">
                <a:solidFill>
                  <a:srgbClr val="FFFFFF"/>
                </a:solidFill>
                <a:latin typeface="Arial Black"/>
                <a:cs typeface="Arial Black"/>
              </a:rPr>
              <a:t>no</a:t>
            </a:r>
            <a:r>
              <a:rPr sz="315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50" spc="-40" dirty="0">
                <a:solidFill>
                  <a:srgbClr val="FFFFFF"/>
                </a:solidFill>
                <a:latin typeface="Arial Black"/>
                <a:cs typeface="Arial Black"/>
              </a:rPr>
              <a:t>health</a:t>
            </a:r>
            <a:r>
              <a:rPr sz="315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50" spc="-30" dirty="0">
                <a:solidFill>
                  <a:srgbClr val="FFFFFF"/>
                </a:solidFill>
                <a:latin typeface="Arial Black"/>
                <a:cs typeface="Arial Black"/>
              </a:rPr>
              <a:t>insurances</a:t>
            </a:r>
            <a:endParaRPr sz="315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682" y="7805690"/>
            <a:ext cx="17437100" cy="2021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Bar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graphs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show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prevalence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population</a:t>
            </a:r>
            <a:r>
              <a:rPr sz="23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insurance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those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who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go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23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annual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checkups.</a:t>
            </a:r>
            <a:endParaRPr sz="23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050">
              <a:latin typeface="Lucida Sans Unicode"/>
              <a:cs typeface="Lucida Sans Unicode"/>
            </a:endParaRPr>
          </a:p>
          <a:p>
            <a:pPr marL="12700" marR="5080">
              <a:lnSpc>
                <a:spcPct val="114399"/>
              </a:lnSpc>
              <a:spcBef>
                <a:spcPts val="5"/>
              </a:spcBef>
            </a:pPr>
            <a:r>
              <a:rPr sz="2350" spc="330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23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compare</a:t>
            </a:r>
            <a:r>
              <a:rPr sz="23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states</a:t>
            </a:r>
            <a:r>
              <a:rPr sz="23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based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23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prevalence</a:t>
            </a:r>
            <a:r>
              <a:rPr sz="23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population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3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people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who</a:t>
            </a:r>
            <a:r>
              <a:rPr sz="23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get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annual</a:t>
            </a:r>
            <a:r>
              <a:rPr sz="23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checkups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3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those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who </a:t>
            </a:r>
            <a:r>
              <a:rPr sz="23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lack</a:t>
            </a:r>
            <a:r>
              <a:rPr sz="23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health</a:t>
            </a:r>
            <a:r>
              <a:rPr sz="23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insurance.</a:t>
            </a:r>
            <a:r>
              <a:rPr sz="23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dirty="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sz="23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dirty="0">
                <a:solidFill>
                  <a:srgbClr val="FFFFFF"/>
                </a:solidFill>
                <a:latin typeface="Lucida Sans Unicode"/>
                <a:cs typeface="Lucida Sans Unicode"/>
              </a:rPr>
              <a:t>will</a:t>
            </a:r>
            <a:r>
              <a:rPr sz="23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provide</a:t>
            </a:r>
            <a:r>
              <a:rPr sz="23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insights</a:t>
            </a:r>
            <a:r>
              <a:rPr sz="23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sz="23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3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potential</a:t>
            </a:r>
            <a:r>
              <a:rPr sz="23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market</a:t>
            </a:r>
            <a:r>
              <a:rPr sz="23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23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3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new</a:t>
            </a:r>
            <a:r>
              <a:rPr sz="23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low-</a:t>
            </a:r>
            <a:r>
              <a:rPr sz="235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cost</a:t>
            </a:r>
            <a:r>
              <a:rPr sz="23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dirty="0">
                <a:solidFill>
                  <a:srgbClr val="FFFFFF"/>
                </a:solidFill>
                <a:latin typeface="Lucida Sans Unicode"/>
                <a:cs typeface="Lucida Sans Unicode"/>
              </a:rPr>
              <a:t>drug,</a:t>
            </a:r>
            <a:r>
              <a:rPr sz="23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sz="23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even</a:t>
            </a:r>
            <a:r>
              <a:rPr sz="23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those </a:t>
            </a:r>
            <a:r>
              <a:rPr sz="23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without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insurance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may</a:t>
            </a:r>
            <a:r>
              <a:rPr sz="23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interested</a:t>
            </a:r>
            <a:r>
              <a:rPr sz="23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3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purchasing</a:t>
            </a:r>
            <a:r>
              <a:rPr sz="23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3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it.</a:t>
            </a:r>
            <a:endParaRPr sz="2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96421"/>
            <a:ext cx="1029335" cy="5524500"/>
          </a:xfrm>
          <a:custGeom>
            <a:avLst/>
            <a:gdLst/>
            <a:ahLst/>
            <a:cxnLst/>
            <a:rect l="l" t="t" r="r" b="b"/>
            <a:pathLst>
              <a:path w="1029335" h="5524500">
                <a:moveTo>
                  <a:pt x="0" y="5524341"/>
                </a:moveTo>
                <a:lnTo>
                  <a:pt x="1028756" y="5524341"/>
                </a:lnTo>
                <a:lnTo>
                  <a:pt x="1028756" y="0"/>
                </a:lnTo>
                <a:lnTo>
                  <a:pt x="0" y="0"/>
                </a:lnTo>
                <a:lnTo>
                  <a:pt x="0" y="5524341"/>
                </a:lnTo>
                <a:close/>
              </a:path>
            </a:pathLst>
          </a:custGeom>
          <a:solidFill>
            <a:srgbClr val="2E3B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06891" y="3896421"/>
            <a:ext cx="438784" cy="5524500"/>
          </a:xfrm>
          <a:custGeom>
            <a:avLst/>
            <a:gdLst/>
            <a:ahLst/>
            <a:cxnLst/>
            <a:rect l="l" t="t" r="r" b="b"/>
            <a:pathLst>
              <a:path w="438784" h="5524500">
                <a:moveTo>
                  <a:pt x="0" y="5524341"/>
                </a:moveTo>
                <a:lnTo>
                  <a:pt x="438318" y="5524341"/>
                </a:lnTo>
                <a:lnTo>
                  <a:pt x="438318" y="0"/>
                </a:lnTo>
                <a:lnTo>
                  <a:pt x="0" y="0"/>
                </a:lnTo>
                <a:lnTo>
                  <a:pt x="0" y="5524341"/>
                </a:lnTo>
                <a:close/>
              </a:path>
            </a:pathLst>
          </a:custGeom>
          <a:solidFill>
            <a:srgbClr val="2E3B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265967" y="3896421"/>
            <a:ext cx="22225" cy="5524500"/>
          </a:xfrm>
          <a:custGeom>
            <a:avLst/>
            <a:gdLst/>
            <a:ahLst/>
            <a:cxnLst/>
            <a:rect l="l" t="t" r="r" b="b"/>
            <a:pathLst>
              <a:path w="22225" h="5524500">
                <a:moveTo>
                  <a:pt x="0" y="5524341"/>
                </a:moveTo>
                <a:lnTo>
                  <a:pt x="22032" y="5524341"/>
                </a:lnTo>
                <a:lnTo>
                  <a:pt x="22032" y="0"/>
                </a:lnTo>
                <a:lnTo>
                  <a:pt x="0" y="0"/>
                </a:lnTo>
                <a:lnTo>
                  <a:pt x="0" y="5524341"/>
                </a:lnTo>
                <a:close/>
              </a:path>
            </a:pathLst>
          </a:custGeom>
          <a:solidFill>
            <a:srgbClr val="2E3B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56" y="1714419"/>
            <a:ext cx="7878445" cy="8275320"/>
          </a:xfrm>
          <a:custGeom>
            <a:avLst/>
            <a:gdLst/>
            <a:ahLst/>
            <a:cxnLst/>
            <a:rect l="l" t="t" r="r" b="b"/>
            <a:pathLst>
              <a:path w="7878445" h="8275320">
                <a:moveTo>
                  <a:pt x="7878134" y="0"/>
                </a:moveTo>
                <a:lnTo>
                  <a:pt x="7878134" y="8275319"/>
                </a:lnTo>
                <a:lnTo>
                  <a:pt x="0" y="8275319"/>
                </a:lnTo>
                <a:lnTo>
                  <a:pt x="0" y="0"/>
                </a:lnTo>
                <a:lnTo>
                  <a:pt x="7878134" y="0"/>
                </a:lnTo>
                <a:close/>
              </a:path>
            </a:pathLst>
          </a:custGeom>
          <a:solidFill>
            <a:srgbClr val="FAF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89810" y="253557"/>
            <a:ext cx="4264025" cy="1238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950" spc="-380" dirty="0">
                <a:latin typeface="Verdana"/>
                <a:cs typeface="Verdana"/>
              </a:rPr>
              <a:t>HEALTH</a:t>
            </a:r>
            <a:endParaRPr sz="79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88813" y="1296239"/>
            <a:ext cx="6365240" cy="1238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950" b="1" spc="-10" dirty="0">
                <a:solidFill>
                  <a:srgbClr val="FAFAFF"/>
                </a:solidFill>
                <a:latin typeface="Verdana"/>
                <a:cs typeface="Verdana"/>
              </a:rPr>
              <a:t>OUTCOMES</a:t>
            </a:r>
            <a:endParaRPr sz="79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7304082"/>
            <a:ext cx="819785" cy="2427605"/>
          </a:xfrm>
          <a:custGeom>
            <a:avLst/>
            <a:gdLst/>
            <a:ahLst/>
            <a:cxnLst/>
            <a:rect l="l" t="t" r="r" b="b"/>
            <a:pathLst>
              <a:path w="819785" h="2427604">
                <a:moveTo>
                  <a:pt x="819479" y="2427260"/>
                </a:moveTo>
                <a:lnTo>
                  <a:pt x="0" y="2427260"/>
                </a:lnTo>
                <a:lnTo>
                  <a:pt x="0" y="9"/>
                </a:lnTo>
                <a:lnTo>
                  <a:pt x="329" y="0"/>
                </a:lnTo>
                <a:lnTo>
                  <a:pt x="48447" y="1389"/>
                </a:lnTo>
                <a:lnTo>
                  <a:pt x="95836" y="5507"/>
                </a:lnTo>
                <a:lnTo>
                  <a:pt x="142416" y="12275"/>
                </a:lnTo>
                <a:lnTo>
                  <a:pt x="188113" y="21619"/>
                </a:lnTo>
                <a:lnTo>
                  <a:pt x="232848" y="33460"/>
                </a:lnTo>
                <a:lnTo>
                  <a:pt x="276545" y="47722"/>
                </a:lnTo>
                <a:lnTo>
                  <a:pt x="319126" y="64328"/>
                </a:lnTo>
                <a:lnTo>
                  <a:pt x="360515" y="83201"/>
                </a:lnTo>
                <a:lnTo>
                  <a:pt x="400636" y="104265"/>
                </a:lnTo>
                <a:lnTo>
                  <a:pt x="439410" y="127444"/>
                </a:lnTo>
                <a:lnTo>
                  <a:pt x="476761" y="152659"/>
                </a:lnTo>
                <a:lnTo>
                  <a:pt x="512613" y="179835"/>
                </a:lnTo>
                <a:lnTo>
                  <a:pt x="546887" y="208894"/>
                </a:lnTo>
                <a:lnTo>
                  <a:pt x="579508" y="239760"/>
                </a:lnTo>
                <a:lnTo>
                  <a:pt x="610399" y="272357"/>
                </a:lnTo>
                <a:lnTo>
                  <a:pt x="639481" y="306606"/>
                </a:lnTo>
                <a:lnTo>
                  <a:pt x="666679" y="342433"/>
                </a:lnTo>
                <a:lnTo>
                  <a:pt x="691916" y="379759"/>
                </a:lnTo>
                <a:lnTo>
                  <a:pt x="715114" y="418508"/>
                </a:lnTo>
                <a:lnTo>
                  <a:pt x="736197" y="458604"/>
                </a:lnTo>
                <a:lnTo>
                  <a:pt x="755088" y="499969"/>
                </a:lnTo>
                <a:lnTo>
                  <a:pt x="771710" y="542527"/>
                </a:lnTo>
                <a:lnTo>
                  <a:pt x="785985" y="586202"/>
                </a:lnTo>
                <a:lnTo>
                  <a:pt x="797838" y="630915"/>
                </a:lnTo>
                <a:lnTo>
                  <a:pt x="807190" y="676591"/>
                </a:lnTo>
                <a:lnTo>
                  <a:pt x="813966" y="723153"/>
                </a:lnTo>
                <a:lnTo>
                  <a:pt x="818088" y="770524"/>
                </a:lnTo>
                <a:lnTo>
                  <a:pt x="819479" y="818627"/>
                </a:lnTo>
                <a:lnTo>
                  <a:pt x="151691" y="818627"/>
                </a:lnTo>
                <a:lnTo>
                  <a:pt x="198693" y="828845"/>
                </a:lnTo>
                <a:lnTo>
                  <a:pt x="244650" y="841709"/>
                </a:lnTo>
                <a:lnTo>
                  <a:pt x="289478" y="857133"/>
                </a:lnTo>
                <a:lnTo>
                  <a:pt x="333091" y="875034"/>
                </a:lnTo>
                <a:lnTo>
                  <a:pt x="375404" y="895327"/>
                </a:lnTo>
                <a:lnTo>
                  <a:pt x="416333" y="917927"/>
                </a:lnTo>
                <a:lnTo>
                  <a:pt x="455792" y="942750"/>
                </a:lnTo>
                <a:lnTo>
                  <a:pt x="493697" y="969711"/>
                </a:lnTo>
                <a:lnTo>
                  <a:pt x="529962" y="998725"/>
                </a:lnTo>
                <a:lnTo>
                  <a:pt x="564504" y="1029709"/>
                </a:lnTo>
                <a:lnTo>
                  <a:pt x="597236" y="1062578"/>
                </a:lnTo>
                <a:lnTo>
                  <a:pt x="628074" y="1097246"/>
                </a:lnTo>
                <a:lnTo>
                  <a:pt x="656933" y="1133630"/>
                </a:lnTo>
                <a:lnTo>
                  <a:pt x="683728" y="1171645"/>
                </a:lnTo>
                <a:lnTo>
                  <a:pt x="708374" y="1211206"/>
                </a:lnTo>
                <a:lnTo>
                  <a:pt x="730786" y="1252230"/>
                </a:lnTo>
                <a:lnTo>
                  <a:pt x="750880" y="1294630"/>
                </a:lnTo>
                <a:lnTo>
                  <a:pt x="768570" y="1338324"/>
                </a:lnTo>
                <a:lnTo>
                  <a:pt x="783772" y="1383225"/>
                </a:lnTo>
                <a:lnTo>
                  <a:pt x="796400" y="1429251"/>
                </a:lnTo>
                <a:lnTo>
                  <a:pt x="806369" y="1476315"/>
                </a:lnTo>
                <a:lnTo>
                  <a:pt x="813596" y="1524334"/>
                </a:lnTo>
                <a:lnTo>
                  <a:pt x="817994" y="1573223"/>
                </a:lnTo>
                <a:lnTo>
                  <a:pt x="819479" y="1622898"/>
                </a:lnTo>
                <a:lnTo>
                  <a:pt x="151841" y="1622898"/>
                </a:lnTo>
                <a:lnTo>
                  <a:pt x="198843" y="1633127"/>
                </a:lnTo>
                <a:lnTo>
                  <a:pt x="244798" y="1646001"/>
                </a:lnTo>
                <a:lnTo>
                  <a:pt x="289622" y="1661435"/>
                </a:lnTo>
                <a:lnTo>
                  <a:pt x="333230" y="1679345"/>
                </a:lnTo>
                <a:lnTo>
                  <a:pt x="375538" y="1699647"/>
                </a:lnTo>
                <a:lnTo>
                  <a:pt x="416460" y="1722255"/>
                </a:lnTo>
                <a:lnTo>
                  <a:pt x="455912" y="1747085"/>
                </a:lnTo>
                <a:lnTo>
                  <a:pt x="493808" y="1774052"/>
                </a:lnTo>
                <a:lnTo>
                  <a:pt x="530065" y="1803073"/>
                </a:lnTo>
                <a:lnTo>
                  <a:pt x="564598" y="1834062"/>
                </a:lnTo>
                <a:lnTo>
                  <a:pt x="597320" y="1866935"/>
                </a:lnTo>
                <a:lnTo>
                  <a:pt x="628149" y="1901608"/>
                </a:lnTo>
                <a:lnTo>
                  <a:pt x="656999" y="1937995"/>
                </a:lnTo>
                <a:lnTo>
                  <a:pt x="683784" y="1976013"/>
                </a:lnTo>
                <a:lnTo>
                  <a:pt x="708422" y="2015576"/>
                </a:lnTo>
                <a:lnTo>
                  <a:pt x="730825" y="2056601"/>
                </a:lnTo>
                <a:lnTo>
                  <a:pt x="750911" y="2099003"/>
                </a:lnTo>
                <a:lnTo>
                  <a:pt x="768594" y="2142697"/>
                </a:lnTo>
                <a:lnTo>
                  <a:pt x="783789" y="2187598"/>
                </a:lnTo>
                <a:lnTo>
                  <a:pt x="796411" y="2233622"/>
                </a:lnTo>
                <a:lnTo>
                  <a:pt x="806376" y="2280685"/>
                </a:lnTo>
                <a:lnTo>
                  <a:pt x="813599" y="2328702"/>
                </a:lnTo>
                <a:lnTo>
                  <a:pt x="817994" y="2377589"/>
                </a:lnTo>
                <a:lnTo>
                  <a:pt x="819479" y="2427260"/>
                </a:lnTo>
                <a:close/>
              </a:path>
            </a:pathLst>
          </a:custGeom>
          <a:solidFill>
            <a:srgbClr val="162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3"/>
            <a:ext cx="1798955" cy="2132965"/>
            <a:chOff x="0" y="3"/>
            <a:chExt cx="1798955" cy="2132965"/>
          </a:xfrm>
        </p:grpSpPr>
        <p:sp>
          <p:nvSpPr>
            <p:cNvPr id="10" name="object 10"/>
            <p:cNvSpPr/>
            <p:nvPr/>
          </p:nvSpPr>
          <p:spPr>
            <a:xfrm>
              <a:off x="0" y="11"/>
              <a:ext cx="1798955" cy="2132965"/>
            </a:xfrm>
            <a:custGeom>
              <a:avLst/>
              <a:gdLst/>
              <a:ahLst/>
              <a:cxnLst/>
              <a:rect l="l" t="t" r="r" b="b"/>
              <a:pathLst>
                <a:path w="1798955" h="2132965">
                  <a:moveTo>
                    <a:pt x="299250" y="1524393"/>
                  </a:moveTo>
                  <a:lnTo>
                    <a:pt x="298805" y="1523669"/>
                  </a:lnTo>
                  <a:lnTo>
                    <a:pt x="298145" y="1523263"/>
                  </a:lnTo>
                  <a:lnTo>
                    <a:pt x="0" y="1350975"/>
                  </a:lnTo>
                  <a:lnTo>
                    <a:pt x="0" y="1356067"/>
                  </a:lnTo>
                  <a:lnTo>
                    <a:pt x="292620" y="1525193"/>
                  </a:lnTo>
                  <a:lnTo>
                    <a:pt x="285991" y="1529016"/>
                  </a:lnTo>
                  <a:lnTo>
                    <a:pt x="0" y="1694294"/>
                  </a:lnTo>
                  <a:lnTo>
                    <a:pt x="0" y="1699387"/>
                  </a:lnTo>
                  <a:lnTo>
                    <a:pt x="294843" y="1529016"/>
                  </a:lnTo>
                  <a:lnTo>
                    <a:pt x="294843" y="1954517"/>
                  </a:lnTo>
                  <a:lnTo>
                    <a:pt x="131953" y="1860410"/>
                  </a:lnTo>
                  <a:lnTo>
                    <a:pt x="0" y="1784146"/>
                  </a:lnTo>
                  <a:lnTo>
                    <a:pt x="0" y="1789226"/>
                  </a:lnTo>
                  <a:lnTo>
                    <a:pt x="193027" y="1900796"/>
                  </a:lnTo>
                  <a:lnTo>
                    <a:pt x="291058" y="1957451"/>
                  </a:lnTo>
                  <a:lnTo>
                    <a:pt x="292633" y="1958365"/>
                  </a:lnTo>
                  <a:lnTo>
                    <a:pt x="0" y="2127466"/>
                  </a:lnTo>
                  <a:lnTo>
                    <a:pt x="0" y="2132558"/>
                  </a:lnTo>
                  <a:lnTo>
                    <a:pt x="297408" y="1960664"/>
                  </a:lnTo>
                  <a:lnTo>
                    <a:pt x="298805" y="1959864"/>
                  </a:lnTo>
                  <a:lnTo>
                    <a:pt x="299250" y="1959140"/>
                  </a:lnTo>
                  <a:lnTo>
                    <a:pt x="299250" y="1957565"/>
                  </a:lnTo>
                  <a:lnTo>
                    <a:pt x="299250" y="1525981"/>
                  </a:lnTo>
                  <a:lnTo>
                    <a:pt x="299250" y="1524393"/>
                  </a:lnTo>
                  <a:close/>
                </a:path>
                <a:path w="1798955" h="2132965">
                  <a:moveTo>
                    <a:pt x="1798472" y="0"/>
                  </a:moveTo>
                  <a:lnTo>
                    <a:pt x="1794065" y="0"/>
                  </a:lnTo>
                  <a:lnTo>
                    <a:pt x="1794065" y="221881"/>
                  </a:lnTo>
                  <a:lnTo>
                    <a:pt x="1652828" y="140284"/>
                  </a:lnTo>
                  <a:lnTo>
                    <a:pt x="1425892" y="9144"/>
                  </a:lnTo>
                  <a:lnTo>
                    <a:pt x="1441704" y="0"/>
                  </a:lnTo>
                  <a:lnTo>
                    <a:pt x="1432877" y="0"/>
                  </a:lnTo>
                  <a:lnTo>
                    <a:pt x="1423682" y="5308"/>
                  </a:lnTo>
                  <a:lnTo>
                    <a:pt x="1423682" y="0"/>
                  </a:lnTo>
                  <a:lnTo>
                    <a:pt x="1419275" y="0"/>
                  </a:lnTo>
                  <a:lnTo>
                    <a:pt x="1419275" y="5308"/>
                  </a:lnTo>
                  <a:lnTo>
                    <a:pt x="1410093" y="0"/>
                  </a:lnTo>
                  <a:lnTo>
                    <a:pt x="1044473" y="0"/>
                  </a:lnTo>
                  <a:lnTo>
                    <a:pt x="1044473" y="662711"/>
                  </a:lnTo>
                  <a:lnTo>
                    <a:pt x="1044473" y="1088199"/>
                  </a:lnTo>
                  <a:lnTo>
                    <a:pt x="1042250" y="1086916"/>
                  </a:lnTo>
                  <a:lnTo>
                    <a:pt x="1042250" y="1092034"/>
                  </a:lnTo>
                  <a:lnTo>
                    <a:pt x="674077" y="1304798"/>
                  </a:lnTo>
                  <a:lnTo>
                    <a:pt x="674077" y="879271"/>
                  </a:lnTo>
                  <a:lnTo>
                    <a:pt x="1035621" y="1088199"/>
                  </a:lnTo>
                  <a:lnTo>
                    <a:pt x="1042250" y="1092034"/>
                  </a:lnTo>
                  <a:lnTo>
                    <a:pt x="1042250" y="1086916"/>
                  </a:lnTo>
                  <a:lnTo>
                    <a:pt x="879195" y="992720"/>
                  </a:lnTo>
                  <a:lnTo>
                    <a:pt x="676300" y="875449"/>
                  </a:lnTo>
                  <a:lnTo>
                    <a:pt x="822350" y="791057"/>
                  </a:lnTo>
                  <a:lnTo>
                    <a:pt x="1044473" y="662711"/>
                  </a:lnTo>
                  <a:lnTo>
                    <a:pt x="1044473" y="0"/>
                  </a:lnTo>
                  <a:lnTo>
                    <a:pt x="669671" y="0"/>
                  </a:lnTo>
                  <a:lnTo>
                    <a:pt x="669671" y="879271"/>
                  </a:lnTo>
                  <a:lnTo>
                    <a:pt x="669671" y="1304798"/>
                  </a:lnTo>
                  <a:lnTo>
                    <a:pt x="301498" y="1092034"/>
                  </a:lnTo>
                  <a:lnTo>
                    <a:pt x="669671" y="879271"/>
                  </a:lnTo>
                  <a:lnTo>
                    <a:pt x="669671" y="0"/>
                  </a:lnTo>
                  <a:lnTo>
                    <a:pt x="0" y="0"/>
                  </a:lnTo>
                  <a:lnTo>
                    <a:pt x="0" y="51485"/>
                  </a:lnTo>
                  <a:lnTo>
                    <a:pt x="0" y="1266228"/>
                  </a:lnTo>
                  <a:lnTo>
                    <a:pt x="297027" y="1094562"/>
                  </a:lnTo>
                  <a:lnTo>
                    <a:pt x="660882" y="1304798"/>
                  </a:lnTo>
                  <a:lnTo>
                    <a:pt x="670077" y="1310144"/>
                  </a:lnTo>
                  <a:lnTo>
                    <a:pt x="670407" y="1310335"/>
                  </a:lnTo>
                  <a:lnTo>
                    <a:pt x="671461" y="1310932"/>
                  </a:lnTo>
                  <a:lnTo>
                    <a:pt x="672287" y="1310932"/>
                  </a:lnTo>
                  <a:lnTo>
                    <a:pt x="672985" y="1310525"/>
                  </a:lnTo>
                  <a:lnTo>
                    <a:pt x="673671" y="1310144"/>
                  </a:lnTo>
                  <a:lnTo>
                    <a:pt x="1047775" y="1093952"/>
                  </a:lnTo>
                  <a:lnTo>
                    <a:pt x="1048473" y="1093546"/>
                  </a:lnTo>
                  <a:lnTo>
                    <a:pt x="1048880" y="1092822"/>
                  </a:lnTo>
                  <a:lnTo>
                    <a:pt x="1048880" y="1091234"/>
                  </a:lnTo>
                  <a:lnTo>
                    <a:pt x="1048880" y="660158"/>
                  </a:lnTo>
                  <a:lnTo>
                    <a:pt x="1421841" y="444614"/>
                  </a:lnTo>
                  <a:lnTo>
                    <a:pt x="1422577" y="444195"/>
                  </a:lnTo>
                  <a:lnTo>
                    <a:pt x="1423263" y="443814"/>
                  </a:lnTo>
                  <a:lnTo>
                    <a:pt x="1796719" y="228015"/>
                  </a:lnTo>
                  <a:lnTo>
                    <a:pt x="1797380" y="227634"/>
                  </a:lnTo>
                  <a:lnTo>
                    <a:pt x="1798066" y="227215"/>
                  </a:lnTo>
                  <a:lnTo>
                    <a:pt x="1798472" y="226491"/>
                  </a:lnTo>
                  <a:lnTo>
                    <a:pt x="1798472" y="224904"/>
                  </a:lnTo>
                  <a:lnTo>
                    <a:pt x="1798472" y="0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1"/>
              <a:ext cx="1796414" cy="875665"/>
            </a:xfrm>
            <a:custGeom>
              <a:avLst/>
              <a:gdLst/>
              <a:ahLst/>
              <a:cxnLst/>
              <a:rect l="l" t="t" r="r" b="b"/>
              <a:pathLst>
                <a:path w="1796414" h="875665">
                  <a:moveTo>
                    <a:pt x="671880" y="0"/>
                  </a:moveTo>
                  <a:lnTo>
                    <a:pt x="0" y="0"/>
                  </a:lnTo>
                  <a:lnTo>
                    <a:pt x="0" y="487222"/>
                  </a:lnTo>
                  <a:lnTo>
                    <a:pt x="671880" y="875461"/>
                  </a:lnTo>
                  <a:lnTo>
                    <a:pt x="671880" y="0"/>
                  </a:lnTo>
                  <a:close/>
                </a:path>
                <a:path w="1796414" h="875665">
                  <a:moveTo>
                    <a:pt x="1796275" y="0"/>
                  </a:moveTo>
                  <a:lnTo>
                    <a:pt x="1405674" y="0"/>
                  </a:lnTo>
                  <a:lnTo>
                    <a:pt x="1796275" y="225704"/>
                  </a:lnTo>
                  <a:lnTo>
                    <a:pt x="1796275" y="0"/>
                  </a:lnTo>
                  <a:close/>
                </a:path>
              </a:pathLst>
            </a:custGeom>
            <a:solidFill>
              <a:srgbClr val="E3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99" y="3"/>
            <a:ext cx="2171699" cy="214629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345209" y="2857868"/>
            <a:ext cx="8921115" cy="6875145"/>
            <a:chOff x="9345209" y="2857868"/>
            <a:chExt cx="8921115" cy="6875145"/>
          </a:xfrm>
        </p:grpSpPr>
        <p:sp>
          <p:nvSpPr>
            <p:cNvPr id="14" name="object 14"/>
            <p:cNvSpPr/>
            <p:nvPr/>
          </p:nvSpPr>
          <p:spPr>
            <a:xfrm>
              <a:off x="9345209" y="2857868"/>
              <a:ext cx="8921115" cy="6875145"/>
            </a:xfrm>
            <a:custGeom>
              <a:avLst/>
              <a:gdLst/>
              <a:ahLst/>
              <a:cxnLst/>
              <a:rect l="l" t="t" r="r" b="b"/>
              <a:pathLst>
                <a:path w="8921115" h="6875145">
                  <a:moveTo>
                    <a:pt x="0" y="0"/>
                  </a:moveTo>
                  <a:lnTo>
                    <a:pt x="8920757" y="0"/>
                  </a:lnTo>
                  <a:lnTo>
                    <a:pt x="8920757" y="6874789"/>
                  </a:lnTo>
                  <a:lnTo>
                    <a:pt x="0" y="6874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59124" y="3269346"/>
              <a:ext cx="8715374" cy="5991224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2800"/>
              </a:lnSpc>
              <a:spcBef>
                <a:spcPts val="95"/>
              </a:spcBef>
            </a:pPr>
            <a:r>
              <a:rPr dirty="0"/>
              <a:t>A</a:t>
            </a:r>
            <a:r>
              <a:rPr spc="145" dirty="0"/>
              <a:t> </a:t>
            </a:r>
            <a:r>
              <a:rPr dirty="0"/>
              <a:t>line</a:t>
            </a:r>
            <a:r>
              <a:rPr spc="145" dirty="0"/>
              <a:t> </a:t>
            </a:r>
            <a:r>
              <a:rPr spc="120" dirty="0"/>
              <a:t>graph</a:t>
            </a:r>
            <a:r>
              <a:rPr spc="145" dirty="0"/>
              <a:t> </a:t>
            </a:r>
            <a:r>
              <a:rPr dirty="0"/>
              <a:t>is</a:t>
            </a:r>
            <a:r>
              <a:rPr spc="145" dirty="0"/>
              <a:t> </a:t>
            </a:r>
            <a:r>
              <a:rPr spc="135" dirty="0"/>
              <a:t>used</a:t>
            </a:r>
            <a:r>
              <a:rPr spc="145" dirty="0"/>
              <a:t> </a:t>
            </a:r>
            <a:r>
              <a:rPr spc="140" dirty="0"/>
              <a:t>to</a:t>
            </a:r>
            <a:r>
              <a:rPr spc="145" dirty="0"/>
              <a:t> </a:t>
            </a:r>
            <a:r>
              <a:rPr spc="95" dirty="0"/>
              <a:t>plot</a:t>
            </a:r>
            <a:r>
              <a:rPr spc="145" dirty="0"/>
              <a:t> </a:t>
            </a:r>
            <a:r>
              <a:rPr spc="160" dirty="0"/>
              <a:t>the</a:t>
            </a:r>
            <a:r>
              <a:rPr spc="145" dirty="0"/>
              <a:t> </a:t>
            </a:r>
            <a:r>
              <a:rPr spc="140" dirty="0"/>
              <a:t>trend</a:t>
            </a:r>
            <a:r>
              <a:rPr spc="145" dirty="0"/>
              <a:t> </a:t>
            </a:r>
            <a:r>
              <a:rPr spc="100" dirty="0"/>
              <a:t>of </a:t>
            </a:r>
            <a:r>
              <a:rPr spc="140" dirty="0"/>
              <a:t>diabetes</a:t>
            </a:r>
            <a:r>
              <a:rPr spc="-85" dirty="0"/>
              <a:t> </a:t>
            </a:r>
            <a:r>
              <a:rPr spc="105" dirty="0"/>
              <a:t>for</a:t>
            </a:r>
            <a:r>
              <a:rPr spc="-85" dirty="0"/>
              <a:t> </a:t>
            </a:r>
            <a:r>
              <a:rPr spc="160" dirty="0"/>
              <a:t>the</a:t>
            </a:r>
            <a:r>
              <a:rPr spc="-85" dirty="0"/>
              <a:t> </a:t>
            </a:r>
            <a:r>
              <a:rPr spc="95" dirty="0"/>
              <a:t>four</a:t>
            </a:r>
            <a:r>
              <a:rPr spc="-85" dirty="0"/>
              <a:t> </a:t>
            </a:r>
            <a:r>
              <a:rPr spc="110" dirty="0"/>
              <a:t>states.</a:t>
            </a:r>
            <a:r>
              <a:rPr spc="-85" dirty="0"/>
              <a:t> </a:t>
            </a:r>
            <a:r>
              <a:rPr spc="90" dirty="0"/>
              <a:t>The</a:t>
            </a:r>
            <a:r>
              <a:rPr spc="-85" dirty="0"/>
              <a:t> </a:t>
            </a:r>
            <a:r>
              <a:rPr spc="114" dirty="0"/>
              <a:t>disease with</a:t>
            </a:r>
            <a:r>
              <a:rPr spc="60" dirty="0"/>
              <a:t>  </a:t>
            </a:r>
            <a:r>
              <a:rPr spc="185" dirty="0"/>
              <a:t>a</a:t>
            </a:r>
            <a:r>
              <a:rPr spc="60" dirty="0"/>
              <a:t>  </a:t>
            </a:r>
            <a:r>
              <a:rPr spc="85" dirty="0"/>
              <a:t>higher</a:t>
            </a:r>
            <a:r>
              <a:rPr spc="65" dirty="0"/>
              <a:t>  </a:t>
            </a:r>
            <a:r>
              <a:rPr spc="155" dirty="0"/>
              <a:t>count</a:t>
            </a:r>
            <a:r>
              <a:rPr spc="60" dirty="0"/>
              <a:t>  </a:t>
            </a:r>
            <a:r>
              <a:rPr spc="195" dirty="0"/>
              <a:t>can</a:t>
            </a:r>
            <a:r>
              <a:rPr spc="65" dirty="0"/>
              <a:t>  </a:t>
            </a:r>
            <a:r>
              <a:rPr spc="185" dirty="0"/>
              <a:t>be</a:t>
            </a:r>
            <a:r>
              <a:rPr spc="60" dirty="0"/>
              <a:t>  </a:t>
            </a:r>
            <a:r>
              <a:rPr spc="155" dirty="0"/>
              <a:t>selected </a:t>
            </a:r>
            <a:r>
              <a:rPr spc="160" dirty="0"/>
              <a:t>based</a:t>
            </a:r>
            <a:r>
              <a:rPr spc="415" dirty="0"/>
              <a:t> </a:t>
            </a:r>
            <a:r>
              <a:rPr spc="90" dirty="0"/>
              <a:t>on</a:t>
            </a:r>
            <a:r>
              <a:rPr spc="415" dirty="0"/>
              <a:t> </a:t>
            </a:r>
            <a:r>
              <a:rPr spc="160" dirty="0"/>
              <a:t>the</a:t>
            </a:r>
            <a:r>
              <a:rPr spc="415" dirty="0"/>
              <a:t> </a:t>
            </a:r>
            <a:r>
              <a:rPr spc="150" dirty="0"/>
              <a:t>prevalence</a:t>
            </a:r>
            <a:r>
              <a:rPr spc="415" dirty="0"/>
              <a:t> </a:t>
            </a:r>
            <a:r>
              <a:rPr spc="90" dirty="0"/>
              <a:t>population</a:t>
            </a:r>
            <a:r>
              <a:rPr spc="415" dirty="0"/>
              <a:t> </a:t>
            </a:r>
            <a:r>
              <a:rPr spc="100" dirty="0"/>
              <a:t>of </a:t>
            </a:r>
            <a:r>
              <a:rPr spc="140" dirty="0"/>
              <a:t>diabetes</a:t>
            </a:r>
            <a:r>
              <a:rPr spc="-180" dirty="0"/>
              <a:t> </a:t>
            </a:r>
            <a:r>
              <a:rPr dirty="0"/>
              <a:t>in</a:t>
            </a:r>
            <a:r>
              <a:rPr spc="-175" dirty="0"/>
              <a:t> </a:t>
            </a:r>
            <a:r>
              <a:rPr spc="160" dirty="0"/>
              <a:t>the</a:t>
            </a:r>
            <a:r>
              <a:rPr spc="-175" dirty="0"/>
              <a:t> </a:t>
            </a:r>
            <a:r>
              <a:rPr spc="100" dirty="0"/>
              <a:t>states.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31381" y="5016220"/>
            <a:ext cx="7497445" cy="3168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2800"/>
              </a:lnSpc>
              <a:spcBef>
                <a:spcPts val="95"/>
              </a:spcBef>
            </a:pPr>
            <a:r>
              <a:rPr sz="2800" spc="90" dirty="0">
                <a:solidFill>
                  <a:srgbClr val="2E3B69"/>
                </a:solidFill>
                <a:latin typeface="Lucida Sans Unicode"/>
                <a:cs typeface="Lucida Sans Unicode"/>
              </a:rPr>
              <a:t>The</a:t>
            </a:r>
            <a:r>
              <a:rPr sz="2800" spc="8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2E3B69"/>
                </a:solidFill>
                <a:latin typeface="Lucida Sans Unicode"/>
                <a:cs typeface="Lucida Sans Unicode"/>
              </a:rPr>
              <a:t>line</a:t>
            </a:r>
            <a:r>
              <a:rPr sz="2800" spc="8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800" spc="120" dirty="0">
                <a:solidFill>
                  <a:srgbClr val="2E3B69"/>
                </a:solidFill>
                <a:latin typeface="Lucida Sans Unicode"/>
                <a:cs typeface="Lucida Sans Unicode"/>
              </a:rPr>
              <a:t>graph</a:t>
            </a:r>
            <a:r>
              <a:rPr sz="2800" spc="8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800" spc="80" dirty="0">
                <a:solidFill>
                  <a:srgbClr val="2E3B69"/>
                </a:solidFill>
                <a:latin typeface="Lucida Sans Unicode"/>
                <a:cs typeface="Lucida Sans Unicode"/>
              </a:rPr>
              <a:t>illustrates</a:t>
            </a:r>
            <a:r>
              <a:rPr sz="2800" spc="8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800" spc="155" dirty="0">
                <a:solidFill>
                  <a:srgbClr val="2E3B69"/>
                </a:solidFill>
                <a:latin typeface="Lucida Sans Unicode"/>
                <a:cs typeface="Lucida Sans Unicode"/>
              </a:rPr>
              <a:t>that</a:t>
            </a:r>
            <a:r>
              <a:rPr sz="2800" spc="8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2E3B69"/>
                </a:solidFill>
                <a:latin typeface="Arial Black"/>
                <a:cs typeface="Arial Black"/>
              </a:rPr>
              <a:t>California </a:t>
            </a:r>
            <a:r>
              <a:rPr sz="2800" spc="120" dirty="0">
                <a:solidFill>
                  <a:srgbClr val="2E3B69"/>
                </a:solidFill>
                <a:latin typeface="Lucida Sans Unicode"/>
                <a:cs typeface="Lucida Sans Unicode"/>
              </a:rPr>
              <a:t>has</a:t>
            </a:r>
            <a:r>
              <a:rPr sz="2800" spc="265" dirty="0">
                <a:solidFill>
                  <a:srgbClr val="2E3B69"/>
                </a:solidFill>
                <a:latin typeface="Lucida Sans Unicode"/>
                <a:cs typeface="Lucida Sans Unicode"/>
              </a:rPr>
              <a:t>  </a:t>
            </a:r>
            <a:r>
              <a:rPr sz="2800" spc="185" dirty="0">
                <a:solidFill>
                  <a:srgbClr val="2E3B69"/>
                </a:solidFill>
                <a:latin typeface="Lucida Sans Unicode"/>
                <a:cs typeface="Lucida Sans Unicode"/>
              </a:rPr>
              <a:t>a</a:t>
            </a:r>
            <a:r>
              <a:rPr sz="2800" spc="265" dirty="0">
                <a:solidFill>
                  <a:srgbClr val="2E3B69"/>
                </a:solidFill>
                <a:latin typeface="Lucida Sans Unicode"/>
                <a:cs typeface="Lucida Sans Unicode"/>
              </a:rPr>
              <a:t>  </a:t>
            </a:r>
            <a:r>
              <a:rPr sz="2800" spc="85" dirty="0">
                <a:solidFill>
                  <a:srgbClr val="2E3B69"/>
                </a:solidFill>
                <a:latin typeface="Lucida Sans Unicode"/>
                <a:cs typeface="Lucida Sans Unicode"/>
              </a:rPr>
              <a:t>higher</a:t>
            </a:r>
            <a:r>
              <a:rPr sz="2800" spc="265" dirty="0">
                <a:solidFill>
                  <a:srgbClr val="2E3B69"/>
                </a:solidFill>
                <a:latin typeface="Lucida Sans Unicode"/>
                <a:cs typeface="Lucida Sans Unicode"/>
              </a:rPr>
              <a:t>  </a:t>
            </a:r>
            <a:r>
              <a:rPr sz="2800" spc="150" dirty="0">
                <a:solidFill>
                  <a:srgbClr val="2E3B69"/>
                </a:solidFill>
                <a:latin typeface="Lucida Sans Unicode"/>
                <a:cs typeface="Lucida Sans Unicode"/>
              </a:rPr>
              <a:t>prevalence</a:t>
            </a:r>
            <a:r>
              <a:rPr sz="2800" spc="265" dirty="0">
                <a:solidFill>
                  <a:srgbClr val="2E3B69"/>
                </a:solidFill>
                <a:latin typeface="Lucida Sans Unicode"/>
                <a:cs typeface="Lucida Sans Unicode"/>
              </a:rPr>
              <a:t>  </a:t>
            </a:r>
            <a:r>
              <a:rPr sz="2800" spc="125" dirty="0">
                <a:solidFill>
                  <a:srgbClr val="2E3B69"/>
                </a:solidFill>
                <a:latin typeface="Lucida Sans Unicode"/>
                <a:cs typeface="Lucida Sans Unicode"/>
              </a:rPr>
              <a:t>of</a:t>
            </a:r>
            <a:r>
              <a:rPr sz="2800" spc="265" dirty="0">
                <a:solidFill>
                  <a:srgbClr val="2E3B69"/>
                </a:solidFill>
                <a:latin typeface="Lucida Sans Unicode"/>
                <a:cs typeface="Lucida Sans Unicode"/>
              </a:rPr>
              <a:t>  </a:t>
            </a:r>
            <a:r>
              <a:rPr sz="2800" spc="90" dirty="0">
                <a:solidFill>
                  <a:srgbClr val="2E3B69"/>
                </a:solidFill>
                <a:latin typeface="Lucida Sans Unicode"/>
                <a:cs typeface="Lucida Sans Unicode"/>
              </a:rPr>
              <a:t>physical </a:t>
            </a:r>
            <a:r>
              <a:rPr sz="2800" spc="110" dirty="0">
                <a:solidFill>
                  <a:srgbClr val="2E3B69"/>
                </a:solidFill>
                <a:latin typeface="Lucida Sans Unicode"/>
                <a:cs typeface="Lucida Sans Unicode"/>
              </a:rPr>
              <a:t>health</a:t>
            </a:r>
            <a:r>
              <a:rPr sz="2800" spc="61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800" spc="55" dirty="0">
                <a:solidFill>
                  <a:srgbClr val="2E3B69"/>
                </a:solidFill>
                <a:latin typeface="Lucida Sans Unicode"/>
                <a:cs typeface="Lucida Sans Unicode"/>
              </a:rPr>
              <a:t>issues,</a:t>
            </a:r>
            <a:r>
              <a:rPr sz="2800" spc="61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800" spc="130" dirty="0">
                <a:solidFill>
                  <a:srgbClr val="2E3B69"/>
                </a:solidFill>
                <a:latin typeface="Lucida Sans Unicode"/>
                <a:cs typeface="Lucida Sans Unicode"/>
              </a:rPr>
              <a:t>mental</a:t>
            </a:r>
            <a:r>
              <a:rPr sz="2800" spc="620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800" spc="110" dirty="0">
                <a:solidFill>
                  <a:srgbClr val="2E3B69"/>
                </a:solidFill>
                <a:latin typeface="Lucida Sans Unicode"/>
                <a:cs typeface="Lucida Sans Unicode"/>
              </a:rPr>
              <a:t>health</a:t>
            </a:r>
            <a:r>
              <a:rPr sz="2800" spc="61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800" spc="80" dirty="0">
                <a:solidFill>
                  <a:srgbClr val="2E3B69"/>
                </a:solidFill>
                <a:latin typeface="Lucida Sans Unicode"/>
                <a:cs typeface="Lucida Sans Unicode"/>
              </a:rPr>
              <a:t>problems, </a:t>
            </a:r>
            <a:r>
              <a:rPr sz="2800" spc="140" dirty="0">
                <a:solidFill>
                  <a:srgbClr val="2E3B69"/>
                </a:solidFill>
                <a:latin typeface="Lucida Sans Unicode"/>
                <a:cs typeface="Lucida Sans Unicode"/>
              </a:rPr>
              <a:t>and</a:t>
            </a:r>
            <a:r>
              <a:rPr sz="2800" spc="-22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800" spc="105" dirty="0">
                <a:solidFill>
                  <a:srgbClr val="2E3B69"/>
                </a:solidFill>
                <a:latin typeface="Lucida Sans Unicode"/>
                <a:cs typeface="Lucida Sans Unicode"/>
              </a:rPr>
              <a:t>diabetes.</a:t>
            </a:r>
            <a:r>
              <a:rPr sz="2800" spc="-85" dirty="0">
                <a:solidFill>
                  <a:srgbClr val="2E3B69"/>
                </a:solidFill>
                <a:latin typeface="Lucida Sans Unicode"/>
                <a:cs typeface="Lucida Sans Unicode"/>
              </a:rPr>
              <a:t> </a:t>
            </a:r>
            <a:r>
              <a:rPr sz="2800" spc="-85" dirty="0">
                <a:solidFill>
                  <a:srgbClr val="2E3B69"/>
                </a:solidFill>
                <a:latin typeface="Arial Black"/>
                <a:cs typeface="Arial Black"/>
              </a:rPr>
              <a:t>However,</a:t>
            </a:r>
            <a:r>
              <a:rPr sz="2800" spc="-140" dirty="0">
                <a:solidFill>
                  <a:srgbClr val="2E3B69"/>
                </a:solidFill>
                <a:latin typeface="Arial Black"/>
                <a:cs typeface="Arial Black"/>
              </a:rPr>
              <a:t> </a:t>
            </a:r>
            <a:r>
              <a:rPr sz="2800" spc="-300" dirty="0">
                <a:solidFill>
                  <a:srgbClr val="2E3B69"/>
                </a:solidFill>
                <a:latin typeface="Arial Black"/>
                <a:cs typeface="Arial Black"/>
              </a:rPr>
              <a:t>as</a:t>
            </a:r>
            <a:r>
              <a:rPr sz="2800" spc="65" dirty="0">
                <a:solidFill>
                  <a:srgbClr val="2E3B69"/>
                </a:solidFill>
                <a:latin typeface="Arial Black"/>
                <a:cs typeface="Arial Black"/>
              </a:rPr>
              <a:t> </a:t>
            </a:r>
            <a:r>
              <a:rPr sz="2800" dirty="0">
                <a:solidFill>
                  <a:srgbClr val="2E3B69"/>
                </a:solidFill>
                <a:latin typeface="Arial Black"/>
                <a:cs typeface="Arial Black"/>
              </a:rPr>
              <a:t>our</a:t>
            </a:r>
            <a:r>
              <a:rPr sz="2800" spc="-140" dirty="0">
                <a:solidFill>
                  <a:srgbClr val="2E3B69"/>
                </a:solidFill>
                <a:latin typeface="Arial Black"/>
                <a:cs typeface="Arial Black"/>
              </a:rPr>
              <a:t> </a:t>
            </a:r>
            <a:r>
              <a:rPr sz="2800" spc="-80" dirty="0">
                <a:solidFill>
                  <a:srgbClr val="2E3B69"/>
                </a:solidFill>
                <a:latin typeface="Arial Black"/>
                <a:cs typeface="Arial Black"/>
              </a:rPr>
              <a:t>new</a:t>
            </a:r>
            <a:r>
              <a:rPr sz="2800" spc="-140" dirty="0">
                <a:solidFill>
                  <a:srgbClr val="2E3B69"/>
                </a:solidFill>
                <a:latin typeface="Arial Black"/>
                <a:cs typeface="Arial Black"/>
              </a:rPr>
              <a:t> </a:t>
            </a:r>
            <a:r>
              <a:rPr sz="2800" spc="-20" dirty="0">
                <a:solidFill>
                  <a:srgbClr val="2E3B69"/>
                </a:solidFill>
                <a:latin typeface="Arial Black"/>
                <a:cs typeface="Arial Black"/>
              </a:rPr>
              <a:t>drug </a:t>
            </a:r>
            <a:r>
              <a:rPr sz="2800" dirty="0">
                <a:solidFill>
                  <a:srgbClr val="2E3B69"/>
                </a:solidFill>
                <a:latin typeface="Arial Black"/>
                <a:cs typeface="Arial Black"/>
              </a:rPr>
              <a:t>primarily</a:t>
            </a:r>
            <a:r>
              <a:rPr sz="2800" spc="320" dirty="0">
                <a:solidFill>
                  <a:srgbClr val="2E3B69"/>
                </a:solidFill>
                <a:latin typeface="Arial Black"/>
                <a:cs typeface="Arial Black"/>
              </a:rPr>
              <a:t>  </a:t>
            </a:r>
            <a:r>
              <a:rPr sz="2800" dirty="0">
                <a:solidFill>
                  <a:srgbClr val="2E3B69"/>
                </a:solidFill>
                <a:latin typeface="Arial Black"/>
                <a:cs typeface="Arial Black"/>
              </a:rPr>
              <a:t>treats</a:t>
            </a:r>
            <a:r>
              <a:rPr sz="2800" spc="320" dirty="0">
                <a:solidFill>
                  <a:srgbClr val="2E3B69"/>
                </a:solidFill>
                <a:latin typeface="Arial Black"/>
                <a:cs typeface="Arial Black"/>
              </a:rPr>
              <a:t>  </a:t>
            </a:r>
            <a:r>
              <a:rPr sz="2800" dirty="0">
                <a:solidFill>
                  <a:srgbClr val="2E3B69"/>
                </a:solidFill>
                <a:latin typeface="Arial Black"/>
                <a:cs typeface="Arial Black"/>
              </a:rPr>
              <a:t>diabetes,</a:t>
            </a:r>
            <a:r>
              <a:rPr sz="2800" spc="320" dirty="0">
                <a:solidFill>
                  <a:srgbClr val="2E3B69"/>
                </a:solidFill>
                <a:latin typeface="Arial Black"/>
                <a:cs typeface="Arial Black"/>
              </a:rPr>
              <a:t>  </a:t>
            </a:r>
            <a:r>
              <a:rPr sz="2800" dirty="0">
                <a:solidFill>
                  <a:srgbClr val="2E3B69"/>
                </a:solidFill>
                <a:latin typeface="Arial Black"/>
                <a:cs typeface="Arial Black"/>
              </a:rPr>
              <a:t>we</a:t>
            </a:r>
            <a:r>
              <a:rPr sz="2800" spc="320" dirty="0">
                <a:solidFill>
                  <a:srgbClr val="2E3B69"/>
                </a:solidFill>
                <a:latin typeface="Arial Black"/>
                <a:cs typeface="Arial Black"/>
              </a:rPr>
              <a:t>  </a:t>
            </a:r>
            <a:r>
              <a:rPr sz="2800" spc="-20" dirty="0">
                <a:solidFill>
                  <a:srgbClr val="2E3B69"/>
                </a:solidFill>
                <a:latin typeface="Arial Black"/>
                <a:cs typeface="Arial Black"/>
              </a:rPr>
              <a:t>have </a:t>
            </a:r>
            <a:r>
              <a:rPr sz="2800" dirty="0">
                <a:solidFill>
                  <a:srgbClr val="2E3B69"/>
                </a:solidFill>
                <a:latin typeface="Arial Black"/>
                <a:cs typeface="Arial Black"/>
              </a:rPr>
              <a:t>conducted</a:t>
            </a:r>
            <a:r>
              <a:rPr sz="2800" spc="40" dirty="0">
                <a:solidFill>
                  <a:srgbClr val="2E3B69"/>
                </a:solidFill>
                <a:latin typeface="Arial Black"/>
                <a:cs typeface="Arial Black"/>
              </a:rPr>
              <a:t> </a:t>
            </a:r>
            <a:r>
              <a:rPr sz="2800" dirty="0">
                <a:solidFill>
                  <a:srgbClr val="2E3B69"/>
                </a:solidFill>
                <a:latin typeface="Arial Black"/>
                <a:cs typeface="Arial Black"/>
              </a:rPr>
              <a:t>further</a:t>
            </a:r>
            <a:r>
              <a:rPr sz="2800" spc="45" dirty="0">
                <a:solidFill>
                  <a:srgbClr val="2E3B69"/>
                </a:solidFill>
                <a:latin typeface="Arial Black"/>
                <a:cs typeface="Arial Black"/>
              </a:rPr>
              <a:t> </a:t>
            </a:r>
            <a:r>
              <a:rPr sz="2800" spc="-85" dirty="0">
                <a:solidFill>
                  <a:srgbClr val="2E3B69"/>
                </a:solidFill>
                <a:latin typeface="Arial Black"/>
                <a:cs typeface="Arial Black"/>
              </a:rPr>
              <a:t>analysis</a:t>
            </a:r>
            <a:r>
              <a:rPr sz="2800" spc="40" dirty="0">
                <a:solidFill>
                  <a:srgbClr val="2E3B69"/>
                </a:solidFill>
                <a:latin typeface="Arial Black"/>
                <a:cs typeface="Arial Black"/>
              </a:rPr>
              <a:t> </a:t>
            </a:r>
            <a:r>
              <a:rPr sz="2800" spc="-25" dirty="0">
                <a:solidFill>
                  <a:srgbClr val="2E3B69"/>
                </a:solidFill>
                <a:latin typeface="Arial Black"/>
                <a:cs typeface="Arial Black"/>
              </a:rPr>
              <a:t>specifically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67344" y="8159470"/>
            <a:ext cx="2063114" cy="1073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22800"/>
              </a:lnSpc>
              <a:spcBef>
                <a:spcPts val="95"/>
              </a:spcBef>
            </a:pPr>
            <a:r>
              <a:rPr sz="2800" spc="-40" dirty="0">
                <a:solidFill>
                  <a:srgbClr val="2E3B69"/>
                </a:solidFill>
                <a:latin typeface="Arial Black"/>
                <a:cs typeface="Arial Black"/>
              </a:rPr>
              <a:t>histogram, </a:t>
            </a:r>
            <a:r>
              <a:rPr sz="2800" spc="-20" dirty="0">
                <a:solidFill>
                  <a:srgbClr val="2E3B69"/>
                </a:solidFill>
                <a:latin typeface="Arial Black"/>
                <a:cs typeface="Arial Black"/>
              </a:rPr>
              <a:t>heatmap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31381" y="8159470"/>
            <a:ext cx="5384800" cy="1597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  <a:tabLst>
                <a:tab pos="1306830" algn="l"/>
                <a:tab pos="2672715" algn="l"/>
                <a:tab pos="3695700" algn="l"/>
                <a:tab pos="4660265" algn="l"/>
              </a:tabLst>
            </a:pPr>
            <a:r>
              <a:rPr sz="2800" spc="35" dirty="0">
                <a:solidFill>
                  <a:srgbClr val="2E3B69"/>
                </a:solidFill>
                <a:latin typeface="Arial Black"/>
                <a:cs typeface="Arial Black"/>
              </a:rPr>
              <a:t>for</a:t>
            </a:r>
            <a:r>
              <a:rPr sz="2800" dirty="0">
                <a:solidFill>
                  <a:srgbClr val="2E3B69"/>
                </a:solidFill>
                <a:latin typeface="Arial Black"/>
                <a:cs typeface="Arial Black"/>
              </a:rPr>
              <a:t>	</a:t>
            </a:r>
            <a:r>
              <a:rPr sz="2800" spc="-10" dirty="0">
                <a:solidFill>
                  <a:srgbClr val="2E3B69"/>
                </a:solidFill>
                <a:latin typeface="Arial Black"/>
                <a:cs typeface="Arial Black"/>
              </a:rPr>
              <a:t>diabetes</a:t>
            </a:r>
            <a:r>
              <a:rPr sz="2800" dirty="0">
                <a:solidFill>
                  <a:srgbClr val="2E3B69"/>
                </a:solidFill>
                <a:latin typeface="Arial Black"/>
                <a:cs typeface="Arial Black"/>
              </a:rPr>
              <a:t>	</a:t>
            </a:r>
            <a:r>
              <a:rPr sz="2800" spc="-10" dirty="0">
                <a:solidFill>
                  <a:srgbClr val="2E3B69"/>
                </a:solidFill>
                <a:latin typeface="Arial Black"/>
                <a:cs typeface="Arial Black"/>
              </a:rPr>
              <a:t>using scatterplot,</a:t>
            </a:r>
            <a:r>
              <a:rPr sz="2800" dirty="0">
                <a:solidFill>
                  <a:srgbClr val="2E3B69"/>
                </a:solidFill>
                <a:latin typeface="Arial Black"/>
                <a:cs typeface="Arial Black"/>
              </a:rPr>
              <a:t>	</a:t>
            </a:r>
            <a:r>
              <a:rPr sz="2800" spc="-10" dirty="0">
                <a:solidFill>
                  <a:srgbClr val="2E3B69"/>
                </a:solidFill>
                <a:latin typeface="Arial Black"/>
                <a:cs typeface="Arial Black"/>
              </a:rPr>
              <a:t>boxplot,</a:t>
            </a:r>
            <a:r>
              <a:rPr sz="2800" dirty="0">
                <a:solidFill>
                  <a:srgbClr val="2E3B69"/>
                </a:solidFill>
                <a:latin typeface="Arial Black"/>
                <a:cs typeface="Arial Black"/>
              </a:rPr>
              <a:t>	</a:t>
            </a:r>
            <a:r>
              <a:rPr sz="2800" spc="-25" dirty="0">
                <a:solidFill>
                  <a:srgbClr val="2E3B69"/>
                </a:solidFill>
                <a:latin typeface="Arial Black"/>
                <a:cs typeface="Arial Black"/>
              </a:rPr>
              <a:t>and </a:t>
            </a:r>
            <a:r>
              <a:rPr sz="2800" spc="-20" dirty="0">
                <a:solidFill>
                  <a:srgbClr val="2E3B69"/>
                </a:solidFill>
                <a:latin typeface="Arial Black"/>
                <a:cs typeface="Arial Black"/>
              </a:rPr>
              <a:t>visualizations.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73021"/>
            <a:ext cx="18288000" cy="8561705"/>
            <a:chOff x="0" y="1473021"/>
            <a:chExt cx="18288000" cy="8561705"/>
          </a:xfrm>
        </p:grpSpPr>
        <p:sp>
          <p:nvSpPr>
            <p:cNvPr id="3" name="object 3"/>
            <p:cNvSpPr/>
            <p:nvPr/>
          </p:nvSpPr>
          <p:spPr>
            <a:xfrm>
              <a:off x="0" y="3896418"/>
              <a:ext cx="18288000" cy="5524500"/>
            </a:xfrm>
            <a:custGeom>
              <a:avLst/>
              <a:gdLst/>
              <a:ahLst/>
              <a:cxnLst/>
              <a:rect l="l" t="t" r="r" b="b"/>
              <a:pathLst>
                <a:path w="18288000" h="5524500">
                  <a:moveTo>
                    <a:pt x="18287999" y="0"/>
                  </a:moveTo>
                  <a:lnTo>
                    <a:pt x="18287999" y="5524341"/>
                  </a:lnTo>
                  <a:lnTo>
                    <a:pt x="0" y="5524341"/>
                  </a:lnTo>
                  <a:lnTo>
                    <a:pt x="0" y="0"/>
                  </a:lnTo>
                  <a:lnTo>
                    <a:pt x="18287999" y="0"/>
                  </a:lnTo>
                  <a:close/>
                </a:path>
              </a:pathLst>
            </a:custGeom>
            <a:solidFill>
              <a:srgbClr val="2E3B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2829" y="1473021"/>
              <a:ext cx="5982335" cy="5631180"/>
            </a:xfrm>
            <a:custGeom>
              <a:avLst/>
              <a:gdLst/>
              <a:ahLst/>
              <a:cxnLst/>
              <a:rect l="l" t="t" r="r" b="b"/>
              <a:pathLst>
                <a:path w="5982335" h="5631180">
                  <a:moveTo>
                    <a:pt x="0" y="5630618"/>
                  </a:moveTo>
                  <a:lnTo>
                    <a:pt x="0" y="0"/>
                  </a:lnTo>
                  <a:lnTo>
                    <a:pt x="5981785" y="0"/>
                  </a:lnTo>
                  <a:lnTo>
                    <a:pt x="5981785" y="5630618"/>
                  </a:lnTo>
                  <a:lnTo>
                    <a:pt x="0" y="5630618"/>
                  </a:lnTo>
                  <a:close/>
                </a:path>
              </a:pathLst>
            </a:custGeom>
            <a:solidFill>
              <a:srgbClr val="FAF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345" y="1604629"/>
              <a:ext cx="10601324" cy="84296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400516"/>
              <a:ext cx="819785" cy="2427605"/>
            </a:xfrm>
            <a:custGeom>
              <a:avLst/>
              <a:gdLst/>
              <a:ahLst/>
              <a:cxnLst/>
              <a:rect l="l" t="t" r="r" b="b"/>
              <a:pathLst>
                <a:path w="819785" h="2427604">
                  <a:moveTo>
                    <a:pt x="819479" y="2427260"/>
                  </a:moveTo>
                  <a:lnTo>
                    <a:pt x="0" y="2427260"/>
                  </a:lnTo>
                  <a:lnTo>
                    <a:pt x="0" y="9"/>
                  </a:lnTo>
                  <a:lnTo>
                    <a:pt x="329" y="0"/>
                  </a:lnTo>
                  <a:lnTo>
                    <a:pt x="48447" y="1389"/>
                  </a:lnTo>
                  <a:lnTo>
                    <a:pt x="95836" y="5507"/>
                  </a:lnTo>
                  <a:lnTo>
                    <a:pt x="142416" y="12275"/>
                  </a:lnTo>
                  <a:lnTo>
                    <a:pt x="188113" y="21619"/>
                  </a:lnTo>
                  <a:lnTo>
                    <a:pt x="232848" y="33460"/>
                  </a:lnTo>
                  <a:lnTo>
                    <a:pt x="276545" y="47722"/>
                  </a:lnTo>
                  <a:lnTo>
                    <a:pt x="319126" y="64328"/>
                  </a:lnTo>
                  <a:lnTo>
                    <a:pt x="360515" y="83201"/>
                  </a:lnTo>
                  <a:lnTo>
                    <a:pt x="400636" y="104265"/>
                  </a:lnTo>
                  <a:lnTo>
                    <a:pt x="439410" y="127444"/>
                  </a:lnTo>
                  <a:lnTo>
                    <a:pt x="476761" y="152659"/>
                  </a:lnTo>
                  <a:lnTo>
                    <a:pt x="512613" y="179835"/>
                  </a:lnTo>
                  <a:lnTo>
                    <a:pt x="546887" y="208894"/>
                  </a:lnTo>
                  <a:lnTo>
                    <a:pt x="579508" y="239760"/>
                  </a:lnTo>
                  <a:lnTo>
                    <a:pt x="610399" y="272357"/>
                  </a:lnTo>
                  <a:lnTo>
                    <a:pt x="639481" y="306606"/>
                  </a:lnTo>
                  <a:lnTo>
                    <a:pt x="666679" y="342433"/>
                  </a:lnTo>
                  <a:lnTo>
                    <a:pt x="691916" y="379759"/>
                  </a:lnTo>
                  <a:lnTo>
                    <a:pt x="715114" y="418508"/>
                  </a:lnTo>
                  <a:lnTo>
                    <a:pt x="736197" y="458604"/>
                  </a:lnTo>
                  <a:lnTo>
                    <a:pt x="755088" y="499969"/>
                  </a:lnTo>
                  <a:lnTo>
                    <a:pt x="771710" y="542527"/>
                  </a:lnTo>
                  <a:lnTo>
                    <a:pt x="785985" y="586202"/>
                  </a:lnTo>
                  <a:lnTo>
                    <a:pt x="797838" y="630915"/>
                  </a:lnTo>
                  <a:lnTo>
                    <a:pt x="807190" y="676591"/>
                  </a:lnTo>
                  <a:lnTo>
                    <a:pt x="813966" y="723153"/>
                  </a:lnTo>
                  <a:lnTo>
                    <a:pt x="818088" y="770524"/>
                  </a:lnTo>
                  <a:lnTo>
                    <a:pt x="819479" y="818627"/>
                  </a:lnTo>
                  <a:lnTo>
                    <a:pt x="151691" y="818627"/>
                  </a:lnTo>
                  <a:lnTo>
                    <a:pt x="198693" y="828845"/>
                  </a:lnTo>
                  <a:lnTo>
                    <a:pt x="244650" y="841709"/>
                  </a:lnTo>
                  <a:lnTo>
                    <a:pt x="289478" y="857133"/>
                  </a:lnTo>
                  <a:lnTo>
                    <a:pt x="333091" y="875034"/>
                  </a:lnTo>
                  <a:lnTo>
                    <a:pt x="375404" y="895327"/>
                  </a:lnTo>
                  <a:lnTo>
                    <a:pt x="416333" y="917927"/>
                  </a:lnTo>
                  <a:lnTo>
                    <a:pt x="455792" y="942750"/>
                  </a:lnTo>
                  <a:lnTo>
                    <a:pt x="493697" y="969711"/>
                  </a:lnTo>
                  <a:lnTo>
                    <a:pt x="529962" y="998725"/>
                  </a:lnTo>
                  <a:lnTo>
                    <a:pt x="564504" y="1029709"/>
                  </a:lnTo>
                  <a:lnTo>
                    <a:pt x="597236" y="1062578"/>
                  </a:lnTo>
                  <a:lnTo>
                    <a:pt x="628074" y="1097246"/>
                  </a:lnTo>
                  <a:lnTo>
                    <a:pt x="656933" y="1133630"/>
                  </a:lnTo>
                  <a:lnTo>
                    <a:pt x="683728" y="1171645"/>
                  </a:lnTo>
                  <a:lnTo>
                    <a:pt x="708374" y="1211206"/>
                  </a:lnTo>
                  <a:lnTo>
                    <a:pt x="730786" y="1252230"/>
                  </a:lnTo>
                  <a:lnTo>
                    <a:pt x="750880" y="1294630"/>
                  </a:lnTo>
                  <a:lnTo>
                    <a:pt x="768570" y="1338324"/>
                  </a:lnTo>
                  <a:lnTo>
                    <a:pt x="783772" y="1383225"/>
                  </a:lnTo>
                  <a:lnTo>
                    <a:pt x="796400" y="1429251"/>
                  </a:lnTo>
                  <a:lnTo>
                    <a:pt x="806369" y="1476315"/>
                  </a:lnTo>
                  <a:lnTo>
                    <a:pt x="813596" y="1524334"/>
                  </a:lnTo>
                  <a:lnTo>
                    <a:pt x="817994" y="1573223"/>
                  </a:lnTo>
                  <a:lnTo>
                    <a:pt x="819479" y="1622898"/>
                  </a:lnTo>
                  <a:lnTo>
                    <a:pt x="151841" y="1622898"/>
                  </a:lnTo>
                  <a:lnTo>
                    <a:pt x="198843" y="1633127"/>
                  </a:lnTo>
                  <a:lnTo>
                    <a:pt x="244798" y="1646001"/>
                  </a:lnTo>
                  <a:lnTo>
                    <a:pt x="289622" y="1661435"/>
                  </a:lnTo>
                  <a:lnTo>
                    <a:pt x="333230" y="1679345"/>
                  </a:lnTo>
                  <a:lnTo>
                    <a:pt x="375538" y="1699647"/>
                  </a:lnTo>
                  <a:lnTo>
                    <a:pt x="416460" y="1722255"/>
                  </a:lnTo>
                  <a:lnTo>
                    <a:pt x="455912" y="1747085"/>
                  </a:lnTo>
                  <a:lnTo>
                    <a:pt x="493808" y="1774052"/>
                  </a:lnTo>
                  <a:lnTo>
                    <a:pt x="530065" y="1803073"/>
                  </a:lnTo>
                  <a:lnTo>
                    <a:pt x="564598" y="1834062"/>
                  </a:lnTo>
                  <a:lnTo>
                    <a:pt x="597320" y="1866935"/>
                  </a:lnTo>
                  <a:lnTo>
                    <a:pt x="628149" y="1901608"/>
                  </a:lnTo>
                  <a:lnTo>
                    <a:pt x="656999" y="1937995"/>
                  </a:lnTo>
                  <a:lnTo>
                    <a:pt x="683784" y="1976013"/>
                  </a:lnTo>
                  <a:lnTo>
                    <a:pt x="708422" y="2015576"/>
                  </a:lnTo>
                  <a:lnTo>
                    <a:pt x="730825" y="2056601"/>
                  </a:lnTo>
                  <a:lnTo>
                    <a:pt x="750911" y="2099003"/>
                  </a:lnTo>
                  <a:lnTo>
                    <a:pt x="768594" y="2142697"/>
                  </a:lnTo>
                  <a:lnTo>
                    <a:pt x="783789" y="2187598"/>
                  </a:lnTo>
                  <a:lnTo>
                    <a:pt x="796411" y="2233622"/>
                  </a:lnTo>
                  <a:lnTo>
                    <a:pt x="806376" y="2280685"/>
                  </a:lnTo>
                  <a:lnTo>
                    <a:pt x="813599" y="2328702"/>
                  </a:lnTo>
                  <a:lnTo>
                    <a:pt x="817994" y="2377589"/>
                  </a:lnTo>
                  <a:lnTo>
                    <a:pt x="819479" y="2427260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484669"/>
            <a:ext cx="299720" cy="781685"/>
          </a:xfrm>
          <a:custGeom>
            <a:avLst/>
            <a:gdLst/>
            <a:ahLst/>
            <a:cxnLst/>
            <a:rect l="l" t="t" r="r" b="b"/>
            <a:pathLst>
              <a:path w="299720" h="781685">
                <a:moveTo>
                  <a:pt x="299250" y="173418"/>
                </a:moveTo>
                <a:lnTo>
                  <a:pt x="298805" y="172694"/>
                </a:lnTo>
                <a:lnTo>
                  <a:pt x="298145" y="172275"/>
                </a:lnTo>
                <a:lnTo>
                  <a:pt x="0" y="0"/>
                </a:lnTo>
                <a:lnTo>
                  <a:pt x="0" y="5080"/>
                </a:lnTo>
                <a:lnTo>
                  <a:pt x="292620" y="174205"/>
                </a:lnTo>
                <a:lnTo>
                  <a:pt x="285991" y="178028"/>
                </a:lnTo>
                <a:lnTo>
                  <a:pt x="0" y="343306"/>
                </a:lnTo>
                <a:lnTo>
                  <a:pt x="0" y="348399"/>
                </a:lnTo>
                <a:lnTo>
                  <a:pt x="110020" y="284822"/>
                </a:lnTo>
                <a:lnTo>
                  <a:pt x="294843" y="178028"/>
                </a:lnTo>
                <a:lnTo>
                  <a:pt x="294843" y="603529"/>
                </a:lnTo>
                <a:lnTo>
                  <a:pt x="131953" y="509422"/>
                </a:lnTo>
                <a:lnTo>
                  <a:pt x="0" y="433158"/>
                </a:lnTo>
                <a:lnTo>
                  <a:pt x="0" y="438251"/>
                </a:lnTo>
                <a:lnTo>
                  <a:pt x="291122" y="606488"/>
                </a:lnTo>
                <a:lnTo>
                  <a:pt x="292633" y="607377"/>
                </a:lnTo>
                <a:lnTo>
                  <a:pt x="0" y="776490"/>
                </a:lnTo>
                <a:lnTo>
                  <a:pt x="0" y="781570"/>
                </a:lnTo>
                <a:lnTo>
                  <a:pt x="297434" y="609676"/>
                </a:lnTo>
                <a:lnTo>
                  <a:pt x="298805" y="608888"/>
                </a:lnTo>
                <a:lnTo>
                  <a:pt x="299250" y="608164"/>
                </a:lnTo>
                <a:lnTo>
                  <a:pt x="299250" y="606577"/>
                </a:lnTo>
                <a:lnTo>
                  <a:pt x="299250" y="174993"/>
                </a:lnTo>
                <a:lnTo>
                  <a:pt x="299250" y="173418"/>
                </a:lnTo>
                <a:close/>
              </a:path>
            </a:pathLst>
          </a:custGeom>
          <a:solidFill>
            <a:srgbClr val="162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99720" cy="400050"/>
          </a:xfrm>
          <a:custGeom>
            <a:avLst/>
            <a:gdLst/>
            <a:ahLst/>
            <a:cxnLst/>
            <a:rect l="l" t="t" r="r" b="b"/>
            <a:pathLst>
              <a:path w="299720" h="400050">
                <a:moveTo>
                  <a:pt x="299288" y="0"/>
                </a:moveTo>
                <a:lnTo>
                  <a:pt x="294881" y="0"/>
                </a:lnTo>
                <a:lnTo>
                  <a:pt x="294881" y="221881"/>
                </a:lnTo>
                <a:lnTo>
                  <a:pt x="107594" y="113677"/>
                </a:lnTo>
                <a:lnTo>
                  <a:pt x="0" y="51498"/>
                </a:lnTo>
                <a:lnTo>
                  <a:pt x="0" y="56578"/>
                </a:lnTo>
                <a:lnTo>
                  <a:pt x="286016" y="221881"/>
                </a:lnTo>
                <a:lnTo>
                  <a:pt x="292658" y="225729"/>
                </a:lnTo>
                <a:lnTo>
                  <a:pt x="0" y="394855"/>
                </a:lnTo>
                <a:lnTo>
                  <a:pt x="0" y="399948"/>
                </a:lnTo>
                <a:lnTo>
                  <a:pt x="298183" y="227647"/>
                </a:lnTo>
                <a:lnTo>
                  <a:pt x="298869" y="227228"/>
                </a:lnTo>
                <a:lnTo>
                  <a:pt x="299288" y="226504"/>
                </a:lnTo>
                <a:lnTo>
                  <a:pt x="299288" y="224917"/>
                </a:lnTo>
                <a:lnTo>
                  <a:pt x="299288" y="0"/>
                </a:lnTo>
                <a:close/>
              </a:path>
            </a:pathLst>
          </a:custGeom>
          <a:solidFill>
            <a:srgbClr val="162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4881" y="0"/>
            <a:ext cx="754380" cy="445134"/>
          </a:xfrm>
          <a:custGeom>
            <a:avLst/>
            <a:gdLst/>
            <a:ahLst/>
            <a:cxnLst/>
            <a:rect l="l" t="t" r="r" b="b"/>
            <a:pathLst>
              <a:path w="754380" h="445134">
                <a:moveTo>
                  <a:pt x="753999" y="0"/>
                </a:moveTo>
                <a:lnTo>
                  <a:pt x="749592" y="0"/>
                </a:lnTo>
                <a:lnTo>
                  <a:pt x="749592" y="221881"/>
                </a:lnTo>
                <a:lnTo>
                  <a:pt x="747369" y="220599"/>
                </a:lnTo>
                <a:lnTo>
                  <a:pt x="747369" y="225729"/>
                </a:lnTo>
                <a:lnTo>
                  <a:pt x="379196" y="438480"/>
                </a:lnTo>
                <a:lnTo>
                  <a:pt x="379196" y="12966"/>
                </a:lnTo>
                <a:lnTo>
                  <a:pt x="740740" y="221881"/>
                </a:lnTo>
                <a:lnTo>
                  <a:pt x="747369" y="225729"/>
                </a:lnTo>
                <a:lnTo>
                  <a:pt x="747369" y="220599"/>
                </a:lnTo>
                <a:lnTo>
                  <a:pt x="565492" y="115519"/>
                </a:lnTo>
                <a:lnTo>
                  <a:pt x="381419" y="9144"/>
                </a:lnTo>
                <a:lnTo>
                  <a:pt x="397230" y="0"/>
                </a:lnTo>
                <a:lnTo>
                  <a:pt x="388404" y="0"/>
                </a:lnTo>
                <a:lnTo>
                  <a:pt x="379196" y="5308"/>
                </a:lnTo>
                <a:lnTo>
                  <a:pt x="379196" y="0"/>
                </a:lnTo>
                <a:lnTo>
                  <a:pt x="374789" y="0"/>
                </a:lnTo>
                <a:lnTo>
                  <a:pt x="374789" y="5308"/>
                </a:lnTo>
                <a:lnTo>
                  <a:pt x="374789" y="12966"/>
                </a:lnTo>
                <a:lnTo>
                  <a:pt x="374789" y="438480"/>
                </a:lnTo>
                <a:lnTo>
                  <a:pt x="6616" y="225729"/>
                </a:lnTo>
                <a:lnTo>
                  <a:pt x="374789" y="12966"/>
                </a:lnTo>
                <a:lnTo>
                  <a:pt x="374789" y="5308"/>
                </a:lnTo>
                <a:lnTo>
                  <a:pt x="365620" y="0"/>
                </a:lnTo>
                <a:lnTo>
                  <a:pt x="356793" y="0"/>
                </a:lnTo>
                <a:lnTo>
                  <a:pt x="372567" y="9144"/>
                </a:lnTo>
                <a:lnTo>
                  <a:pt x="366001" y="12941"/>
                </a:lnTo>
                <a:lnTo>
                  <a:pt x="245084" y="82829"/>
                </a:lnTo>
                <a:lnTo>
                  <a:pt x="4406" y="221881"/>
                </a:lnTo>
                <a:lnTo>
                  <a:pt x="4406" y="0"/>
                </a:lnTo>
                <a:lnTo>
                  <a:pt x="0" y="0"/>
                </a:lnTo>
                <a:lnTo>
                  <a:pt x="0" y="221881"/>
                </a:lnTo>
                <a:lnTo>
                  <a:pt x="0" y="224917"/>
                </a:lnTo>
                <a:lnTo>
                  <a:pt x="0" y="226504"/>
                </a:lnTo>
                <a:lnTo>
                  <a:pt x="406" y="227228"/>
                </a:lnTo>
                <a:lnTo>
                  <a:pt x="1104" y="227647"/>
                </a:lnTo>
                <a:lnTo>
                  <a:pt x="366001" y="438480"/>
                </a:lnTo>
                <a:lnTo>
                  <a:pt x="375183" y="443814"/>
                </a:lnTo>
                <a:lnTo>
                  <a:pt x="375894" y="444207"/>
                </a:lnTo>
                <a:lnTo>
                  <a:pt x="376580" y="444614"/>
                </a:lnTo>
                <a:lnTo>
                  <a:pt x="377405" y="444614"/>
                </a:lnTo>
                <a:lnTo>
                  <a:pt x="378104" y="444207"/>
                </a:lnTo>
                <a:lnTo>
                  <a:pt x="378790" y="443826"/>
                </a:lnTo>
                <a:lnTo>
                  <a:pt x="752894" y="227647"/>
                </a:lnTo>
                <a:lnTo>
                  <a:pt x="753592" y="227228"/>
                </a:lnTo>
                <a:lnTo>
                  <a:pt x="753999" y="226504"/>
                </a:lnTo>
                <a:lnTo>
                  <a:pt x="753999" y="224917"/>
                </a:lnTo>
                <a:lnTo>
                  <a:pt x="753999" y="0"/>
                </a:lnTo>
                <a:close/>
              </a:path>
            </a:pathLst>
          </a:custGeom>
          <a:solidFill>
            <a:srgbClr val="162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350987"/>
            <a:ext cx="299720" cy="781685"/>
          </a:xfrm>
          <a:custGeom>
            <a:avLst/>
            <a:gdLst/>
            <a:ahLst/>
            <a:cxnLst/>
            <a:rect l="l" t="t" r="r" b="b"/>
            <a:pathLst>
              <a:path w="299720" h="781685">
                <a:moveTo>
                  <a:pt x="299250" y="173418"/>
                </a:moveTo>
                <a:lnTo>
                  <a:pt x="298805" y="172694"/>
                </a:lnTo>
                <a:lnTo>
                  <a:pt x="298145" y="172288"/>
                </a:lnTo>
                <a:lnTo>
                  <a:pt x="0" y="0"/>
                </a:lnTo>
                <a:lnTo>
                  <a:pt x="0" y="5092"/>
                </a:lnTo>
                <a:lnTo>
                  <a:pt x="292620" y="174218"/>
                </a:lnTo>
                <a:lnTo>
                  <a:pt x="285991" y="178041"/>
                </a:lnTo>
                <a:lnTo>
                  <a:pt x="0" y="343319"/>
                </a:lnTo>
                <a:lnTo>
                  <a:pt x="0" y="348399"/>
                </a:lnTo>
                <a:lnTo>
                  <a:pt x="109474" y="285140"/>
                </a:lnTo>
                <a:lnTo>
                  <a:pt x="294843" y="178041"/>
                </a:lnTo>
                <a:lnTo>
                  <a:pt x="294843" y="603542"/>
                </a:lnTo>
                <a:lnTo>
                  <a:pt x="0" y="433158"/>
                </a:lnTo>
                <a:lnTo>
                  <a:pt x="0" y="438251"/>
                </a:lnTo>
                <a:lnTo>
                  <a:pt x="193027" y="549821"/>
                </a:lnTo>
                <a:lnTo>
                  <a:pt x="291058" y="606475"/>
                </a:lnTo>
                <a:lnTo>
                  <a:pt x="292633" y="607390"/>
                </a:lnTo>
                <a:lnTo>
                  <a:pt x="0" y="776490"/>
                </a:lnTo>
                <a:lnTo>
                  <a:pt x="0" y="781583"/>
                </a:lnTo>
                <a:lnTo>
                  <a:pt x="297408" y="609688"/>
                </a:lnTo>
                <a:lnTo>
                  <a:pt x="298805" y="608888"/>
                </a:lnTo>
                <a:lnTo>
                  <a:pt x="299250" y="608164"/>
                </a:lnTo>
                <a:lnTo>
                  <a:pt x="299250" y="606577"/>
                </a:lnTo>
                <a:lnTo>
                  <a:pt x="299250" y="175006"/>
                </a:lnTo>
                <a:lnTo>
                  <a:pt x="299250" y="173418"/>
                </a:lnTo>
                <a:close/>
              </a:path>
            </a:pathLst>
          </a:custGeom>
          <a:solidFill>
            <a:srgbClr val="162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23506"/>
            <a:ext cx="1049020" cy="1087755"/>
          </a:xfrm>
          <a:custGeom>
            <a:avLst/>
            <a:gdLst/>
            <a:ahLst/>
            <a:cxnLst/>
            <a:rect l="l" t="t" r="r" b="b"/>
            <a:pathLst>
              <a:path w="1049020" h="1087755">
                <a:moveTo>
                  <a:pt x="1048880" y="434581"/>
                </a:moveTo>
                <a:lnTo>
                  <a:pt x="1048473" y="433857"/>
                </a:lnTo>
                <a:lnTo>
                  <a:pt x="1047775" y="433476"/>
                </a:lnTo>
                <a:lnTo>
                  <a:pt x="1047432" y="433260"/>
                </a:lnTo>
                <a:lnTo>
                  <a:pt x="1044473" y="431584"/>
                </a:lnTo>
                <a:lnTo>
                  <a:pt x="1044473" y="439216"/>
                </a:lnTo>
                <a:lnTo>
                  <a:pt x="1044473" y="864704"/>
                </a:lnTo>
                <a:lnTo>
                  <a:pt x="1042250" y="863422"/>
                </a:lnTo>
                <a:lnTo>
                  <a:pt x="1042250" y="868540"/>
                </a:lnTo>
                <a:lnTo>
                  <a:pt x="674077" y="1081303"/>
                </a:lnTo>
                <a:lnTo>
                  <a:pt x="674077" y="655777"/>
                </a:lnTo>
                <a:lnTo>
                  <a:pt x="1035621" y="864704"/>
                </a:lnTo>
                <a:lnTo>
                  <a:pt x="1042250" y="868540"/>
                </a:lnTo>
                <a:lnTo>
                  <a:pt x="1042250" y="863422"/>
                </a:lnTo>
                <a:lnTo>
                  <a:pt x="879195" y="769226"/>
                </a:lnTo>
                <a:lnTo>
                  <a:pt x="676300" y="651954"/>
                </a:lnTo>
                <a:lnTo>
                  <a:pt x="822350" y="567563"/>
                </a:lnTo>
                <a:lnTo>
                  <a:pt x="1044473" y="439216"/>
                </a:lnTo>
                <a:lnTo>
                  <a:pt x="1044473" y="431584"/>
                </a:lnTo>
                <a:lnTo>
                  <a:pt x="1042263" y="430301"/>
                </a:lnTo>
                <a:lnTo>
                  <a:pt x="1042263" y="435368"/>
                </a:lnTo>
                <a:lnTo>
                  <a:pt x="1035659" y="439191"/>
                </a:lnTo>
                <a:lnTo>
                  <a:pt x="674077" y="648144"/>
                </a:lnTo>
                <a:lnTo>
                  <a:pt x="674077" y="222592"/>
                </a:lnTo>
                <a:lnTo>
                  <a:pt x="1042263" y="435368"/>
                </a:lnTo>
                <a:lnTo>
                  <a:pt x="1042263" y="430301"/>
                </a:lnTo>
                <a:lnTo>
                  <a:pt x="672985" y="216877"/>
                </a:lnTo>
                <a:lnTo>
                  <a:pt x="672642" y="216662"/>
                </a:lnTo>
                <a:lnTo>
                  <a:pt x="669671" y="214985"/>
                </a:lnTo>
                <a:lnTo>
                  <a:pt x="669671" y="222618"/>
                </a:lnTo>
                <a:lnTo>
                  <a:pt x="669671" y="648131"/>
                </a:lnTo>
                <a:lnTo>
                  <a:pt x="669671" y="655777"/>
                </a:lnTo>
                <a:lnTo>
                  <a:pt x="669671" y="1081303"/>
                </a:lnTo>
                <a:lnTo>
                  <a:pt x="301498" y="868540"/>
                </a:lnTo>
                <a:lnTo>
                  <a:pt x="669671" y="655777"/>
                </a:lnTo>
                <a:lnTo>
                  <a:pt x="669671" y="648131"/>
                </a:lnTo>
                <a:lnTo>
                  <a:pt x="667448" y="646849"/>
                </a:lnTo>
                <a:lnTo>
                  <a:pt x="667448" y="651954"/>
                </a:lnTo>
                <a:lnTo>
                  <a:pt x="660869" y="655751"/>
                </a:lnTo>
                <a:lnTo>
                  <a:pt x="448906" y="778256"/>
                </a:lnTo>
                <a:lnTo>
                  <a:pt x="299288" y="864704"/>
                </a:lnTo>
                <a:lnTo>
                  <a:pt x="299288" y="439216"/>
                </a:lnTo>
                <a:lnTo>
                  <a:pt x="481025" y="544220"/>
                </a:lnTo>
                <a:lnTo>
                  <a:pt x="667448" y="651954"/>
                </a:lnTo>
                <a:lnTo>
                  <a:pt x="667448" y="646849"/>
                </a:lnTo>
                <a:lnTo>
                  <a:pt x="380555" y="481076"/>
                </a:lnTo>
                <a:lnTo>
                  <a:pt x="301498" y="435381"/>
                </a:lnTo>
                <a:lnTo>
                  <a:pt x="669671" y="222618"/>
                </a:lnTo>
                <a:lnTo>
                  <a:pt x="669671" y="214985"/>
                </a:lnTo>
                <a:lnTo>
                  <a:pt x="667473" y="213715"/>
                </a:lnTo>
                <a:lnTo>
                  <a:pt x="667473" y="218770"/>
                </a:lnTo>
                <a:lnTo>
                  <a:pt x="660869" y="222592"/>
                </a:lnTo>
                <a:lnTo>
                  <a:pt x="299288" y="431546"/>
                </a:lnTo>
                <a:lnTo>
                  <a:pt x="299288" y="6032"/>
                </a:lnTo>
                <a:lnTo>
                  <a:pt x="667473" y="218770"/>
                </a:lnTo>
                <a:lnTo>
                  <a:pt x="667473" y="213715"/>
                </a:lnTo>
                <a:lnTo>
                  <a:pt x="298869" y="711"/>
                </a:lnTo>
                <a:lnTo>
                  <a:pt x="297840" y="101"/>
                </a:lnTo>
                <a:lnTo>
                  <a:pt x="297459" y="0"/>
                </a:lnTo>
                <a:lnTo>
                  <a:pt x="296710" y="0"/>
                </a:lnTo>
                <a:lnTo>
                  <a:pt x="296329" y="101"/>
                </a:lnTo>
                <a:lnTo>
                  <a:pt x="295287" y="685"/>
                </a:lnTo>
                <a:lnTo>
                  <a:pt x="286067" y="6032"/>
                </a:lnTo>
                <a:lnTo>
                  <a:pt x="0" y="171335"/>
                </a:lnTo>
                <a:lnTo>
                  <a:pt x="0" y="176415"/>
                </a:lnTo>
                <a:lnTo>
                  <a:pt x="294881" y="6032"/>
                </a:lnTo>
                <a:lnTo>
                  <a:pt x="294881" y="431546"/>
                </a:lnTo>
                <a:lnTo>
                  <a:pt x="0" y="261124"/>
                </a:lnTo>
                <a:lnTo>
                  <a:pt x="0" y="266242"/>
                </a:lnTo>
                <a:lnTo>
                  <a:pt x="286016" y="431546"/>
                </a:lnTo>
                <a:lnTo>
                  <a:pt x="294881" y="436664"/>
                </a:lnTo>
                <a:lnTo>
                  <a:pt x="294881" y="439191"/>
                </a:lnTo>
                <a:lnTo>
                  <a:pt x="294881" y="864704"/>
                </a:lnTo>
                <a:lnTo>
                  <a:pt x="294881" y="867740"/>
                </a:lnTo>
                <a:lnTo>
                  <a:pt x="294881" y="869327"/>
                </a:lnTo>
                <a:lnTo>
                  <a:pt x="295287" y="870051"/>
                </a:lnTo>
                <a:lnTo>
                  <a:pt x="295986" y="870458"/>
                </a:lnTo>
                <a:lnTo>
                  <a:pt x="660882" y="1081303"/>
                </a:lnTo>
                <a:lnTo>
                  <a:pt x="670077" y="1086650"/>
                </a:lnTo>
                <a:lnTo>
                  <a:pt x="670267" y="1086751"/>
                </a:lnTo>
                <a:lnTo>
                  <a:pt x="671461" y="1087437"/>
                </a:lnTo>
                <a:lnTo>
                  <a:pt x="672287" y="1087437"/>
                </a:lnTo>
                <a:lnTo>
                  <a:pt x="672985" y="1087018"/>
                </a:lnTo>
                <a:lnTo>
                  <a:pt x="673671" y="1086650"/>
                </a:lnTo>
                <a:lnTo>
                  <a:pt x="1047775" y="870458"/>
                </a:lnTo>
                <a:lnTo>
                  <a:pt x="1048473" y="870051"/>
                </a:lnTo>
                <a:lnTo>
                  <a:pt x="1048880" y="869327"/>
                </a:lnTo>
                <a:lnTo>
                  <a:pt x="1048880" y="867740"/>
                </a:lnTo>
                <a:lnTo>
                  <a:pt x="1048880" y="436156"/>
                </a:lnTo>
                <a:lnTo>
                  <a:pt x="1048880" y="434581"/>
                </a:lnTo>
                <a:close/>
              </a:path>
            </a:pathLst>
          </a:custGeom>
          <a:solidFill>
            <a:srgbClr val="162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0"/>
            <a:ext cx="1798955" cy="1264285"/>
            <a:chOff x="0" y="0"/>
            <a:chExt cx="1798955" cy="1264285"/>
          </a:xfrm>
        </p:grpSpPr>
        <p:sp>
          <p:nvSpPr>
            <p:cNvPr id="13" name="object 13"/>
            <p:cNvSpPr/>
            <p:nvPr/>
          </p:nvSpPr>
          <p:spPr>
            <a:xfrm>
              <a:off x="0" y="0"/>
              <a:ext cx="1798955" cy="1264285"/>
            </a:xfrm>
            <a:custGeom>
              <a:avLst/>
              <a:gdLst/>
              <a:ahLst/>
              <a:cxnLst/>
              <a:rect l="l" t="t" r="r" b="b"/>
              <a:pathLst>
                <a:path w="1798955" h="1264285">
                  <a:moveTo>
                    <a:pt x="1798472" y="0"/>
                  </a:moveTo>
                  <a:lnTo>
                    <a:pt x="1794065" y="0"/>
                  </a:lnTo>
                  <a:lnTo>
                    <a:pt x="1794065" y="221881"/>
                  </a:lnTo>
                  <a:lnTo>
                    <a:pt x="1583956" y="100495"/>
                  </a:lnTo>
                  <a:lnTo>
                    <a:pt x="1425879" y="9144"/>
                  </a:lnTo>
                  <a:lnTo>
                    <a:pt x="1441704" y="0"/>
                  </a:lnTo>
                  <a:lnTo>
                    <a:pt x="1432877" y="0"/>
                  </a:lnTo>
                  <a:lnTo>
                    <a:pt x="1423682" y="5308"/>
                  </a:lnTo>
                  <a:lnTo>
                    <a:pt x="1423682" y="0"/>
                  </a:lnTo>
                  <a:lnTo>
                    <a:pt x="1419275" y="0"/>
                  </a:lnTo>
                  <a:lnTo>
                    <a:pt x="1419275" y="5308"/>
                  </a:lnTo>
                  <a:lnTo>
                    <a:pt x="1410093" y="0"/>
                  </a:lnTo>
                  <a:lnTo>
                    <a:pt x="0" y="0"/>
                  </a:lnTo>
                  <a:lnTo>
                    <a:pt x="0" y="487210"/>
                  </a:lnTo>
                  <a:lnTo>
                    <a:pt x="0" y="1263700"/>
                  </a:lnTo>
                  <a:lnTo>
                    <a:pt x="671880" y="875474"/>
                  </a:lnTo>
                  <a:lnTo>
                    <a:pt x="1044460" y="660171"/>
                  </a:lnTo>
                  <a:lnTo>
                    <a:pt x="1045578" y="660806"/>
                  </a:lnTo>
                  <a:lnTo>
                    <a:pt x="1046264" y="661187"/>
                  </a:lnTo>
                  <a:lnTo>
                    <a:pt x="1047089" y="661187"/>
                  </a:lnTo>
                  <a:lnTo>
                    <a:pt x="1047775" y="660806"/>
                  </a:lnTo>
                  <a:lnTo>
                    <a:pt x="1421866" y="444614"/>
                  </a:lnTo>
                  <a:lnTo>
                    <a:pt x="1422577" y="444207"/>
                  </a:lnTo>
                  <a:lnTo>
                    <a:pt x="1423263" y="443826"/>
                  </a:lnTo>
                  <a:lnTo>
                    <a:pt x="1797380" y="227647"/>
                  </a:lnTo>
                  <a:lnTo>
                    <a:pt x="1798066" y="227228"/>
                  </a:lnTo>
                  <a:lnTo>
                    <a:pt x="1798472" y="226504"/>
                  </a:lnTo>
                  <a:lnTo>
                    <a:pt x="1798472" y="224917"/>
                  </a:lnTo>
                  <a:lnTo>
                    <a:pt x="1798472" y="0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0"/>
              <a:ext cx="1796414" cy="875665"/>
            </a:xfrm>
            <a:custGeom>
              <a:avLst/>
              <a:gdLst/>
              <a:ahLst/>
              <a:cxnLst/>
              <a:rect l="l" t="t" r="r" b="b"/>
              <a:pathLst>
                <a:path w="1796414" h="875665">
                  <a:moveTo>
                    <a:pt x="671880" y="0"/>
                  </a:moveTo>
                  <a:lnTo>
                    <a:pt x="0" y="0"/>
                  </a:lnTo>
                  <a:lnTo>
                    <a:pt x="0" y="487222"/>
                  </a:lnTo>
                  <a:lnTo>
                    <a:pt x="671880" y="875474"/>
                  </a:lnTo>
                  <a:lnTo>
                    <a:pt x="671880" y="0"/>
                  </a:lnTo>
                  <a:close/>
                </a:path>
                <a:path w="1796414" h="875665">
                  <a:moveTo>
                    <a:pt x="1796275" y="0"/>
                  </a:moveTo>
                  <a:lnTo>
                    <a:pt x="1405674" y="0"/>
                  </a:lnTo>
                  <a:lnTo>
                    <a:pt x="1796275" y="225717"/>
                  </a:lnTo>
                  <a:lnTo>
                    <a:pt x="1796275" y="0"/>
                  </a:lnTo>
                  <a:close/>
                </a:path>
              </a:pathLst>
            </a:custGeom>
            <a:solidFill>
              <a:srgbClr val="E3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7340" y="0"/>
            <a:ext cx="2171699" cy="2146299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808664" y="155667"/>
            <a:ext cx="7302500" cy="126174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marR="5080" indent="2179955">
              <a:lnSpc>
                <a:spcPts val="4500"/>
              </a:lnSpc>
              <a:spcBef>
                <a:spcPts val="860"/>
              </a:spcBef>
            </a:pPr>
            <a:r>
              <a:rPr sz="4350" spc="-105" dirty="0"/>
              <a:t>DISTRIBUTION</a:t>
            </a:r>
            <a:r>
              <a:rPr sz="4350" spc="-114" dirty="0"/>
              <a:t> </a:t>
            </a:r>
            <a:r>
              <a:rPr sz="4350" spc="175" dirty="0"/>
              <a:t>OF </a:t>
            </a:r>
            <a:r>
              <a:rPr sz="4350" dirty="0"/>
              <a:t>DIABETES</a:t>
            </a:r>
            <a:r>
              <a:rPr sz="4350" spc="180" dirty="0"/>
              <a:t> </a:t>
            </a:r>
            <a:r>
              <a:rPr sz="4350" spc="-465" dirty="0"/>
              <a:t>IN</a:t>
            </a:r>
            <a:r>
              <a:rPr sz="4350" spc="195" dirty="0"/>
              <a:t> </a:t>
            </a:r>
            <a:r>
              <a:rPr sz="4350" spc="-35" dirty="0"/>
              <a:t>CALIFORNIA</a:t>
            </a:r>
            <a:endParaRPr sz="4350"/>
          </a:p>
        </p:txBody>
      </p:sp>
      <p:sp>
        <p:nvSpPr>
          <p:cNvPr id="17" name="object 17"/>
          <p:cNvSpPr txBox="1"/>
          <p:nvPr/>
        </p:nvSpPr>
        <p:spPr>
          <a:xfrm>
            <a:off x="762832" y="1847644"/>
            <a:ext cx="5422265" cy="499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199"/>
              </a:lnSpc>
              <a:spcBef>
                <a:spcPts val="100"/>
              </a:spcBef>
            </a:pPr>
            <a:r>
              <a:rPr sz="2850" dirty="0">
                <a:latin typeface="Verdana"/>
                <a:cs typeface="Verdana"/>
              </a:rPr>
              <a:t>A</a:t>
            </a:r>
            <a:r>
              <a:rPr sz="2850" spc="-270" dirty="0">
                <a:latin typeface="Verdana"/>
                <a:cs typeface="Verdana"/>
              </a:rPr>
              <a:t> </a:t>
            </a:r>
            <a:r>
              <a:rPr sz="2850" spc="65" dirty="0">
                <a:latin typeface="Verdana"/>
                <a:cs typeface="Verdana"/>
              </a:rPr>
              <a:t>histogram</a:t>
            </a:r>
            <a:r>
              <a:rPr sz="2850" spc="-270" dirty="0">
                <a:latin typeface="Verdana"/>
                <a:cs typeface="Verdana"/>
              </a:rPr>
              <a:t> </a:t>
            </a:r>
            <a:r>
              <a:rPr sz="2850" dirty="0">
                <a:latin typeface="Verdana"/>
                <a:cs typeface="Verdana"/>
              </a:rPr>
              <a:t>is</a:t>
            </a:r>
            <a:r>
              <a:rPr sz="2850" spc="-270" dirty="0">
                <a:latin typeface="Verdana"/>
                <a:cs typeface="Verdana"/>
              </a:rPr>
              <a:t> </a:t>
            </a:r>
            <a:r>
              <a:rPr sz="2850" spc="120" dirty="0">
                <a:latin typeface="Verdana"/>
                <a:cs typeface="Verdana"/>
              </a:rPr>
              <a:t>created</a:t>
            </a:r>
            <a:r>
              <a:rPr sz="2850" spc="-270" dirty="0">
                <a:latin typeface="Verdana"/>
                <a:cs typeface="Verdana"/>
              </a:rPr>
              <a:t> </a:t>
            </a:r>
            <a:r>
              <a:rPr sz="2850" spc="100" dirty="0">
                <a:latin typeface="Verdana"/>
                <a:cs typeface="Verdana"/>
              </a:rPr>
              <a:t>to </a:t>
            </a:r>
            <a:r>
              <a:rPr sz="2850" spc="80" dirty="0">
                <a:latin typeface="Verdana"/>
                <a:cs typeface="Verdana"/>
              </a:rPr>
              <a:t>show</a:t>
            </a:r>
            <a:r>
              <a:rPr sz="2850" spc="-285" dirty="0">
                <a:latin typeface="Verdana"/>
                <a:cs typeface="Verdana"/>
              </a:rPr>
              <a:t> </a:t>
            </a:r>
            <a:r>
              <a:rPr sz="2850" spc="90" dirty="0">
                <a:latin typeface="Verdana"/>
                <a:cs typeface="Verdana"/>
              </a:rPr>
              <a:t>the</a:t>
            </a:r>
            <a:r>
              <a:rPr sz="2850" spc="-280" dirty="0">
                <a:latin typeface="Verdana"/>
                <a:cs typeface="Verdana"/>
              </a:rPr>
              <a:t> </a:t>
            </a:r>
            <a:r>
              <a:rPr sz="2850" spc="65" dirty="0">
                <a:latin typeface="Verdana"/>
                <a:cs typeface="Verdana"/>
              </a:rPr>
              <a:t>distribution</a:t>
            </a:r>
            <a:r>
              <a:rPr sz="2850" spc="-285" dirty="0">
                <a:latin typeface="Verdana"/>
                <a:cs typeface="Verdana"/>
              </a:rPr>
              <a:t> </a:t>
            </a:r>
            <a:r>
              <a:rPr sz="2850" spc="155" dirty="0">
                <a:latin typeface="Verdana"/>
                <a:cs typeface="Verdana"/>
              </a:rPr>
              <a:t>of</a:t>
            </a:r>
            <a:r>
              <a:rPr sz="2850" spc="-280" dirty="0">
                <a:latin typeface="Verdana"/>
                <a:cs typeface="Verdana"/>
              </a:rPr>
              <a:t> </a:t>
            </a:r>
            <a:r>
              <a:rPr sz="2850" spc="80" dirty="0">
                <a:latin typeface="Verdana"/>
                <a:cs typeface="Verdana"/>
              </a:rPr>
              <a:t>data </a:t>
            </a:r>
            <a:r>
              <a:rPr sz="2850" spc="110" dirty="0">
                <a:latin typeface="Verdana"/>
                <a:cs typeface="Verdana"/>
              </a:rPr>
              <a:t>for</a:t>
            </a:r>
            <a:r>
              <a:rPr sz="2850" spc="-285" dirty="0">
                <a:latin typeface="Verdana"/>
                <a:cs typeface="Verdana"/>
              </a:rPr>
              <a:t> </a:t>
            </a:r>
            <a:r>
              <a:rPr sz="2850" spc="90" dirty="0">
                <a:latin typeface="Verdana"/>
                <a:cs typeface="Verdana"/>
              </a:rPr>
              <a:t>diabetes</a:t>
            </a:r>
            <a:r>
              <a:rPr sz="2850" spc="-285" dirty="0">
                <a:latin typeface="Verdana"/>
                <a:cs typeface="Verdana"/>
              </a:rPr>
              <a:t> </a:t>
            </a:r>
            <a:r>
              <a:rPr sz="2850" spc="110" dirty="0">
                <a:latin typeface="Verdana"/>
                <a:cs typeface="Verdana"/>
              </a:rPr>
              <a:t>for</a:t>
            </a:r>
            <a:r>
              <a:rPr sz="2850" spc="-285" dirty="0">
                <a:latin typeface="Verdana"/>
                <a:cs typeface="Verdana"/>
              </a:rPr>
              <a:t> </a:t>
            </a:r>
            <a:r>
              <a:rPr sz="2850" spc="-10" dirty="0">
                <a:latin typeface="Verdana"/>
                <a:cs typeface="Verdana"/>
              </a:rPr>
              <a:t>California.</a:t>
            </a:r>
            <a:endParaRPr sz="2850">
              <a:latin typeface="Verdana"/>
              <a:cs typeface="Verdana"/>
            </a:endParaRPr>
          </a:p>
          <a:p>
            <a:pPr marL="17145" marR="9525" indent="-635" algn="ctr">
              <a:lnSpc>
                <a:spcPct val="116199"/>
              </a:lnSpc>
              <a:spcBef>
                <a:spcPts val="3345"/>
              </a:spcBef>
            </a:pPr>
            <a:r>
              <a:rPr sz="2850" spc="60" dirty="0">
                <a:latin typeface="Verdana"/>
                <a:cs typeface="Verdana"/>
              </a:rPr>
              <a:t>The</a:t>
            </a:r>
            <a:r>
              <a:rPr sz="2850" spc="-280" dirty="0">
                <a:latin typeface="Verdana"/>
                <a:cs typeface="Verdana"/>
              </a:rPr>
              <a:t> </a:t>
            </a:r>
            <a:r>
              <a:rPr sz="2850" spc="65" dirty="0">
                <a:latin typeface="Verdana"/>
                <a:cs typeface="Verdana"/>
              </a:rPr>
              <a:t>histogram</a:t>
            </a:r>
            <a:r>
              <a:rPr sz="2850" spc="-280" dirty="0">
                <a:latin typeface="Verdana"/>
                <a:cs typeface="Verdana"/>
              </a:rPr>
              <a:t> </a:t>
            </a:r>
            <a:r>
              <a:rPr sz="2850" dirty="0">
                <a:latin typeface="Verdana"/>
                <a:cs typeface="Verdana"/>
              </a:rPr>
              <a:t>is</a:t>
            </a:r>
            <a:r>
              <a:rPr sz="2850" spc="-275" dirty="0">
                <a:latin typeface="Verdana"/>
                <a:cs typeface="Verdana"/>
              </a:rPr>
              <a:t> </a:t>
            </a:r>
            <a:r>
              <a:rPr sz="2850" spc="80" dirty="0">
                <a:latin typeface="Verdana"/>
                <a:cs typeface="Verdana"/>
              </a:rPr>
              <a:t>skewed</a:t>
            </a:r>
            <a:r>
              <a:rPr sz="2850" spc="-280" dirty="0">
                <a:latin typeface="Verdana"/>
                <a:cs typeface="Verdana"/>
              </a:rPr>
              <a:t> </a:t>
            </a:r>
            <a:r>
              <a:rPr sz="2850" spc="100" dirty="0">
                <a:latin typeface="Verdana"/>
                <a:cs typeface="Verdana"/>
              </a:rPr>
              <a:t>to </a:t>
            </a:r>
            <a:r>
              <a:rPr sz="2850" spc="90" dirty="0">
                <a:latin typeface="Verdana"/>
                <a:cs typeface="Verdana"/>
              </a:rPr>
              <a:t>the</a:t>
            </a:r>
            <a:r>
              <a:rPr sz="2850" spc="-260" dirty="0">
                <a:latin typeface="Verdana"/>
                <a:cs typeface="Verdana"/>
              </a:rPr>
              <a:t> </a:t>
            </a:r>
            <a:r>
              <a:rPr sz="2850" dirty="0">
                <a:latin typeface="Verdana"/>
                <a:cs typeface="Verdana"/>
              </a:rPr>
              <a:t>left,</a:t>
            </a:r>
            <a:r>
              <a:rPr sz="2850" spc="-245" dirty="0">
                <a:latin typeface="Verdana"/>
                <a:cs typeface="Verdana"/>
              </a:rPr>
              <a:t> </a:t>
            </a:r>
            <a:r>
              <a:rPr sz="2850" spc="70" dirty="0">
                <a:latin typeface="Verdana"/>
                <a:cs typeface="Verdana"/>
              </a:rPr>
              <a:t>showing</a:t>
            </a:r>
            <a:r>
              <a:rPr sz="2850" spc="-245" dirty="0">
                <a:latin typeface="Verdana"/>
                <a:cs typeface="Verdana"/>
              </a:rPr>
              <a:t> </a:t>
            </a:r>
            <a:r>
              <a:rPr sz="2850" spc="80" dirty="0">
                <a:latin typeface="Verdana"/>
                <a:cs typeface="Verdana"/>
              </a:rPr>
              <a:t>that</a:t>
            </a:r>
            <a:r>
              <a:rPr sz="2850" spc="-245" dirty="0">
                <a:latin typeface="Verdana"/>
                <a:cs typeface="Verdana"/>
              </a:rPr>
              <a:t> </a:t>
            </a:r>
            <a:r>
              <a:rPr sz="2850" spc="-20" dirty="0">
                <a:latin typeface="Verdana"/>
                <a:cs typeface="Verdana"/>
              </a:rPr>
              <a:t>over </a:t>
            </a:r>
            <a:r>
              <a:rPr sz="2850" spc="-145" dirty="0">
                <a:latin typeface="Verdana"/>
                <a:cs typeface="Verdana"/>
              </a:rPr>
              <a:t>100</a:t>
            </a:r>
            <a:r>
              <a:rPr sz="2850" spc="-275" dirty="0">
                <a:latin typeface="Verdana"/>
                <a:cs typeface="Verdana"/>
              </a:rPr>
              <a:t> </a:t>
            </a:r>
            <a:r>
              <a:rPr sz="2850" spc="90" dirty="0">
                <a:latin typeface="Verdana"/>
                <a:cs typeface="Verdana"/>
              </a:rPr>
              <a:t>cities</a:t>
            </a:r>
            <a:r>
              <a:rPr sz="2850" spc="-275" dirty="0">
                <a:latin typeface="Verdana"/>
                <a:cs typeface="Verdana"/>
              </a:rPr>
              <a:t> </a:t>
            </a:r>
            <a:r>
              <a:rPr sz="2850" dirty="0">
                <a:latin typeface="Verdana"/>
                <a:cs typeface="Verdana"/>
              </a:rPr>
              <a:t>in</a:t>
            </a:r>
            <a:r>
              <a:rPr sz="2850" spc="-275" dirty="0">
                <a:latin typeface="Verdana"/>
                <a:cs typeface="Verdana"/>
              </a:rPr>
              <a:t> </a:t>
            </a:r>
            <a:r>
              <a:rPr sz="2850" spc="70" dirty="0">
                <a:latin typeface="Verdana"/>
                <a:cs typeface="Verdana"/>
              </a:rPr>
              <a:t>California</a:t>
            </a:r>
            <a:r>
              <a:rPr sz="2850" spc="-275" dirty="0">
                <a:latin typeface="Verdana"/>
                <a:cs typeface="Verdana"/>
              </a:rPr>
              <a:t> </a:t>
            </a:r>
            <a:r>
              <a:rPr sz="2850" spc="30" dirty="0">
                <a:latin typeface="Verdana"/>
                <a:cs typeface="Verdana"/>
              </a:rPr>
              <a:t>fall </a:t>
            </a:r>
            <a:r>
              <a:rPr sz="2850" spc="50" dirty="0">
                <a:latin typeface="Verdana"/>
                <a:cs typeface="Verdana"/>
              </a:rPr>
              <a:t>within</a:t>
            </a:r>
            <a:r>
              <a:rPr sz="2850" spc="-295" dirty="0">
                <a:latin typeface="Verdana"/>
                <a:cs typeface="Verdana"/>
              </a:rPr>
              <a:t> </a:t>
            </a:r>
            <a:r>
              <a:rPr sz="2850" spc="90" dirty="0">
                <a:latin typeface="Verdana"/>
                <a:cs typeface="Verdana"/>
              </a:rPr>
              <a:t>the</a:t>
            </a:r>
            <a:r>
              <a:rPr sz="2850" spc="-290" dirty="0">
                <a:latin typeface="Verdana"/>
                <a:cs typeface="Verdana"/>
              </a:rPr>
              <a:t> </a:t>
            </a:r>
            <a:r>
              <a:rPr sz="2850" spc="75" dirty="0">
                <a:latin typeface="Verdana"/>
                <a:cs typeface="Verdana"/>
              </a:rPr>
              <a:t>0-</a:t>
            </a:r>
            <a:r>
              <a:rPr sz="2850" spc="-10" dirty="0">
                <a:latin typeface="Verdana"/>
                <a:cs typeface="Verdana"/>
              </a:rPr>
              <a:t>40,000 </a:t>
            </a:r>
            <a:r>
              <a:rPr sz="2850" spc="75" dirty="0">
                <a:latin typeface="Verdana"/>
                <a:cs typeface="Verdana"/>
              </a:rPr>
              <a:t>prevalence</a:t>
            </a:r>
            <a:r>
              <a:rPr sz="2850" spc="-265" dirty="0">
                <a:latin typeface="Verdana"/>
                <a:cs typeface="Verdana"/>
              </a:rPr>
              <a:t> </a:t>
            </a:r>
            <a:r>
              <a:rPr sz="2850" spc="75" dirty="0">
                <a:latin typeface="Verdana"/>
                <a:cs typeface="Verdana"/>
              </a:rPr>
              <a:t>population</a:t>
            </a:r>
            <a:r>
              <a:rPr sz="2850" spc="-260" dirty="0">
                <a:latin typeface="Verdana"/>
                <a:cs typeface="Verdana"/>
              </a:rPr>
              <a:t> </a:t>
            </a:r>
            <a:r>
              <a:rPr sz="2850" spc="50" dirty="0">
                <a:latin typeface="Verdana"/>
                <a:cs typeface="Verdana"/>
              </a:rPr>
              <a:t>range </a:t>
            </a:r>
            <a:r>
              <a:rPr sz="2850" spc="110" dirty="0">
                <a:latin typeface="Verdana"/>
                <a:cs typeface="Verdana"/>
              </a:rPr>
              <a:t>for</a:t>
            </a:r>
            <a:r>
              <a:rPr sz="2850" spc="-295" dirty="0">
                <a:latin typeface="Verdana"/>
                <a:cs typeface="Verdana"/>
              </a:rPr>
              <a:t> </a:t>
            </a:r>
            <a:r>
              <a:rPr sz="2850" spc="35" dirty="0">
                <a:latin typeface="Verdana"/>
                <a:cs typeface="Verdana"/>
              </a:rPr>
              <a:t>diabetes.</a:t>
            </a:r>
            <a:endParaRPr sz="285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7532306"/>
            <a:ext cx="3942079" cy="2755265"/>
            <a:chOff x="0" y="7532306"/>
            <a:chExt cx="3942079" cy="275526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532306"/>
              <a:ext cx="3941767" cy="275469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367093" y="8129512"/>
              <a:ext cx="2058035" cy="1189990"/>
            </a:xfrm>
            <a:custGeom>
              <a:avLst/>
              <a:gdLst/>
              <a:ahLst/>
              <a:cxnLst/>
              <a:rect l="l" t="t" r="r" b="b"/>
              <a:pathLst>
                <a:path w="2058035" h="1189990">
                  <a:moveTo>
                    <a:pt x="1029007" y="1189824"/>
                  </a:moveTo>
                  <a:lnTo>
                    <a:pt x="2058015" y="594895"/>
                  </a:lnTo>
                  <a:lnTo>
                    <a:pt x="1029007" y="0"/>
                  </a:lnTo>
                  <a:lnTo>
                    <a:pt x="0" y="594895"/>
                  </a:lnTo>
                  <a:lnTo>
                    <a:pt x="1029007" y="1189824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96101" y="8724407"/>
              <a:ext cx="1029335" cy="1562735"/>
            </a:xfrm>
            <a:custGeom>
              <a:avLst/>
              <a:gdLst/>
              <a:ahLst/>
              <a:cxnLst/>
              <a:rect l="l" t="t" r="r" b="b"/>
              <a:pathLst>
                <a:path w="1029335" h="1562734">
                  <a:moveTo>
                    <a:pt x="0" y="1562592"/>
                  </a:moveTo>
                  <a:lnTo>
                    <a:pt x="384278" y="1562592"/>
                  </a:lnTo>
                  <a:lnTo>
                    <a:pt x="1029007" y="1189858"/>
                  </a:lnTo>
                  <a:lnTo>
                    <a:pt x="1029007" y="0"/>
                  </a:lnTo>
                  <a:lnTo>
                    <a:pt x="0" y="594929"/>
                  </a:lnTo>
                  <a:lnTo>
                    <a:pt x="0" y="1562592"/>
                  </a:lnTo>
                  <a:close/>
                </a:path>
              </a:pathLst>
            </a:custGeom>
            <a:solidFill>
              <a:srgbClr val="E3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67093" y="8724407"/>
              <a:ext cx="1029335" cy="1562735"/>
            </a:xfrm>
            <a:custGeom>
              <a:avLst/>
              <a:gdLst/>
              <a:ahLst/>
              <a:cxnLst/>
              <a:rect l="l" t="t" r="r" b="b"/>
              <a:pathLst>
                <a:path w="1029335" h="1562734">
                  <a:moveTo>
                    <a:pt x="644729" y="1562592"/>
                  </a:moveTo>
                  <a:lnTo>
                    <a:pt x="1029007" y="1562592"/>
                  </a:lnTo>
                  <a:lnTo>
                    <a:pt x="1029007" y="594929"/>
                  </a:lnTo>
                  <a:lnTo>
                    <a:pt x="0" y="0"/>
                  </a:lnTo>
                  <a:lnTo>
                    <a:pt x="0" y="1189858"/>
                  </a:lnTo>
                  <a:lnTo>
                    <a:pt x="644729" y="1562592"/>
                  </a:lnTo>
                  <a:close/>
                </a:path>
              </a:pathLst>
            </a:custGeom>
            <a:solidFill>
              <a:srgbClr val="2E3B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2363" y="8724416"/>
              <a:ext cx="3217545" cy="1562735"/>
            </a:xfrm>
            <a:custGeom>
              <a:avLst/>
              <a:gdLst/>
              <a:ahLst/>
              <a:cxnLst/>
              <a:rect l="l" t="t" r="r" b="b"/>
              <a:pathLst>
                <a:path w="3217545" h="1562734">
                  <a:moveTo>
                    <a:pt x="1289456" y="1562595"/>
                  </a:moveTo>
                  <a:lnTo>
                    <a:pt x="644728" y="1189850"/>
                  </a:lnTo>
                  <a:lnTo>
                    <a:pt x="0" y="1562595"/>
                  </a:lnTo>
                  <a:lnTo>
                    <a:pt x="1289456" y="1562595"/>
                  </a:lnTo>
                  <a:close/>
                </a:path>
                <a:path w="3217545" h="1562734">
                  <a:moveTo>
                    <a:pt x="3217227" y="1487297"/>
                  </a:moveTo>
                  <a:lnTo>
                    <a:pt x="2702737" y="1189850"/>
                  </a:lnTo>
                  <a:lnTo>
                    <a:pt x="2058009" y="1562595"/>
                  </a:lnTo>
                  <a:lnTo>
                    <a:pt x="3217227" y="1562595"/>
                  </a:lnTo>
                  <a:lnTo>
                    <a:pt x="3217227" y="1487297"/>
                  </a:lnTo>
                  <a:close/>
                </a:path>
                <a:path w="3217545" h="1562734">
                  <a:moveTo>
                    <a:pt x="3217227" y="297472"/>
                  </a:moveTo>
                  <a:lnTo>
                    <a:pt x="2702737" y="0"/>
                  </a:lnTo>
                  <a:lnTo>
                    <a:pt x="2702737" y="1189850"/>
                  </a:lnTo>
                  <a:lnTo>
                    <a:pt x="3217227" y="892378"/>
                  </a:lnTo>
                  <a:lnTo>
                    <a:pt x="3217227" y="297472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25108" y="9616784"/>
              <a:ext cx="514984" cy="594995"/>
            </a:xfrm>
            <a:custGeom>
              <a:avLst/>
              <a:gdLst/>
              <a:ahLst/>
              <a:cxnLst/>
              <a:rect l="l" t="t" r="r" b="b"/>
              <a:pathLst>
                <a:path w="514985" h="594995">
                  <a:moveTo>
                    <a:pt x="514486" y="594929"/>
                  </a:moveTo>
                  <a:lnTo>
                    <a:pt x="514486" y="0"/>
                  </a:lnTo>
                  <a:lnTo>
                    <a:pt x="0" y="297481"/>
                  </a:lnTo>
                  <a:lnTo>
                    <a:pt x="514486" y="594929"/>
                  </a:lnTo>
                  <a:close/>
                </a:path>
              </a:pathLst>
            </a:custGeom>
            <a:solidFill>
              <a:srgbClr val="2E3B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9718771"/>
              <a:ext cx="852805" cy="568325"/>
            </a:xfrm>
            <a:custGeom>
              <a:avLst/>
              <a:gdLst/>
              <a:ahLst/>
              <a:cxnLst/>
              <a:rect l="l" t="t" r="r" b="b"/>
              <a:pathLst>
                <a:path w="852805" h="568325">
                  <a:moveTo>
                    <a:pt x="0" y="568228"/>
                  </a:moveTo>
                  <a:lnTo>
                    <a:pt x="722381" y="568228"/>
                  </a:lnTo>
                  <a:lnTo>
                    <a:pt x="852606" y="492941"/>
                  </a:lnTo>
                  <a:lnTo>
                    <a:pt x="0" y="0"/>
                  </a:lnTo>
                  <a:lnTo>
                    <a:pt x="0" y="568228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70159" y="9537158"/>
            <a:ext cx="2966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8930" algn="l"/>
              </a:tabLst>
            </a:pPr>
            <a:r>
              <a:rPr sz="3000" spc="140" dirty="0">
                <a:solidFill>
                  <a:srgbClr val="FAFAFF"/>
                </a:solidFill>
                <a:latin typeface="Verdana"/>
                <a:cs typeface="Verdana"/>
              </a:rPr>
              <a:t>Q</a:t>
            </a:r>
            <a:r>
              <a:rPr sz="3000" spc="-509" dirty="0">
                <a:solidFill>
                  <a:srgbClr val="FAFAFF"/>
                </a:solidFill>
                <a:latin typeface="Verdana"/>
                <a:cs typeface="Verdana"/>
              </a:rPr>
              <a:t> </a:t>
            </a:r>
            <a:r>
              <a:rPr sz="3000" spc="-30" dirty="0">
                <a:solidFill>
                  <a:srgbClr val="FAFAFF"/>
                </a:solidFill>
                <a:latin typeface="Verdana"/>
                <a:cs typeface="Verdana"/>
              </a:rPr>
              <a:t>U</a:t>
            </a:r>
            <a:r>
              <a:rPr sz="3000" spc="-509" dirty="0">
                <a:solidFill>
                  <a:srgbClr val="FAFA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AFAFF"/>
                </a:solidFill>
                <a:latin typeface="Verdana"/>
                <a:cs typeface="Verdana"/>
              </a:rPr>
              <a:t>A</a:t>
            </a:r>
            <a:r>
              <a:rPr sz="3000" spc="-509" dirty="0">
                <a:solidFill>
                  <a:srgbClr val="FAFAFF"/>
                </a:solidFill>
                <a:latin typeface="Verdana"/>
                <a:cs typeface="Verdana"/>
              </a:rPr>
              <a:t> </a:t>
            </a:r>
            <a:r>
              <a:rPr sz="3000" spc="-50" dirty="0">
                <a:solidFill>
                  <a:srgbClr val="FAFAFF"/>
                </a:solidFill>
                <a:latin typeface="Verdana"/>
                <a:cs typeface="Verdana"/>
              </a:rPr>
              <a:t>D</a:t>
            </a:r>
            <a:r>
              <a:rPr sz="3000" dirty="0">
                <a:solidFill>
                  <a:srgbClr val="FAFAFF"/>
                </a:solidFill>
                <a:latin typeface="Verdana"/>
                <a:cs typeface="Verdana"/>
              </a:rPr>
              <a:t>	</a:t>
            </a:r>
            <a:r>
              <a:rPr sz="3000" spc="335" dirty="0">
                <a:solidFill>
                  <a:srgbClr val="FAFAFF"/>
                </a:solidFill>
                <a:latin typeface="Verdana"/>
                <a:cs typeface="Verdana"/>
              </a:rPr>
              <a:t>C</a:t>
            </a:r>
            <a:r>
              <a:rPr sz="3000" spc="-520" dirty="0">
                <a:solidFill>
                  <a:srgbClr val="FAFAFF"/>
                </a:solidFill>
                <a:latin typeface="Verdana"/>
                <a:cs typeface="Verdana"/>
              </a:rPr>
              <a:t> </a:t>
            </a:r>
            <a:r>
              <a:rPr sz="3000" spc="140" dirty="0">
                <a:solidFill>
                  <a:srgbClr val="FAFAFF"/>
                </a:solidFill>
                <a:latin typeface="Verdana"/>
                <a:cs typeface="Verdana"/>
              </a:rPr>
              <a:t>O</a:t>
            </a:r>
            <a:r>
              <a:rPr sz="3000" spc="-515" dirty="0">
                <a:solidFill>
                  <a:srgbClr val="FAFAFF"/>
                </a:solidFill>
                <a:latin typeface="Verdana"/>
                <a:cs typeface="Verdana"/>
              </a:rPr>
              <a:t> </a:t>
            </a:r>
            <a:r>
              <a:rPr sz="3000" spc="-55" dirty="0">
                <a:solidFill>
                  <a:srgbClr val="FAFAFF"/>
                </a:solidFill>
                <a:latin typeface="Verdana"/>
                <a:cs typeface="Verdana"/>
              </a:rPr>
              <a:t>D</a:t>
            </a:r>
            <a:r>
              <a:rPr sz="3000" spc="-515" dirty="0">
                <a:solidFill>
                  <a:srgbClr val="FAFAFF"/>
                </a:solidFill>
                <a:latin typeface="Verdana"/>
                <a:cs typeface="Verdana"/>
              </a:rPr>
              <a:t> </a:t>
            </a:r>
            <a:r>
              <a:rPr sz="3000" spc="-50" dirty="0">
                <a:solidFill>
                  <a:srgbClr val="FAFAFF"/>
                </a:solidFill>
                <a:latin typeface="Verdana"/>
                <a:cs typeface="Verdana"/>
              </a:rPr>
              <a:t>E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23238"/>
            <a:ext cx="18288000" cy="7311390"/>
            <a:chOff x="0" y="2423238"/>
            <a:chExt cx="18288000" cy="7311390"/>
          </a:xfrm>
        </p:grpSpPr>
        <p:sp>
          <p:nvSpPr>
            <p:cNvPr id="3" name="object 3"/>
            <p:cNvSpPr/>
            <p:nvPr/>
          </p:nvSpPr>
          <p:spPr>
            <a:xfrm>
              <a:off x="0" y="3896418"/>
              <a:ext cx="18288000" cy="5524500"/>
            </a:xfrm>
            <a:custGeom>
              <a:avLst/>
              <a:gdLst/>
              <a:ahLst/>
              <a:cxnLst/>
              <a:rect l="l" t="t" r="r" b="b"/>
              <a:pathLst>
                <a:path w="18288000" h="5524500">
                  <a:moveTo>
                    <a:pt x="18287999" y="0"/>
                  </a:moveTo>
                  <a:lnTo>
                    <a:pt x="18287999" y="5524341"/>
                  </a:lnTo>
                  <a:lnTo>
                    <a:pt x="0" y="5524341"/>
                  </a:lnTo>
                  <a:lnTo>
                    <a:pt x="0" y="0"/>
                  </a:lnTo>
                  <a:lnTo>
                    <a:pt x="18287999" y="0"/>
                  </a:lnTo>
                  <a:close/>
                </a:path>
              </a:pathLst>
            </a:custGeom>
            <a:solidFill>
              <a:srgbClr val="2E3B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2889" y="2423238"/>
              <a:ext cx="5982335" cy="5572125"/>
            </a:xfrm>
            <a:custGeom>
              <a:avLst/>
              <a:gdLst/>
              <a:ahLst/>
              <a:cxnLst/>
              <a:rect l="l" t="t" r="r" b="b"/>
              <a:pathLst>
                <a:path w="5982335" h="5572125">
                  <a:moveTo>
                    <a:pt x="0" y="5572002"/>
                  </a:moveTo>
                  <a:lnTo>
                    <a:pt x="0" y="0"/>
                  </a:lnTo>
                  <a:lnTo>
                    <a:pt x="5981785" y="0"/>
                  </a:lnTo>
                  <a:lnTo>
                    <a:pt x="5981785" y="5572002"/>
                  </a:lnTo>
                  <a:lnTo>
                    <a:pt x="0" y="5572002"/>
                  </a:lnTo>
                  <a:close/>
                </a:path>
              </a:pathLst>
            </a:custGeom>
            <a:solidFill>
              <a:srgbClr val="FAF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9461" y="2438430"/>
              <a:ext cx="11287124" cy="72961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4443848"/>
              <a:ext cx="819785" cy="2427605"/>
            </a:xfrm>
            <a:custGeom>
              <a:avLst/>
              <a:gdLst/>
              <a:ahLst/>
              <a:cxnLst/>
              <a:rect l="l" t="t" r="r" b="b"/>
              <a:pathLst>
                <a:path w="819785" h="2427604">
                  <a:moveTo>
                    <a:pt x="819479" y="2427260"/>
                  </a:moveTo>
                  <a:lnTo>
                    <a:pt x="0" y="2427260"/>
                  </a:lnTo>
                  <a:lnTo>
                    <a:pt x="0" y="9"/>
                  </a:lnTo>
                  <a:lnTo>
                    <a:pt x="329" y="0"/>
                  </a:lnTo>
                  <a:lnTo>
                    <a:pt x="48447" y="1389"/>
                  </a:lnTo>
                  <a:lnTo>
                    <a:pt x="95836" y="5507"/>
                  </a:lnTo>
                  <a:lnTo>
                    <a:pt x="142416" y="12275"/>
                  </a:lnTo>
                  <a:lnTo>
                    <a:pt x="188113" y="21619"/>
                  </a:lnTo>
                  <a:lnTo>
                    <a:pt x="232848" y="33460"/>
                  </a:lnTo>
                  <a:lnTo>
                    <a:pt x="276545" y="47722"/>
                  </a:lnTo>
                  <a:lnTo>
                    <a:pt x="319126" y="64328"/>
                  </a:lnTo>
                  <a:lnTo>
                    <a:pt x="360515" y="83201"/>
                  </a:lnTo>
                  <a:lnTo>
                    <a:pt x="400636" y="104265"/>
                  </a:lnTo>
                  <a:lnTo>
                    <a:pt x="439410" y="127444"/>
                  </a:lnTo>
                  <a:lnTo>
                    <a:pt x="476761" y="152659"/>
                  </a:lnTo>
                  <a:lnTo>
                    <a:pt x="512613" y="179835"/>
                  </a:lnTo>
                  <a:lnTo>
                    <a:pt x="546887" y="208894"/>
                  </a:lnTo>
                  <a:lnTo>
                    <a:pt x="579508" y="239760"/>
                  </a:lnTo>
                  <a:lnTo>
                    <a:pt x="610399" y="272357"/>
                  </a:lnTo>
                  <a:lnTo>
                    <a:pt x="639481" y="306606"/>
                  </a:lnTo>
                  <a:lnTo>
                    <a:pt x="666679" y="342433"/>
                  </a:lnTo>
                  <a:lnTo>
                    <a:pt x="691916" y="379759"/>
                  </a:lnTo>
                  <a:lnTo>
                    <a:pt x="715114" y="418508"/>
                  </a:lnTo>
                  <a:lnTo>
                    <a:pt x="736197" y="458604"/>
                  </a:lnTo>
                  <a:lnTo>
                    <a:pt x="755088" y="499969"/>
                  </a:lnTo>
                  <a:lnTo>
                    <a:pt x="771710" y="542527"/>
                  </a:lnTo>
                  <a:lnTo>
                    <a:pt x="785985" y="586202"/>
                  </a:lnTo>
                  <a:lnTo>
                    <a:pt x="797838" y="630915"/>
                  </a:lnTo>
                  <a:lnTo>
                    <a:pt x="807190" y="676591"/>
                  </a:lnTo>
                  <a:lnTo>
                    <a:pt x="813966" y="723153"/>
                  </a:lnTo>
                  <a:lnTo>
                    <a:pt x="818088" y="770524"/>
                  </a:lnTo>
                  <a:lnTo>
                    <a:pt x="819479" y="818627"/>
                  </a:lnTo>
                  <a:lnTo>
                    <a:pt x="151691" y="818627"/>
                  </a:lnTo>
                  <a:lnTo>
                    <a:pt x="198693" y="828845"/>
                  </a:lnTo>
                  <a:lnTo>
                    <a:pt x="244650" y="841709"/>
                  </a:lnTo>
                  <a:lnTo>
                    <a:pt x="289478" y="857133"/>
                  </a:lnTo>
                  <a:lnTo>
                    <a:pt x="333091" y="875034"/>
                  </a:lnTo>
                  <a:lnTo>
                    <a:pt x="375404" y="895327"/>
                  </a:lnTo>
                  <a:lnTo>
                    <a:pt x="416333" y="917927"/>
                  </a:lnTo>
                  <a:lnTo>
                    <a:pt x="455792" y="942750"/>
                  </a:lnTo>
                  <a:lnTo>
                    <a:pt x="493697" y="969711"/>
                  </a:lnTo>
                  <a:lnTo>
                    <a:pt x="529962" y="998725"/>
                  </a:lnTo>
                  <a:lnTo>
                    <a:pt x="564504" y="1029709"/>
                  </a:lnTo>
                  <a:lnTo>
                    <a:pt x="597236" y="1062578"/>
                  </a:lnTo>
                  <a:lnTo>
                    <a:pt x="628074" y="1097246"/>
                  </a:lnTo>
                  <a:lnTo>
                    <a:pt x="656933" y="1133630"/>
                  </a:lnTo>
                  <a:lnTo>
                    <a:pt x="683728" y="1171645"/>
                  </a:lnTo>
                  <a:lnTo>
                    <a:pt x="708374" y="1211206"/>
                  </a:lnTo>
                  <a:lnTo>
                    <a:pt x="730786" y="1252230"/>
                  </a:lnTo>
                  <a:lnTo>
                    <a:pt x="750880" y="1294630"/>
                  </a:lnTo>
                  <a:lnTo>
                    <a:pt x="768570" y="1338324"/>
                  </a:lnTo>
                  <a:lnTo>
                    <a:pt x="783772" y="1383225"/>
                  </a:lnTo>
                  <a:lnTo>
                    <a:pt x="796400" y="1429251"/>
                  </a:lnTo>
                  <a:lnTo>
                    <a:pt x="806369" y="1476315"/>
                  </a:lnTo>
                  <a:lnTo>
                    <a:pt x="813596" y="1524334"/>
                  </a:lnTo>
                  <a:lnTo>
                    <a:pt x="817994" y="1573223"/>
                  </a:lnTo>
                  <a:lnTo>
                    <a:pt x="819479" y="1622898"/>
                  </a:lnTo>
                  <a:lnTo>
                    <a:pt x="151841" y="1622898"/>
                  </a:lnTo>
                  <a:lnTo>
                    <a:pt x="198843" y="1633127"/>
                  </a:lnTo>
                  <a:lnTo>
                    <a:pt x="244798" y="1646001"/>
                  </a:lnTo>
                  <a:lnTo>
                    <a:pt x="289622" y="1661435"/>
                  </a:lnTo>
                  <a:lnTo>
                    <a:pt x="333230" y="1679345"/>
                  </a:lnTo>
                  <a:lnTo>
                    <a:pt x="375538" y="1699647"/>
                  </a:lnTo>
                  <a:lnTo>
                    <a:pt x="416460" y="1722255"/>
                  </a:lnTo>
                  <a:lnTo>
                    <a:pt x="455912" y="1747085"/>
                  </a:lnTo>
                  <a:lnTo>
                    <a:pt x="493808" y="1774052"/>
                  </a:lnTo>
                  <a:lnTo>
                    <a:pt x="530065" y="1803073"/>
                  </a:lnTo>
                  <a:lnTo>
                    <a:pt x="564598" y="1834062"/>
                  </a:lnTo>
                  <a:lnTo>
                    <a:pt x="597320" y="1866935"/>
                  </a:lnTo>
                  <a:lnTo>
                    <a:pt x="628149" y="1901608"/>
                  </a:lnTo>
                  <a:lnTo>
                    <a:pt x="656999" y="1937995"/>
                  </a:lnTo>
                  <a:lnTo>
                    <a:pt x="683784" y="1976013"/>
                  </a:lnTo>
                  <a:lnTo>
                    <a:pt x="708422" y="2015576"/>
                  </a:lnTo>
                  <a:lnTo>
                    <a:pt x="730825" y="2056601"/>
                  </a:lnTo>
                  <a:lnTo>
                    <a:pt x="750911" y="2099003"/>
                  </a:lnTo>
                  <a:lnTo>
                    <a:pt x="768594" y="2142697"/>
                  </a:lnTo>
                  <a:lnTo>
                    <a:pt x="783789" y="2187598"/>
                  </a:lnTo>
                  <a:lnTo>
                    <a:pt x="796411" y="2233622"/>
                  </a:lnTo>
                  <a:lnTo>
                    <a:pt x="806376" y="2280685"/>
                  </a:lnTo>
                  <a:lnTo>
                    <a:pt x="813599" y="2328702"/>
                  </a:lnTo>
                  <a:lnTo>
                    <a:pt x="817994" y="2377589"/>
                  </a:lnTo>
                  <a:lnTo>
                    <a:pt x="819479" y="2427260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484669"/>
            <a:ext cx="299720" cy="781685"/>
          </a:xfrm>
          <a:custGeom>
            <a:avLst/>
            <a:gdLst/>
            <a:ahLst/>
            <a:cxnLst/>
            <a:rect l="l" t="t" r="r" b="b"/>
            <a:pathLst>
              <a:path w="299720" h="781685">
                <a:moveTo>
                  <a:pt x="299250" y="173418"/>
                </a:moveTo>
                <a:lnTo>
                  <a:pt x="298805" y="172694"/>
                </a:lnTo>
                <a:lnTo>
                  <a:pt x="298145" y="172275"/>
                </a:lnTo>
                <a:lnTo>
                  <a:pt x="0" y="0"/>
                </a:lnTo>
                <a:lnTo>
                  <a:pt x="0" y="5080"/>
                </a:lnTo>
                <a:lnTo>
                  <a:pt x="292620" y="174205"/>
                </a:lnTo>
                <a:lnTo>
                  <a:pt x="285991" y="178028"/>
                </a:lnTo>
                <a:lnTo>
                  <a:pt x="0" y="343306"/>
                </a:lnTo>
                <a:lnTo>
                  <a:pt x="0" y="348399"/>
                </a:lnTo>
                <a:lnTo>
                  <a:pt x="110020" y="284822"/>
                </a:lnTo>
                <a:lnTo>
                  <a:pt x="294843" y="178028"/>
                </a:lnTo>
                <a:lnTo>
                  <a:pt x="294843" y="603529"/>
                </a:lnTo>
                <a:lnTo>
                  <a:pt x="131953" y="509422"/>
                </a:lnTo>
                <a:lnTo>
                  <a:pt x="0" y="433158"/>
                </a:lnTo>
                <a:lnTo>
                  <a:pt x="0" y="438251"/>
                </a:lnTo>
                <a:lnTo>
                  <a:pt x="291122" y="606488"/>
                </a:lnTo>
                <a:lnTo>
                  <a:pt x="292633" y="607377"/>
                </a:lnTo>
                <a:lnTo>
                  <a:pt x="0" y="776490"/>
                </a:lnTo>
                <a:lnTo>
                  <a:pt x="0" y="781570"/>
                </a:lnTo>
                <a:lnTo>
                  <a:pt x="297434" y="609676"/>
                </a:lnTo>
                <a:lnTo>
                  <a:pt x="298805" y="608888"/>
                </a:lnTo>
                <a:lnTo>
                  <a:pt x="299250" y="608164"/>
                </a:lnTo>
                <a:lnTo>
                  <a:pt x="299250" y="606577"/>
                </a:lnTo>
                <a:lnTo>
                  <a:pt x="299250" y="174993"/>
                </a:lnTo>
                <a:lnTo>
                  <a:pt x="299250" y="173418"/>
                </a:lnTo>
                <a:close/>
              </a:path>
            </a:pathLst>
          </a:custGeom>
          <a:solidFill>
            <a:srgbClr val="162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1"/>
            <a:ext cx="299720" cy="400050"/>
          </a:xfrm>
          <a:custGeom>
            <a:avLst/>
            <a:gdLst/>
            <a:ahLst/>
            <a:cxnLst/>
            <a:rect l="l" t="t" r="r" b="b"/>
            <a:pathLst>
              <a:path w="299720" h="400050">
                <a:moveTo>
                  <a:pt x="299288" y="0"/>
                </a:moveTo>
                <a:lnTo>
                  <a:pt x="294881" y="0"/>
                </a:lnTo>
                <a:lnTo>
                  <a:pt x="294881" y="221869"/>
                </a:lnTo>
                <a:lnTo>
                  <a:pt x="107594" y="113665"/>
                </a:lnTo>
                <a:lnTo>
                  <a:pt x="0" y="51485"/>
                </a:lnTo>
                <a:lnTo>
                  <a:pt x="0" y="56565"/>
                </a:lnTo>
                <a:lnTo>
                  <a:pt x="286016" y="221869"/>
                </a:lnTo>
                <a:lnTo>
                  <a:pt x="292658" y="225717"/>
                </a:lnTo>
                <a:lnTo>
                  <a:pt x="0" y="394843"/>
                </a:lnTo>
                <a:lnTo>
                  <a:pt x="0" y="399935"/>
                </a:lnTo>
                <a:lnTo>
                  <a:pt x="298183" y="227634"/>
                </a:lnTo>
                <a:lnTo>
                  <a:pt x="298869" y="227215"/>
                </a:lnTo>
                <a:lnTo>
                  <a:pt x="299288" y="226491"/>
                </a:lnTo>
                <a:lnTo>
                  <a:pt x="299288" y="224904"/>
                </a:lnTo>
                <a:lnTo>
                  <a:pt x="299288" y="0"/>
                </a:lnTo>
                <a:close/>
              </a:path>
            </a:pathLst>
          </a:custGeom>
          <a:solidFill>
            <a:srgbClr val="162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4881" y="11"/>
            <a:ext cx="754380" cy="445134"/>
          </a:xfrm>
          <a:custGeom>
            <a:avLst/>
            <a:gdLst/>
            <a:ahLst/>
            <a:cxnLst/>
            <a:rect l="l" t="t" r="r" b="b"/>
            <a:pathLst>
              <a:path w="754380" h="445134">
                <a:moveTo>
                  <a:pt x="753999" y="0"/>
                </a:moveTo>
                <a:lnTo>
                  <a:pt x="749592" y="0"/>
                </a:lnTo>
                <a:lnTo>
                  <a:pt x="749592" y="221869"/>
                </a:lnTo>
                <a:lnTo>
                  <a:pt x="747369" y="220586"/>
                </a:lnTo>
                <a:lnTo>
                  <a:pt x="747369" y="225717"/>
                </a:lnTo>
                <a:lnTo>
                  <a:pt x="379196" y="438467"/>
                </a:lnTo>
                <a:lnTo>
                  <a:pt x="379196" y="12954"/>
                </a:lnTo>
                <a:lnTo>
                  <a:pt x="740740" y="221869"/>
                </a:lnTo>
                <a:lnTo>
                  <a:pt x="747369" y="225717"/>
                </a:lnTo>
                <a:lnTo>
                  <a:pt x="747369" y="220586"/>
                </a:lnTo>
                <a:lnTo>
                  <a:pt x="565492" y="115506"/>
                </a:lnTo>
                <a:lnTo>
                  <a:pt x="381419" y="9131"/>
                </a:lnTo>
                <a:lnTo>
                  <a:pt x="397230" y="0"/>
                </a:lnTo>
                <a:lnTo>
                  <a:pt x="388404" y="0"/>
                </a:lnTo>
                <a:lnTo>
                  <a:pt x="379196" y="5308"/>
                </a:lnTo>
                <a:lnTo>
                  <a:pt x="379196" y="0"/>
                </a:lnTo>
                <a:lnTo>
                  <a:pt x="374789" y="0"/>
                </a:lnTo>
                <a:lnTo>
                  <a:pt x="374789" y="5295"/>
                </a:lnTo>
                <a:lnTo>
                  <a:pt x="374789" y="12954"/>
                </a:lnTo>
                <a:lnTo>
                  <a:pt x="374789" y="438467"/>
                </a:lnTo>
                <a:lnTo>
                  <a:pt x="6616" y="225717"/>
                </a:lnTo>
                <a:lnTo>
                  <a:pt x="374789" y="12954"/>
                </a:lnTo>
                <a:lnTo>
                  <a:pt x="374789" y="5295"/>
                </a:lnTo>
                <a:lnTo>
                  <a:pt x="365620" y="0"/>
                </a:lnTo>
                <a:lnTo>
                  <a:pt x="356793" y="0"/>
                </a:lnTo>
                <a:lnTo>
                  <a:pt x="372567" y="9131"/>
                </a:lnTo>
                <a:lnTo>
                  <a:pt x="366001" y="12928"/>
                </a:lnTo>
                <a:lnTo>
                  <a:pt x="245084" y="82816"/>
                </a:lnTo>
                <a:lnTo>
                  <a:pt x="4406" y="221869"/>
                </a:lnTo>
                <a:lnTo>
                  <a:pt x="4406" y="0"/>
                </a:lnTo>
                <a:lnTo>
                  <a:pt x="0" y="0"/>
                </a:lnTo>
                <a:lnTo>
                  <a:pt x="0" y="221869"/>
                </a:lnTo>
                <a:lnTo>
                  <a:pt x="0" y="224904"/>
                </a:lnTo>
                <a:lnTo>
                  <a:pt x="0" y="226491"/>
                </a:lnTo>
                <a:lnTo>
                  <a:pt x="406" y="227215"/>
                </a:lnTo>
                <a:lnTo>
                  <a:pt x="1104" y="227634"/>
                </a:lnTo>
                <a:lnTo>
                  <a:pt x="366001" y="438467"/>
                </a:lnTo>
                <a:lnTo>
                  <a:pt x="375183" y="443801"/>
                </a:lnTo>
                <a:lnTo>
                  <a:pt x="375894" y="444195"/>
                </a:lnTo>
                <a:lnTo>
                  <a:pt x="376580" y="444614"/>
                </a:lnTo>
                <a:lnTo>
                  <a:pt x="377405" y="444614"/>
                </a:lnTo>
                <a:lnTo>
                  <a:pt x="378104" y="444195"/>
                </a:lnTo>
                <a:lnTo>
                  <a:pt x="378790" y="443814"/>
                </a:lnTo>
                <a:lnTo>
                  <a:pt x="752894" y="227634"/>
                </a:lnTo>
                <a:lnTo>
                  <a:pt x="753592" y="227215"/>
                </a:lnTo>
                <a:lnTo>
                  <a:pt x="753999" y="226491"/>
                </a:lnTo>
                <a:lnTo>
                  <a:pt x="753999" y="224904"/>
                </a:lnTo>
                <a:lnTo>
                  <a:pt x="753999" y="0"/>
                </a:lnTo>
                <a:close/>
              </a:path>
            </a:pathLst>
          </a:custGeom>
          <a:solidFill>
            <a:srgbClr val="162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350987"/>
            <a:ext cx="299720" cy="781685"/>
          </a:xfrm>
          <a:custGeom>
            <a:avLst/>
            <a:gdLst/>
            <a:ahLst/>
            <a:cxnLst/>
            <a:rect l="l" t="t" r="r" b="b"/>
            <a:pathLst>
              <a:path w="299720" h="781685">
                <a:moveTo>
                  <a:pt x="299250" y="173418"/>
                </a:moveTo>
                <a:lnTo>
                  <a:pt x="298805" y="172694"/>
                </a:lnTo>
                <a:lnTo>
                  <a:pt x="298145" y="172288"/>
                </a:lnTo>
                <a:lnTo>
                  <a:pt x="0" y="0"/>
                </a:lnTo>
                <a:lnTo>
                  <a:pt x="0" y="5092"/>
                </a:lnTo>
                <a:lnTo>
                  <a:pt x="292620" y="174218"/>
                </a:lnTo>
                <a:lnTo>
                  <a:pt x="285991" y="178041"/>
                </a:lnTo>
                <a:lnTo>
                  <a:pt x="0" y="343319"/>
                </a:lnTo>
                <a:lnTo>
                  <a:pt x="0" y="348399"/>
                </a:lnTo>
                <a:lnTo>
                  <a:pt x="109474" y="285140"/>
                </a:lnTo>
                <a:lnTo>
                  <a:pt x="294843" y="178041"/>
                </a:lnTo>
                <a:lnTo>
                  <a:pt x="294843" y="603542"/>
                </a:lnTo>
                <a:lnTo>
                  <a:pt x="131953" y="509435"/>
                </a:lnTo>
                <a:lnTo>
                  <a:pt x="0" y="433171"/>
                </a:lnTo>
                <a:lnTo>
                  <a:pt x="0" y="438251"/>
                </a:lnTo>
                <a:lnTo>
                  <a:pt x="193027" y="549821"/>
                </a:lnTo>
                <a:lnTo>
                  <a:pt x="291058" y="606475"/>
                </a:lnTo>
                <a:lnTo>
                  <a:pt x="292633" y="607390"/>
                </a:lnTo>
                <a:lnTo>
                  <a:pt x="0" y="776490"/>
                </a:lnTo>
                <a:lnTo>
                  <a:pt x="0" y="781583"/>
                </a:lnTo>
                <a:lnTo>
                  <a:pt x="297408" y="609688"/>
                </a:lnTo>
                <a:lnTo>
                  <a:pt x="298805" y="608888"/>
                </a:lnTo>
                <a:lnTo>
                  <a:pt x="299250" y="608164"/>
                </a:lnTo>
                <a:lnTo>
                  <a:pt x="299250" y="606577"/>
                </a:lnTo>
                <a:lnTo>
                  <a:pt x="299250" y="175006"/>
                </a:lnTo>
                <a:lnTo>
                  <a:pt x="299250" y="173418"/>
                </a:lnTo>
                <a:close/>
              </a:path>
            </a:pathLst>
          </a:custGeom>
          <a:solidFill>
            <a:srgbClr val="162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223506"/>
            <a:ext cx="1049020" cy="1087755"/>
          </a:xfrm>
          <a:custGeom>
            <a:avLst/>
            <a:gdLst/>
            <a:ahLst/>
            <a:cxnLst/>
            <a:rect l="l" t="t" r="r" b="b"/>
            <a:pathLst>
              <a:path w="1049020" h="1087755">
                <a:moveTo>
                  <a:pt x="1048880" y="434581"/>
                </a:moveTo>
                <a:lnTo>
                  <a:pt x="1048473" y="433857"/>
                </a:lnTo>
                <a:lnTo>
                  <a:pt x="1047775" y="433476"/>
                </a:lnTo>
                <a:lnTo>
                  <a:pt x="1047432" y="433260"/>
                </a:lnTo>
                <a:lnTo>
                  <a:pt x="1044473" y="431584"/>
                </a:lnTo>
                <a:lnTo>
                  <a:pt x="1044473" y="439216"/>
                </a:lnTo>
                <a:lnTo>
                  <a:pt x="1044473" y="864704"/>
                </a:lnTo>
                <a:lnTo>
                  <a:pt x="1042250" y="863422"/>
                </a:lnTo>
                <a:lnTo>
                  <a:pt x="1042250" y="868540"/>
                </a:lnTo>
                <a:lnTo>
                  <a:pt x="674077" y="1081303"/>
                </a:lnTo>
                <a:lnTo>
                  <a:pt x="674077" y="655777"/>
                </a:lnTo>
                <a:lnTo>
                  <a:pt x="1035621" y="864704"/>
                </a:lnTo>
                <a:lnTo>
                  <a:pt x="1042250" y="868540"/>
                </a:lnTo>
                <a:lnTo>
                  <a:pt x="1042250" y="863422"/>
                </a:lnTo>
                <a:lnTo>
                  <a:pt x="879195" y="769226"/>
                </a:lnTo>
                <a:lnTo>
                  <a:pt x="676300" y="651954"/>
                </a:lnTo>
                <a:lnTo>
                  <a:pt x="822350" y="567563"/>
                </a:lnTo>
                <a:lnTo>
                  <a:pt x="1044473" y="439216"/>
                </a:lnTo>
                <a:lnTo>
                  <a:pt x="1044473" y="431584"/>
                </a:lnTo>
                <a:lnTo>
                  <a:pt x="1042263" y="430301"/>
                </a:lnTo>
                <a:lnTo>
                  <a:pt x="1042263" y="435368"/>
                </a:lnTo>
                <a:lnTo>
                  <a:pt x="1035659" y="439191"/>
                </a:lnTo>
                <a:lnTo>
                  <a:pt x="674077" y="648144"/>
                </a:lnTo>
                <a:lnTo>
                  <a:pt x="674077" y="222592"/>
                </a:lnTo>
                <a:lnTo>
                  <a:pt x="1042263" y="435368"/>
                </a:lnTo>
                <a:lnTo>
                  <a:pt x="1042263" y="430301"/>
                </a:lnTo>
                <a:lnTo>
                  <a:pt x="672985" y="216877"/>
                </a:lnTo>
                <a:lnTo>
                  <a:pt x="672642" y="216662"/>
                </a:lnTo>
                <a:lnTo>
                  <a:pt x="669671" y="214985"/>
                </a:lnTo>
                <a:lnTo>
                  <a:pt x="669671" y="222618"/>
                </a:lnTo>
                <a:lnTo>
                  <a:pt x="669671" y="648131"/>
                </a:lnTo>
                <a:lnTo>
                  <a:pt x="669671" y="655777"/>
                </a:lnTo>
                <a:lnTo>
                  <a:pt x="669671" y="1081303"/>
                </a:lnTo>
                <a:lnTo>
                  <a:pt x="301498" y="868540"/>
                </a:lnTo>
                <a:lnTo>
                  <a:pt x="669671" y="655777"/>
                </a:lnTo>
                <a:lnTo>
                  <a:pt x="669671" y="648131"/>
                </a:lnTo>
                <a:lnTo>
                  <a:pt x="667448" y="646849"/>
                </a:lnTo>
                <a:lnTo>
                  <a:pt x="667448" y="651954"/>
                </a:lnTo>
                <a:lnTo>
                  <a:pt x="660869" y="655751"/>
                </a:lnTo>
                <a:lnTo>
                  <a:pt x="448906" y="778256"/>
                </a:lnTo>
                <a:lnTo>
                  <a:pt x="299288" y="864704"/>
                </a:lnTo>
                <a:lnTo>
                  <a:pt x="299288" y="439216"/>
                </a:lnTo>
                <a:lnTo>
                  <a:pt x="481025" y="544220"/>
                </a:lnTo>
                <a:lnTo>
                  <a:pt x="667448" y="651954"/>
                </a:lnTo>
                <a:lnTo>
                  <a:pt x="667448" y="646849"/>
                </a:lnTo>
                <a:lnTo>
                  <a:pt x="380555" y="481076"/>
                </a:lnTo>
                <a:lnTo>
                  <a:pt x="301498" y="435381"/>
                </a:lnTo>
                <a:lnTo>
                  <a:pt x="669671" y="222618"/>
                </a:lnTo>
                <a:lnTo>
                  <a:pt x="669671" y="214985"/>
                </a:lnTo>
                <a:lnTo>
                  <a:pt x="667473" y="213715"/>
                </a:lnTo>
                <a:lnTo>
                  <a:pt x="667473" y="218770"/>
                </a:lnTo>
                <a:lnTo>
                  <a:pt x="660869" y="222592"/>
                </a:lnTo>
                <a:lnTo>
                  <a:pt x="299288" y="431546"/>
                </a:lnTo>
                <a:lnTo>
                  <a:pt x="299288" y="6032"/>
                </a:lnTo>
                <a:lnTo>
                  <a:pt x="667473" y="218770"/>
                </a:lnTo>
                <a:lnTo>
                  <a:pt x="667473" y="213715"/>
                </a:lnTo>
                <a:lnTo>
                  <a:pt x="298869" y="711"/>
                </a:lnTo>
                <a:lnTo>
                  <a:pt x="297840" y="101"/>
                </a:lnTo>
                <a:lnTo>
                  <a:pt x="297459" y="0"/>
                </a:lnTo>
                <a:lnTo>
                  <a:pt x="296710" y="0"/>
                </a:lnTo>
                <a:lnTo>
                  <a:pt x="296329" y="101"/>
                </a:lnTo>
                <a:lnTo>
                  <a:pt x="295287" y="685"/>
                </a:lnTo>
                <a:lnTo>
                  <a:pt x="286067" y="6032"/>
                </a:lnTo>
                <a:lnTo>
                  <a:pt x="0" y="171335"/>
                </a:lnTo>
                <a:lnTo>
                  <a:pt x="0" y="176415"/>
                </a:lnTo>
                <a:lnTo>
                  <a:pt x="294881" y="6032"/>
                </a:lnTo>
                <a:lnTo>
                  <a:pt x="294881" y="431546"/>
                </a:lnTo>
                <a:lnTo>
                  <a:pt x="0" y="261124"/>
                </a:lnTo>
                <a:lnTo>
                  <a:pt x="0" y="266242"/>
                </a:lnTo>
                <a:lnTo>
                  <a:pt x="286016" y="431546"/>
                </a:lnTo>
                <a:lnTo>
                  <a:pt x="294881" y="436664"/>
                </a:lnTo>
                <a:lnTo>
                  <a:pt x="294881" y="439191"/>
                </a:lnTo>
                <a:lnTo>
                  <a:pt x="294881" y="864704"/>
                </a:lnTo>
                <a:lnTo>
                  <a:pt x="294881" y="867740"/>
                </a:lnTo>
                <a:lnTo>
                  <a:pt x="294881" y="869327"/>
                </a:lnTo>
                <a:lnTo>
                  <a:pt x="295287" y="870051"/>
                </a:lnTo>
                <a:lnTo>
                  <a:pt x="295986" y="870458"/>
                </a:lnTo>
                <a:lnTo>
                  <a:pt x="660882" y="1081303"/>
                </a:lnTo>
                <a:lnTo>
                  <a:pt x="670077" y="1086650"/>
                </a:lnTo>
                <a:lnTo>
                  <a:pt x="670407" y="1086840"/>
                </a:lnTo>
                <a:lnTo>
                  <a:pt x="671461" y="1087437"/>
                </a:lnTo>
                <a:lnTo>
                  <a:pt x="672287" y="1087437"/>
                </a:lnTo>
                <a:lnTo>
                  <a:pt x="672985" y="1087031"/>
                </a:lnTo>
                <a:lnTo>
                  <a:pt x="673671" y="1086650"/>
                </a:lnTo>
                <a:lnTo>
                  <a:pt x="1047775" y="870458"/>
                </a:lnTo>
                <a:lnTo>
                  <a:pt x="1048473" y="870051"/>
                </a:lnTo>
                <a:lnTo>
                  <a:pt x="1048880" y="869327"/>
                </a:lnTo>
                <a:lnTo>
                  <a:pt x="1048880" y="867740"/>
                </a:lnTo>
                <a:lnTo>
                  <a:pt x="1048880" y="436156"/>
                </a:lnTo>
                <a:lnTo>
                  <a:pt x="1048880" y="434581"/>
                </a:lnTo>
                <a:close/>
              </a:path>
            </a:pathLst>
          </a:custGeom>
          <a:solidFill>
            <a:srgbClr val="162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0"/>
            <a:ext cx="1798955" cy="1264285"/>
            <a:chOff x="0" y="0"/>
            <a:chExt cx="1798955" cy="1264285"/>
          </a:xfrm>
        </p:grpSpPr>
        <p:sp>
          <p:nvSpPr>
            <p:cNvPr id="13" name="object 13"/>
            <p:cNvSpPr/>
            <p:nvPr/>
          </p:nvSpPr>
          <p:spPr>
            <a:xfrm>
              <a:off x="0" y="11"/>
              <a:ext cx="1798955" cy="1264285"/>
            </a:xfrm>
            <a:custGeom>
              <a:avLst/>
              <a:gdLst/>
              <a:ahLst/>
              <a:cxnLst/>
              <a:rect l="l" t="t" r="r" b="b"/>
              <a:pathLst>
                <a:path w="1798955" h="1264285">
                  <a:moveTo>
                    <a:pt x="1798472" y="0"/>
                  </a:moveTo>
                  <a:lnTo>
                    <a:pt x="1794065" y="0"/>
                  </a:lnTo>
                  <a:lnTo>
                    <a:pt x="1794065" y="221869"/>
                  </a:lnTo>
                  <a:lnTo>
                    <a:pt x="1583956" y="100482"/>
                  </a:lnTo>
                  <a:lnTo>
                    <a:pt x="1425879" y="9131"/>
                  </a:lnTo>
                  <a:lnTo>
                    <a:pt x="1441704" y="0"/>
                  </a:lnTo>
                  <a:lnTo>
                    <a:pt x="1432877" y="0"/>
                  </a:lnTo>
                  <a:lnTo>
                    <a:pt x="1423682" y="5295"/>
                  </a:lnTo>
                  <a:lnTo>
                    <a:pt x="1423682" y="0"/>
                  </a:lnTo>
                  <a:lnTo>
                    <a:pt x="1419275" y="0"/>
                  </a:lnTo>
                  <a:lnTo>
                    <a:pt x="1419275" y="5308"/>
                  </a:lnTo>
                  <a:lnTo>
                    <a:pt x="1410093" y="0"/>
                  </a:lnTo>
                  <a:lnTo>
                    <a:pt x="0" y="0"/>
                  </a:lnTo>
                  <a:lnTo>
                    <a:pt x="0" y="487197"/>
                  </a:lnTo>
                  <a:lnTo>
                    <a:pt x="0" y="1263688"/>
                  </a:lnTo>
                  <a:lnTo>
                    <a:pt x="671880" y="875461"/>
                  </a:lnTo>
                  <a:lnTo>
                    <a:pt x="1044460" y="660158"/>
                  </a:lnTo>
                  <a:lnTo>
                    <a:pt x="1045578" y="660793"/>
                  </a:lnTo>
                  <a:lnTo>
                    <a:pt x="1046264" y="661174"/>
                  </a:lnTo>
                  <a:lnTo>
                    <a:pt x="1047089" y="661174"/>
                  </a:lnTo>
                  <a:lnTo>
                    <a:pt x="1047775" y="660793"/>
                  </a:lnTo>
                  <a:lnTo>
                    <a:pt x="1421841" y="444614"/>
                  </a:lnTo>
                  <a:lnTo>
                    <a:pt x="1422577" y="444195"/>
                  </a:lnTo>
                  <a:lnTo>
                    <a:pt x="1423263" y="443814"/>
                  </a:lnTo>
                  <a:lnTo>
                    <a:pt x="1796719" y="228015"/>
                  </a:lnTo>
                  <a:lnTo>
                    <a:pt x="1797380" y="227634"/>
                  </a:lnTo>
                  <a:lnTo>
                    <a:pt x="1798066" y="227215"/>
                  </a:lnTo>
                  <a:lnTo>
                    <a:pt x="1798472" y="226491"/>
                  </a:lnTo>
                  <a:lnTo>
                    <a:pt x="1798472" y="224904"/>
                  </a:lnTo>
                  <a:lnTo>
                    <a:pt x="1798472" y="0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1"/>
              <a:ext cx="1796414" cy="875665"/>
            </a:xfrm>
            <a:custGeom>
              <a:avLst/>
              <a:gdLst/>
              <a:ahLst/>
              <a:cxnLst/>
              <a:rect l="l" t="t" r="r" b="b"/>
              <a:pathLst>
                <a:path w="1796414" h="875665">
                  <a:moveTo>
                    <a:pt x="671880" y="0"/>
                  </a:moveTo>
                  <a:lnTo>
                    <a:pt x="0" y="0"/>
                  </a:lnTo>
                  <a:lnTo>
                    <a:pt x="0" y="487222"/>
                  </a:lnTo>
                  <a:lnTo>
                    <a:pt x="671880" y="875461"/>
                  </a:lnTo>
                  <a:lnTo>
                    <a:pt x="671880" y="0"/>
                  </a:lnTo>
                  <a:close/>
                </a:path>
                <a:path w="1796414" h="875665">
                  <a:moveTo>
                    <a:pt x="1796275" y="0"/>
                  </a:moveTo>
                  <a:lnTo>
                    <a:pt x="1405674" y="0"/>
                  </a:lnTo>
                  <a:lnTo>
                    <a:pt x="1796275" y="225704"/>
                  </a:lnTo>
                  <a:lnTo>
                    <a:pt x="1796275" y="0"/>
                  </a:lnTo>
                  <a:close/>
                </a:path>
              </a:pathLst>
            </a:custGeom>
            <a:solidFill>
              <a:srgbClr val="E3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34100" y="2572991"/>
            <a:ext cx="5437505" cy="515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599"/>
              </a:lnSpc>
              <a:spcBef>
                <a:spcPts val="100"/>
              </a:spcBef>
            </a:pPr>
            <a:r>
              <a:rPr sz="2650" spc="55" dirty="0">
                <a:latin typeface="Verdana"/>
                <a:cs typeface="Verdana"/>
              </a:rPr>
              <a:t>The</a:t>
            </a:r>
            <a:r>
              <a:rPr sz="2650" spc="-270" dirty="0">
                <a:latin typeface="Verdana"/>
                <a:cs typeface="Verdana"/>
              </a:rPr>
              <a:t> </a:t>
            </a:r>
            <a:r>
              <a:rPr sz="2650" spc="100" dirty="0">
                <a:latin typeface="Verdana"/>
                <a:cs typeface="Verdana"/>
              </a:rPr>
              <a:t>scatter</a:t>
            </a:r>
            <a:r>
              <a:rPr sz="2650" spc="-265" dirty="0">
                <a:latin typeface="Verdana"/>
                <a:cs typeface="Verdana"/>
              </a:rPr>
              <a:t> </a:t>
            </a:r>
            <a:r>
              <a:rPr sz="2650" spc="90" dirty="0">
                <a:latin typeface="Verdana"/>
                <a:cs typeface="Verdana"/>
              </a:rPr>
              <a:t>plot</a:t>
            </a:r>
            <a:r>
              <a:rPr sz="2650" spc="-265" dirty="0">
                <a:latin typeface="Verdana"/>
                <a:cs typeface="Verdana"/>
              </a:rPr>
              <a:t> </a:t>
            </a:r>
            <a:r>
              <a:rPr sz="2650" spc="70" dirty="0">
                <a:latin typeface="Verdana"/>
                <a:cs typeface="Verdana"/>
              </a:rPr>
              <a:t>shows</a:t>
            </a:r>
            <a:r>
              <a:rPr sz="2650" spc="-265" dirty="0">
                <a:latin typeface="Verdana"/>
                <a:cs typeface="Verdana"/>
              </a:rPr>
              <a:t> </a:t>
            </a:r>
            <a:r>
              <a:rPr sz="2650" spc="-50" dirty="0">
                <a:latin typeface="Verdana"/>
                <a:cs typeface="Verdana"/>
              </a:rPr>
              <a:t>a </a:t>
            </a:r>
            <a:r>
              <a:rPr sz="2650" spc="50" dirty="0">
                <a:latin typeface="Verdana"/>
                <a:cs typeface="Verdana"/>
              </a:rPr>
              <a:t>positive</a:t>
            </a:r>
            <a:r>
              <a:rPr sz="2650" spc="-270" dirty="0">
                <a:latin typeface="Verdana"/>
                <a:cs typeface="Verdana"/>
              </a:rPr>
              <a:t> </a:t>
            </a:r>
            <a:r>
              <a:rPr sz="2650" spc="80" dirty="0">
                <a:latin typeface="Verdana"/>
                <a:cs typeface="Verdana"/>
              </a:rPr>
              <a:t>and</a:t>
            </a:r>
            <a:r>
              <a:rPr sz="2650" spc="-270" dirty="0">
                <a:latin typeface="Verdana"/>
                <a:cs typeface="Verdana"/>
              </a:rPr>
              <a:t> </a:t>
            </a:r>
            <a:r>
              <a:rPr sz="2650" spc="35" dirty="0">
                <a:latin typeface="Verdana"/>
                <a:cs typeface="Verdana"/>
              </a:rPr>
              <a:t>approximately </a:t>
            </a:r>
            <a:r>
              <a:rPr sz="2650" dirty="0">
                <a:latin typeface="Verdana"/>
                <a:cs typeface="Verdana"/>
              </a:rPr>
              <a:t>linear</a:t>
            </a:r>
            <a:r>
              <a:rPr sz="2650" spc="-220" dirty="0">
                <a:latin typeface="Verdana"/>
                <a:cs typeface="Verdana"/>
              </a:rPr>
              <a:t> </a:t>
            </a:r>
            <a:r>
              <a:rPr sz="2650" spc="70" dirty="0">
                <a:latin typeface="Verdana"/>
                <a:cs typeface="Verdana"/>
              </a:rPr>
              <a:t>correlation</a:t>
            </a:r>
            <a:r>
              <a:rPr sz="2650" spc="-215" dirty="0">
                <a:latin typeface="Verdana"/>
                <a:cs typeface="Verdana"/>
              </a:rPr>
              <a:t> </a:t>
            </a:r>
            <a:r>
              <a:rPr sz="2650" spc="100" dirty="0">
                <a:latin typeface="Verdana"/>
                <a:cs typeface="Verdana"/>
              </a:rPr>
              <a:t>between</a:t>
            </a:r>
            <a:r>
              <a:rPr sz="2650" spc="-215" dirty="0">
                <a:latin typeface="Verdana"/>
                <a:cs typeface="Verdana"/>
              </a:rPr>
              <a:t> </a:t>
            </a:r>
            <a:r>
              <a:rPr sz="2650" spc="60" dirty="0">
                <a:latin typeface="Verdana"/>
                <a:cs typeface="Verdana"/>
              </a:rPr>
              <a:t>the </a:t>
            </a:r>
            <a:r>
              <a:rPr sz="2650" spc="85" dirty="0">
                <a:latin typeface="Verdana"/>
                <a:cs typeface="Verdana"/>
              </a:rPr>
              <a:t>diabetes</a:t>
            </a:r>
            <a:r>
              <a:rPr sz="2650" spc="-265" dirty="0">
                <a:latin typeface="Verdana"/>
                <a:cs typeface="Verdana"/>
              </a:rPr>
              <a:t> </a:t>
            </a:r>
            <a:r>
              <a:rPr sz="2650" spc="60" dirty="0">
                <a:latin typeface="Verdana"/>
                <a:cs typeface="Verdana"/>
              </a:rPr>
              <a:t>prevalence </a:t>
            </a:r>
            <a:r>
              <a:rPr sz="2650" spc="70" dirty="0">
                <a:latin typeface="Verdana"/>
                <a:cs typeface="Verdana"/>
              </a:rPr>
              <a:t>population</a:t>
            </a:r>
            <a:r>
              <a:rPr sz="2650" spc="-254" dirty="0">
                <a:latin typeface="Verdana"/>
                <a:cs typeface="Verdana"/>
              </a:rPr>
              <a:t> </a:t>
            </a:r>
            <a:r>
              <a:rPr sz="2650" spc="80" dirty="0">
                <a:latin typeface="Verdana"/>
                <a:cs typeface="Verdana"/>
              </a:rPr>
              <a:t>and</a:t>
            </a:r>
            <a:r>
              <a:rPr sz="2650" spc="-254" dirty="0">
                <a:latin typeface="Verdana"/>
                <a:cs typeface="Verdana"/>
              </a:rPr>
              <a:t> </a:t>
            </a:r>
            <a:r>
              <a:rPr sz="2650" spc="60" dirty="0">
                <a:latin typeface="Verdana"/>
                <a:cs typeface="Verdana"/>
              </a:rPr>
              <a:t>population </a:t>
            </a:r>
            <a:r>
              <a:rPr sz="2650" dirty="0">
                <a:latin typeface="Verdana"/>
                <a:cs typeface="Verdana"/>
              </a:rPr>
              <a:t>count.</a:t>
            </a:r>
            <a:r>
              <a:rPr sz="2650" spc="-200" dirty="0">
                <a:latin typeface="Verdana"/>
                <a:cs typeface="Verdana"/>
              </a:rPr>
              <a:t> </a:t>
            </a:r>
            <a:r>
              <a:rPr sz="2650" spc="55" dirty="0">
                <a:latin typeface="Verdana"/>
                <a:cs typeface="Verdana"/>
              </a:rPr>
              <a:t>The</a:t>
            </a:r>
            <a:r>
              <a:rPr sz="2650" spc="-195" dirty="0">
                <a:latin typeface="Verdana"/>
                <a:cs typeface="Verdana"/>
              </a:rPr>
              <a:t> </a:t>
            </a:r>
            <a:r>
              <a:rPr sz="2650" spc="75" dirty="0">
                <a:latin typeface="Verdana"/>
                <a:cs typeface="Verdana"/>
              </a:rPr>
              <a:t>increase</a:t>
            </a:r>
            <a:r>
              <a:rPr sz="2650" spc="-195" dirty="0">
                <a:latin typeface="Verdana"/>
                <a:cs typeface="Verdana"/>
              </a:rPr>
              <a:t> </a:t>
            </a:r>
            <a:r>
              <a:rPr sz="2650" dirty="0">
                <a:latin typeface="Verdana"/>
                <a:cs typeface="Verdana"/>
              </a:rPr>
              <a:t>in</a:t>
            </a:r>
            <a:r>
              <a:rPr sz="2650" spc="-195" dirty="0">
                <a:latin typeface="Verdana"/>
                <a:cs typeface="Verdana"/>
              </a:rPr>
              <a:t> </a:t>
            </a:r>
            <a:r>
              <a:rPr sz="2650" spc="75" dirty="0">
                <a:latin typeface="Verdana"/>
                <a:cs typeface="Verdana"/>
              </a:rPr>
              <a:t>diabetes </a:t>
            </a:r>
            <a:r>
              <a:rPr sz="2650" spc="70" dirty="0">
                <a:latin typeface="Verdana"/>
                <a:cs typeface="Verdana"/>
              </a:rPr>
              <a:t>prevalence</a:t>
            </a:r>
            <a:r>
              <a:rPr sz="2650" spc="-260" dirty="0">
                <a:latin typeface="Verdana"/>
                <a:cs typeface="Verdana"/>
              </a:rPr>
              <a:t> </a:t>
            </a:r>
            <a:r>
              <a:rPr sz="2650" dirty="0">
                <a:latin typeface="Verdana"/>
                <a:cs typeface="Verdana"/>
              </a:rPr>
              <a:t>is</a:t>
            </a:r>
            <a:r>
              <a:rPr sz="2650" spc="-254" dirty="0">
                <a:latin typeface="Verdana"/>
                <a:cs typeface="Verdana"/>
              </a:rPr>
              <a:t> </a:t>
            </a:r>
            <a:r>
              <a:rPr sz="2650" spc="70" dirty="0">
                <a:latin typeface="Verdana"/>
                <a:cs typeface="Verdana"/>
              </a:rPr>
              <a:t>proportional</a:t>
            </a:r>
            <a:r>
              <a:rPr sz="2650" spc="-254" dirty="0">
                <a:latin typeface="Verdana"/>
                <a:cs typeface="Verdana"/>
              </a:rPr>
              <a:t> </a:t>
            </a:r>
            <a:r>
              <a:rPr sz="2650" spc="90" dirty="0">
                <a:latin typeface="Verdana"/>
                <a:cs typeface="Verdana"/>
              </a:rPr>
              <a:t>to </a:t>
            </a:r>
            <a:r>
              <a:rPr sz="2650" spc="85" dirty="0">
                <a:latin typeface="Verdana"/>
                <a:cs typeface="Verdana"/>
              </a:rPr>
              <a:t>the</a:t>
            </a:r>
            <a:r>
              <a:rPr sz="2650" spc="-270" dirty="0">
                <a:latin typeface="Verdana"/>
                <a:cs typeface="Verdana"/>
              </a:rPr>
              <a:t> </a:t>
            </a:r>
            <a:r>
              <a:rPr sz="2650" spc="75" dirty="0">
                <a:latin typeface="Verdana"/>
                <a:cs typeface="Verdana"/>
              </a:rPr>
              <a:t>increase</a:t>
            </a:r>
            <a:r>
              <a:rPr sz="2650" spc="-265" dirty="0">
                <a:latin typeface="Verdana"/>
                <a:cs typeface="Verdana"/>
              </a:rPr>
              <a:t> </a:t>
            </a:r>
            <a:r>
              <a:rPr sz="2650" dirty="0">
                <a:latin typeface="Verdana"/>
                <a:cs typeface="Verdana"/>
              </a:rPr>
              <a:t>in</a:t>
            </a:r>
            <a:r>
              <a:rPr sz="2650" spc="-265" dirty="0">
                <a:latin typeface="Verdana"/>
                <a:cs typeface="Verdana"/>
              </a:rPr>
              <a:t> </a:t>
            </a:r>
            <a:r>
              <a:rPr sz="2650" spc="60" dirty="0">
                <a:latin typeface="Verdana"/>
                <a:cs typeface="Verdana"/>
              </a:rPr>
              <a:t>population </a:t>
            </a:r>
            <a:r>
              <a:rPr sz="2650" dirty="0">
                <a:latin typeface="Verdana"/>
                <a:cs typeface="Verdana"/>
              </a:rPr>
              <a:t>count.</a:t>
            </a:r>
            <a:r>
              <a:rPr sz="2650" spc="-180" dirty="0">
                <a:latin typeface="Verdana"/>
                <a:cs typeface="Verdana"/>
              </a:rPr>
              <a:t> </a:t>
            </a:r>
            <a:r>
              <a:rPr sz="2650" spc="-10" dirty="0">
                <a:latin typeface="Verdana"/>
                <a:cs typeface="Verdana"/>
              </a:rPr>
              <a:t>So</a:t>
            </a:r>
            <a:r>
              <a:rPr sz="2650" spc="-175" dirty="0">
                <a:latin typeface="Verdana"/>
                <a:cs typeface="Verdana"/>
              </a:rPr>
              <a:t> </a:t>
            </a:r>
            <a:r>
              <a:rPr sz="2650" dirty="0">
                <a:latin typeface="Verdana"/>
                <a:cs typeface="Verdana"/>
              </a:rPr>
              <a:t>as</a:t>
            </a:r>
            <a:r>
              <a:rPr sz="2650" spc="-175" dirty="0">
                <a:latin typeface="Verdana"/>
                <a:cs typeface="Verdana"/>
              </a:rPr>
              <a:t> </a:t>
            </a:r>
            <a:r>
              <a:rPr sz="2650" spc="85" dirty="0">
                <a:latin typeface="Verdana"/>
                <a:cs typeface="Verdana"/>
              </a:rPr>
              <a:t>the</a:t>
            </a:r>
            <a:r>
              <a:rPr sz="2650" spc="-175" dirty="0">
                <a:latin typeface="Verdana"/>
                <a:cs typeface="Verdana"/>
              </a:rPr>
              <a:t> </a:t>
            </a:r>
            <a:r>
              <a:rPr sz="2650" spc="60" dirty="0">
                <a:latin typeface="Verdana"/>
                <a:cs typeface="Verdana"/>
              </a:rPr>
              <a:t>population </a:t>
            </a:r>
            <a:r>
              <a:rPr sz="2650" spc="114" dirty="0">
                <a:latin typeface="Verdana"/>
                <a:cs typeface="Verdana"/>
              </a:rPr>
              <a:t>count</a:t>
            </a:r>
            <a:r>
              <a:rPr sz="2650" spc="-135" dirty="0">
                <a:latin typeface="Verdana"/>
                <a:cs typeface="Verdana"/>
              </a:rPr>
              <a:t> </a:t>
            </a:r>
            <a:r>
              <a:rPr sz="2650" dirty="0">
                <a:latin typeface="Verdana"/>
                <a:cs typeface="Verdana"/>
              </a:rPr>
              <a:t>increases,</a:t>
            </a:r>
            <a:r>
              <a:rPr sz="2650" spc="-135" dirty="0">
                <a:latin typeface="Verdana"/>
                <a:cs typeface="Verdana"/>
              </a:rPr>
              <a:t> </a:t>
            </a:r>
            <a:r>
              <a:rPr sz="2650" spc="85" dirty="0">
                <a:latin typeface="Verdana"/>
                <a:cs typeface="Verdana"/>
              </a:rPr>
              <a:t>the</a:t>
            </a:r>
            <a:r>
              <a:rPr sz="2650" spc="-130" dirty="0">
                <a:latin typeface="Verdana"/>
                <a:cs typeface="Verdana"/>
              </a:rPr>
              <a:t> </a:t>
            </a:r>
            <a:r>
              <a:rPr sz="2650" spc="75" dirty="0">
                <a:latin typeface="Verdana"/>
                <a:cs typeface="Verdana"/>
              </a:rPr>
              <a:t>diabetes </a:t>
            </a:r>
            <a:r>
              <a:rPr sz="2650" spc="70" dirty="0">
                <a:latin typeface="Verdana"/>
                <a:cs typeface="Verdana"/>
              </a:rPr>
              <a:t>prevalence</a:t>
            </a:r>
            <a:r>
              <a:rPr sz="2650" spc="-180" dirty="0">
                <a:latin typeface="Verdana"/>
                <a:cs typeface="Verdana"/>
              </a:rPr>
              <a:t> </a:t>
            </a:r>
            <a:r>
              <a:rPr sz="2650" dirty="0">
                <a:latin typeface="Verdana"/>
                <a:cs typeface="Verdana"/>
              </a:rPr>
              <a:t>also</a:t>
            </a:r>
            <a:r>
              <a:rPr sz="2650" spc="-175" dirty="0">
                <a:latin typeface="Verdana"/>
                <a:cs typeface="Verdana"/>
              </a:rPr>
              <a:t> </a:t>
            </a:r>
            <a:r>
              <a:rPr sz="2650" spc="-10" dirty="0">
                <a:latin typeface="Verdana"/>
                <a:cs typeface="Verdana"/>
              </a:rPr>
              <a:t>increases.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387843" y="509563"/>
            <a:ext cx="13349605" cy="10274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08585" rIns="0" bIns="0" rtlCol="0">
            <a:spAutoFit/>
          </a:bodyPr>
          <a:lstStyle/>
          <a:p>
            <a:pPr marR="371475">
              <a:lnSpc>
                <a:spcPts val="3529"/>
              </a:lnSpc>
              <a:spcBef>
                <a:spcPts val="855"/>
              </a:spcBef>
            </a:pPr>
            <a:r>
              <a:rPr sz="3500" b="0" spc="-135" dirty="0">
                <a:solidFill>
                  <a:srgbClr val="162550"/>
                </a:solidFill>
                <a:latin typeface="Arial Black"/>
                <a:cs typeface="Arial Black"/>
              </a:rPr>
              <a:t>Understanding </a:t>
            </a:r>
            <a:r>
              <a:rPr sz="3500" b="0" spc="-125" dirty="0">
                <a:solidFill>
                  <a:srgbClr val="162550"/>
                </a:solidFill>
                <a:latin typeface="Arial Black"/>
                <a:cs typeface="Arial Black"/>
              </a:rPr>
              <a:t>the</a:t>
            </a:r>
            <a:r>
              <a:rPr sz="3500" b="0" spc="-135" dirty="0">
                <a:solidFill>
                  <a:srgbClr val="162550"/>
                </a:solidFill>
                <a:latin typeface="Arial Black"/>
                <a:cs typeface="Arial Black"/>
              </a:rPr>
              <a:t> </a:t>
            </a:r>
            <a:r>
              <a:rPr sz="3500" b="0" spc="-65" dirty="0">
                <a:solidFill>
                  <a:srgbClr val="162550"/>
                </a:solidFill>
                <a:latin typeface="Arial Black"/>
                <a:cs typeface="Arial Black"/>
              </a:rPr>
              <a:t>trend</a:t>
            </a:r>
            <a:r>
              <a:rPr sz="3500" b="0" spc="-135" dirty="0">
                <a:solidFill>
                  <a:srgbClr val="162550"/>
                </a:solidFill>
                <a:latin typeface="Arial Black"/>
                <a:cs typeface="Arial Black"/>
              </a:rPr>
              <a:t> </a:t>
            </a:r>
            <a:r>
              <a:rPr sz="3500" b="0" spc="-190" dirty="0">
                <a:solidFill>
                  <a:srgbClr val="162550"/>
                </a:solidFill>
                <a:latin typeface="Arial Black"/>
                <a:cs typeface="Arial Black"/>
              </a:rPr>
              <a:t>between</a:t>
            </a:r>
            <a:r>
              <a:rPr sz="3500" b="0" spc="-135" dirty="0">
                <a:solidFill>
                  <a:srgbClr val="162550"/>
                </a:solidFill>
                <a:latin typeface="Arial Black"/>
                <a:cs typeface="Arial Black"/>
              </a:rPr>
              <a:t> </a:t>
            </a:r>
            <a:r>
              <a:rPr sz="3500" b="0" spc="-150" dirty="0">
                <a:solidFill>
                  <a:srgbClr val="162550"/>
                </a:solidFill>
                <a:latin typeface="Arial Black"/>
                <a:cs typeface="Arial Black"/>
              </a:rPr>
              <a:t>prevalence</a:t>
            </a:r>
            <a:r>
              <a:rPr sz="3500" b="0" spc="-135" dirty="0">
                <a:solidFill>
                  <a:srgbClr val="162550"/>
                </a:solidFill>
                <a:latin typeface="Arial Black"/>
                <a:cs typeface="Arial Black"/>
              </a:rPr>
              <a:t> </a:t>
            </a:r>
            <a:r>
              <a:rPr sz="3500" b="0" spc="-10" dirty="0">
                <a:solidFill>
                  <a:srgbClr val="162550"/>
                </a:solidFill>
                <a:latin typeface="Arial Black"/>
                <a:cs typeface="Arial Black"/>
              </a:rPr>
              <a:t>population </a:t>
            </a:r>
            <a:r>
              <a:rPr sz="3500" b="0" spc="-145" dirty="0">
                <a:solidFill>
                  <a:srgbClr val="162550"/>
                </a:solidFill>
                <a:latin typeface="Arial Black"/>
                <a:cs typeface="Arial Black"/>
              </a:rPr>
              <a:t>and</a:t>
            </a:r>
            <a:r>
              <a:rPr sz="3500" b="0" spc="-170" dirty="0">
                <a:solidFill>
                  <a:srgbClr val="162550"/>
                </a:solidFill>
                <a:latin typeface="Arial Black"/>
                <a:cs typeface="Arial Black"/>
              </a:rPr>
              <a:t> </a:t>
            </a:r>
            <a:r>
              <a:rPr sz="3500" b="0" spc="-70" dirty="0">
                <a:solidFill>
                  <a:srgbClr val="162550"/>
                </a:solidFill>
                <a:latin typeface="Arial Black"/>
                <a:cs typeface="Arial Black"/>
              </a:rPr>
              <a:t>population</a:t>
            </a:r>
            <a:r>
              <a:rPr sz="3500" b="0" spc="-215" dirty="0">
                <a:solidFill>
                  <a:srgbClr val="162550"/>
                </a:solidFill>
                <a:latin typeface="Arial Black"/>
                <a:cs typeface="Arial Black"/>
              </a:rPr>
              <a:t> </a:t>
            </a:r>
            <a:r>
              <a:rPr sz="3500" b="0" spc="-125" dirty="0">
                <a:solidFill>
                  <a:srgbClr val="162550"/>
                </a:solidFill>
                <a:latin typeface="Arial Black"/>
                <a:cs typeface="Arial Black"/>
              </a:rPr>
              <a:t>count</a:t>
            </a:r>
            <a:r>
              <a:rPr sz="3500" b="0" spc="-170" dirty="0">
                <a:solidFill>
                  <a:srgbClr val="162550"/>
                </a:solidFill>
                <a:latin typeface="Arial Black"/>
                <a:cs typeface="Arial Black"/>
              </a:rPr>
              <a:t> </a:t>
            </a:r>
            <a:r>
              <a:rPr sz="3500" b="0" dirty="0">
                <a:solidFill>
                  <a:srgbClr val="162550"/>
                </a:solidFill>
                <a:latin typeface="Arial Black"/>
                <a:cs typeface="Arial Black"/>
              </a:rPr>
              <a:t>for</a:t>
            </a:r>
            <a:r>
              <a:rPr sz="3500" b="0" spc="-180" dirty="0">
                <a:solidFill>
                  <a:srgbClr val="162550"/>
                </a:solidFill>
                <a:latin typeface="Arial Black"/>
                <a:cs typeface="Arial Black"/>
              </a:rPr>
              <a:t> </a:t>
            </a:r>
            <a:r>
              <a:rPr sz="3500" b="0" spc="-150" dirty="0">
                <a:solidFill>
                  <a:srgbClr val="162550"/>
                </a:solidFill>
                <a:latin typeface="Arial Black"/>
                <a:cs typeface="Arial Black"/>
              </a:rPr>
              <a:t>diabetes</a:t>
            </a:r>
            <a:r>
              <a:rPr sz="3500" b="0" spc="-170" dirty="0">
                <a:solidFill>
                  <a:srgbClr val="162550"/>
                </a:solidFill>
                <a:latin typeface="Arial Black"/>
                <a:cs typeface="Arial Black"/>
              </a:rPr>
              <a:t> </a:t>
            </a:r>
            <a:r>
              <a:rPr sz="3500" b="0" spc="-90" dirty="0">
                <a:solidFill>
                  <a:srgbClr val="162550"/>
                </a:solidFill>
                <a:latin typeface="Arial Black"/>
                <a:cs typeface="Arial Black"/>
              </a:rPr>
              <a:t>in</a:t>
            </a:r>
            <a:r>
              <a:rPr sz="3500" b="0" spc="-180" dirty="0">
                <a:solidFill>
                  <a:srgbClr val="162550"/>
                </a:solidFill>
                <a:latin typeface="Arial Black"/>
                <a:cs typeface="Arial Black"/>
              </a:rPr>
              <a:t> </a:t>
            </a:r>
            <a:r>
              <a:rPr sz="3500" b="0" spc="-105" dirty="0">
                <a:solidFill>
                  <a:srgbClr val="162550"/>
                </a:solidFill>
                <a:latin typeface="Arial Black"/>
                <a:cs typeface="Arial Black"/>
              </a:rPr>
              <a:t>California</a:t>
            </a:r>
            <a:r>
              <a:rPr sz="3500" b="0" spc="-180" dirty="0">
                <a:solidFill>
                  <a:srgbClr val="162550"/>
                </a:solidFill>
                <a:latin typeface="Arial Black"/>
                <a:cs typeface="Arial Black"/>
              </a:rPr>
              <a:t> </a:t>
            </a:r>
            <a:r>
              <a:rPr sz="3500" b="0" spc="-50" dirty="0">
                <a:solidFill>
                  <a:srgbClr val="162550"/>
                </a:solidFill>
                <a:latin typeface="Arial Black"/>
                <a:cs typeface="Arial Black"/>
              </a:rPr>
              <a:t>:</a:t>
            </a:r>
            <a:endParaRPr sz="3500">
              <a:latin typeface="Arial Black"/>
              <a:cs typeface="Arial Black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14679" y="1"/>
            <a:ext cx="2171699" cy="2146299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0" y="7995221"/>
            <a:ext cx="3942079" cy="2292350"/>
            <a:chOff x="0" y="7995221"/>
            <a:chExt cx="3942079" cy="229235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995221"/>
              <a:ext cx="3941767" cy="229177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367093" y="8592427"/>
              <a:ext cx="2058035" cy="1189990"/>
            </a:xfrm>
            <a:custGeom>
              <a:avLst/>
              <a:gdLst/>
              <a:ahLst/>
              <a:cxnLst/>
              <a:rect l="l" t="t" r="r" b="b"/>
              <a:pathLst>
                <a:path w="2058035" h="1189990">
                  <a:moveTo>
                    <a:pt x="1029007" y="1189824"/>
                  </a:moveTo>
                  <a:lnTo>
                    <a:pt x="2058015" y="594895"/>
                  </a:lnTo>
                  <a:lnTo>
                    <a:pt x="1029007" y="0"/>
                  </a:lnTo>
                  <a:lnTo>
                    <a:pt x="0" y="594895"/>
                  </a:lnTo>
                  <a:lnTo>
                    <a:pt x="1029007" y="1189824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96101" y="9187322"/>
              <a:ext cx="1029335" cy="1099820"/>
            </a:xfrm>
            <a:custGeom>
              <a:avLst/>
              <a:gdLst/>
              <a:ahLst/>
              <a:cxnLst/>
              <a:rect l="l" t="t" r="r" b="b"/>
              <a:pathLst>
                <a:path w="1029335" h="1099820">
                  <a:moveTo>
                    <a:pt x="0" y="1099677"/>
                  </a:moveTo>
                  <a:lnTo>
                    <a:pt x="1029007" y="1099677"/>
                  </a:lnTo>
                  <a:lnTo>
                    <a:pt x="1029007" y="0"/>
                  </a:lnTo>
                  <a:lnTo>
                    <a:pt x="0" y="594929"/>
                  </a:lnTo>
                  <a:lnTo>
                    <a:pt x="0" y="1099677"/>
                  </a:lnTo>
                  <a:close/>
                </a:path>
              </a:pathLst>
            </a:custGeom>
            <a:solidFill>
              <a:srgbClr val="E3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67093" y="9187322"/>
              <a:ext cx="1029335" cy="1099820"/>
            </a:xfrm>
            <a:custGeom>
              <a:avLst/>
              <a:gdLst/>
              <a:ahLst/>
              <a:cxnLst/>
              <a:rect l="l" t="t" r="r" b="b"/>
              <a:pathLst>
                <a:path w="1029335" h="1099820">
                  <a:moveTo>
                    <a:pt x="0" y="1099677"/>
                  </a:moveTo>
                  <a:lnTo>
                    <a:pt x="1029007" y="1099677"/>
                  </a:lnTo>
                  <a:lnTo>
                    <a:pt x="1029007" y="594929"/>
                  </a:lnTo>
                  <a:lnTo>
                    <a:pt x="0" y="0"/>
                  </a:lnTo>
                  <a:lnTo>
                    <a:pt x="0" y="1099677"/>
                  </a:lnTo>
                  <a:close/>
                </a:path>
              </a:pathLst>
            </a:custGeom>
            <a:solidFill>
              <a:srgbClr val="2E3B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25108" y="9187322"/>
              <a:ext cx="514984" cy="1099820"/>
            </a:xfrm>
            <a:custGeom>
              <a:avLst/>
              <a:gdLst/>
              <a:ahLst/>
              <a:cxnLst/>
              <a:rect l="l" t="t" r="r" b="b"/>
              <a:pathLst>
                <a:path w="514985" h="1099820">
                  <a:moveTo>
                    <a:pt x="0" y="1099677"/>
                  </a:moveTo>
                  <a:lnTo>
                    <a:pt x="155965" y="1099677"/>
                  </a:lnTo>
                  <a:lnTo>
                    <a:pt x="514486" y="892376"/>
                  </a:lnTo>
                  <a:lnTo>
                    <a:pt x="514486" y="297481"/>
                  </a:lnTo>
                  <a:lnTo>
                    <a:pt x="0" y="0"/>
                  </a:lnTo>
                  <a:lnTo>
                    <a:pt x="0" y="1099677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81074" y="10079699"/>
              <a:ext cx="358775" cy="207645"/>
            </a:xfrm>
            <a:custGeom>
              <a:avLst/>
              <a:gdLst/>
              <a:ahLst/>
              <a:cxnLst/>
              <a:rect l="l" t="t" r="r" b="b"/>
              <a:pathLst>
                <a:path w="358775" h="207645">
                  <a:moveTo>
                    <a:pt x="0" y="207300"/>
                  </a:moveTo>
                  <a:lnTo>
                    <a:pt x="358520" y="207300"/>
                  </a:lnTo>
                  <a:lnTo>
                    <a:pt x="358520" y="0"/>
                  </a:lnTo>
                  <a:lnTo>
                    <a:pt x="0" y="207300"/>
                  </a:lnTo>
                  <a:close/>
                </a:path>
              </a:pathLst>
            </a:custGeom>
            <a:solidFill>
              <a:srgbClr val="2E3B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10181686"/>
              <a:ext cx="182245" cy="105410"/>
            </a:xfrm>
            <a:custGeom>
              <a:avLst/>
              <a:gdLst/>
              <a:ahLst/>
              <a:cxnLst/>
              <a:rect l="l" t="t" r="r" b="b"/>
              <a:pathLst>
                <a:path w="182245" h="105409">
                  <a:moveTo>
                    <a:pt x="0" y="105312"/>
                  </a:moveTo>
                  <a:lnTo>
                    <a:pt x="182152" y="105312"/>
                  </a:lnTo>
                  <a:lnTo>
                    <a:pt x="0" y="0"/>
                  </a:lnTo>
                  <a:lnTo>
                    <a:pt x="0" y="105312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70159" y="9537158"/>
            <a:ext cx="2966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8930" algn="l"/>
              </a:tabLst>
            </a:pPr>
            <a:r>
              <a:rPr sz="3000" spc="140" dirty="0">
                <a:solidFill>
                  <a:srgbClr val="FAFAFF"/>
                </a:solidFill>
                <a:latin typeface="Verdana"/>
                <a:cs typeface="Verdana"/>
              </a:rPr>
              <a:t>Q</a:t>
            </a:r>
            <a:r>
              <a:rPr sz="3000" spc="-509" dirty="0">
                <a:solidFill>
                  <a:srgbClr val="FAFAFF"/>
                </a:solidFill>
                <a:latin typeface="Verdana"/>
                <a:cs typeface="Verdana"/>
              </a:rPr>
              <a:t> </a:t>
            </a:r>
            <a:r>
              <a:rPr sz="3000" spc="-30" dirty="0">
                <a:solidFill>
                  <a:srgbClr val="FAFAFF"/>
                </a:solidFill>
                <a:latin typeface="Verdana"/>
                <a:cs typeface="Verdana"/>
              </a:rPr>
              <a:t>U</a:t>
            </a:r>
            <a:r>
              <a:rPr sz="3000" spc="-509" dirty="0">
                <a:solidFill>
                  <a:srgbClr val="FAFA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AFAFF"/>
                </a:solidFill>
                <a:latin typeface="Verdana"/>
                <a:cs typeface="Verdana"/>
              </a:rPr>
              <a:t>A</a:t>
            </a:r>
            <a:r>
              <a:rPr sz="3000" spc="-509" dirty="0">
                <a:solidFill>
                  <a:srgbClr val="FAFAFF"/>
                </a:solidFill>
                <a:latin typeface="Verdana"/>
                <a:cs typeface="Verdana"/>
              </a:rPr>
              <a:t> </a:t>
            </a:r>
            <a:r>
              <a:rPr sz="3000" spc="-50" dirty="0">
                <a:solidFill>
                  <a:srgbClr val="FAFAFF"/>
                </a:solidFill>
                <a:latin typeface="Verdana"/>
                <a:cs typeface="Verdana"/>
              </a:rPr>
              <a:t>D</a:t>
            </a:r>
            <a:r>
              <a:rPr sz="3000" dirty="0">
                <a:solidFill>
                  <a:srgbClr val="FAFAFF"/>
                </a:solidFill>
                <a:latin typeface="Verdana"/>
                <a:cs typeface="Verdana"/>
              </a:rPr>
              <a:t>	</a:t>
            </a:r>
            <a:r>
              <a:rPr sz="3000" spc="335" dirty="0">
                <a:solidFill>
                  <a:srgbClr val="FAFAFF"/>
                </a:solidFill>
                <a:latin typeface="Verdana"/>
                <a:cs typeface="Verdana"/>
              </a:rPr>
              <a:t>C</a:t>
            </a:r>
            <a:r>
              <a:rPr sz="3000" spc="-520" dirty="0">
                <a:solidFill>
                  <a:srgbClr val="FAFAFF"/>
                </a:solidFill>
                <a:latin typeface="Verdana"/>
                <a:cs typeface="Verdana"/>
              </a:rPr>
              <a:t> </a:t>
            </a:r>
            <a:r>
              <a:rPr sz="3000" spc="140" dirty="0">
                <a:solidFill>
                  <a:srgbClr val="FAFAFF"/>
                </a:solidFill>
                <a:latin typeface="Verdana"/>
                <a:cs typeface="Verdana"/>
              </a:rPr>
              <a:t>O</a:t>
            </a:r>
            <a:r>
              <a:rPr sz="3000" spc="-515" dirty="0">
                <a:solidFill>
                  <a:srgbClr val="FAFAFF"/>
                </a:solidFill>
                <a:latin typeface="Verdana"/>
                <a:cs typeface="Verdana"/>
              </a:rPr>
              <a:t> </a:t>
            </a:r>
            <a:r>
              <a:rPr sz="3000" spc="-55" dirty="0">
                <a:solidFill>
                  <a:srgbClr val="FAFAFF"/>
                </a:solidFill>
                <a:latin typeface="Verdana"/>
                <a:cs typeface="Verdana"/>
              </a:rPr>
              <a:t>D</a:t>
            </a:r>
            <a:r>
              <a:rPr sz="3000" spc="-515" dirty="0">
                <a:solidFill>
                  <a:srgbClr val="FAFAFF"/>
                </a:solidFill>
                <a:latin typeface="Verdana"/>
                <a:cs typeface="Verdana"/>
              </a:rPr>
              <a:t> </a:t>
            </a:r>
            <a:r>
              <a:rPr sz="3000" spc="-50" dirty="0">
                <a:solidFill>
                  <a:srgbClr val="FAFAFF"/>
                </a:solidFill>
                <a:latin typeface="Verdana"/>
                <a:cs typeface="Verdana"/>
              </a:rPr>
              <a:t>E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96420"/>
            <a:ext cx="483234" cy="5524500"/>
          </a:xfrm>
          <a:custGeom>
            <a:avLst/>
            <a:gdLst/>
            <a:ahLst/>
            <a:cxnLst/>
            <a:rect l="l" t="t" r="r" b="b"/>
            <a:pathLst>
              <a:path w="483234" h="5524500">
                <a:moveTo>
                  <a:pt x="0" y="5524341"/>
                </a:moveTo>
                <a:lnTo>
                  <a:pt x="482835" y="5524341"/>
                </a:lnTo>
                <a:lnTo>
                  <a:pt x="482835" y="0"/>
                </a:lnTo>
                <a:lnTo>
                  <a:pt x="0" y="0"/>
                </a:lnTo>
                <a:lnTo>
                  <a:pt x="0" y="5524341"/>
                </a:lnTo>
                <a:close/>
              </a:path>
            </a:pathLst>
          </a:custGeom>
          <a:solidFill>
            <a:srgbClr val="2E3B6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193906"/>
            <a:ext cx="18288000" cy="7949565"/>
            <a:chOff x="0" y="2193906"/>
            <a:chExt cx="18288000" cy="7949565"/>
          </a:xfrm>
        </p:grpSpPr>
        <p:sp>
          <p:nvSpPr>
            <p:cNvPr id="4" name="object 4"/>
            <p:cNvSpPr/>
            <p:nvPr/>
          </p:nvSpPr>
          <p:spPr>
            <a:xfrm>
              <a:off x="6464620" y="3896420"/>
              <a:ext cx="11823700" cy="5524500"/>
            </a:xfrm>
            <a:custGeom>
              <a:avLst/>
              <a:gdLst/>
              <a:ahLst/>
              <a:cxnLst/>
              <a:rect l="l" t="t" r="r" b="b"/>
              <a:pathLst>
                <a:path w="11823700" h="5524500">
                  <a:moveTo>
                    <a:pt x="0" y="5524341"/>
                  </a:moveTo>
                  <a:lnTo>
                    <a:pt x="11823378" y="5524341"/>
                  </a:lnTo>
                  <a:lnTo>
                    <a:pt x="11823378" y="0"/>
                  </a:lnTo>
                  <a:lnTo>
                    <a:pt x="0" y="0"/>
                  </a:lnTo>
                  <a:lnTo>
                    <a:pt x="0" y="5524341"/>
                  </a:lnTo>
                  <a:close/>
                </a:path>
              </a:pathLst>
            </a:custGeom>
            <a:solidFill>
              <a:srgbClr val="2E3B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2835" y="2193906"/>
              <a:ext cx="5982335" cy="7949565"/>
            </a:xfrm>
            <a:custGeom>
              <a:avLst/>
              <a:gdLst/>
              <a:ahLst/>
              <a:cxnLst/>
              <a:rect l="l" t="t" r="r" b="b"/>
              <a:pathLst>
                <a:path w="5982335" h="7949565">
                  <a:moveTo>
                    <a:pt x="0" y="7949108"/>
                  </a:moveTo>
                  <a:lnTo>
                    <a:pt x="0" y="0"/>
                  </a:lnTo>
                  <a:lnTo>
                    <a:pt x="5981785" y="0"/>
                  </a:lnTo>
                  <a:lnTo>
                    <a:pt x="5981785" y="7949108"/>
                  </a:lnTo>
                  <a:lnTo>
                    <a:pt x="0" y="7949108"/>
                  </a:lnTo>
                  <a:close/>
                </a:path>
              </a:pathLst>
            </a:custGeom>
            <a:solidFill>
              <a:srgbClr val="FAF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9461" y="2438431"/>
              <a:ext cx="11287124" cy="72961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6518259"/>
              <a:ext cx="741045" cy="2423795"/>
            </a:xfrm>
            <a:custGeom>
              <a:avLst/>
              <a:gdLst/>
              <a:ahLst/>
              <a:cxnLst/>
              <a:rect l="l" t="t" r="r" b="b"/>
              <a:pathLst>
                <a:path w="741045" h="2423795">
                  <a:moveTo>
                    <a:pt x="740472" y="2423215"/>
                  </a:moveTo>
                  <a:lnTo>
                    <a:pt x="0" y="2423215"/>
                  </a:lnTo>
                  <a:lnTo>
                    <a:pt x="0" y="0"/>
                  </a:lnTo>
                  <a:lnTo>
                    <a:pt x="63410" y="8231"/>
                  </a:lnTo>
                  <a:lnTo>
                    <a:pt x="109106" y="17574"/>
                  </a:lnTo>
                  <a:lnTo>
                    <a:pt x="153841" y="29415"/>
                  </a:lnTo>
                  <a:lnTo>
                    <a:pt x="197538" y="43677"/>
                  </a:lnTo>
                  <a:lnTo>
                    <a:pt x="240119" y="60283"/>
                  </a:lnTo>
                  <a:lnTo>
                    <a:pt x="281509" y="79156"/>
                  </a:lnTo>
                  <a:lnTo>
                    <a:pt x="321629" y="100221"/>
                  </a:lnTo>
                  <a:lnTo>
                    <a:pt x="360403" y="123399"/>
                  </a:lnTo>
                  <a:lnTo>
                    <a:pt x="397754" y="148614"/>
                  </a:lnTo>
                  <a:lnTo>
                    <a:pt x="433606" y="175790"/>
                  </a:lnTo>
                  <a:lnTo>
                    <a:pt x="467880" y="204849"/>
                  </a:lnTo>
                  <a:lnTo>
                    <a:pt x="500501" y="235715"/>
                  </a:lnTo>
                  <a:lnTo>
                    <a:pt x="531392" y="268312"/>
                  </a:lnTo>
                  <a:lnTo>
                    <a:pt x="560474" y="302562"/>
                  </a:lnTo>
                  <a:lnTo>
                    <a:pt x="587672" y="338388"/>
                  </a:lnTo>
                  <a:lnTo>
                    <a:pt x="612909" y="375714"/>
                  </a:lnTo>
                  <a:lnTo>
                    <a:pt x="636107" y="414464"/>
                  </a:lnTo>
                  <a:lnTo>
                    <a:pt x="657190" y="454559"/>
                  </a:lnTo>
                  <a:lnTo>
                    <a:pt x="676081" y="495924"/>
                  </a:lnTo>
                  <a:lnTo>
                    <a:pt x="692703" y="538483"/>
                  </a:lnTo>
                  <a:lnTo>
                    <a:pt x="706978" y="582157"/>
                  </a:lnTo>
                  <a:lnTo>
                    <a:pt x="718831" y="626870"/>
                  </a:lnTo>
                  <a:lnTo>
                    <a:pt x="728183" y="672546"/>
                  </a:lnTo>
                  <a:lnTo>
                    <a:pt x="734959" y="719108"/>
                  </a:lnTo>
                  <a:lnTo>
                    <a:pt x="739081" y="766479"/>
                  </a:lnTo>
                  <a:lnTo>
                    <a:pt x="740472" y="814582"/>
                  </a:lnTo>
                  <a:lnTo>
                    <a:pt x="72684" y="814582"/>
                  </a:lnTo>
                  <a:lnTo>
                    <a:pt x="119686" y="824800"/>
                  </a:lnTo>
                  <a:lnTo>
                    <a:pt x="165643" y="837664"/>
                  </a:lnTo>
                  <a:lnTo>
                    <a:pt x="210471" y="853088"/>
                  </a:lnTo>
                  <a:lnTo>
                    <a:pt x="254084" y="870989"/>
                  </a:lnTo>
                  <a:lnTo>
                    <a:pt x="296397" y="891282"/>
                  </a:lnTo>
                  <a:lnTo>
                    <a:pt x="337326" y="913882"/>
                  </a:lnTo>
                  <a:lnTo>
                    <a:pt x="376785" y="938705"/>
                  </a:lnTo>
                  <a:lnTo>
                    <a:pt x="414690" y="965666"/>
                  </a:lnTo>
                  <a:lnTo>
                    <a:pt x="450956" y="994681"/>
                  </a:lnTo>
                  <a:lnTo>
                    <a:pt x="485497" y="1025664"/>
                  </a:lnTo>
                  <a:lnTo>
                    <a:pt x="518229" y="1058533"/>
                  </a:lnTo>
                  <a:lnTo>
                    <a:pt x="549067" y="1093201"/>
                  </a:lnTo>
                  <a:lnTo>
                    <a:pt x="577926" y="1129585"/>
                  </a:lnTo>
                  <a:lnTo>
                    <a:pt x="604721" y="1167600"/>
                  </a:lnTo>
                  <a:lnTo>
                    <a:pt x="629367" y="1207162"/>
                  </a:lnTo>
                  <a:lnTo>
                    <a:pt x="651780" y="1248185"/>
                  </a:lnTo>
                  <a:lnTo>
                    <a:pt x="671873" y="1290585"/>
                  </a:lnTo>
                  <a:lnTo>
                    <a:pt x="689563" y="1334279"/>
                  </a:lnTo>
                  <a:lnTo>
                    <a:pt x="704765" y="1379180"/>
                  </a:lnTo>
                  <a:lnTo>
                    <a:pt x="717393" y="1425206"/>
                  </a:lnTo>
                  <a:lnTo>
                    <a:pt x="727362" y="1472270"/>
                  </a:lnTo>
                  <a:lnTo>
                    <a:pt x="734589" y="1520289"/>
                  </a:lnTo>
                  <a:lnTo>
                    <a:pt x="738987" y="1569179"/>
                  </a:lnTo>
                  <a:lnTo>
                    <a:pt x="740472" y="1618853"/>
                  </a:lnTo>
                  <a:lnTo>
                    <a:pt x="72834" y="1618853"/>
                  </a:lnTo>
                  <a:lnTo>
                    <a:pt x="119836" y="1629082"/>
                  </a:lnTo>
                  <a:lnTo>
                    <a:pt x="165791" y="1641956"/>
                  </a:lnTo>
                  <a:lnTo>
                    <a:pt x="210615" y="1657391"/>
                  </a:lnTo>
                  <a:lnTo>
                    <a:pt x="254223" y="1675301"/>
                  </a:lnTo>
                  <a:lnTo>
                    <a:pt x="296531" y="1695602"/>
                  </a:lnTo>
                  <a:lnTo>
                    <a:pt x="337453" y="1718210"/>
                  </a:lnTo>
                  <a:lnTo>
                    <a:pt x="376905" y="1743040"/>
                  </a:lnTo>
                  <a:lnTo>
                    <a:pt x="414802" y="1770007"/>
                  </a:lnTo>
                  <a:lnTo>
                    <a:pt x="451058" y="1799028"/>
                  </a:lnTo>
                  <a:lnTo>
                    <a:pt x="485591" y="1830017"/>
                  </a:lnTo>
                  <a:lnTo>
                    <a:pt x="518314" y="1862890"/>
                  </a:lnTo>
                  <a:lnTo>
                    <a:pt x="549142" y="1897563"/>
                  </a:lnTo>
                  <a:lnTo>
                    <a:pt x="577992" y="1933950"/>
                  </a:lnTo>
                  <a:lnTo>
                    <a:pt x="604778" y="1971968"/>
                  </a:lnTo>
                  <a:lnTo>
                    <a:pt x="629415" y="2011532"/>
                  </a:lnTo>
                  <a:lnTo>
                    <a:pt x="651819" y="2052556"/>
                  </a:lnTo>
                  <a:lnTo>
                    <a:pt x="671904" y="2094958"/>
                  </a:lnTo>
                  <a:lnTo>
                    <a:pt x="689587" y="2138652"/>
                  </a:lnTo>
                  <a:lnTo>
                    <a:pt x="704782" y="2183553"/>
                  </a:lnTo>
                  <a:lnTo>
                    <a:pt x="717404" y="2229577"/>
                  </a:lnTo>
                  <a:lnTo>
                    <a:pt x="727369" y="2276640"/>
                  </a:lnTo>
                  <a:lnTo>
                    <a:pt x="734592" y="2324657"/>
                  </a:lnTo>
                  <a:lnTo>
                    <a:pt x="738988" y="2373544"/>
                  </a:lnTo>
                  <a:lnTo>
                    <a:pt x="740472" y="2423215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9592" rIns="0" bIns="0" rtlCol="0">
            <a:spAutoFit/>
          </a:bodyPr>
          <a:lstStyle/>
          <a:p>
            <a:pPr marL="11124565" marR="5080" indent="223520">
              <a:lnSpc>
                <a:spcPts val="4500"/>
              </a:lnSpc>
              <a:spcBef>
                <a:spcPts val="860"/>
              </a:spcBef>
            </a:pPr>
            <a:r>
              <a:rPr sz="4350" spc="-105" dirty="0"/>
              <a:t>DISTRIBUTION</a:t>
            </a:r>
            <a:r>
              <a:rPr sz="4350" spc="5" dirty="0"/>
              <a:t> </a:t>
            </a:r>
            <a:r>
              <a:rPr sz="4350" spc="200" dirty="0"/>
              <a:t>OF</a:t>
            </a:r>
            <a:r>
              <a:rPr sz="4350" spc="10" dirty="0"/>
              <a:t> </a:t>
            </a:r>
            <a:r>
              <a:rPr sz="4350" spc="35" dirty="0"/>
              <a:t>THE </a:t>
            </a:r>
            <a:r>
              <a:rPr sz="4350" spc="-30" dirty="0"/>
              <a:t>DIABETIC</a:t>
            </a:r>
            <a:r>
              <a:rPr sz="4350" spc="-280" dirty="0"/>
              <a:t> </a:t>
            </a:r>
            <a:r>
              <a:rPr sz="4350" spc="-10" dirty="0"/>
              <a:t>POPULATION</a:t>
            </a:r>
            <a:endParaRPr sz="4350"/>
          </a:p>
        </p:txBody>
      </p:sp>
      <p:grpSp>
        <p:nvGrpSpPr>
          <p:cNvPr id="9" name="object 9"/>
          <p:cNvGrpSpPr/>
          <p:nvPr/>
        </p:nvGrpSpPr>
        <p:grpSpPr>
          <a:xfrm>
            <a:off x="0" y="1"/>
            <a:ext cx="1798955" cy="2132965"/>
            <a:chOff x="0" y="1"/>
            <a:chExt cx="1798955" cy="2132965"/>
          </a:xfrm>
        </p:grpSpPr>
        <p:sp>
          <p:nvSpPr>
            <p:cNvPr id="10" name="object 10"/>
            <p:cNvSpPr/>
            <p:nvPr/>
          </p:nvSpPr>
          <p:spPr>
            <a:xfrm>
              <a:off x="0" y="11"/>
              <a:ext cx="1798955" cy="2132965"/>
            </a:xfrm>
            <a:custGeom>
              <a:avLst/>
              <a:gdLst/>
              <a:ahLst/>
              <a:cxnLst/>
              <a:rect l="l" t="t" r="r" b="b"/>
              <a:pathLst>
                <a:path w="1798955" h="2132965">
                  <a:moveTo>
                    <a:pt x="299250" y="1524393"/>
                  </a:moveTo>
                  <a:lnTo>
                    <a:pt x="298805" y="1523669"/>
                  </a:lnTo>
                  <a:lnTo>
                    <a:pt x="298145" y="1523263"/>
                  </a:lnTo>
                  <a:lnTo>
                    <a:pt x="0" y="1350975"/>
                  </a:lnTo>
                  <a:lnTo>
                    <a:pt x="0" y="1356067"/>
                  </a:lnTo>
                  <a:lnTo>
                    <a:pt x="292620" y="1525193"/>
                  </a:lnTo>
                  <a:lnTo>
                    <a:pt x="285991" y="1529016"/>
                  </a:lnTo>
                  <a:lnTo>
                    <a:pt x="0" y="1694294"/>
                  </a:lnTo>
                  <a:lnTo>
                    <a:pt x="0" y="1699374"/>
                  </a:lnTo>
                  <a:lnTo>
                    <a:pt x="109474" y="1636115"/>
                  </a:lnTo>
                  <a:lnTo>
                    <a:pt x="294843" y="1529016"/>
                  </a:lnTo>
                  <a:lnTo>
                    <a:pt x="294843" y="1954517"/>
                  </a:lnTo>
                  <a:lnTo>
                    <a:pt x="131953" y="1860410"/>
                  </a:lnTo>
                  <a:lnTo>
                    <a:pt x="0" y="1784146"/>
                  </a:lnTo>
                  <a:lnTo>
                    <a:pt x="0" y="1789226"/>
                  </a:lnTo>
                  <a:lnTo>
                    <a:pt x="193027" y="1900796"/>
                  </a:lnTo>
                  <a:lnTo>
                    <a:pt x="291058" y="1957451"/>
                  </a:lnTo>
                  <a:lnTo>
                    <a:pt x="292633" y="1958365"/>
                  </a:lnTo>
                  <a:lnTo>
                    <a:pt x="0" y="2127466"/>
                  </a:lnTo>
                  <a:lnTo>
                    <a:pt x="0" y="2132558"/>
                  </a:lnTo>
                  <a:lnTo>
                    <a:pt x="297408" y="1960664"/>
                  </a:lnTo>
                  <a:lnTo>
                    <a:pt x="298805" y="1959864"/>
                  </a:lnTo>
                  <a:lnTo>
                    <a:pt x="299250" y="1959140"/>
                  </a:lnTo>
                  <a:lnTo>
                    <a:pt x="299250" y="1957552"/>
                  </a:lnTo>
                  <a:lnTo>
                    <a:pt x="299250" y="1525981"/>
                  </a:lnTo>
                  <a:lnTo>
                    <a:pt x="299250" y="1524393"/>
                  </a:lnTo>
                  <a:close/>
                </a:path>
                <a:path w="1798955" h="2132965">
                  <a:moveTo>
                    <a:pt x="1798472" y="0"/>
                  </a:moveTo>
                  <a:lnTo>
                    <a:pt x="1794065" y="0"/>
                  </a:lnTo>
                  <a:lnTo>
                    <a:pt x="1794065" y="221869"/>
                  </a:lnTo>
                  <a:lnTo>
                    <a:pt x="1583956" y="100482"/>
                  </a:lnTo>
                  <a:lnTo>
                    <a:pt x="1425879" y="9131"/>
                  </a:lnTo>
                  <a:lnTo>
                    <a:pt x="1441704" y="0"/>
                  </a:lnTo>
                  <a:lnTo>
                    <a:pt x="1432877" y="0"/>
                  </a:lnTo>
                  <a:lnTo>
                    <a:pt x="1423682" y="5295"/>
                  </a:lnTo>
                  <a:lnTo>
                    <a:pt x="1423682" y="0"/>
                  </a:lnTo>
                  <a:lnTo>
                    <a:pt x="1419275" y="0"/>
                  </a:lnTo>
                  <a:lnTo>
                    <a:pt x="1419275" y="5308"/>
                  </a:lnTo>
                  <a:lnTo>
                    <a:pt x="1410093" y="0"/>
                  </a:lnTo>
                  <a:lnTo>
                    <a:pt x="1044473" y="0"/>
                  </a:lnTo>
                  <a:lnTo>
                    <a:pt x="1044473" y="662711"/>
                  </a:lnTo>
                  <a:lnTo>
                    <a:pt x="1044473" y="1088199"/>
                  </a:lnTo>
                  <a:lnTo>
                    <a:pt x="1042250" y="1086916"/>
                  </a:lnTo>
                  <a:lnTo>
                    <a:pt x="1042250" y="1092034"/>
                  </a:lnTo>
                  <a:lnTo>
                    <a:pt x="674077" y="1304798"/>
                  </a:lnTo>
                  <a:lnTo>
                    <a:pt x="674077" y="879271"/>
                  </a:lnTo>
                  <a:lnTo>
                    <a:pt x="1035621" y="1088199"/>
                  </a:lnTo>
                  <a:lnTo>
                    <a:pt x="1042250" y="1092034"/>
                  </a:lnTo>
                  <a:lnTo>
                    <a:pt x="1042250" y="1086916"/>
                  </a:lnTo>
                  <a:lnTo>
                    <a:pt x="879195" y="992720"/>
                  </a:lnTo>
                  <a:lnTo>
                    <a:pt x="676300" y="875449"/>
                  </a:lnTo>
                  <a:lnTo>
                    <a:pt x="822350" y="791057"/>
                  </a:lnTo>
                  <a:lnTo>
                    <a:pt x="1044473" y="662711"/>
                  </a:lnTo>
                  <a:lnTo>
                    <a:pt x="1044473" y="0"/>
                  </a:lnTo>
                  <a:lnTo>
                    <a:pt x="669671" y="0"/>
                  </a:lnTo>
                  <a:lnTo>
                    <a:pt x="669671" y="879271"/>
                  </a:lnTo>
                  <a:lnTo>
                    <a:pt x="669671" y="1304798"/>
                  </a:lnTo>
                  <a:lnTo>
                    <a:pt x="301498" y="1092034"/>
                  </a:lnTo>
                  <a:lnTo>
                    <a:pt x="669671" y="879271"/>
                  </a:lnTo>
                  <a:lnTo>
                    <a:pt x="669671" y="0"/>
                  </a:lnTo>
                  <a:lnTo>
                    <a:pt x="0" y="0"/>
                  </a:lnTo>
                  <a:lnTo>
                    <a:pt x="0" y="51485"/>
                  </a:lnTo>
                  <a:lnTo>
                    <a:pt x="0" y="1266228"/>
                  </a:lnTo>
                  <a:lnTo>
                    <a:pt x="297027" y="1094562"/>
                  </a:lnTo>
                  <a:lnTo>
                    <a:pt x="660882" y="1304798"/>
                  </a:lnTo>
                  <a:lnTo>
                    <a:pt x="670077" y="1310144"/>
                  </a:lnTo>
                  <a:lnTo>
                    <a:pt x="670407" y="1310335"/>
                  </a:lnTo>
                  <a:lnTo>
                    <a:pt x="671461" y="1310932"/>
                  </a:lnTo>
                  <a:lnTo>
                    <a:pt x="672287" y="1310932"/>
                  </a:lnTo>
                  <a:lnTo>
                    <a:pt x="672985" y="1310525"/>
                  </a:lnTo>
                  <a:lnTo>
                    <a:pt x="673671" y="1310144"/>
                  </a:lnTo>
                  <a:lnTo>
                    <a:pt x="1047775" y="1093952"/>
                  </a:lnTo>
                  <a:lnTo>
                    <a:pt x="1048473" y="1093546"/>
                  </a:lnTo>
                  <a:lnTo>
                    <a:pt x="1048880" y="1092822"/>
                  </a:lnTo>
                  <a:lnTo>
                    <a:pt x="1048880" y="1091234"/>
                  </a:lnTo>
                  <a:lnTo>
                    <a:pt x="1048880" y="660158"/>
                  </a:lnTo>
                  <a:lnTo>
                    <a:pt x="1421841" y="444614"/>
                  </a:lnTo>
                  <a:lnTo>
                    <a:pt x="1422577" y="444195"/>
                  </a:lnTo>
                  <a:lnTo>
                    <a:pt x="1423263" y="443814"/>
                  </a:lnTo>
                  <a:lnTo>
                    <a:pt x="1796719" y="228015"/>
                  </a:lnTo>
                  <a:lnTo>
                    <a:pt x="1797380" y="227634"/>
                  </a:lnTo>
                  <a:lnTo>
                    <a:pt x="1798066" y="227215"/>
                  </a:lnTo>
                  <a:lnTo>
                    <a:pt x="1798472" y="226491"/>
                  </a:lnTo>
                  <a:lnTo>
                    <a:pt x="1798472" y="224904"/>
                  </a:lnTo>
                  <a:lnTo>
                    <a:pt x="1798472" y="0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1"/>
              <a:ext cx="1796414" cy="875665"/>
            </a:xfrm>
            <a:custGeom>
              <a:avLst/>
              <a:gdLst/>
              <a:ahLst/>
              <a:cxnLst/>
              <a:rect l="l" t="t" r="r" b="b"/>
              <a:pathLst>
                <a:path w="1796414" h="875665">
                  <a:moveTo>
                    <a:pt x="671880" y="0"/>
                  </a:moveTo>
                  <a:lnTo>
                    <a:pt x="0" y="0"/>
                  </a:lnTo>
                  <a:lnTo>
                    <a:pt x="0" y="487222"/>
                  </a:lnTo>
                  <a:lnTo>
                    <a:pt x="671880" y="875461"/>
                  </a:lnTo>
                  <a:lnTo>
                    <a:pt x="671880" y="0"/>
                  </a:lnTo>
                  <a:close/>
                </a:path>
                <a:path w="1796414" h="875665">
                  <a:moveTo>
                    <a:pt x="1796275" y="0"/>
                  </a:moveTo>
                  <a:lnTo>
                    <a:pt x="1405674" y="0"/>
                  </a:lnTo>
                  <a:lnTo>
                    <a:pt x="1796275" y="225704"/>
                  </a:lnTo>
                  <a:lnTo>
                    <a:pt x="1796275" y="0"/>
                  </a:lnTo>
                  <a:close/>
                </a:path>
              </a:pathLst>
            </a:custGeom>
            <a:solidFill>
              <a:srgbClr val="E3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7340" y="2"/>
            <a:ext cx="2171699" cy="21462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40657" y="2349480"/>
            <a:ext cx="5466715" cy="763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 indent="-635" algn="ctr">
              <a:lnSpc>
                <a:spcPct val="113900"/>
              </a:lnSpc>
              <a:spcBef>
                <a:spcPts val="100"/>
              </a:spcBef>
            </a:pPr>
            <a:r>
              <a:rPr sz="2250" spc="95" dirty="0">
                <a:latin typeface="Verdana"/>
                <a:cs typeface="Verdana"/>
              </a:rPr>
              <a:t>Created</a:t>
            </a:r>
            <a:r>
              <a:rPr sz="2250" spc="-22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a</a:t>
            </a:r>
            <a:r>
              <a:rPr sz="2250" spc="-220" dirty="0">
                <a:latin typeface="Verdana"/>
                <a:cs typeface="Verdana"/>
              </a:rPr>
              <a:t> </a:t>
            </a:r>
            <a:r>
              <a:rPr sz="2250" spc="70" dirty="0">
                <a:latin typeface="Verdana"/>
                <a:cs typeface="Verdana"/>
              </a:rPr>
              <a:t>boxplot</a:t>
            </a:r>
            <a:r>
              <a:rPr sz="2250" spc="-220" dirty="0">
                <a:latin typeface="Verdana"/>
                <a:cs typeface="Verdana"/>
              </a:rPr>
              <a:t> </a:t>
            </a:r>
            <a:r>
              <a:rPr sz="2250" spc="95" dirty="0">
                <a:latin typeface="Verdana"/>
                <a:cs typeface="Verdana"/>
              </a:rPr>
              <a:t>to</a:t>
            </a:r>
            <a:r>
              <a:rPr sz="2250" spc="-220" dirty="0">
                <a:latin typeface="Verdana"/>
                <a:cs typeface="Verdana"/>
              </a:rPr>
              <a:t> </a:t>
            </a:r>
            <a:r>
              <a:rPr sz="2250" spc="65" dirty="0">
                <a:latin typeface="Verdana"/>
                <a:cs typeface="Verdana"/>
              </a:rPr>
              <a:t>show</a:t>
            </a:r>
            <a:r>
              <a:rPr sz="2250" spc="-225" dirty="0">
                <a:latin typeface="Verdana"/>
                <a:cs typeface="Verdana"/>
              </a:rPr>
              <a:t> </a:t>
            </a:r>
            <a:r>
              <a:rPr sz="2250" spc="45" dirty="0">
                <a:latin typeface="Verdana"/>
                <a:cs typeface="Verdana"/>
              </a:rPr>
              <a:t>the </a:t>
            </a:r>
            <a:r>
              <a:rPr sz="2250" spc="50" dirty="0">
                <a:latin typeface="Verdana"/>
                <a:cs typeface="Verdana"/>
              </a:rPr>
              <a:t>distribution</a:t>
            </a:r>
            <a:r>
              <a:rPr sz="2250" spc="-185" dirty="0">
                <a:latin typeface="Verdana"/>
                <a:cs typeface="Verdana"/>
              </a:rPr>
              <a:t> </a:t>
            </a:r>
            <a:r>
              <a:rPr sz="2250" spc="120" dirty="0">
                <a:latin typeface="Verdana"/>
                <a:cs typeface="Verdana"/>
              </a:rPr>
              <a:t>of</a:t>
            </a:r>
            <a:r>
              <a:rPr sz="2250" spc="-185" dirty="0">
                <a:latin typeface="Verdana"/>
                <a:cs typeface="Verdana"/>
              </a:rPr>
              <a:t> </a:t>
            </a:r>
            <a:r>
              <a:rPr sz="2250" dirty="0">
                <a:latin typeface="Verdana"/>
                <a:cs typeface="Verdana"/>
              </a:rPr>
              <a:t>data,</a:t>
            </a:r>
            <a:r>
              <a:rPr sz="2250" spc="-180" dirty="0">
                <a:latin typeface="Verdana"/>
                <a:cs typeface="Verdana"/>
              </a:rPr>
              <a:t> </a:t>
            </a:r>
            <a:r>
              <a:rPr sz="2250" spc="-10" dirty="0">
                <a:latin typeface="Verdana"/>
                <a:cs typeface="Verdana"/>
              </a:rPr>
              <a:t>outlier(s),</a:t>
            </a:r>
            <a:r>
              <a:rPr sz="2250" spc="-185" dirty="0">
                <a:latin typeface="Verdana"/>
                <a:cs typeface="Verdana"/>
              </a:rPr>
              <a:t> </a:t>
            </a:r>
            <a:r>
              <a:rPr sz="2250" spc="-10" dirty="0">
                <a:latin typeface="Verdana"/>
                <a:cs typeface="Verdana"/>
              </a:rPr>
              <a:t>mean, </a:t>
            </a:r>
            <a:r>
              <a:rPr sz="2250" spc="70" dirty="0">
                <a:latin typeface="Verdana"/>
                <a:cs typeface="Verdana"/>
              </a:rPr>
              <a:t>and</a:t>
            </a:r>
            <a:r>
              <a:rPr sz="2250" spc="-229" dirty="0">
                <a:latin typeface="Verdana"/>
                <a:cs typeface="Verdana"/>
              </a:rPr>
              <a:t> </a:t>
            </a:r>
            <a:r>
              <a:rPr sz="2250" spc="55" dirty="0">
                <a:latin typeface="Verdana"/>
                <a:cs typeface="Verdana"/>
              </a:rPr>
              <a:t>median</a:t>
            </a:r>
            <a:r>
              <a:rPr sz="2250" spc="-225" dirty="0">
                <a:latin typeface="Verdana"/>
                <a:cs typeface="Verdana"/>
              </a:rPr>
              <a:t> </a:t>
            </a:r>
            <a:r>
              <a:rPr sz="2250" spc="80" dirty="0">
                <a:latin typeface="Verdana"/>
                <a:cs typeface="Verdana"/>
              </a:rPr>
              <a:t>for</a:t>
            </a:r>
            <a:r>
              <a:rPr sz="2250" spc="-229" dirty="0">
                <a:latin typeface="Verdana"/>
                <a:cs typeface="Verdana"/>
              </a:rPr>
              <a:t> </a:t>
            </a:r>
            <a:r>
              <a:rPr sz="2250" spc="70" dirty="0">
                <a:latin typeface="Verdana"/>
                <a:cs typeface="Verdana"/>
              </a:rPr>
              <a:t>the</a:t>
            </a:r>
            <a:r>
              <a:rPr sz="2250" spc="-225" dirty="0">
                <a:latin typeface="Verdana"/>
                <a:cs typeface="Verdana"/>
              </a:rPr>
              <a:t> </a:t>
            </a:r>
            <a:r>
              <a:rPr sz="2250" spc="70" dirty="0">
                <a:latin typeface="Verdana"/>
                <a:cs typeface="Verdana"/>
              </a:rPr>
              <a:t>cities</a:t>
            </a:r>
            <a:r>
              <a:rPr sz="2250" spc="-229" dirty="0">
                <a:latin typeface="Verdana"/>
                <a:cs typeface="Verdana"/>
              </a:rPr>
              <a:t> </a:t>
            </a:r>
            <a:r>
              <a:rPr sz="2250" spc="-25" dirty="0">
                <a:latin typeface="Verdana"/>
                <a:cs typeface="Verdana"/>
              </a:rPr>
              <a:t>in </a:t>
            </a:r>
            <a:r>
              <a:rPr sz="2250" spc="55" dirty="0">
                <a:latin typeface="Verdana"/>
                <a:cs typeface="Verdana"/>
              </a:rPr>
              <a:t>California</a:t>
            </a:r>
            <a:r>
              <a:rPr sz="2250" spc="-229" dirty="0">
                <a:latin typeface="Verdana"/>
                <a:cs typeface="Verdana"/>
              </a:rPr>
              <a:t> </a:t>
            </a:r>
            <a:r>
              <a:rPr sz="2250" spc="85" dirty="0">
                <a:latin typeface="Verdana"/>
                <a:cs typeface="Verdana"/>
              </a:rPr>
              <a:t>based</a:t>
            </a:r>
            <a:r>
              <a:rPr sz="2250" spc="-229" dirty="0">
                <a:latin typeface="Verdana"/>
                <a:cs typeface="Verdana"/>
              </a:rPr>
              <a:t> </a:t>
            </a:r>
            <a:r>
              <a:rPr sz="2250" spc="65" dirty="0">
                <a:latin typeface="Verdana"/>
                <a:cs typeface="Verdana"/>
              </a:rPr>
              <a:t>on</a:t>
            </a:r>
            <a:r>
              <a:rPr sz="2250" spc="-229" dirty="0">
                <a:latin typeface="Verdana"/>
                <a:cs typeface="Verdana"/>
              </a:rPr>
              <a:t> </a:t>
            </a:r>
            <a:r>
              <a:rPr sz="2250" spc="70" dirty="0">
                <a:latin typeface="Verdana"/>
                <a:cs typeface="Verdana"/>
              </a:rPr>
              <a:t>the</a:t>
            </a:r>
            <a:r>
              <a:rPr sz="2250" spc="-229" dirty="0">
                <a:latin typeface="Verdana"/>
                <a:cs typeface="Verdana"/>
              </a:rPr>
              <a:t> </a:t>
            </a:r>
            <a:r>
              <a:rPr sz="2250" spc="45" dirty="0">
                <a:latin typeface="Verdana"/>
                <a:cs typeface="Verdana"/>
              </a:rPr>
              <a:t>prevalence </a:t>
            </a:r>
            <a:r>
              <a:rPr sz="2250" spc="60" dirty="0">
                <a:latin typeface="Verdana"/>
                <a:cs typeface="Verdana"/>
              </a:rPr>
              <a:t>population</a:t>
            </a:r>
            <a:r>
              <a:rPr sz="2250" spc="-225" dirty="0">
                <a:latin typeface="Verdana"/>
                <a:cs typeface="Verdana"/>
              </a:rPr>
              <a:t> </a:t>
            </a:r>
            <a:r>
              <a:rPr sz="2250" spc="120" dirty="0">
                <a:latin typeface="Verdana"/>
                <a:cs typeface="Verdana"/>
              </a:rPr>
              <a:t>of</a:t>
            </a:r>
            <a:r>
              <a:rPr sz="2250" spc="-220" dirty="0">
                <a:latin typeface="Verdana"/>
                <a:cs typeface="Verdana"/>
              </a:rPr>
              <a:t> </a:t>
            </a:r>
            <a:r>
              <a:rPr sz="2250" spc="-10" dirty="0">
                <a:latin typeface="Verdana"/>
                <a:cs typeface="Verdana"/>
              </a:rPr>
              <a:t>diabetes.</a:t>
            </a:r>
            <a:endParaRPr sz="2250">
              <a:latin typeface="Verdana"/>
              <a:cs typeface="Verdana"/>
            </a:endParaRPr>
          </a:p>
          <a:p>
            <a:pPr marL="104139" marR="96520" algn="ctr">
              <a:lnSpc>
                <a:spcPct val="114399"/>
              </a:lnSpc>
              <a:spcBef>
                <a:spcPts val="2585"/>
              </a:spcBef>
            </a:pPr>
            <a:r>
              <a:rPr sz="2350" dirty="0">
                <a:latin typeface="Verdana"/>
                <a:cs typeface="Verdana"/>
              </a:rPr>
              <a:t>The</a:t>
            </a:r>
            <a:r>
              <a:rPr sz="2350" spc="-100" dirty="0">
                <a:latin typeface="Verdana"/>
                <a:cs typeface="Verdana"/>
              </a:rPr>
              <a:t> </a:t>
            </a:r>
            <a:r>
              <a:rPr sz="2350" spc="70" dirty="0">
                <a:latin typeface="Verdana"/>
                <a:cs typeface="Verdana"/>
              </a:rPr>
              <a:t>boxplot</a:t>
            </a:r>
            <a:r>
              <a:rPr sz="2350" spc="-100" dirty="0">
                <a:latin typeface="Verdana"/>
                <a:cs typeface="Verdana"/>
              </a:rPr>
              <a:t> </a:t>
            </a:r>
            <a:r>
              <a:rPr sz="2350" dirty="0">
                <a:latin typeface="Verdana"/>
                <a:cs typeface="Verdana"/>
              </a:rPr>
              <a:t>analysis</a:t>
            </a:r>
            <a:r>
              <a:rPr sz="2350" spc="-95" dirty="0">
                <a:latin typeface="Verdana"/>
                <a:cs typeface="Verdana"/>
              </a:rPr>
              <a:t> </a:t>
            </a:r>
            <a:r>
              <a:rPr sz="2350" dirty="0">
                <a:latin typeface="Verdana"/>
                <a:cs typeface="Verdana"/>
              </a:rPr>
              <a:t>revealed</a:t>
            </a:r>
            <a:r>
              <a:rPr sz="2350" spc="-100" dirty="0">
                <a:latin typeface="Verdana"/>
                <a:cs typeface="Verdana"/>
              </a:rPr>
              <a:t> </a:t>
            </a:r>
            <a:r>
              <a:rPr sz="2350" spc="50" dirty="0">
                <a:latin typeface="Verdana"/>
                <a:cs typeface="Verdana"/>
              </a:rPr>
              <a:t>that </a:t>
            </a:r>
            <a:r>
              <a:rPr sz="2350" spc="60" dirty="0">
                <a:latin typeface="Verdana"/>
                <a:cs typeface="Verdana"/>
              </a:rPr>
              <a:t>there</a:t>
            </a:r>
            <a:r>
              <a:rPr sz="2350" spc="-80" dirty="0">
                <a:latin typeface="Verdana"/>
                <a:cs typeface="Verdana"/>
              </a:rPr>
              <a:t> </a:t>
            </a:r>
            <a:r>
              <a:rPr sz="2350" dirty="0">
                <a:latin typeface="Verdana"/>
                <a:cs typeface="Verdana"/>
              </a:rPr>
              <a:t>are</a:t>
            </a:r>
            <a:r>
              <a:rPr sz="2350" spc="-75" dirty="0">
                <a:latin typeface="Verdana"/>
                <a:cs typeface="Verdana"/>
              </a:rPr>
              <a:t> </a:t>
            </a:r>
            <a:r>
              <a:rPr sz="2350" dirty="0">
                <a:latin typeface="Verdana"/>
                <a:cs typeface="Verdana"/>
              </a:rPr>
              <a:t>approximately</a:t>
            </a:r>
            <a:r>
              <a:rPr sz="2350" spc="-75" dirty="0">
                <a:latin typeface="Verdana"/>
                <a:cs typeface="Verdana"/>
              </a:rPr>
              <a:t> </a:t>
            </a:r>
            <a:r>
              <a:rPr sz="2350" spc="-340" dirty="0">
                <a:latin typeface="Verdana"/>
                <a:cs typeface="Verdana"/>
              </a:rPr>
              <a:t>14</a:t>
            </a:r>
            <a:r>
              <a:rPr sz="2350" spc="-75" dirty="0">
                <a:latin typeface="Verdana"/>
                <a:cs typeface="Verdana"/>
              </a:rPr>
              <a:t> </a:t>
            </a:r>
            <a:r>
              <a:rPr sz="2350" spc="-10" dirty="0">
                <a:latin typeface="Verdana"/>
                <a:cs typeface="Verdana"/>
              </a:rPr>
              <a:t>outlier </a:t>
            </a:r>
            <a:r>
              <a:rPr sz="2350" spc="75" dirty="0">
                <a:latin typeface="Verdana"/>
                <a:cs typeface="Verdana"/>
              </a:rPr>
              <a:t>cities</a:t>
            </a:r>
            <a:r>
              <a:rPr sz="2350" spc="-180" dirty="0">
                <a:latin typeface="Verdana"/>
                <a:cs typeface="Verdana"/>
              </a:rPr>
              <a:t> </a:t>
            </a:r>
            <a:r>
              <a:rPr sz="2350" spc="55" dirty="0">
                <a:latin typeface="Verdana"/>
                <a:cs typeface="Verdana"/>
              </a:rPr>
              <a:t>with</a:t>
            </a:r>
            <a:r>
              <a:rPr sz="2350" spc="-175" dirty="0">
                <a:latin typeface="Verdana"/>
                <a:cs typeface="Verdana"/>
              </a:rPr>
              <a:t> </a:t>
            </a:r>
            <a:r>
              <a:rPr sz="2350" dirty="0">
                <a:latin typeface="Verdana"/>
                <a:cs typeface="Verdana"/>
              </a:rPr>
              <a:t>a</a:t>
            </a:r>
            <a:r>
              <a:rPr sz="2350" spc="-175" dirty="0">
                <a:latin typeface="Verdana"/>
                <a:cs typeface="Verdana"/>
              </a:rPr>
              <a:t> </a:t>
            </a:r>
            <a:r>
              <a:rPr sz="2350" dirty="0">
                <a:latin typeface="Verdana"/>
                <a:cs typeface="Verdana"/>
              </a:rPr>
              <a:t>higher</a:t>
            </a:r>
            <a:r>
              <a:rPr sz="2350" spc="-180" dirty="0">
                <a:latin typeface="Verdana"/>
                <a:cs typeface="Verdana"/>
              </a:rPr>
              <a:t> </a:t>
            </a:r>
            <a:r>
              <a:rPr sz="2350" spc="50" dirty="0">
                <a:latin typeface="Verdana"/>
                <a:cs typeface="Verdana"/>
              </a:rPr>
              <a:t>prevalence </a:t>
            </a:r>
            <a:r>
              <a:rPr sz="2350" spc="55" dirty="0">
                <a:latin typeface="Verdana"/>
                <a:cs typeface="Verdana"/>
              </a:rPr>
              <a:t>population</a:t>
            </a:r>
            <a:r>
              <a:rPr sz="2350" spc="-220" dirty="0">
                <a:latin typeface="Verdana"/>
                <a:cs typeface="Verdana"/>
              </a:rPr>
              <a:t> </a:t>
            </a:r>
            <a:r>
              <a:rPr sz="2350" spc="130" dirty="0">
                <a:latin typeface="Verdana"/>
                <a:cs typeface="Verdana"/>
              </a:rPr>
              <a:t>of</a:t>
            </a:r>
            <a:r>
              <a:rPr sz="2350" spc="-220" dirty="0">
                <a:latin typeface="Verdana"/>
                <a:cs typeface="Verdana"/>
              </a:rPr>
              <a:t> </a:t>
            </a:r>
            <a:r>
              <a:rPr sz="2350" spc="75" dirty="0">
                <a:latin typeface="Verdana"/>
                <a:cs typeface="Verdana"/>
              </a:rPr>
              <a:t>diabetes</a:t>
            </a:r>
            <a:r>
              <a:rPr sz="2350" spc="-215" dirty="0">
                <a:latin typeface="Verdana"/>
                <a:cs typeface="Verdana"/>
              </a:rPr>
              <a:t> </a:t>
            </a:r>
            <a:r>
              <a:rPr sz="2350" spc="70" dirty="0">
                <a:latin typeface="Verdana"/>
                <a:cs typeface="Verdana"/>
              </a:rPr>
              <a:t>that</a:t>
            </a:r>
            <a:r>
              <a:rPr sz="2350" spc="-220" dirty="0">
                <a:latin typeface="Verdana"/>
                <a:cs typeface="Verdana"/>
              </a:rPr>
              <a:t> </a:t>
            </a:r>
            <a:r>
              <a:rPr sz="2350" spc="-10" dirty="0">
                <a:latin typeface="Verdana"/>
                <a:cs typeface="Verdana"/>
              </a:rPr>
              <a:t>falls </a:t>
            </a:r>
            <a:r>
              <a:rPr sz="2350" spc="65" dirty="0">
                <a:latin typeface="Verdana"/>
                <a:cs typeface="Verdana"/>
              </a:rPr>
              <a:t>outside</a:t>
            </a:r>
            <a:r>
              <a:rPr sz="2350" spc="-215" dirty="0">
                <a:latin typeface="Verdana"/>
                <a:cs typeface="Verdana"/>
              </a:rPr>
              <a:t> </a:t>
            </a:r>
            <a:r>
              <a:rPr sz="2350" spc="75" dirty="0">
                <a:latin typeface="Verdana"/>
                <a:cs typeface="Verdana"/>
              </a:rPr>
              <a:t>the</a:t>
            </a:r>
            <a:r>
              <a:rPr sz="2350" spc="-210" dirty="0">
                <a:latin typeface="Verdana"/>
                <a:cs typeface="Verdana"/>
              </a:rPr>
              <a:t> </a:t>
            </a:r>
            <a:r>
              <a:rPr sz="2350" spc="60" dirty="0">
                <a:latin typeface="Verdana"/>
                <a:cs typeface="Verdana"/>
              </a:rPr>
              <a:t>0-</a:t>
            </a:r>
            <a:r>
              <a:rPr sz="2350" dirty="0">
                <a:latin typeface="Verdana"/>
                <a:cs typeface="Verdana"/>
              </a:rPr>
              <a:t>25,000</a:t>
            </a:r>
            <a:r>
              <a:rPr sz="2350" spc="-215" dirty="0">
                <a:latin typeface="Verdana"/>
                <a:cs typeface="Verdana"/>
              </a:rPr>
              <a:t> </a:t>
            </a:r>
            <a:r>
              <a:rPr sz="2350" spc="-10" dirty="0">
                <a:latin typeface="Verdana"/>
                <a:cs typeface="Verdana"/>
              </a:rPr>
              <a:t>range.</a:t>
            </a:r>
            <a:endParaRPr sz="23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650">
              <a:latin typeface="Verdana"/>
              <a:cs typeface="Verdana"/>
            </a:endParaRPr>
          </a:p>
          <a:p>
            <a:pPr marL="69215" marR="61594" algn="ctr">
              <a:lnSpc>
                <a:spcPct val="114399"/>
              </a:lnSpc>
            </a:pPr>
            <a:r>
              <a:rPr sz="2350" spc="50" dirty="0">
                <a:latin typeface="Verdana"/>
                <a:cs typeface="Verdana"/>
              </a:rPr>
              <a:t>These</a:t>
            </a:r>
            <a:r>
              <a:rPr sz="2350" spc="-204" dirty="0">
                <a:latin typeface="Verdana"/>
                <a:cs typeface="Verdana"/>
              </a:rPr>
              <a:t> </a:t>
            </a:r>
            <a:r>
              <a:rPr sz="2350" spc="75" dirty="0">
                <a:latin typeface="Verdana"/>
                <a:cs typeface="Verdana"/>
              </a:rPr>
              <a:t>cities</a:t>
            </a:r>
            <a:r>
              <a:rPr sz="2350" spc="-204" dirty="0">
                <a:latin typeface="Verdana"/>
                <a:cs typeface="Verdana"/>
              </a:rPr>
              <a:t> </a:t>
            </a:r>
            <a:r>
              <a:rPr sz="2350" dirty="0">
                <a:latin typeface="Verdana"/>
                <a:cs typeface="Verdana"/>
              </a:rPr>
              <a:t>are</a:t>
            </a:r>
            <a:r>
              <a:rPr sz="2350" spc="-200" dirty="0">
                <a:latin typeface="Verdana"/>
                <a:cs typeface="Verdana"/>
              </a:rPr>
              <a:t> </a:t>
            </a:r>
            <a:r>
              <a:rPr sz="2350" spc="-20" dirty="0">
                <a:latin typeface="Verdana"/>
                <a:cs typeface="Verdana"/>
              </a:rPr>
              <a:t>likely</a:t>
            </a:r>
            <a:r>
              <a:rPr sz="2350" spc="-204" dirty="0">
                <a:latin typeface="Verdana"/>
                <a:cs typeface="Verdana"/>
              </a:rPr>
              <a:t> </a:t>
            </a:r>
            <a:r>
              <a:rPr sz="2350" spc="100" dirty="0">
                <a:latin typeface="Verdana"/>
                <a:cs typeface="Verdana"/>
              </a:rPr>
              <a:t>to</a:t>
            </a:r>
            <a:r>
              <a:rPr sz="2350" spc="-200" dirty="0">
                <a:latin typeface="Verdana"/>
                <a:cs typeface="Verdana"/>
              </a:rPr>
              <a:t> </a:t>
            </a:r>
            <a:r>
              <a:rPr sz="2350" dirty="0">
                <a:latin typeface="Verdana"/>
                <a:cs typeface="Verdana"/>
              </a:rPr>
              <a:t>have</a:t>
            </a:r>
            <a:r>
              <a:rPr sz="2350" spc="-204" dirty="0">
                <a:latin typeface="Verdana"/>
                <a:cs typeface="Verdana"/>
              </a:rPr>
              <a:t> </a:t>
            </a:r>
            <a:r>
              <a:rPr sz="2350" spc="-50" dirty="0">
                <a:latin typeface="Verdana"/>
                <a:cs typeface="Verdana"/>
              </a:rPr>
              <a:t>a </a:t>
            </a:r>
            <a:r>
              <a:rPr sz="2350" dirty="0">
                <a:latin typeface="Verdana"/>
                <a:cs typeface="Verdana"/>
              </a:rPr>
              <a:t>higher</a:t>
            </a:r>
            <a:r>
              <a:rPr sz="2350" spc="-180" dirty="0">
                <a:latin typeface="Verdana"/>
                <a:cs typeface="Verdana"/>
              </a:rPr>
              <a:t> </a:t>
            </a:r>
            <a:r>
              <a:rPr sz="2350" spc="55" dirty="0">
                <a:latin typeface="Verdana"/>
                <a:cs typeface="Verdana"/>
              </a:rPr>
              <a:t>number</a:t>
            </a:r>
            <a:r>
              <a:rPr sz="2350" spc="-180" dirty="0">
                <a:latin typeface="Verdana"/>
                <a:cs typeface="Verdana"/>
              </a:rPr>
              <a:t> </a:t>
            </a:r>
            <a:r>
              <a:rPr sz="2350" spc="130" dirty="0">
                <a:latin typeface="Verdana"/>
                <a:cs typeface="Verdana"/>
              </a:rPr>
              <a:t>of</a:t>
            </a:r>
            <a:r>
              <a:rPr sz="2350" spc="-175" dirty="0">
                <a:latin typeface="Verdana"/>
                <a:cs typeface="Verdana"/>
              </a:rPr>
              <a:t> </a:t>
            </a:r>
            <a:r>
              <a:rPr sz="2350" spc="85" dirty="0">
                <a:latin typeface="Verdana"/>
                <a:cs typeface="Verdana"/>
              </a:rPr>
              <a:t>people</a:t>
            </a:r>
            <a:r>
              <a:rPr sz="2350" spc="-180" dirty="0">
                <a:latin typeface="Verdana"/>
                <a:cs typeface="Verdana"/>
              </a:rPr>
              <a:t> </a:t>
            </a:r>
            <a:r>
              <a:rPr sz="2350" spc="35" dirty="0">
                <a:latin typeface="Verdana"/>
                <a:cs typeface="Verdana"/>
              </a:rPr>
              <a:t>with </a:t>
            </a:r>
            <a:r>
              <a:rPr sz="2350" spc="75" dirty="0">
                <a:latin typeface="Verdana"/>
                <a:cs typeface="Verdana"/>
              </a:rPr>
              <a:t>diabetes</a:t>
            </a:r>
            <a:r>
              <a:rPr sz="2350" spc="-240" dirty="0">
                <a:latin typeface="Verdana"/>
                <a:cs typeface="Verdana"/>
              </a:rPr>
              <a:t> </a:t>
            </a:r>
            <a:r>
              <a:rPr sz="2350" spc="100" dirty="0">
                <a:latin typeface="Verdana"/>
                <a:cs typeface="Verdana"/>
              </a:rPr>
              <a:t>compared</a:t>
            </a:r>
            <a:r>
              <a:rPr sz="2350" spc="-240" dirty="0">
                <a:latin typeface="Verdana"/>
                <a:cs typeface="Verdana"/>
              </a:rPr>
              <a:t> </a:t>
            </a:r>
            <a:r>
              <a:rPr sz="2350" spc="100" dirty="0">
                <a:latin typeface="Verdana"/>
                <a:cs typeface="Verdana"/>
              </a:rPr>
              <a:t>to</a:t>
            </a:r>
            <a:r>
              <a:rPr sz="2350" spc="-240" dirty="0">
                <a:latin typeface="Verdana"/>
                <a:cs typeface="Verdana"/>
              </a:rPr>
              <a:t> </a:t>
            </a:r>
            <a:r>
              <a:rPr sz="2350" spc="65" dirty="0">
                <a:latin typeface="Verdana"/>
                <a:cs typeface="Verdana"/>
              </a:rPr>
              <a:t>other</a:t>
            </a:r>
            <a:r>
              <a:rPr sz="2350" spc="-235" dirty="0">
                <a:latin typeface="Verdana"/>
                <a:cs typeface="Verdana"/>
              </a:rPr>
              <a:t> </a:t>
            </a:r>
            <a:r>
              <a:rPr sz="2350" spc="-10" dirty="0">
                <a:latin typeface="Verdana"/>
                <a:cs typeface="Verdana"/>
              </a:rPr>
              <a:t>cities.</a:t>
            </a:r>
            <a:endParaRPr sz="2350">
              <a:latin typeface="Verdana"/>
              <a:cs typeface="Verdana"/>
            </a:endParaRPr>
          </a:p>
          <a:p>
            <a:pPr marL="12700" marR="5080" algn="ctr">
              <a:lnSpc>
                <a:spcPts val="3220"/>
              </a:lnSpc>
              <a:spcBef>
                <a:spcPts val="120"/>
              </a:spcBef>
            </a:pPr>
            <a:r>
              <a:rPr sz="2350" spc="130" dirty="0">
                <a:latin typeface="Verdana"/>
                <a:cs typeface="Verdana"/>
              </a:rPr>
              <a:t>We</a:t>
            </a:r>
            <a:r>
              <a:rPr sz="2350" spc="-240" dirty="0">
                <a:latin typeface="Verdana"/>
                <a:cs typeface="Verdana"/>
              </a:rPr>
              <a:t> </a:t>
            </a:r>
            <a:r>
              <a:rPr sz="2350" spc="110" dirty="0">
                <a:latin typeface="Verdana"/>
                <a:cs typeface="Verdana"/>
              </a:rPr>
              <a:t>can</a:t>
            </a:r>
            <a:r>
              <a:rPr sz="2350" spc="-235" dirty="0">
                <a:latin typeface="Verdana"/>
                <a:cs typeface="Verdana"/>
              </a:rPr>
              <a:t> </a:t>
            </a:r>
            <a:r>
              <a:rPr sz="2350" dirty="0">
                <a:latin typeface="Verdana"/>
                <a:cs typeface="Verdana"/>
              </a:rPr>
              <a:t>visualize</a:t>
            </a:r>
            <a:r>
              <a:rPr sz="2350" spc="-240" dirty="0">
                <a:latin typeface="Verdana"/>
                <a:cs typeface="Verdana"/>
              </a:rPr>
              <a:t> </a:t>
            </a:r>
            <a:r>
              <a:rPr sz="2350" spc="70" dirty="0">
                <a:latin typeface="Verdana"/>
                <a:cs typeface="Verdana"/>
              </a:rPr>
              <a:t>these</a:t>
            </a:r>
            <a:r>
              <a:rPr sz="2350" spc="-235" dirty="0">
                <a:latin typeface="Verdana"/>
                <a:cs typeface="Verdana"/>
              </a:rPr>
              <a:t> </a:t>
            </a:r>
            <a:r>
              <a:rPr sz="2350" spc="75" dirty="0">
                <a:latin typeface="Verdana"/>
                <a:cs typeface="Verdana"/>
              </a:rPr>
              <a:t>cities</a:t>
            </a:r>
            <a:r>
              <a:rPr sz="2350" spc="-235" dirty="0">
                <a:latin typeface="Verdana"/>
                <a:cs typeface="Verdana"/>
              </a:rPr>
              <a:t> </a:t>
            </a:r>
            <a:r>
              <a:rPr sz="2350" spc="65" dirty="0">
                <a:latin typeface="Verdana"/>
                <a:cs typeface="Verdana"/>
              </a:rPr>
              <a:t>on</a:t>
            </a:r>
            <a:r>
              <a:rPr sz="2350" spc="-240" dirty="0">
                <a:latin typeface="Verdana"/>
                <a:cs typeface="Verdana"/>
              </a:rPr>
              <a:t> </a:t>
            </a:r>
            <a:r>
              <a:rPr sz="2350" spc="-50" dirty="0">
                <a:latin typeface="Verdana"/>
                <a:cs typeface="Verdana"/>
              </a:rPr>
              <a:t>a </a:t>
            </a:r>
            <a:r>
              <a:rPr sz="2350" spc="65" dirty="0">
                <a:latin typeface="Verdana"/>
                <a:cs typeface="Verdana"/>
              </a:rPr>
              <a:t>heat</a:t>
            </a:r>
            <a:r>
              <a:rPr sz="2350" spc="-190" dirty="0">
                <a:latin typeface="Verdana"/>
                <a:cs typeface="Verdana"/>
              </a:rPr>
              <a:t> </a:t>
            </a:r>
            <a:r>
              <a:rPr sz="2350" dirty="0">
                <a:latin typeface="Verdana"/>
                <a:cs typeface="Verdana"/>
              </a:rPr>
              <a:t>map,</a:t>
            </a:r>
            <a:r>
              <a:rPr sz="2350" spc="-180" dirty="0">
                <a:latin typeface="Verdana"/>
                <a:cs typeface="Verdana"/>
              </a:rPr>
              <a:t> </a:t>
            </a:r>
            <a:r>
              <a:rPr sz="2350" spc="55" dirty="0">
                <a:latin typeface="Verdana"/>
                <a:cs typeface="Verdana"/>
              </a:rPr>
              <a:t>where</a:t>
            </a:r>
            <a:r>
              <a:rPr sz="2350" spc="-190" dirty="0">
                <a:latin typeface="Verdana"/>
                <a:cs typeface="Verdana"/>
              </a:rPr>
              <a:t> </a:t>
            </a:r>
            <a:r>
              <a:rPr sz="2350" spc="75" dirty="0">
                <a:latin typeface="Verdana"/>
                <a:cs typeface="Verdana"/>
              </a:rPr>
              <a:t>the</a:t>
            </a:r>
            <a:r>
              <a:rPr sz="2350" spc="-185" dirty="0">
                <a:latin typeface="Verdana"/>
                <a:cs typeface="Verdana"/>
              </a:rPr>
              <a:t> </a:t>
            </a:r>
            <a:r>
              <a:rPr sz="2350" dirty="0">
                <a:latin typeface="Verdana"/>
                <a:cs typeface="Verdana"/>
              </a:rPr>
              <a:t>darker</a:t>
            </a:r>
            <a:r>
              <a:rPr sz="2350" spc="-190" dirty="0">
                <a:latin typeface="Verdana"/>
                <a:cs typeface="Verdana"/>
              </a:rPr>
              <a:t> </a:t>
            </a:r>
            <a:r>
              <a:rPr sz="2350" spc="55" dirty="0">
                <a:latin typeface="Verdana"/>
                <a:cs typeface="Verdana"/>
              </a:rPr>
              <a:t>shades </a:t>
            </a:r>
            <a:r>
              <a:rPr sz="2350" spc="60" dirty="0">
                <a:latin typeface="Verdana"/>
                <a:cs typeface="Verdana"/>
              </a:rPr>
              <a:t>represent</a:t>
            </a:r>
            <a:r>
              <a:rPr sz="2350" spc="-105" dirty="0">
                <a:latin typeface="Verdana"/>
                <a:cs typeface="Verdana"/>
              </a:rPr>
              <a:t> </a:t>
            </a:r>
            <a:r>
              <a:rPr sz="2350" dirty="0">
                <a:latin typeface="Verdana"/>
                <a:cs typeface="Verdana"/>
              </a:rPr>
              <a:t>higher</a:t>
            </a:r>
            <a:r>
              <a:rPr sz="2350" spc="-105" dirty="0">
                <a:latin typeface="Verdana"/>
                <a:cs typeface="Verdana"/>
              </a:rPr>
              <a:t> </a:t>
            </a:r>
            <a:r>
              <a:rPr sz="2350" spc="50" dirty="0">
                <a:latin typeface="Verdana"/>
                <a:cs typeface="Verdana"/>
              </a:rPr>
              <a:t>prevalence </a:t>
            </a:r>
            <a:r>
              <a:rPr sz="2350" spc="-10" dirty="0">
                <a:latin typeface="Verdana"/>
                <a:cs typeface="Verdana"/>
              </a:rPr>
              <a:t>population.</a:t>
            </a:r>
            <a:endParaRPr sz="2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96418"/>
            <a:ext cx="18288000" cy="5524500"/>
            <a:chOff x="0" y="3896418"/>
            <a:chExt cx="18288000" cy="5524500"/>
          </a:xfrm>
        </p:grpSpPr>
        <p:sp>
          <p:nvSpPr>
            <p:cNvPr id="3" name="object 3"/>
            <p:cNvSpPr/>
            <p:nvPr/>
          </p:nvSpPr>
          <p:spPr>
            <a:xfrm>
              <a:off x="0" y="3896418"/>
              <a:ext cx="18288000" cy="5524500"/>
            </a:xfrm>
            <a:custGeom>
              <a:avLst/>
              <a:gdLst/>
              <a:ahLst/>
              <a:cxnLst/>
              <a:rect l="l" t="t" r="r" b="b"/>
              <a:pathLst>
                <a:path w="18288000" h="5524500">
                  <a:moveTo>
                    <a:pt x="18287999" y="0"/>
                  </a:moveTo>
                  <a:lnTo>
                    <a:pt x="18287999" y="5524341"/>
                  </a:lnTo>
                  <a:lnTo>
                    <a:pt x="0" y="5524341"/>
                  </a:lnTo>
                  <a:lnTo>
                    <a:pt x="0" y="0"/>
                  </a:lnTo>
                  <a:lnTo>
                    <a:pt x="18287999" y="0"/>
                  </a:lnTo>
                  <a:close/>
                </a:path>
              </a:pathLst>
            </a:custGeom>
            <a:solidFill>
              <a:srgbClr val="2E3B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518258"/>
              <a:ext cx="741045" cy="2423795"/>
            </a:xfrm>
            <a:custGeom>
              <a:avLst/>
              <a:gdLst/>
              <a:ahLst/>
              <a:cxnLst/>
              <a:rect l="l" t="t" r="r" b="b"/>
              <a:pathLst>
                <a:path w="741045" h="2423795">
                  <a:moveTo>
                    <a:pt x="740472" y="2423215"/>
                  </a:moveTo>
                  <a:lnTo>
                    <a:pt x="0" y="2423215"/>
                  </a:lnTo>
                  <a:lnTo>
                    <a:pt x="0" y="0"/>
                  </a:lnTo>
                  <a:lnTo>
                    <a:pt x="63410" y="8231"/>
                  </a:lnTo>
                  <a:lnTo>
                    <a:pt x="109106" y="17574"/>
                  </a:lnTo>
                  <a:lnTo>
                    <a:pt x="153841" y="29415"/>
                  </a:lnTo>
                  <a:lnTo>
                    <a:pt x="197538" y="43677"/>
                  </a:lnTo>
                  <a:lnTo>
                    <a:pt x="240119" y="60283"/>
                  </a:lnTo>
                  <a:lnTo>
                    <a:pt x="281509" y="79156"/>
                  </a:lnTo>
                  <a:lnTo>
                    <a:pt x="321629" y="100221"/>
                  </a:lnTo>
                  <a:lnTo>
                    <a:pt x="360403" y="123399"/>
                  </a:lnTo>
                  <a:lnTo>
                    <a:pt x="397754" y="148614"/>
                  </a:lnTo>
                  <a:lnTo>
                    <a:pt x="433606" y="175790"/>
                  </a:lnTo>
                  <a:lnTo>
                    <a:pt x="467880" y="204849"/>
                  </a:lnTo>
                  <a:lnTo>
                    <a:pt x="500501" y="235715"/>
                  </a:lnTo>
                  <a:lnTo>
                    <a:pt x="531392" y="268312"/>
                  </a:lnTo>
                  <a:lnTo>
                    <a:pt x="560474" y="302562"/>
                  </a:lnTo>
                  <a:lnTo>
                    <a:pt x="587672" y="338388"/>
                  </a:lnTo>
                  <a:lnTo>
                    <a:pt x="612909" y="375714"/>
                  </a:lnTo>
                  <a:lnTo>
                    <a:pt x="636107" y="414464"/>
                  </a:lnTo>
                  <a:lnTo>
                    <a:pt x="657190" y="454559"/>
                  </a:lnTo>
                  <a:lnTo>
                    <a:pt x="676081" y="495924"/>
                  </a:lnTo>
                  <a:lnTo>
                    <a:pt x="692703" y="538483"/>
                  </a:lnTo>
                  <a:lnTo>
                    <a:pt x="706978" y="582157"/>
                  </a:lnTo>
                  <a:lnTo>
                    <a:pt x="718831" y="626870"/>
                  </a:lnTo>
                  <a:lnTo>
                    <a:pt x="728183" y="672546"/>
                  </a:lnTo>
                  <a:lnTo>
                    <a:pt x="734959" y="719108"/>
                  </a:lnTo>
                  <a:lnTo>
                    <a:pt x="739081" y="766479"/>
                  </a:lnTo>
                  <a:lnTo>
                    <a:pt x="740472" y="814582"/>
                  </a:lnTo>
                  <a:lnTo>
                    <a:pt x="72684" y="814582"/>
                  </a:lnTo>
                  <a:lnTo>
                    <a:pt x="119686" y="824800"/>
                  </a:lnTo>
                  <a:lnTo>
                    <a:pt x="165643" y="837664"/>
                  </a:lnTo>
                  <a:lnTo>
                    <a:pt x="210471" y="853088"/>
                  </a:lnTo>
                  <a:lnTo>
                    <a:pt x="254084" y="870989"/>
                  </a:lnTo>
                  <a:lnTo>
                    <a:pt x="296397" y="891282"/>
                  </a:lnTo>
                  <a:lnTo>
                    <a:pt x="337326" y="913882"/>
                  </a:lnTo>
                  <a:lnTo>
                    <a:pt x="376785" y="938705"/>
                  </a:lnTo>
                  <a:lnTo>
                    <a:pt x="414690" y="965666"/>
                  </a:lnTo>
                  <a:lnTo>
                    <a:pt x="450956" y="994681"/>
                  </a:lnTo>
                  <a:lnTo>
                    <a:pt x="485497" y="1025664"/>
                  </a:lnTo>
                  <a:lnTo>
                    <a:pt x="518229" y="1058533"/>
                  </a:lnTo>
                  <a:lnTo>
                    <a:pt x="549067" y="1093201"/>
                  </a:lnTo>
                  <a:lnTo>
                    <a:pt x="577926" y="1129585"/>
                  </a:lnTo>
                  <a:lnTo>
                    <a:pt x="604721" y="1167600"/>
                  </a:lnTo>
                  <a:lnTo>
                    <a:pt x="629367" y="1207162"/>
                  </a:lnTo>
                  <a:lnTo>
                    <a:pt x="651780" y="1248185"/>
                  </a:lnTo>
                  <a:lnTo>
                    <a:pt x="671873" y="1290585"/>
                  </a:lnTo>
                  <a:lnTo>
                    <a:pt x="689563" y="1334279"/>
                  </a:lnTo>
                  <a:lnTo>
                    <a:pt x="704765" y="1379180"/>
                  </a:lnTo>
                  <a:lnTo>
                    <a:pt x="717393" y="1425206"/>
                  </a:lnTo>
                  <a:lnTo>
                    <a:pt x="727362" y="1472270"/>
                  </a:lnTo>
                  <a:lnTo>
                    <a:pt x="734589" y="1520289"/>
                  </a:lnTo>
                  <a:lnTo>
                    <a:pt x="738987" y="1569179"/>
                  </a:lnTo>
                  <a:lnTo>
                    <a:pt x="740472" y="1618853"/>
                  </a:lnTo>
                  <a:lnTo>
                    <a:pt x="72834" y="1618853"/>
                  </a:lnTo>
                  <a:lnTo>
                    <a:pt x="119836" y="1629082"/>
                  </a:lnTo>
                  <a:lnTo>
                    <a:pt x="165791" y="1641956"/>
                  </a:lnTo>
                  <a:lnTo>
                    <a:pt x="210615" y="1657391"/>
                  </a:lnTo>
                  <a:lnTo>
                    <a:pt x="254223" y="1675301"/>
                  </a:lnTo>
                  <a:lnTo>
                    <a:pt x="296531" y="1695602"/>
                  </a:lnTo>
                  <a:lnTo>
                    <a:pt x="337453" y="1718210"/>
                  </a:lnTo>
                  <a:lnTo>
                    <a:pt x="376905" y="1743040"/>
                  </a:lnTo>
                  <a:lnTo>
                    <a:pt x="414802" y="1770007"/>
                  </a:lnTo>
                  <a:lnTo>
                    <a:pt x="451058" y="1799028"/>
                  </a:lnTo>
                  <a:lnTo>
                    <a:pt x="485591" y="1830017"/>
                  </a:lnTo>
                  <a:lnTo>
                    <a:pt x="518314" y="1862890"/>
                  </a:lnTo>
                  <a:lnTo>
                    <a:pt x="549142" y="1897563"/>
                  </a:lnTo>
                  <a:lnTo>
                    <a:pt x="577992" y="1933950"/>
                  </a:lnTo>
                  <a:lnTo>
                    <a:pt x="604778" y="1971968"/>
                  </a:lnTo>
                  <a:lnTo>
                    <a:pt x="629415" y="2011532"/>
                  </a:lnTo>
                  <a:lnTo>
                    <a:pt x="651819" y="2052556"/>
                  </a:lnTo>
                  <a:lnTo>
                    <a:pt x="671904" y="2094958"/>
                  </a:lnTo>
                  <a:lnTo>
                    <a:pt x="689587" y="2138652"/>
                  </a:lnTo>
                  <a:lnTo>
                    <a:pt x="704782" y="2183553"/>
                  </a:lnTo>
                  <a:lnTo>
                    <a:pt x="717404" y="2229577"/>
                  </a:lnTo>
                  <a:lnTo>
                    <a:pt x="727369" y="2276640"/>
                  </a:lnTo>
                  <a:lnTo>
                    <a:pt x="734592" y="2324657"/>
                  </a:lnTo>
                  <a:lnTo>
                    <a:pt x="738988" y="2373544"/>
                  </a:lnTo>
                  <a:lnTo>
                    <a:pt x="740472" y="2423215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484669"/>
            <a:ext cx="299720" cy="781685"/>
          </a:xfrm>
          <a:custGeom>
            <a:avLst/>
            <a:gdLst/>
            <a:ahLst/>
            <a:cxnLst/>
            <a:rect l="l" t="t" r="r" b="b"/>
            <a:pathLst>
              <a:path w="299720" h="781685">
                <a:moveTo>
                  <a:pt x="299250" y="173405"/>
                </a:moveTo>
                <a:lnTo>
                  <a:pt x="298805" y="172681"/>
                </a:lnTo>
                <a:lnTo>
                  <a:pt x="298145" y="172275"/>
                </a:lnTo>
                <a:lnTo>
                  <a:pt x="0" y="0"/>
                </a:lnTo>
                <a:lnTo>
                  <a:pt x="0" y="5080"/>
                </a:lnTo>
                <a:lnTo>
                  <a:pt x="292620" y="174205"/>
                </a:lnTo>
                <a:lnTo>
                  <a:pt x="285991" y="178028"/>
                </a:lnTo>
                <a:lnTo>
                  <a:pt x="0" y="343306"/>
                </a:lnTo>
                <a:lnTo>
                  <a:pt x="0" y="348399"/>
                </a:lnTo>
                <a:lnTo>
                  <a:pt x="110020" y="284822"/>
                </a:lnTo>
                <a:lnTo>
                  <a:pt x="294843" y="178028"/>
                </a:lnTo>
                <a:lnTo>
                  <a:pt x="294843" y="603529"/>
                </a:lnTo>
                <a:lnTo>
                  <a:pt x="131953" y="509422"/>
                </a:lnTo>
                <a:lnTo>
                  <a:pt x="0" y="433158"/>
                </a:lnTo>
                <a:lnTo>
                  <a:pt x="0" y="438251"/>
                </a:lnTo>
                <a:lnTo>
                  <a:pt x="291122" y="606488"/>
                </a:lnTo>
                <a:lnTo>
                  <a:pt x="292633" y="607377"/>
                </a:lnTo>
                <a:lnTo>
                  <a:pt x="0" y="776490"/>
                </a:lnTo>
                <a:lnTo>
                  <a:pt x="0" y="781570"/>
                </a:lnTo>
                <a:lnTo>
                  <a:pt x="297434" y="609676"/>
                </a:lnTo>
                <a:lnTo>
                  <a:pt x="298805" y="608888"/>
                </a:lnTo>
                <a:lnTo>
                  <a:pt x="299250" y="608164"/>
                </a:lnTo>
                <a:lnTo>
                  <a:pt x="299250" y="606577"/>
                </a:lnTo>
                <a:lnTo>
                  <a:pt x="299250" y="174993"/>
                </a:lnTo>
                <a:lnTo>
                  <a:pt x="299250" y="173405"/>
                </a:lnTo>
                <a:close/>
              </a:path>
            </a:pathLst>
          </a:custGeom>
          <a:solidFill>
            <a:srgbClr val="162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299720" cy="400050"/>
          </a:xfrm>
          <a:custGeom>
            <a:avLst/>
            <a:gdLst/>
            <a:ahLst/>
            <a:cxnLst/>
            <a:rect l="l" t="t" r="r" b="b"/>
            <a:pathLst>
              <a:path w="299720" h="400050">
                <a:moveTo>
                  <a:pt x="299288" y="0"/>
                </a:moveTo>
                <a:lnTo>
                  <a:pt x="294881" y="0"/>
                </a:lnTo>
                <a:lnTo>
                  <a:pt x="294881" y="221881"/>
                </a:lnTo>
                <a:lnTo>
                  <a:pt x="107594" y="113677"/>
                </a:lnTo>
                <a:lnTo>
                  <a:pt x="0" y="51498"/>
                </a:lnTo>
                <a:lnTo>
                  <a:pt x="0" y="56565"/>
                </a:lnTo>
                <a:lnTo>
                  <a:pt x="286016" y="221881"/>
                </a:lnTo>
                <a:lnTo>
                  <a:pt x="292658" y="225729"/>
                </a:lnTo>
                <a:lnTo>
                  <a:pt x="0" y="394855"/>
                </a:lnTo>
                <a:lnTo>
                  <a:pt x="0" y="399935"/>
                </a:lnTo>
                <a:lnTo>
                  <a:pt x="298183" y="227647"/>
                </a:lnTo>
                <a:lnTo>
                  <a:pt x="298869" y="227228"/>
                </a:lnTo>
                <a:lnTo>
                  <a:pt x="299288" y="226504"/>
                </a:lnTo>
                <a:lnTo>
                  <a:pt x="299288" y="224917"/>
                </a:lnTo>
                <a:lnTo>
                  <a:pt x="299288" y="0"/>
                </a:lnTo>
                <a:close/>
              </a:path>
            </a:pathLst>
          </a:custGeom>
          <a:solidFill>
            <a:srgbClr val="162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4881" y="0"/>
            <a:ext cx="754380" cy="445134"/>
          </a:xfrm>
          <a:custGeom>
            <a:avLst/>
            <a:gdLst/>
            <a:ahLst/>
            <a:cxnLst/>
            <a:rect l="l" t="t" r="r" b="b"/>
            <a:pathLst>
              <a:path w="754380" h="445134">
                <a:moveTo>
                  <a:pt x="753999" y="0"/>
                </a:moveTo>
                <a:lnTo>
                  <a:pt x="749592" y="0"/>
                </a:lnTo>
                <a:lnTo>
                  <a:pt x="749592" y="221881"/>
                </a:lnTo>
                <a:lnTo>
                  <a:pt x="747369" y="220599"/>
                </a:lnTo>
                <a:lnTo>
                  <a:pt x="747369" y="225729"/>
                </a:lnTo>
                <a:lnTo>
                  <a:pt x="379196" y="438480"/>
                </a:lnTo>
                <a:lnTo>
                  <a:pt x="379196" y="12966"/>
                </a:lnTo>
                <a:lnTo>
                  <a:pt x="740740" y="221881"/>
                </a:lnTo>
                <a:lnTo>
                  <a:pt x="747369" y="225729"/>
                </a:lnTo>
                <a:lnTo>
                  <a:pt x="747369" y="220599"/>
                </a:lnTo>
                <a:lnTo>
                  <a:pt x="565492" y="115519"/>
                </a:lnTo>
                <a:lnTo>
                  <a:pt x="381419" y="9144"/>
                </a:lnTo>
                <a:lnTo>
                  <a:pt x="397230" y="0"/>
                </a:lnTo>
                <a:lnTo>
                  <a:pt x="388404" y="0"/>
                </a:lnTo>
                <a:lnTo>
                  <a:pt x="379196" y="5308"/>
                </a:lnTo>
                <a:lnTo>
                  <a:pt x="379196" y="0"/>
                </a:lnTo>
                <a:lnTo>
                  <a:pt x="374789" y="0"/>
                </a:lnTo>
                <a:lnTo>
                  <a:pt x="374789" y="5308"/>
                </a:lnTo>
                <a:lnTo>
                  <a:pt x="374789" y="12966"/>
                </a:lnTo>
                <a:lnTo>
                  <a:pt x="374789" y="438480"/>
                </a:lnTo>
                <a:lnTo>
                  <a:pt x="6616" y="225729"/>
                </a:lnTo>
                <a:lnTo>
                  <a:pt x="374789" y="12966"/>
                </a:lnTo>
                <a:lnTo>
                  <a:pt x="374789" y="5308"/>
                </a:lnTo>
                <a:lnTo>
                  <a:pt x="365620" y="0"/>
                </a:lnTo>
                <a:lnTo>
                  <a:pt x="356793" y="0"/>
                </a:lnTo>
                <a:lnTo>
                  <a:pt x="372567" y="9144"/>
                </a:lnTo>
                <a:lnTo>
                  <a:pt x="366001" y="12941"/>
                </a:lnTo>
                <a:lnTo>
                  <a:pt x="245084" y="82829"/>
                </a:lnTo>
                <a:lnTo>
                  <a:pt x="4406" y="221881"/>
                </a:lnTo>
                <a:lnTo>
                  <a:pt x="4406" y="0"/>
                </a:lnTo>
                <a:lnTo>
                  <a:pt x="0" y="0"/>
                </a:lnTo>
                <a:lnTo>
                  <a:pt x="0" y="221881"/>
                </a:lnTo>
                <a:lnTo>
                  <a:pt x="0" y="224917"/>
                </a:lnTo>
                <a:lnTo>
                  <a:pt x="0" y="226504"/>
                </a:lnTo>
                <a:lnTo>
                  <a:pt x="406" y="227228"/>
                </a:lnTo>
                <a:lnTo>
                  <a:pt x="1104" y="227647"/>
                </a:lnTo>
                <a:lnTo>
                  <a:pt x="366001" y="438480"/>
                </a:lnTo>
                <a:lnTo>
                  <a:pt x="375183" y="443814"/>
                </a:lnTo>
                <a:lnTo>
                  <a:pt x="375894" y="444207"/>
                </a:lnTo>
                <a:lnTo>
                  <a:pt x="376580" y="444614"/>
                </a:lnTo>
                <a:lnTo>
                  <a:pt x="377405" y="444614"/>
                </a:lnTo>
                <a:lnTo>
                  <a:pt x="378104" y="444207"/>
                </a:lnTo>
                <a:lnTo>
                  <a:pt x="378790" y="443826"/>
                </a:lnTo>
                <a:lnTo>
                  <a:pt x="752894" y="227647"/>
                </a:lnTo>
                <a:lnTo>
                  <a:pt x="753592" y="227228"/>
                </a:lnTo>
                <a:lnTo>
                  <a:pt x="753999" y="226504"/>
                </a:lnTo>
                <a:lnTo>
                  <a:pt x="753999" y="224917"/>
                </a:lnTo>
                <a:lnTo>
                  <a:pt x="753999" y="0"/>
                </a:lnTo>
                <a:close/>
              </a:path>
            </a:pathLst>
          </a:custGeom>
          <a:solidFill>
            <a:srgbClr val="162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350987"/>
            <a:ext cx="299720" cy="781685"/>
          </a:xfrm>
          <a:custGeom>
            <a:avLst/>
            <a:gdLst/>
            <a:ahLst/>
            <a:cxnLst/>
            <a:rect l="l" t="t" r="r" b="b"/>
            <a:pathLst>
              <a:path w="299720" h="781685">
                <a:moveTo>
                  <a:pt x="299250" y="173418"/>
                </a:moveTo>
                <a:lnTo>
                  <a:pt x="298805" y="172694"/>
                </a:lnTo>
                <a:lnTo>
                  <a:pt x="298145" y="172275"/>
                </a:lnTo>
                <a:lnTo>
                  <a:pt x="0" y="0"/>
                </a:lnTo>
                <a:lnTo>
                  <a:pt x="0" y="5092"/>
                </a:lnTo>
                <a:lnTo>
                  <a:pt x="292620" y="174205"/>
                </a:lnTo>
                <a:lnTo>
                  <a:pt x="285991" y="178041"/>
                </a:lnTo>
                <a:lnTo>
                  <a:pt x="0" y="343319"/>
                </a:lnTo>
                <a:lnTo>
                  <a:pt x="0" y="348399"/>
                </a:lnTo>
                <a:lnTo>
                  <a:pt x="109474" y="285140"/>
                </a:lnTo>
                <a:lnTo>
                  <a:pt x="294843" y="178041"/>
                </a:lnTo>
                <a:lnTo>
                  <a:pt x="294843" y="603542"/>
                </a:lnTo>
                <a:lnTo>
                  <a:pt x="0" y="433158"/>
                </a:lnTo>
                <a:lnTo>
                  <a:pt x="0" y="438251"/>
                </a:lnTo>
                <a:lnTo>
                  <a:pt x="193027" y="549821"/>
                </a:lnTo>
                <a:lnTo>
                  <a:pt x="291058" y="606475"/>
                </a:lnTo>
                <a:lnTo>
                  <a:pt x="292633" y="607390"/>
                </a:lnTo>
                <a:lnTo>
                  <a:pt x="0" y="776490"/>
                </a:lnTo>
                <a:lnTo>
                  <a:pt x="0" y="781570"/>
                </a:lnTo>
                <a:lnTo>
                  <a:pt x="297408" y="609688"/>
                </a:lnTo>
                <a:lnTo>
                  <a:pt x="298805" y="608888"/>
                </a:lnTo>
                <a:lnTo>
                  <a:pt x="299250" y="608164"/>
                </a:lnTo>
                <a:lnTo>
                  <a:pt x="299250" y="606577"/>
                </a:lnTo>
                <a:lnTo>
                  <a:pt x="299250" y="175006"/>
                </a:lnTo>
                <a:lnTo>
                  <a:pt x="299250" y="173418"/>
                </a:lnTo>
                <a:close/>
              </a:path>
            </a:pathLst>
          </a:custGeom>
          <a:solidFill>
            <a:srgbClr val="162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223506"/>
            <a:ext cx="1049020" cy="1087755"/>
          </a:xfrm>
          <a:custGeom>
            <a:avLst/>
            <a:gdLst/>
            <a:ahLst/>
            <a:cxnLst/>
            <a:rect l="l" t="t" r="r" b="b"/>
            <a:pathLst>
              <a:path w="1049020" h="1087755">
                <a:moveTo>
                  <a:pt x="1048880" y="434568"/>
                </a:moveTo>
                <a:lnTo>
                  <a:pt x="1048473" y="433844"/>
                </a:lnTo>
                <a:lnTo>
                  <a:pt x="1047432" y="433260"/>
                </a:lnTo>
                <a:lnTo>
                  <a:pt x="1044473" y="431584"/>
                </a:lnTo>
                <a:lnTo>
                  <a:pt x="1044473" y="439216"/>
                </a:lnTo>
                <a:lnTo>
                  <a:pt x="1044473" y="864704"/>
                </a:lnTo>
                <a:lnTo>
                  <a:pt x="1042250" y="863422"/>
                </a:lnTo>
                <a:lnTo>
                  <a:pt x="1042250" y="868540"/>
                </a:lnTo>
                <a:lnTo>
                  <a:pt x="674077" y="1081303"/>
                </a:lnTo>
                <a:lnTo>
                  <a:pt x="674077" y="655777"/>
                </a:lnTo>
                <a:lnTo>
                  <a:pt x="1035621" y="864704"/>
                </a:lnTo>
                <a:lnTo>
                  <a:pt x="1042250" y="868540"/>
                </a:lnTo>
                <a:lnTo>
                  <a:pt x="1042250" y="863422"/>
                </a:lnTo>
                <a:lnTo>
                  <a:pt x="879195" y="769226"/>
                </a:lnTo>
                <a:lnTo>
                  <a:pt x="676300" y="651954"/>
                </a:lnTo>
                <a:lnTo>
                  <a:pt x="822350" y="567563"/>
                </a:lnTo>
                <a:lnTo>
                  <a:pt x="1044473" y="439216"/>
                </a:lnTo>
                <a:lnTo>
                  <a:pt x="1044473" y="431584"/>
                </a:lnTo>
                <a:lnTo>
                  <a:pt x="1042263" y="430301"/>
                </a:lnTo>
                <a:lnTo>
                  <a:pt x="1042263" y="435368"/>
                </a:lnTo>
                <a:lnTo>
                  <a:pt x="1035659" y="439191"/>
                </a:lnTo>
                <a:lnTo>
                  <a:pt x="674077" y="648144"/>
                </a:lnTo>
                <a:lnTo>
                  <a:pt x="674077" y="222592"/>
                </a:lnTo>
                <a:lnTo>
                  <a:pt x="1042263" y="435368"/>
                </a:lnTo>
                <a:lnTo>
                  <a:pt x="1042263" y="430301"/>
                </a:lnTo>
                <a:lnTo>
                  <a:pt x="672985" y="216877"/>
                </a:lnTo>
                <a:lnTo>
                  <a:pt x="672642" y="216662"/>
                </a:lnTo>
                <a:lnTo>
                  <a:pt x="669671" y="214985"/>
                </a:lnTo>
                <a:lnTo>
                  <a:pt x="669671" y="222618"/>
                </a:lnTo>
                <a:lnTo>
                  <a:pt x="669671" y="648131"/>
                </a:lnTo>
                <a:lnTo>
                  <a:pt x="669671" y="655777"/>
                </a:lnTo>
                <a:lnTo>
                  <a:pt x="669671" y="1081303"/>
                </a:lnTo>
                <a:lnTo>
                  <a:pt x="301498" y="868540"/>
                </a:lnTo>
                <a:lnTo>
                  <a:pt x="669671" y="655777"/>
                </a:lnTo>
                <a:lnTo>
                  <a:pt x="669671" y="648131"/>
                </a:lnTo>
                <a:lnTo>
                  <a:pt x="667448" y="646849"/>
                </a:lnTo>
                <a:lnTo>
                  <a:pt x="667448" y="651954"/>
                </a:lnTo>
                <a:lnTo>
                  <a:pt x="660869" y="655751"/>
                </a:lnTo>
                <a:lnTo>
                  <a:pt x="448906" y="778256"/>
                </a:lnTo>
                <a:lnTo>
                  <a:pt x="299288" y="864704"/>
                </a:lnTo>
                <a:lnTo>
                  <a:pt x="299288" y="439216"/>
                </a:lnTo>
                <a:lnTo>
                  <a:pt x="481025" y="544220"/>
                </a:lnTo>
                <a:lnTo>
                  <a:pt x="667448" y="651954"/>
                </a:lnTo>
                <a:lnTo>
                  <a:pt x="667448" y="646849"/>
                </a:lnTo>
                <a:lnTo>
                  <a:pt x="380555" y="481076"/>
                </a:lnTo>
                <a:lnTo>
                  <a:pt x="301498" y="435381"/>
                </a:lnTo>
                <a:lnTo>
                  <a:pt x="669671" y="222618"/>
                </a:lnTo>
                <a:lnTo>
                  <a:pt x="669671" y="214985"/>
                </a:lnTo>
                <a:lnTo>
                  <a:pt x="667473" y="213715"/>
                </a:lnTo>
                <a:lnTo>
                  <a:pt x="667473" y="218770"/>
                </a:lnTo>
                <a:lnTo>
                  <a:pt x="660869" y="222592"/>
                </a:lnTo>
                <a:lnTo>
                  <a:pt x="299288" y="431546"/>
                </a:lnTo>
                <a:lnTo>
                  <a:pt x="299288" y="6032"/>
                </a:lnTo>
                <a:lnTo>
                  <a:pt x="667473" y="218770"/>
                </a:lnTo>
                <a:lnTo>
                  <a:pt x="667473" y="213715"/>
                </a:lnTo>
                <a:lnTo>
                  <a:pt x="298869" y="711"/>
                </a:lnTo>
                <a:lnTo>
                  <a:pt x="297840" y="101"/>
                </a:lnTo>
                <a:lnTo>
                  <a:pt x="297459" y="0"/>
                </a:lnTo>
                <a:lnTo>
                  <a:pt x="296710" y="0"/>
                </a:lnTo>
                <a:lnTo>
                  <a:pt x="296329" y="101"/>
                </a:lnTo>
                <a:lnTo>
                  <a:pt x="295287" y="685"/>
                </a:lnTo>
                <a:lnTo>
                  <a:pt x="286067" y="6032"/>
                </a:lnTo>
                <a:lnTo>
                  <a:pt x="0" y="171335"/>
                </a:lnTo>
                <a:lnTo>
                  <a:pt x="0" y="176415"/>
                </a:lnTo>
                <a:lnTo>
                  <a:pt x="294881" y="6032"/>
                </a:lnTo>
                <a:lnTo>
                  <a:pt x="294881" y="431546"/>
                </a:lnTo>
                <a:lnTo>
                  <a:pt x="0" y="261124"/>
                </a:lnTo>
                <a:lnTo>
                  <a:pt x="0" y="266242"/>
                </a:lnTo>
                <a:lnTo>
                  <a:pt x="286016" y="431546"/>
                </a:lnTo>
                <a:lnTo>
                  <a:pt x="294881" y="436664"/>
                </a:lnTo>
                <a:lnTo>
                  <a:pt x="294881" y="439191"/>
                </a:lnTo>
                <a:lnTo>
                  <a:pt x="294881" y="864704"/>
                </a:lnTo>
                <a:lnTo>
                  <a:pt x="294881" y="867740"/>
                </a:lnTo>
                <a:lnTo>
                  <a:pt x="294881" y="869327"/>
                </a:lnTo>
                <a:lnTo>
                  <a:pt x="295287" y="870051"/>
                </a:lnTo>
                <a:lnTo>
                  <a:pt x="295986" y="870458"/>
                </a:lnTo>
                <a:lnTo>
                  <a:pt x="660882" y="1081303"/>
                </a:lnTo>
                <a:lnTo>
                  <a:pt x="670077" y="1086650"/>
                </a:lnTo>
                <a:lnTo>
                  <a:pt x="670267" y="1086751"/>
                </a:lnTo>
                <a:lnTo>
                  <a:pt x="671461" y="1087437"/>
                </a:lnTo>
                <a:lnTo>
                  <a:pt x="672287" y="1087437"/>
                </a:lnTo>
                <a:lnTo>
                  <a:pt x="672985" y="1087018"/>
                </a:lnTo>
                <a:lnTo>
                  <a:pt x="673671" y="1086650"/>
                </a:lnTo>
                <a:lnTo>
                  <a:pt x="1047775" y="870458"/>
                </a:lnTo>
                <a:lnTo>
                  <a:pt x="1048473" y="870051"/>
                </a:lnTo>
                <a:lnTo>
                  <a:pt x="1048880" y="869327"/>
                </a:lnTo>
                <a:lnTo>
                  <a:pt x="1048880" y="867740"/>
                </a:lnTo>
                <a:lnTo>
                  <a:pt x="1048880" y="436156"/>
                </a:lnTo>
                <a:lnTo>
                  <a:pt x="1048880" y="434568"/>
                </a:lnTo>
                <a:close/>
              </a:path>
            </a:pathLst>
          </a:custGeom>
          <a:solidFill>
            <a:srgbClr val="162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1798955" cy="1264285"/>
            <a:chOff x="0" y="0"/>
            <a:chExt cx="1798955" cy="1264285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1798955" cy="1264285"/>
            </a:xfrm>
            <a:custGeom>
              <a:avLst/>
              <a:gdLst/>
              <a:ahLst/>
              <a:cxnLst/>
              <a:rect l="l" t="t" r="r" b="b"/>
              <a:pathLst>
                <a:path w="1798955" h="1264285">
                  <a:moveTo>
                    <a:pt x="1798472" y="0"/>
                  </a:moveTo>
                  <a:lnTo>
                    <a:pt x="1794065" y="0"/>
                  </a:lnTo>
                  <a:lnTo>
                    <a:pt x="1794065" y="221881"/>
                  </a:lnTo>
                  <a:lnTo>
                    <a:pt x="1583956" y="100495"/>
                  </a:lnTo>
                  <a:lnTo>
                    <a:pt x="1425879" y="9144"/>
                  </a:lnTo>
                  <a:lnTo>
                    <a:pt x="1441704" y="0"/>
                  </a:lnTo>
                  <a:lnTo>
                    <a:pt x="1432877" y="0"/>
                  </a:lnTo>
                  <a:lnTo>
                    <a:pt x="1423682" y="5308"/>
                  </a:lnTo>
                  <a:lnTo>
                    <a:pt x="1423682" y="0"/>
                  </a:lnTo>
                  <a:lnTo>
                    <a:pt x="1419275" y="0"/>
                  </a:lnTo>
                  <a:lnTo>
                    <a:pt x="1419275" y="5308"/>
                  </a:lnTo>
                  <a:lnTo>
                    <a:pt x="1410093" y="0"/>
                  </a:lnTo>
                  <a:lnTo>
                    <a:pt x="0" y="0"/>
                  </a:lnTo>
                  <a:lnTo>
                    <a:pt x="0" y="487210"/>
                  </a:lnTo>
                  <a:lnTo>
                    <a:pt x="0" y="1263700"/>
                  </a:lnTo>
                  <a:lnTo>
                    <a:pt x="671880" y="875474"/>
                  </a:lnTo>
                  <a:lnTo>
                    <a:pt x="1044460" y="660171"/>
                  </a:lnTo>
                  <a:lnTo>
                    <a:pt x="1045578" y="660806"/>
                  </a:lnTo>
                  <a:lnTo>
                    <a:pt x="1046264" y="661187"/>
                  </a:lnTo>
                  <a:lnTo>
                    <a:pt x="1047089" y="661187"/>
                  </a:lnTo>
                  <a:lnTo>
                    <a:pt x="1047775" y="660806"/>
                  </a:lnTo>
                  <a:lnTo>
                    <a:pt x="1421866" y="444614"/>
                  </a:lnTo>
                  <a:lnTo>
                    <a:pt x="1422577" y="444207"/>
                  </a:lnTo>
                  <a:lnTo>
                    <a:pt x="1423263" y="443826"/>
                  </a:lnTo>
                  <a:lnTo>
                    <a:pt x="1797380" y="227647"/>
                  </a:lnTo>
                  <a:lnTo>
                    <a:pt x="1798066" y="227228"/>
                  </a:lnTo>
                  <a:lnTo>
                    <a:pt x="1798472" y="226504"/>
                  </a:lnTo>
                  <a:lnTo>
                    <a:pt x="1798472" y="224917"/>
                  </a:lnTo>
                  <a:lnTo>
                    <a:pt x="1798472" y="0"/>
                  </a:lnTo>
                  <a:close/>
                </a:path>
              </a:pathLst>
            </a:custGeom>
            <a:solidFill>
              <a:srgbClr val="162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796414" cy="875665"/>
            </a:xfrm>
            <a:custGeom>
              <a:avLst/>
              <a:gdLst/>
              <a:ahLst/>
              <a:cxnLst/>
              <a:rect l="l" t="t" r="r" b="b"/>
              <a:pathLst>
                <a:path w="1796414" h="875665">
                  <a:moveTo>
                    <a:pt x="671880" y="0"/>
                  </a:moveTo>
                  <a:lnTo>
                    <a:pt x="0" y="0"/>
                  </a:lnTo>
                  <a:lnTo>
                    <a:pt x="0" y="487222"/>
                  </a:lnTo>
                  <a:lnTo>
                    <a:pt x="671880" y="875474"/>
                  </a:lnTo>
                  <a:lnTo>
                    <a:pt x="671880" y="0"/>
                  </a:lnTo>
                  <a:close/>
                </a:path>
                <a:path w="1796414" h="875665">
                  <a:moveTo>
                    <a:pt x="1796275" y="0"/>
                  </a:moveTo>
                  <a:lnTo>
                    <a:pt x="1405674" y="0"/>
                  </a:lnTo>
                  <a:lnTo>
                    <a:pt x="1796275" y="225717"/>
                  </a:lnTo>
                  <a:lnTo>
                    <a:pt x="1796275" y="0"/>
                  </a:lnTo>
                  <a:close/>
                </a:path>
              </a:pathLst>
            </a:custGeom>
            <a:solidFill>
              <a:srgbClr val="E3D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9108" y="0"/>
            <a:ext cx="2171699" cy="21462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420121"/>
            <a:ext cx="7496174" cy="944879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1090805" y="322029"/>
            <a:ext cx="6854190" cy="183324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marR="5080" indent="677545" algn="r">
              <a:lnSpc>
                <a:spcPts val="4500"/>
              </a:lnSpc>
              <a:spcBef>
                <a:spcPts val="860"/>
              </a:spcBef>
            </a:pPr>
            <a:r>
              <a:rPr sz="4350" spc="215" dirty="0"/>
              <a:t>MOMENT</a:t>
            </a:r>
            <a:r>
              <a:rPr sz="4350" spc="80" dirty="0"/>
              <a:t> </a:t>
            </a:r>
            <a:r>
              <a:rPr sz="4350" spc="220" dirty="0"/>
              <a:t>OF</a:t>
            </a:r>
            <a:r>
              <a:rPr sz="4350" spc="80" dirty="0"/>
              <a:t> </a:t>
            </a:r>
            <a:r>
              <a:rPr sz="4350" spc="105" dirty="0"/>
              <a:t>TRUTH</a:t>
            </a:r>
            <a:r>
              <a:rPr sz="4350" spc="85" dirty="0"/>
              <a:t> </a:t>
            </a:r>
            <a:r>
              <a:rPr sz="4350" spc="-480" dirty="0"/>
              <a:t>: </a:t>
            </a:r>
            <a:r>
              <a:rPr sz="4350" spc="60" dirty="0"/>
              <a:t>REVEALING</a:t>
            </a:r>
            <a:r>
              <a:rPr sz="4350" spc="95" dirty="0"/>
              <a:t> </a:t>
            </a:r>
            <a:r>
              <a:rPr sz="4350" spc="105" dirty="0"/>
              <a:t>THE</a:t>
            </a:r>
            <a:r>
              <a:rPr sz="4350" spc="100" dirty="0"/>
              <a:t> </a:t>
            </a:r>
            <a:r>
              <a:rPr sz="4350" spc="45" dirty="0"/>
              <a:t>CITY </a:t>
            </a:r>
            <a:r>
              <a:rPr sz="4350" spc="195" dirty="0"/>
              <a:t>TO</a:t>
            </a:r>
            <a:r>
              <a:rPr sz="4350" spc="85" dirty="0"/>
              <a:t> </a:t>
            </a:r>
            <a:r>
              <a:rPr sz="4350" spc="195" dirty="0"/>
              <a:t>LAUNCH</a:t>
            </a:r>
            <a:r>
              <a:rPr sz="4350" spc="85" dirty="0"/>
              <a:t> </a:t>
            </a:r>
            <a:r>
              <a:rPr sz="4350" spc="105" dirty="0"/>
              <a:t>THE</a:t>
            </a:r>
            <a:r>
              <a:rPr sz="4350" spc="85" dirty="0"/>
              <a:t> </a:t>
            </a:r>
            <a:r>
              <a:rPr sz="4350" spc="105" dirty="0"/>
              <a:t>DRUG</a:t>
            </a:r>
            <a:endParaRPr sz="4350"/>
          </a:p>
        </p:txBody>
      </p:sp>
      <p:sp>
        <p:nvSpPr>
          <p:cNvPr id="16" name="object 16"/>
          <p:cNvSpPr txBox="1"/>
          <p:nvPr/>
        </p:nvSpPr>
        <p:spPr>
          <a:xfrm>
            <a:off x="9188379" y="4307431"/>
            <a:ext cx="8728075" cy="43884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4005" rIns="0" bIns="0" rtlCol="0">
            <a:spAutoFit/>
          </a:bodyPr>
          <a:lstStyle/>
          <a:p>
            <a:pPr marL="549910" marR="615315" indent="-635" algn="ctr">
              <a:lnSpc>
                <a:spcPct val="114599"/>
              </a:lnSpc>
              <a:spcBef>
                <a:spcPts val="2315"/>
              </a:spcBef>
            </a:pPr>
            <a:r>
              <a:rPr sz="2400" dirty="0">
                <a:latin typeface="Lucida Sans Unicode"/>
                <a:cs typeface="Lucida Sans Unicode"/>
              </a:rPr>
              <a:t>A</a:t>
            </a:r>
            <a:r>
              <a:rPr sz="2400" spc="-75" dirty="0">
                <a:latin typeface="Lucida Sans Unicode"/>
                <a:cs typeface="Lucida Sans Unicode"/>
              </a:rPr>
              <a:t> </a:t>
            </a:r>
            <a:r>
              <a:rPr sz="2400" spc="60" dirty="0">
                <a:latin typeface="Lucida Sans Unicode"/>
                <a:cs typeface="Lucida Sans Unicode"/>
              </a:rPr>
              <a:t>heat</a:t>
            </a:r>
            <a:r>
              <a:rPr sz="2400" spc="-7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map</a:t>
            </a:r>
            <a:r>
              <a:rPr sz="2400" spc="-7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is</a:t>
            </a:r>
            <a:r>
              <a:rPr sz="2400" spc="-75" dirty="0">
                <a:latin typeface="Lucida Sans Unicode"/>
                <a:cs typeface="Lucida Sans Unicode"/>
              </a:rPr>
              <a:t> </a:t>
            </a:r>
            <a:r>
              <a:rPr sz="2400" spc="80" dirty="0">
                <a:latin typeface="Lucida Sans Unicode"/>
                <a:cs typeface="Lucida Sans Unicode"/>
              </a:rPr>
              <a:t>created</a:t>
            </a:r>
            <a:r>
              <a:rPr sz="2400" spc="-75" dirty="0">
                <a:latin typeface="Lucida Sans Unicode"/>
                <a:cs typeface="Lucida Sans Unicode"/>
              </a:rPr>
              <a:t> </a:t>
            </a:r>
            <a:r>
              <a:rPr sz="2400" spc="60" dirty="0">
                <a:latin typeface="Lucida Sans Unicode"/>
                <a:cs typeface="Lucida Sans Unicode"/>
              </a:rPr>
              <a:t>to</a:t>
            </a:r>
            <a:r>
              <a:rPr sz="2400" spc="-75" dirty="0">
                <a:latin typeface="Lucida Sans Unicode"/>
                <a:cs typeface="Lucida Sans Unicode"/>
              </a:rPr>
              <a:t> </a:t>
            </a:r>
            <a:r>
              <a:rPr sz="2400" spc="55" dirty="0">
                <a:latin typeface="Lucida Sans Unicode"/>
                <a:cs typeface="Lucida Sans Unicode"/>
              </a:rPr>
              <a:t>identify</a:t>
            </a:r>
            <a:r>
              <a:rPr sz="2400" spc="-75" dirty="0">
                <a:latin typeface="Lucida Sans Unicode"/>
                <a:cs typeface="Lucida Sans Unicode"/>
              </a:rPr>
              <a:t> </a:t>
            </a:r>
            <a:r>
              <a:rPr sz="2400" spc="65" dirty="0">
                <a:latin typeface="Lucida Sans Unicode"/>
                <a:cs typeface="Lucida Sans Unicode"/>
              </a:rPr>
              <a:t>the</a:t>
            </a:r>
            <a:r>
              <a:rPr sz="2400" spc="-70" dirty="0">
                <a:latin typeface="Lucida Sans Unicode"/>
                <a:cs typeface="Lucida Sans Unicode"/>
              </a:rPr>
              <a:t> </a:t>
            </a:r>
            <a:r>
              <a:rPr sz="2400" spc="65" dirty="0">
                <a:latin typeface="Lucida Sans Unicode"/>
                <a:cs typeface="Lucida Sans Unicode"/>
              </a:rPr>
              <a:t>top</a:t>
            </a:r>
            <a:r>
              <a:rPr sz="2400" spc="-75" dirty="0">
                <a:latin typeface="Lucida Sans Unicode"/>
                <a:cs typeface="Lucida Sans Unicode"/>
              </a:rPr>
              <a:t> </a:t>
            </a:r>
            <a:r>
              <a:rPr sz="2400" spc="85" dirty="0">
                <a:latin typeface="Lucida Sans Unicode"/>
                <a:cs typeface="Lucida Sans Unicode"/>
              </a:rPr>
              <a:t>city</a:t>
            </a:r>
            <a:r>
              <a:rPr sz="2400" spc="-75" dirty="0">
                <a:latin typeface="Lucida Sans Unicode"/>
                <a:cs typeface="Lucida Sans Unicode"/>
              </a:rPr>
              <a:t> </a:t>
            </a:r>
            <a:r>
              <a:rPr sz="2400" spc="-25" dirty="0">
                <a:latin typeface="Lucida Sans Unicode"/>
                <a:cs typeface="Lucida Sans Unicode"/>
              </a:rPr>
              <a:t>in </a:t>
            </a:r>
            <a:r>
              <a:rPr sz="2400" dirty="0">
                <a:latin typeface="Lucida Sans Unicode"/>
                <a:cs typeface="Lucida Sans Unicode"/>
              </a:rPr>
              <a:t>California</a:t>
            </a:r>
            <a:r>
              <a:rPr sz="2400" spc="5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with</a:t>
            </a:r>
            <a:r>
              <a:rPr sz="2400" spc="50" dirty="0">
                <a:latin typeface="Lucida Sans Unicode"/>
                <a:cs typeface="Lucida Sans Unicode"/>
              </a:rPr>
              <a:t> </a:t>
            </a:r>
            <a:r>
              <a:rPr sz="2400" spc="65" dirty="0">
                <a:latin typeface="Lucida Sans Unicode"/>
                <a:cs typeface="Lucida Sans Unicode"/>
              </a:rPr>
              <a:t>the</a:t>
            </a:r>
            <a:r>
              <a:rPr sz="2400" spc="5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highest</a:t>
            </a:r>
            <a:r>
              <a:rPr sz="2400" spc="5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number</a:t>
            </a:r>
            <a:r>
              <a:rPr sz="2400" spc="5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of</a:t>
            </a:r>
            <a:r>
              <a:rPr sz="2400" spc="50" dirty="0">
                <a:latin typeface="Lucida Sans Unicode"/>
                <a:cs typeface="Lucida Sans Unicode"/>
              </a:rPr>
              <a:t> </a:t>
            </a:r>
            <a:r>
              <a:rPr sz="2400" spc="60" dirty="0">
                <a:latin typeface="Lucida Sans Unicode"/>
                <a:cs typeface="Lucida Sans Unicode"/>
              </a:rPr>
              <a:t>people</a:t>
            </a:r>
            <a:r>
              <a:rPr sz="2400" spc="50" dirty="0">
                <a:latin typeface="Lucida Sans Unicode"/>
                <a:cs typeface="Lucida Sans Unicode"/>
              </a:rPr>
              <a:t> </a:t>
            </a:r>
            <a:r>
              <a:rPr sz="2400" spc="-20" dirty="0">
                <a:latin typeface="Lucida Sans Unicode"/>
                <a:cs typeface="Lucida Sans Unicode"/>
              </a:rPr>
              <a:t>with </a:t>
            </a:r>
            <a:r>
              <a:rPr sz="2400" spc="55" dirty="0">
                <a:latin typeface="Lucida Sans Unicode"/>
                <a:cs typeface="Lucida Sans Unicode"/>
              </a:rPr>
              <a:t>diabetes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spc="60" dirty="0">
                <a:latin typeface="Lucida Sans Unicode"/>
                <a:cs typeface="Lucida Sans Unicode"/>
              </a:rPr>
              <a:t>to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launch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spc="65" dirty="0">
                <a:latin typeface="Lucida Sans Unicode"/>
                <a:cs typeface="Lucida Sans Unicode"/>
              </a:rPr>
              <a:t>the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spc="-20" dirty="0">
                <a:latin typeface="Lucida Sans Unicode"/>
                <a:cs typeface="Lucida Sans Unicode"/>
              </a:rPr>
              <a:t>drug</a:t>
            </a:r>
            <a:endParaRPr sz="2400">
              <a:latin typeface="Lucida Sans Unicode"/>
              <a:cs typeface="Lucida Sans Unicode"/>
            </a:endParaRPr>
          </a:p>
          <a:p>
            <a:pPr marL="17145" algn="ctr">
              <a:lnSpc>
                <a:spcPct val="114599"/>
              </a:lnSpc>
              <a:spcBef>
                <a:spcPts val="1770"/>
              </a:spcBef>
            </a:pPr>
            <a:r>
              <a:rPr sz="2400" spc="75" dirty="0">
                <a:latin typeface="Lucida Sans Unicode"/>
                <a:cs typeface="Lucida Sans Unicode"/>
              </a:rPr>
              <a:t>When</a:t>
            </a:r>
            <a:r>
              <a:rPr sz="2400" spc="-70" dirty="0">
                <a:latin typeface="Lucida Sans Unicode"/>
                <a:cs typeface="Lucida Sans Unicode"/>
              </a:rPr>
              <a:t> </a:t>
            </a:r>
            <a:r>
              <a:rPr sz="2400" spc="50" dirty="0">
                <a:latin typeface="Lucida Sans Unicode"/>
                <a:cs typeface="Lucida Sans Unicode"/>
              </a:rPr>
              <a:t>we</a:t>
            </a:r>
            <a:r>
              <a:rPr sz="2400" spc="-6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look</a:t>
            </a:r>
            <a:r>
              <a:rPr sz="2400" spc="-65" dirty="0">
                <a:latin typeface="Lucida Sans Unicode"/>
                <a:cs typeface="Lucida Sans Unicode"/>
              </a:rPr>
              <a:t> </a:t>
            </a:r>
            <a:r>
              <a:rPr sz="2400" spc="60" dirty="0">
                <a:latin typeface="Lucida Sans Unicode"/>
                <a:cs typeface="Lucida Sans Unicode"/>
              </a:rPr>
              <a:t>at</a:t>
            </a:r>
            <a:r>
              <a:rPr sz="2400" spc="-65" dirty="0">
                <a:latin typeface="Lucida Sans Unicode"/>
                <a:cs typeface="Lucida Sans Unicode"/>
              </a:rPr>
              <a:t> </a:t>
            </a:r>
            <a:r>
              <a:rPr sz="2400" spc="65" dirty="0">
                <a:latin typeface="Lucida Sans Unicode"/>
                <a:cs typeface="Lucida Sans Unicode"/>
              </a:rPr>
              <a:t>the</a:t>
            </a:r>
            <a:r>
              <a:rPr sz="2400" spc="-65" dirty="0">
                <a:latin typeface="Lucida Sans Unicode"/>
                <a:cs typeface="Lucida Sans Unicode"/>
              </a:rPr>
              <a:t> </a:t>
            </a:r>
            <a:r>
              <a:rPr sz="2400" spc="60" dirty="0">
                <a:latin typeface="Lucida Sans Unicode"/>
                <a:cs typeface="Lucida Sans Unicode"/>
              </a:rPr>
              <a:t>heat</a:t>
            </a:r>
            <a:r>
              <a:rPr sz="2400" spc="-6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map,</a:t>
            </a:r>
            <a:r>
              <a:rPr sz="2400" spc="-65" dirty="0">
                <a:latin typeface="Lucida Sans Unicode"/>
                <a:cs typeface="Lucida Sans Unicode"/>
              </a:rPr>
              <a:t> </a:t>
            </a:r>
            <a:r>
              <a:rPr sz="2400" spc="65" dirty="0">
                <a:latin typeface="Lucida Sans Unicode"/>
                <a:cs typeface="Lucida Sans Unicode"/>
              </a:rPr>
              <a:t>the</a:t>
            </a:r>
            <a:r>
              <a:rPr sz="2400" spc="-7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darkest</a:t>
            </a:r>
            <a:r>
              <a:rPr sz="2400" spc="-65" dirty="0">
                <a:latin typeface="Lucida Sans Unicode"/>
                <a:cs typeface="Lucida Sans Unicode"/>
              </a:rPr>
              <a:t> </a:t>
            </a:r>
            <a:r>
              <a:rPr sz="2400" spc="55" dirty="0">
                <a:latin typeface="Lucida Sans Unicode"/>
                <a:cs typeface="Lucida Sans Unicode"/>
              </a:rPr>
              <a:t>concentration </a:t>
            </a:r>
            <a:r>
              <a:rPr sz="2400" dirty="0">
                <a:latin typeface="Lucida Sans Unicode"/>
                <a:cs typeface="Lucida Sans Unicode"/>
              </a:rPr>
              <a:t>of</a:t>
            </a:r>
            <a:r>
              <a:rPr sz="2400" spc="-55" dirty="0">
                <a:latin typeface="Lucida Sans Unicode"/>
                <a:cs typeface="Lucida Sans Unicode"/>
              </a:rPr>
              <a:t> </a:t>
            </a:r>
            <a:r>
              <a:rPr sz="2400" spc="65" dirty="0">
                <a:latin typeface="Lucida Sans Unicode"/>
                <a:cs typeface="Lucida Sans Unicode"/>
              </a:rPr>
              <a:t>the</a:t>
            </a:r>
            <a:r>
              <a:rPr sz="2400" spc="-55" dirty="0">
                <a:latin typeface="Lucida Sans Unicode"/>
                <a:cs typeface="Lucida Sans Unicode"/>
              </a:rPr>
              <a:t> </a:t>
            </a:r>
            <a:r>
              <a:rPr sz="2400" spc="60" dirty="0">
                <a:latin typeface="Lucida Sans Unicode"/>
                <a:cs typeface="Lucida Sans Unicode"/>
              </a:rPr>
              <a:t>diabetic</a:t>
            </a:r>
            <a:r>
              <a:rPr sz="2400" spc="-55" dirty="0">
                <a:latin typeface="Lucida Sans Unicode"/>
                <a:cs typeface="Lucida Sans Unicode"/>
              </a:rPr>
              <a:t> </a:t>
            </a:r>
            <a:r>
              <a:rPr sz="2400" spc="45" dirty="0">
                <a:latin typeface="Lucida Sans Unicode"/>
                <a:cs typeface="Lucida Sans Unicode"/>
              </a:rPr>
              <a:t>population</a:t>
            </a:r>
            <a:r>
              <a:rPr sz="2400" spc="-55" dirty="0">
                <a:latin typeface="Lucida Sans Unicode"/>
                <a:cs typeface="Lucida Sans Unicode"/>
              </a:rPr>
              <a:t> </a:t>
            </a:r>
            <a:r>
              <a:rPr sz="2400" spc="55" dirty="0">
                <a:latin typeface="Lucida Sans Unicode"/>
                <a:cs typeface="Lucida Sans Unicode"/>
              </a:rPr>
              <a:t>can</a:t>
            </a:r>
            <a:r>
              <a:rPr sz="2400" spc="-55" dirty="0">
                <a:latin typeface="Lucida Sans Unicode"/>
                <a:cs typeface="Lucida Sans Unicode"/>
              </a:rPr>
              <a:t> </a:t>
            </a:r>
            <a:r>
              <a:rPr sz="2400" spc="55" dirty="0">
                <a:latin typeface="Lucida Sans Unicode"/>
                <a:cs typeface="Lucida Sans Unicode"/>
              </a:rPr>
              <a:t>be</a:t>
            </a:r>
            <a:r>
              <a:rPr sz="2400" spc="-5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seen</a:t>
            </a:r>
            <a:r>
              <a:rPr sz="2400" spc="-5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in</a:t>
            </a:r>
            <a:r>
              <a:rPr sz="2400" spc="-55" dirty="0">
                <a:latin typeface="Lucida Sans Unicode"/>
                <a:cs typeface="Lucida Sans Unicode"/>
              </a:rPr>
              <a:t> </a:t>
            </a:r>
            <a:r>
              <a:rPr sz="2400" spc="65" dirty="0">
                <a:latin typeface="Lucida Sans Unicode"/>
                <a:cs typeface="Lucida Sans Unicode"/>
              </a:rPr>
              <a:t>the</a:t>
            </a:r>
            <a:r>
              <a:rPr sz="2400" spc="-55" dirty="0">
                <a:latin typeface="Lucida Sans Unicode"/>
                <a:cs typeface="Lucida Sans Unicode"/>
              </a:rPr>
              <a:t> </a:t>
            </a:r>
            <a:r>
              <a:rPr sz="2400" spc="85" dirty="0">
                <a:latin typeface="Lucida Sans Unicode"/>
                <a:cs typeface="Lucida Sans Unicode"/>
              </a:rPr>
              <a:t>city</a:t>
            </a:r>
            <a:r>
              <a:rPr sz="2400" spc="-55" dirty="0">
                <a:latin typeface="Lucida Sans Unicode"/>
                <a:cs typeface="Lucida Sans Unicode"/>
              </a:rPr>
              <a:t> </a:t>
            </a:r>
            <a:r>
              <a:rPr sz="2400" spc="-25" dirty="0">
                <a:latin typeface="Lucida Sans Unicode"/>
                <a:cs typeface="Lucida Sans Unicode"/>
              </a:rPr>
              <a:t>of</a:t>
            </a:r>
            <a:endParaRPr sz="2400">
              <a:latin typeface="Lucida Sans Unicode"/>
              <a:cs typeface="Lucida Sans Unicode"/>
            </a:endParaRPr>
          </a:p>
          <a:p>
            <a:pPr marL="15240" algn="ctr">
              <a:lnSpc>
                <a:spcPct val="100000"/>
              </a:lnSpc>
              <a:spcBef>
                <a:spcPts val="420"/>
              </a:spcBef>
            </a:pPr>
            <a:r>
              <a:rPr sz="2400" spc="-70" dirty="0">
                <a:latin typeface="Arial Black"/>
                <a:cs typeface="Arial Black"/>
              </a:rPr>
              <a:t>'</a:t>
            </a:r>
            <a:r>
              <a:rPr sz="2400" spc="-114" dirty="0">
                <a:latin typeface="Arial Black"/>
                <a:cs typeface="Arial Black"/>
              </a:rPr>
              <a:t> </a:t>
            </a:r>
            <a:r>
              <a:rPr sz="2400" spc="-180" dirty="0">
                <a:latin typeface="Arial Black"/>
                <a:cs typeface="Arial Black"/>
              </a:rPr>
              <a:t>Los</a:t>
            </a:r>
            <a:r>
              <a:rPr sz="2400" spc="-114" dirty="0">
                <a:latin typeface="Arial Black"/>
                <a:cs typeface="Arial Black"/>
              </a:rPr>
              <a:t> </a:t>
            </a:r>
            <a:r>
              <a:rPr sz="2400" spc="-160" dirty="0">
                <a:latin typeface="Arial Black"/>
                <a:cs typeface="Arial Black"/>
              </a:rPr>
              <a:t>Angeles</a:t>
            </a:r>
            <a:r>
              <a:rPr sz="2400" spc="-114" dirty="0">
                <a:latin typeface="Arial Black"/>
                <a:cs typeface="Arial Black"/>
              </a:rPr>
              <a:t> </a:t>
            </a:r>
            <a:r>
              <a:rPr sz="2400" spc="-25" dirty="0">
                <a:latin typeface="Arial Black"/>
                <a:cs typeface="Arial Black"/>
              </a:rPr>
              <a:t>'</a:t>
            </a:r>
            <a:r>
              <a:rPr sz="2400" spc="-25" dirty="0">
                <a:latin typeface="Lucida Sans Unicode"/>
                <a:cs typeface="Lucida Sans Unicode"/>
              </a:rPr>
              <a:t>.</a:t>
            </a:r>
            <a:endParaRPr sz="2400">
              <a:latin typeface="Lucida Sans Unicode"/>
              <a:cs typeface="Lucida Sans Unicode"/>
            </a:endParaRPr>
          </a:p>
          <a:p>
            <a:pPr marL="43180" marR="20320" algn="ctr">
              <a:lnSpc>
                <a:spcPct val="114599"/>
              </a:lnSpc>
            </a:pPr>
            <a:r>
              <a:rPr sz="2400" dirty="0">
                <a:latin typeface="Lucida Sans Unicode"/>
                <a:cs typeface="Lucida Sans Unicode"/>
              </a:rPr>
              <a:t>That</a:t>
            </a:r>
            <a:r>
              <a:rPr sz="2400" spc="-3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is</a:t>
            </a:r>
            <a:r>
              <a:rPr sz="2400" spc="-25" dirty="0">
                <a:latin typeface="Lucida Sans Unicode"/>
                <a:cs typeface="Lucida Sans Unicode"/>
              </a:rPr>
              <a:t> </a:t>
            </a:r>
            <a:r>
              <a:rPr sz="2400" spc="50" dirty="0">
                <a:latin typeface="Lucida Sans Unicode"/>
                <a:cs typeface="Lucida Sans Unicode"/>
              </a:rPr>
              <a:t>where</a:t>
            </a:r>
            <a:r>
              <a:rPr sz="2400" spc="-2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our</a:t>
            </a:r>
            <a:r>
              <a:rPr sz="2400" spc="-25" dirty="0">
                <a:latin typeface="Lucida Sans Unicode"/>
                <a:cs typeface="Lucida Sans Unicode"/>
              </a:rPr>
              <a:t> </a:t>
            </a:r>
            <a:r>
              <a:rPr sz="2400" spc="60" dirty="0">
                <a:latin typeface="Lucida Sans Unicode"/>
                <a:cs typeface="Lucida Sans Unicode"/>
              </a:rPr>
              <a:t>company</a:t>
            </a:r>
            <a:r>
              <a:rPr sz="2400" spc="-2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is</a:t>
            </a:r>
            <a:r>
              <a:rPr sz="2400" spc="-3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now</a:t>
            </a:r>
            <a:r>
              <a:rPr sz="2400" spc="-2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planning</a:t>
            </a:r>
            <a:r>
              <a:rPr sz="2400" spc="-25" dirty="0">
                <a:latin typeface="Lucida Sans Unicode"/>
                <a:cs typeface="Lucida Sans Unicode"/>
              </a:rPr>
              <a:t> </a:t>
            </a:r>
            <a:r>
              <a:rPr sz="2400" spc="60" dirty="0">
                <a:latin typeface="Lucida Sans Unicode"/>
                <a:cs typeface="Lucida Sans Unicode"/>
              </a:rPr>
              <a:t>to</a:t>
            </a:r>
            <a:r>
              <a:rPr sz="2400" spc="-2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launch</a:t>
            </a:r>
            <a:r>
              <a:rPr sz="2400" spc="-25" dirty="0">
                <a:latin typeface="Lucida Sans Unicode"/>
                <a:cs typeface="Lucida Sans Unicode"/>
              </a:rPr>
              <a:t> </a:t>
            </a:r>
            <a:r>
              <a:rPr sz="2400" spc="40" dirty="0">
                <a:latin typeface="Lucida Sans Unicode"/>
                <a:cs typeface="Lucida Sans Unicode"/>
              </a:rPr>
              <a:t>the </a:t>
            </a:r>
            <a:r>
              <a:rPr sz="2400" dirty="0">
                <a:latin typeface="Lucida Sans Unicode"/>
                <a:cs typeface="Lucida Sans Unicode"/>
              </a:rPr>
              <a:t>drug</a:t>
            </a:r>
            <a:r>
              <a:rPr sz="2400" spc="-114" dirty="0">
                <a:latin typeface="Lucida Sans Unicode"/>
                <a:cs typeface="Lucida Sans Unicode"/>
              </a:rPr>
              <a:t> </a:t>
            </a:r>
            <a:r>
              <a:rPr sz="2400" spc="-50" dirty="0">
                <a:latin typeface="Lucida Sans Unicode"/>
                <a:cs typeface="Lucida Sans Unicode"/>
              </a:rPr>
              <a:t>!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1142</Words>
  <Application>Microsoft Office PowerPoint</Application>
  <PresentationFormat>Custom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Black</vt:lpstr>
      <vt:lpstr>Lucida Sans Unicode</vt:lpstr>
      <vt:lpstr>Tahoma</vt:lpstr>
      <vt:lpstr>Verdana</vt:lpstr>
      <vt:lpstr>Office Theme</vt:lpstr>
      <vt:lpstr>Q U A D C O D E</vt:lpstr>
      <vt:lpstr>PowerPoint Presentation</vt:lpstr>
      <vt:lpstr>Understanding the Unhealthy behaviors within the states :</vt:lpstr>
      <vt:lpstr>Understanding the health prevention trends within the states :</vt:lpstr>
      <vt:lpstr>HEALTH</vt:lpstr>
      <vt:lpstr>DISTRIBUTION OF DIABETES IN CALIFORNIA</vt:lpstr>
      <vt:lpstr>Understanding the trend between prevalence population and population count for diabetes in California :</vt:lpstr>
      <vt:lpstr>DISTRIBUTION OF THE DIABETIC POPULATION</vt:lpstr>
      <vt:lpstr>MOMENT OF TRUTH : REVEALING THE CITY TO LAUNCH THE DRUG</vt:lpstr>
      <vt:lpstr>CONCLUSION</vt:lpstr>
      <vt:lpstr>RECOMMENDATION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 Code</dc:title>
  <dc:creator>JOSHI SHREYA SANDEEP</dc:creator>
  <cp:keywords>DAFhse6KB80,BADV_nhmS00</cp:keywords>
  <cp:lastModifiedBy>Gedela, Venkata Jeevan Bhargav</cp:lastModifiedBy>
  <cp:revision>2</cp:revision>
  <dcterms:created xsi:type="dcterms:W3CDTF">2023-05-02T19:32:20Z</dcterms:created>
  <dcterms:modified xsi:type="dcterms:W3CDTF">2023-05-02T19:53:44Z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2023-05-02T00:00:00Z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2023-05-02T00:00:00Z</vt:filetime>
  </property>
</Properties>
</file>