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9" r:id="rId5"/>
    <p:sldId id="259" r:id="rId6"/>
    <p:sldId id="260" r:id="rId7"/>
    <p:sldId id="264" r:id="rId8"/>
    <p:sldId id="261" r:id="rId9"/>
    <p:sldId id="262" r:id="rId10"/>
    <p:sldId id="263" r:id="rId11"/>
    <p:sldId id="265" r:id="rId12"/>
    <p:sldId id="266" r:id="rId13"/>
    <p:sldId id="268" r:id="rId14"/>
    <p:sldId id="270"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5E619E-9F42-41BB-AF17-D4CAE222FAA3}" type="datetimeFigureOut">
              <a:rPr lang="en-US" smtClean="0"/>
              <a:t>6/2/2021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DFD0848-2C5F-4B33-90A6-0B1A1F50A8A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1166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5E619E-9F42-41BB-AF17-D4CAE222FAA3}"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D0848-2C5F-4B33-90A6-0B1A1F50A8A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4621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5E619E-9F42-41BB-AF17-D4CAE222FAA3}"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D0848-2C5F-4B33-90A6-0B1A1F50A8A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9257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5E619E-9F42-41BB-AF17-D4CAE222FAA3}"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D0848-2C5F-4B33-90A6-0B1A1F50A8AC}"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487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5E619E-9F42-41BB-AF17-D4CAE222FAA3}"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D0848-2C5F-4B33-90A6-0B1A1F50A8A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6687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5E619E-9F42-41BB-AF17-D4CAE222FAA3}" type="datetimeFigureOut">
              <a:rPr lang="en-US" smtClean="0"/>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D0848-2C5F-4B33-90A6-0B1A1F50A8A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5787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5E619E-9F42-41BB-AF17-D4CAE222FAA3}" type="datetimeFigureOut">
              <a:rPr lang="en-US" smtClean="0"/>
              <a:t>6/2/2021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D0848-2C5F-4B33-90A6-0B1A1F50A8A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7393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5E619E-9F42-41BB-AF17-D4CAE222FAA3}" type="datetimeFigureOut">
              <a:rPr lang="en-US" smtClean="0"/>
              <a:t>6/2/2021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FD0848-2C5F-4B33-90A6-0B1A1F50A8A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2927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5E619E-9F42-41BB-AF17-D4CAE222FAA3}" type="datetimeFigureOut">
              <a:rPr lang="en-US" smtClean="0"/>
              <a:t>6/2/2021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FD0848-2C5F-4B33-90A6-0B1A1F50A8AC}" type="slidenum">
              <a:rPr lang="en-US" smtClean="0"/>
              <a:t>‹#›</a:t>
            </a:fld>
            <a:endParaRPr lang="en-US"/>
          </a:p>
        </p:txBody>
      </p:sp>
    </p:spTree>
    <p:extLst>
      <p:ext uri="{BB962C8B-B14F-4D97-AF65-F5344CB8AC3E}">
        <p14:creationId xmlns:p14="http://schemas.microsoft.com/office/powerpoint/2010/main" val="1798243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5E619E-9F42-41BB-AF17-D4CAE222FAA3}" type="datetimeFigureOut">
              <a:rPr lang="en-US" smtClean="0"/>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D0848-2C5F-4B33-90A6-0B1A1F50A8AC}"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523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65E619E-9F42-41BB-AF17-D4CAE222FAA3}" type="datetimeFigureOut">
              <a:rPr lang="en-US" smtClean="0"/>
              <a:t>6/2/2021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DFD0848-2C5F-4B33-90A6-0B1A1F50A8A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9142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65E619E-9F42-41BB-AF17-D4CAE222FAA3}" type="datetimeFigureOut">
              <a:rPr lang="en-US" smtClean="0"/>
              <a:t>6/2/2021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DFD0848-2C5F-4B33-90A6-0B1A1F50A8A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9515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13E933-902F-4C31-ADE3-3E5542908D70}"/>
              </a:ext>
            </a:extLst>
          </p:cNvPr>
          <p:cNvSpPr>
            <a:spLocks noGrp="1"/>
          </p:cNvSpPr>
          <p:nvPr>
            <p:ph type="ctrTitle"/>
          </p:nvPr>
        </p:nvSpPr>
        <p:spPr>
          <a:xfrm>
            <a:off x="1546221" y="719385"/>
            <a:ext cx="9099255" cy="2537251"/>
          </a:xfrm>
        </p:spPr>
        <p:txBody>
          <a:bodyPr anchor="ctr">
            <a:normAutofit fontScale="90000"/>
          </a:bodyPr>
          <a:lstStyle/>
          <a:p>
            <a:pPr algn="ctr"/>
            <a:r>
              <a:rPr lang="en-US" sz="7200" dirty="0">
                <a:solidFill>
                  <a:srgbClr val="454545"/>
                </a:solidFill>
              </a:rPr>
              <a:t>Location Tracking shoe for kids</a:t>
            </a:r>
          </a:p>
        </p:txBody>
      </p:sp>
      <p:pic>
        <p:nvPicPr>
          <p:cNvPr id="18" name="Picture 17">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 name="Picture 3" descr="A picture containing text, clipart&#10;&#10;Description automatically generated">
            <a:extLst>
              <a:ext uri="{FF2B5EF4-FFF2-40B4-BE49-F238E27FC236}">
                <a16:creationId xmlns:a16="http://schemas.microsoft.com/office/drawing/2014/main" id="{4D5AA7EB-4EC6-4A8B-8F37-683F330C21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2117" y="3352309"/>
            <a:ext cx="2304084" cy="1566350"/>
          </a:xfrm>
          <a:prstGeom prst="rect">
            <a:avLst/>
          </a:prstGeom>
        </p:spPr>
      </p:pic>
    </p:spTree>
    <p:extLst>
      <p:ext uri="{BB962C8B-B14F-4D97-AF65-F5344CB8AC3E}">
        <p14:creationId xmlns:p14="http://schemas.microsoft.com/office/powerpoint/2010/main" val="294516907"/>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5D25-6D62-49C6-BB30-474C7EA55619}"/>
              </a:ext>
            </a:extLst>
          </p:cNvPr>
          <p:cNvSpPr>
            <a:spLocks noGrp="1"/>
          </p:cNvSpPr>
          <p:nvPr>
            <p:ph type="title"/>
          </p:nvPr>
        </p:nvSpPr>
        <p:spPr/>
        <p:txBody>
          <a:bodyPr/>
          <a:lstStyle/>
          <a:p>
            <a:r>
              <a:rPr lang="en-US" dirty="0"/>
              <a:t>Project quality management</a:t>
            </a:r>
          </a:p>
        </p:txBody>
      </p:sp>
      <p:sp>
        <p:nvSpPr>
          <p:cNvPr id="3" name="Content Placeholder 2">
            <a:extLst>
              <a:ext uri="{FF2B5EF4-FFF2-40B4-BE49-F238E27FC236}">
                <a16:creationId xmlns:a16="http://schemas.microsoft.com/office/drawing/2014/main" id="{01924E2B-C502-4392-AB40-D032807C093F}"/>
              </a:ext>
            </a:extLst>
          </p:cNvPr>
          <p:cNvSpPr>
            <a:spLocks noGrp="1"/>
          </p:cNvSpPr>
          <p:nvPr>
            <p:ph idx="1"/>
          </p:nvPr>
        </p:nvSpPr>
        <p:spPr>
          <a:xfrm>
            <a:off x="629944" y="2095245"/>
            <a:ext cx="6884039" cy="3450613"/>
          </a:xfrm>
        </p:spPr>
        <p:txBody>
          <a:bodyPr>
            <a:normAutofit fontScale="92500"/>
          </a:bodyPr>
          <a:lstStyle/>
          <a:p>
            <a:r>
              <a:rPr lang="en-US" i="0" u="none" strike="noStrike" dirty="0">
                <a:solidFill>
                  <a:srgbClr val="404040"/>
                </a:solidFill>
                <a:effectLst/>
                <a:latin typeface="Times New Roman" panose="02020603050405020304" pitchFamily="18" charset="0"/>
                <a:cs typeface="Times New Roman" panose="02020603050405020304" pitchFamily="18" charset="0"/>
              </a:rPr>
              <a:t>Project quality management is all of the processes and activities needed to determine and achieve project quality, where quality means meeting the needs of customers.</a:t>
            </a:r>
          </a:p>
          <a:p>
            <a:pPr marL="0" indent="0" algn="l" rtl="0" fontAlgn="base">
              <a:buNone/>
            </a:pPr>
            <a:r>
              <a:rPr lang="en-US" i="0" u="none" strike="noStrike" dirty="0">
                <a:solidFill>
                  <a:srgbClr val="404040"/>
                </a:solidFill>
                <a:effectLst/>
                <a:latin typeface="Times New Roman" panose="02020603050405020304" pitchFamily="18" charset="0"/>
                <a:cs typeface="Times New Roman" panose="02020603050405020304" pitchFamily="18" charset="0"/>
              </a:rPr>
              <a:t>The below three steps are involved in quality management plan.</a:t>
            </a:r>
            <a:r>
              <a:rPr lang="en-US" i="0" dirty="0">
                <a:solidFill>
                  <a:srgbClr val="000000"/>
                </a:solidFill>
                <a:effectLst/>
                <a:latin typeface="Times New Roman" panose="02020603050405020304" pitchFamily="18" charset="0"/>
                <a:cs typeface="Times New Roman" panose="02020603050405020304" pitchFamily="18" charset="0"/>
              </a:rPr>
              <a:t>​</a:t>
            </a:r>
          </a:p>
          <a:p>
            <a:pPr algn="l" rtl="0" fontAlgn="base">
              <a:buFont typeface="Arial" panose="020B0604020202020204" pitchFamily="34" charset="0"/>
              <a:buChar char="•"/>
            </a:pPr>
            <a:r>
              <a:rPr lang="en-US" i="0" u="none" strike="noStrike" dirty="0">
                <a:solidFill>
                  <a:srgbClr val="404040"/>
                </a:solidFill>
                <a:effectLst/>
                <a:latin typeface="Times New Roman" panose="02020603050405020304" pitchFamily="18" charset="0"/>
                <a:cs typeface="Times New Roman" panose="02020603050405020304" pitchFamily="18" charset="0"/>
              </a:rPr>
              <a:t>Quality Planning – This process is done during the planning phase.</a:t>
            </a:r>
            <a:r>
              <a:rPr lang="en-US" i="0" dirty="0">
                <a:solidFill>
                  <a:srgbClr val="000000"/>
                </a:solidFill>
                <a:effectLst/>
                <a:latin typeface="Times New Roman" panose="02020603050405020304" pitchFamily="18" charset="0"/>
                <a:cs typeface="Times New Roman" panose="02020603050405020304" pitchFamily="18" charset="0"/>
              </a:rPr>
              <a:t>​</a:t>
            </a:r>
          </a:p>
          <a:p>
            <a:pPr algn="l" rtl="0" fontAlgn="base">
              <a:buFont typeface="Arial" panose="020B0604020202020204" pitchFamily="34" charset="0"/>
              <a:buChar char="•"/>
            </a:pPr>
            <a:r>
              <a:rPr lang="en-US" i="0" u="none" strike="noStrike" dirty="0">
                <a:solidFill>
                  <a:srgbClr val="404040"/>
                </a:solidFill>
                <a:effectLst/>
                <a:latin typeface="Times New Roman" panose="02020603050405020304" pitchFamily="18" charset="0"/>
                <a:cs typeface="Times New Roman" panose="02020603050405020304" pitchFamily="18" charset="0"/>
              </a:rPr>
              <a:t>Quality Assurance – This process is done during the execution phase.</a:t>
            </a:r>
            <a:r>
              <a:rPr lang="en-US" i="0" dirty="0">
                <a:solidFill>
                  <a:srgbClr val="000000"/>
                </a:solidFill>
                <a:effectLst/>
                <a:latin typeface="Times New Roman" panose="02020603050405020304" pitchFamily="18" charset="0"/>
                <a:cs typeface="Times New Roman" panose="02020603050405020304" pitchFamily="18" charset="0"/>
              </a:rPr>
              <a:t>​</a:t>
            </a:r>
          </a:p>
          <a:p>
            <a:pPr algn="l" rtl="0" fontAlgn="base">
              <a:buFont typeface="Arial" panose="020B0604020202020204" pitchFamily="34" charset="0"/>
              <a:buChar char="•"/>
            </a:pPr>
            <a:r>
              <a:rPr lang="en-US" i="0" u="none" strike="noStrike" dirty="0">
                <a:solidFill>
                  <a:srgbClr val="404040"/>
                </a:solidFill>
                <a:effectLst/>
                <a:latin typeface="Times New Roman" panose="02020603050405020304" pitchFamily="18" charset="0"/>
                <a:cs typeface="Times New Roman" panose="02020603050405020304" pitchFamily="18" charset="0"/>
              </a:rPr>
              <a:t>Quality Control – This process is done during the control phase</a:t>
            </a:r>
            <a:r>
              <a:rPr lang="en-US" i="0" dirty="0">
                <a:solidFill>
                  <a:srgbClr val="000000"/>
                </a:solidFill>
                <a:effectLst/>
                <a:latin typeface="Times New Roman" panose="02020603050405020304" pitchFamily="18" charset="0"/>
                <a:cs typeface="Times New Roman" panose="02020603050405020304" pitchFamily="18" charset="0"/>
              </a:rPr>
              <a:t>​</a:t>
            </a:r>
          </a:p>
          <a:p>
            <a:endParaRPr lang="en-US" dirty="0"/>
          </a:p>
        </p:txBody>
      </p:sp>
      <p:sp>
        <p:nvSpPr>
          <p:cNvPr id="4" name="TextBox 3">
            <a:extLst>
              <a:ext uri="{FF2B5EF4-FFF2-40B4-BE49-F238E27FC236}">
                <a16:creationId xmlns:a16="http://schemas.microsoft.com/office/drawing/2014/main" id="{C0882ABE-BFC6-48BD-96B3-94FBD4FB16D2}"/>
              </a:ext>
            </a:extLst>
          </p:cNvPr>
          <p:cNvSpPr txBox="1"/>
          <p:nvPr/>
        </p:nvSpPr>
        <p:spPr>
          <a:xfrm>
            <a:off x="7679169" y="2095245"/>
            <a:ext cx="4161183" cy="4616648"/>
          </a:xfrm>
          <a:prstGeom prst="rect">
            <a:avLst/>
          </a:prstGeom>
          <a:noFill/>
        </p:spPr>
        <p:txBody>
          <a:bodyPr wrap="square" rtlCol="0">
            <a:spAutoFit/>
          </a:bodyPr>
          <a:lstStyle/>
          <a:p>
            <a:r>
              <a:rPr lang="en-US" sz="2000" b="1" dirty="0">
                <a:solidFill>
                  <a:srgbClr val="000000"/>
                </a:solidFill>
                <a:latin typeface="Times New Roman" panose="02020603050405020304" pitchFamily="18" charset="0"/>
                <a:cs typeface="Times New Roman" panose="02020603050405020304" pitchFamily="18" charset="0"/>
              </a:rPr>
              <a:t>Few of the quality focused areas in our project</a:t>
            </a:r>
            <a:endParaRPr lang="en-US" sz="2000" b="1"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Training the worker to assemble different parts </a:t>
            </a:r>
            <a:endParaRPr lang="en-US" sz="200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Quality of the material used to make the shoe vamp 	</a:t>
            </a:r>
          </a:p>
          <a:p>
            <a:pPr marL="285750" indent="-285750">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Overall design &amp; comfort </a:t>
            </a:r>
          </a:p>
          <a:p>
            <a:pPr marL="285750" indent="-285750">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App and trackers synchronization</a:t>
            </a:r>
          </a:p>
          <a:p>
            <a:pPr marL="285750" indent="-285750">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Sufficient power and quality cells for the GPS chip 	</a:t>
            </a:r>
          </a:p>
          <a:p>
            <a:pPr marL="285750" indent="-285750">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Testing the shoe’s response to water, dirt,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etc</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p>
          <a:p>
            <a:r>
              <a:rPr lang="en-US" sz="1800" b="0" i="0" u="none" strike="noStrike" baseline="0" dirty="0">
                <a:solidFill>
                  <a:srgbClr val="000000"/>
                </a:solidFill>
                <a:latin typeface="Arial" panose="020B0604020202020204" pitchFamily="34" charset="0"/>
              </a:rPr>
              <a:t>	</a:t>
            </a:r>
          </a:p>
          <a:p>
            <a:r>
              <a:rPr lang="en-US" sz="1800" b="0" i="0" u="none" strike="noStrike" baseline="0" dirty="0">
                <a:solidFill>
                  <a:srgbClr val="000000"/>
                </a:solidFill>
                <a:latin typeface="Arial" panose="020B0604020202020204" pitchFamily="34" charset="0"/>
              </a:rPr>
              <a:t>	</a:t>
            </a:r>
          </a:p>
          <a:p>
            <a:endParaRPr lang="en-US" dirty="0"/>
          </a:p>
        </p:txBody>
      </p:sp>
    </p:spTree>
    <p:extLst>
      <p:ext uri="{BB962C8B-B14F-4D97-AF65-F5344CB8AC3E}">
        <p14:creationId xmlns:p14="http://schemas.microsoft.com/office/powerpoint/2010/main" val="224050218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4A3D-6D87-48FC-98B8-0ABD051F934D}"/>
              </a:ext>
            </a:extLst>
          </p:cNvPr>
          <p:cNvSpPr>
            <a:spLocks noGrp="1"/>
          </p:cNvSpPr>
          <p:nvPr>
            <p:ph type="title"/>
          </p:nvPr>
        </p:nvSpPr>
        <p:spPr/>
        <p:txBody>
          <a:bodyPr/>
          <a:lstStyle/>
          <a:p>
            <a:r>
              <a:rPr lang="en-US" dirty="0"/>
              <a:t>Project risk management	</a:t>
            </a:r>
          </a:p>
        </p:txBody>
      </p:sp>
      <p:sp>
        <p:nvSpPr>
          <p:cNvPr id="3" name="Content Placeholder 2">
            <a:extLst>
              <a:ext uri="{FF2B5EF4-FFF2-40B4-BE49-F238E27FC236}">
                <a16:creationId xmlns:a16="http://schemas.microsoft.com/office/drawing/2014/main" id="{15825678-949A-455F-B764-AB4FE4F01F6B}"/>
              </a:ext>
            </a:extLst>
          </p:cNvPr>
          <p:cNvSpPr>
            <a:spLocks noGrp="1"/>
          </p:cNvSpPr>
          <p:nvPr>
            <p:ph idx="1"/>
          </p:nvPr>
        </p:nvSpPr>
        <p:spPr>
          <a:xfrm>
            <a:off x="1451579" y="2015732"/>
            <a:ext cx="5227517" cy="3450613"/>
          </a:xfrm>
        </p:spPr>
        <p:txBody>
          <a:bodyPr/>
          <a:lstStyle/>
          <a:p>
            <a:r>
              <a:rPr lang="en-US" b="0" i="0" u="none" strike="noStrike" dirty="0">
                <a:solidFill>
                  <a:srgbClr val="404040"/>
                </a:solidFill>
                <a:effectLst/>
                <a:latin typeface="Trebuchet MS" panose="020B0603020202020204" pitchFamily="34" charset="0"/>
              </a:rPr>
              <a:t>Project risk management is about identifying, analyzing, and responding to risk.</a:t>
            </a:r>
            <a:r>
              <a:rPr lang="en-US" b="0" i="0" dirty="0">
                <a:solidFill>
                  <a:srgbClr val="000000"/>
                </a:solidFill>
                <a:effectLst/>
                <a:latin typeface="Trebuchet MS" panose="020B0603020202020204" pitchFamily="34" charset="0"/>
              </a:rPr>
              <a:t>​</a:t>
            </a:r>
          </a:p>
          <a:p>
            <a:pPr algn="l" rtl="0" fontAlgn="base">
              <a:buFont typeface="Arial" panose="020B0604020202020204" pitchFamily="34" charset="0"/>
              <a:buChar char="•"/>
            </a:pPr>
            <a:r>
              <a:rPr lang="en-US" b="0" i="0" u="none" strike="noStrike" dirty="0">
                <a:solidFill>
                  <a:srgbClr val="404040"/>
                </a:solidFill>
                <a:effectLst/>
                <a:latin typeface="Trebuchet MS" panose="020B0603020202020204" pitchFamily="34" charset="0"/>
              </a:rPr>
              <a:t>Risk Identification</a:t>
            </a:r>
            <a:r>
              <a:rPr lang="en-US" b="0" i="0" dirty="0">
                <a:solidFill>
                  <a:srgbClr val="000000"/>
                </a:solidFill>
                <a:effectLst/>
                <a:latin typeface="Trebuchet MS" panose="020B0603020202020204"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404040"/>
                </a:solidFill>
                <a:effectLst/>
                <a:latin typeface="Trebuchet MS" panose="020B0603020202020204" pitchFamily="34" charset="0"/>
              </a:rPr>
              <a:t>Quantitative Risk Analysis</a:t>
            </a:r>
            <a:r>
              <a:rPr lang="en-US" b="0" i="0" dirty="0">
                <a:solidFill>
                  <a:srgbClr val="000000"/>
                </a:solidFill>
                <a:effectLst/>
                <a:latin typeface="Trebuchet MS" panose="020B0603020202020204"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404040"/>
                </a:solidFill>
                <a:effectLst/>
                <a:latin typeface="Trebuchet MS" panose="020B0603020202020204" pitchFamily="34" charset="0"/>
              </a:rPr>
              <a:t>Qualitative Risk Analysis</a:t>
            </a:r>
            <a:r>
              <a:rPr lang="en-US" b="0" i="0" dirty="0">
                <a:solidFill>
                  <a:srgbClr val="000000"/>
                </a:solidFill>
                <a:effectLst/>
                <a:latin typeface="Trebuchet MS" panose="020B0603020202020204"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404040"/>
                </a:solidFill>
                <a:effectLst/>
                <a:latin typeface="Trebuchet MS" panose="020B0603020202020204" pitchFamily="34" charset="0"/>
              </a:rPr>
              <a:t>Risk Monitoring and Control</a:t>
            </a:r>
            <a:endParaRPr lang="en-US" b="0" i="0" dirty="0">
              <a:solidFill>
                <a:srgbClr val="000000"/>
              </a:solidFill>
              <a:effectLst/>
              <a:latin typeface="Arial" panose="020B0604020202020204" pitchFamily="34" charset="0"/>
            </a:endParaRPr>
          </a:p>
          <a:p>
            <a:endParaRPr lang="en-US" dirty="0"/>
          </a:p>
        </p:txBody>
      </p:sp>
      <p:pic>
        <p:nvPicPr>
          <p:cNvPr id="5" name="Picture 4" descr="Diagram, text&#10;&#10;Description automatically generated">
            <a:extLst>
              <a:ext uri="{FF2B5EF4-FFF2-40B4-BE49-F238E27FC236}">
                <a16:creationId xmlns:a16="http://schemas.microsoft.com/office/drawing/2014/main" id="{2ECE41E1-B41D-493A-8441-055B79865A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4529" y="1961145"/>
            <a:ext cx="4710325" cy="3505200"/>
          </a:xfrm>
          <a:prstGeom prst="rect">
            <a:avLst/>
          </a:prstGeom>
        </p:spPr>
      </p:pic>
    </p:spTree>
    <p:extLst>
      <p:ext uri="{BB962C8B-B14F-4D97-AF65-F5344CB8AC3E}">
        <p14:creationId xmlns:p14="http://schemas.microsoft.com/office/powerpoint/2010/main" val="247202267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8A71A-7E31-4721-A43E-D6E2A69C3A7C}"/>
              </a:ext>
            </a:extLst>
          </p:cNvPr>
          <p:cNvSpPr>
            <a:spLocks noGrp="1"/>
          </p:cNvSpPr>
          <p:nvPr>
            <p:ph type="title"/>
          </p:nvPr>
        </p:nvSpPr>
        <p:spPr/>
        <p:txBody>
          <a:bodyPr/>
          <a:lstStyle/>
          <a:p>
            <a:r>
              <a:rPr lang="en-US" dirty="0"/>
              <a:t>Project procurement management</a:t>
            </a:r>
          </a:p>
        </p:txBody>
      </p:sp>
      <p:sp>
        <p:nvSpPr>
          <p:cNvPr id="3" name="Content Placeholder 2">
            <a:extLst>
              <a:ext uri="{FF2B5EF4-FFF2-40B4-BE49-F238E27FC236}">
                <a16:creationId xmlns:a16="http://schemas.microsoft.com/office/drawing/2014/main" id="{074A5592-7FC1-4A80-801B-015962D33D49}"/>
              </a:ext>
            </a:extLst>
          </p:cNvPr>
          <p:cNvSpPr>
            <a:spLocks noGrp="1"/>
          </p:cNvSpPr>
          <p:nvPr>
            <p:ph idx="1"/>
          </p:nvPr>
        </p:nvSpPr>
        <p:spPr>
          <a:xfrm>
            <a:off x="1451579" y="2015732"/>
            <a:ext cx="6106923" cy="3450613"/>
          </a:xfrm>
        </p:spPr>
        <p:txBody>
          <a:bodyPr/>
          <a:lstStyle/>
          <a:p>
            <a:pPr algn="l" rtl="0" fontAlgn="base">
              <a:buFont typeface="Arial" panose="020B0604020202020204" pitchFamily="34" charset="0"/>
              <a:buChar char="•"/>
            </a:pPr>
            <a:r>
              <a:rPr lang="en-US" b="0" i="0" u="none" strike="noStrike" dirty="0">
                <a:solidFill>
                  <a:srgbClr val="404040"/>
                </a:solidFill>
                <a:effectLst/>
                <a:latin typeface="Times New Roman" panose="02020603050405020304" pitchFamily="18" charset="0"/>
              </a:rPr>
              <a:t>Project </a:t>
            </a:r>
            <a:r>
              <a:rPr lang="en-US" b="1" i="0" u="none" strike="noStrike" dirty="0">
                <a:solidFill>
                  <a:srgbClr val="404040"/>
                </a:solidFill>
                <a:effectLst/>
                <a:latin typeface="Times New Roman" panose="02020603050405020304" pitchFamily="18" charset="0"/>
              </a:rPr>
              <a:t>Procurement</a:t>
            </a:r>
            <a:r>
              <a:rPr lang="en-US" b="0" i="0" u="none" strike="noStrike" dirty="0">
                <a:solidFill>
                  <a:srgbClr val="404040"/>
                </a:solidFill>
                <a:effectLst/>
                <a:latin typeface="Times New Roman" panose="02020603050405020304" pitchFamily="18" charset="0"/>
              </a:rPr>
              <a:t> Management means acquiring goods and services for a project from outside the performing organization.</a:t>
            </a:r>
            <a:r>
              <a:rPr lang="en-US" b="0" i="0" dirty="0">
                <a:solidFill>
                  <a:srgbClr val="000000"/>
                </a:solidFill>
                <a:effectLst/>
                <a:latin typeface="Times New Roman" panose="02020603050405020304" pitchFamily="18"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1" i="0" u="none" strike="noStrike" dirty="0">
                <a:solidFill>
                  <a:srgbClr val="404040"/>
                </a:solidFill>
                <a:effectLst/>
                <a:latin typeface="Times New Roman" panose="02020603050405020304" pitchFamily="18" charset="0"/>
              </a:rPr>
              <a:t>Planning procurement management</a:t>
            </a:r>
            <a:r>
              <a:rPr lang="en-US" b="0" i="0" dirty="0">
                <a:solidFill>
                  <a:srgbClr val="000000"/>
                </a:solidFill>
                <a:effectLst/>
                <a:latin typeface="Times New Roman" panose="02020603050405020304" pitchFamily="18"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1" i="0" u="none" strike="noStrike" dirty="0">
                <a:solidFill>
                  <a:srgbClr val="404040"/>
                </a:solidFill>
                <a:effectLst/>
                <a:latin typeface="Times New Roman" panose="02020603050405020304" pitchFamily="18" charset="0"/>
              </a:rPr>
              <a:t>Conducting procurements</a:t>
            </a:r>
            <a:r>
              <a:rPr lang="en-US" b="0" i="0" dirty="0">
                <a:solidFill>
                  <a:srgbClr val="000000"/>
                </a:solidFill>
                <a:effectLst/>
                <a:latin typeface="Times New Roman" panose="02020603050405020304" pitchFamily="18"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1" i="0" u="none" strike="noStrike" dirty="0">
                <a:solidFill>
                  <a:srgbClr val="404040"/>
                </a:solidFill>
                <a:effectLst/>
                <a:latin typeface="Times New Roman" panose="02020603050405020304" pitchFamily="18" charset="0"/>
              </a:rPr>
              <a:t>Controlling procurements</a:t>
            </a:r>
            <a:endParaRPr lang="en-US" b="0" i="0" dirty="0">
              <a:solidFill>
                <a:srgbClr val="000000"/>
              </a:solidFill>
              <a:effectLst/>
              <a:latin typeface="Arial" panose="020B0604020202020204" pitchFamily="34" charset="0"/>
            </a:endParaRPr>
          </a:p>
          <a:p>
            <a:endParaRPr lang="en-US" dirty="0"/>
          </a:p>
        </p:txBody>
      </p:sp>
      <p:pic>
        <p:nvPicPr>
          <p:cNvPr id="2050" name="Picture 2">
            <a:extLst>
              <a:ext uri="{FF2B5EF4-FFF2-40B4-BE49-F238E27FC236}">
                <a16:creationId xmlns:a16="http://schemas.microsoft.com/office/drawing/2014/main" id="{7F30E472-8276-4E45-B936-7BF2F4B12C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8502" y="2015732"/>
            <a:ext cx="3496352" cy="3797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97776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1D0E-3984-4091-ACD9-ED64F3CBEDA7}"/>
              </a:ext>
            </a:extLst>
          </p:cNvPr>
          <p:cNvSpPr>
            <a:spLocks noGrp="1"/>
          </p:cNvSpPr>
          <p:nvPr>
            <p:ph type="title"/>
          </p:nvPr>
        </p:nvSpPr>
        <p:spPr/>
        <p:txBody>
          <a:bodyPr/>
          <a:lstStyle/>
          <a:p>
            <a:r>
              <a:rPr lang="en-US" dirty="0"/>
              <a:t>Project Stakeholder management</a:t>
            </a:r>
          </a:p>
        </p:txBody>
      </p:sp>
      <p:sp>
        <p:nvSpPr>
          <p:cNvPr id="3" name="Content Placeholder 2">
            <a:extLst>
              <a:ext uri="{FF2B5EF4-FFF2-40B4-BE49-F238E27FC236}">
                <a16:creationId xmlns:a16="http://schemas.microsoft.com/office/drawing/2014/main" id="{C7443D0D-A41E-44C2-837A-D3B35BB00A9E}"/>
              </a:ext>
            </a:extLst>
          </p:cNvPr>
          <p:cNvSpPr>
            <a:spLocks noGrp="1"/>
          </p:cNvSpPr>
          <p:nvPr>
            <p:ph idx="1"/>
          </p:nvPr>
        </p:nvSpPr>
        <p:spPr/>
        <p:txBody>
          <a:bodyPr/>
          <a:lstStyle/>
          <a:p>
            <a:pPr algn="l" rtl="0" fontAlgn="base"/>
            <a:r>
              <a:rPr lang="en-US" i="0" u="none" strike="noStrike" dirty="0">
                <a:solidFill>
                  <a:srgbClr val="404040"/>
                </a:solidFill>
                <a:effectLst/>
                <a:latin typeface="Times New Roman" panose="02020603050405020304" pitchFamily="18" charset="0"/>
                <a:cs typeface="Times New Roman" panose="02020603050405020304" pitchFamily="18" charset="0"/>
              </a:rPr>
              <a:t>Project stakeholder management processes</a:t>
            </a:r>
            <a:r>
              <a:rPr lang="en-US" i="0" dirty="0">
                <a:solidFill>
                  <a:srgbClr val="000000"/>
                </a:solidFill>
                <a:effectLst/>
                <a:latin typeface="Times New Roman" panose="02020603050405020304" pitchFamily="18" charset="0"/>
                <a:cs typeface="Times New Roman" panose="02020603050405020304" pitchFamily="18" charset="0"/>
              </a:rPr>
              <a:t>​</a:t>
            </a:r>
          </a:p>
          <a:p>
            <a:pPr algn="l" rtl="0" fontAlgn="base">
              <a:buFont typeface="Arial" panose="020B0604020202020204" pitchFamily="34" charset="0"/>
              <a:buChar char="•"/>
            </a:pPr>
            <a:r>
              <a:rPr lang="en-US" i="0" u="none" strike="noStrike" dirty="0">
                <a:solidFill>
                  <a:srgbClr val="404040"/>
                </a:solidFill>
                <a:effectLst/>
                <a:latin typeface="Times New Roman" panose="02020603050405020304" pitchFamily="18" charset="0"/>
                <a:cs typeface="Times New Roman" panose="02020603050405020304" pitchFamily="18" charset="0"/>
              </a:rPr>
              <a:t>Identifying stakeholders</a:t>
            </a:r>
            <a:r>
              <a:rPr lang="en-US" i="0" dirty="0">
                <a:solidFill>
                  <a:srgbClr val="000000"/>
                </a:solidFill>
                <a:effectLst/>
                <a:latin typeface="Times New Roman" panose="02020603050405020304" pitchFamily="18" charset="0"/>
                <a:cs typeface="Times New Roman" panose="02020603050405020304" pitchFamily="18" charset="0"/>
              </a:rPr>
              <a:t>​</a:t>
            </a:r>
          </a:p>
          <a:p>
            <a:pPr algn="l" rtl="0" fontAlgn="base">
              <a:buFont typeface="Arial" panose="020B0604020202020204" pitchFamily="34" charset="0"/>
              <a:buChar char="•"/>
            </a:pPr>
            <a:r>
              <a:rPr lang="en-US" i="0" u="none" strike="noStrike" dirty="0">
                <a:solidFill>
                  <a:srgbClr val="404040"/>
                </a:solidFill>
                <a:effectLst/>
                <a:latin typeface="Times New Roman" panose="02020603050405020304" pitchFamily="18" charset="0"/>
                <a:cs typeface="Times New Roman" panose="02020603050405020304" pitchFamily="18" charset="0"/>
              </a:rPr>
              <a:t>Planning stakeholder management</a:t>
            </a:r>
            <a:r>
              <a:rPr lang="en-US" i="0" dirty="0">
                <a:solidFill>
                  <a:srgbClr val="000000"/>
                </a:solidFill>
                <a:effectLst/>
                <a:latin typeface="Times New Roman" panose="02020603050405020304" pitchFamily="18" charset="0"/>
                <a:cs typeface="Times New Roman" panose="02020603050405020304" pitchFamily="18" charset="0"/>
              </a:rPr>
              <a:t>​</a:t>
            </a:r>
          </a:p>
          <a:p>
            <a:pPr algn="l" rtl="0" fontAlgn="base">
              <a:buFont typeface="Arial" panose="020B0604020202020204" pitchFamily="34" charset="0"/>
              <a:buChar char="•"/>
            </a:pPr>
            <a:r>
              <a:rPr lang="en-US" i="0" u="none" strike="noStrike" dirty="0">
                <a:solidFill>
                  <a:srgbClr val="404040"/>
                </a:solidFill>
                <a:effectLst/>
                <a:latin typeface="Times New Roman" panose="02020603050405020304" pitchFamily="18" charset="0"/>
                <a:cs typeface="Times New Roman" panose="02020603050405020304" pitchFamily="18" charset="0"/>
              </a:rPr>
              <a:t>Managing stakeholder engagement </a:t>
            </a:r>
            <a:r>
              <a:rPr lang="en-US" i="0" dirty="0">
                <a:solidFill>
                  <a:srgbClr val="000000"/>
                </a:solidFill>
                <a:effectLst/>
                <a:latin typeface="Times New Roman" panose="02020603050405020304" pitchFamily="18" charset="0"/>
                <a:cs typeface="Times New Roman" panose="02020603050405020304" pitchFamily="18" charset="0"/>
              </a:rPr>
              <a:t>​</a:t>
            </a:r>
          </a:p>
          <a:p>
            <a:pPr algn="l" rtl="0" fontAlgn="base">
              <a:buFont typeface="Arial" panose="020B0604020202020204" pitchFamily="34" charset="0"/>
              <a:buChar char="•"/>
            </a:pPr>
            <a:r>
              <a:rPr lang="en-US" i="0" u="none" strike="noStrike" dirty="0">
                <a:solidFill>
                  <a:srgbClr val="404040"/>
                </a:solidFill>
                <a:effectLst/>
                <a:latin typeface="Times New Roman" panose="02020603050405020304" pitchFamily="18" charset="0"/>
                <a:cs typeface="Times New Roman" panose="02020603050405020304" pitchFamily="18" charset="0"/>
              </a:rPr>
              <a:t>Monitoring stakeholder engagement</a:t>
            </a:r>
            <a:r>
              <a:rPr lang="en-US" i="0" dirty="0">
                <a:solidFill>
                  <a:srgbClr val="000000"/>
                </a:solidFill>
                <a:effectLst/>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6079517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B48A-A440-4757-A237-901D2B297B8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D9EEE25-640B-473F-BF6C-D8A08C7A2750}"/>
              </a:ext>
            </a:extLst>
          </p:cNvPr>
          <p:cNvSpPr>
            <a:spLocks noGrp="1"/>
          </p:cNvSpPr>
          <p:nvPr>
            <p:ph idx="1"/>
          </p:nvPr>
        </p:nvSpPr>
        <p:spPr/>
        <p:txBody>
          <a:bodyPr/>
          <a:lstStyle/>
          <a:p>
            <a:pPr algn="just"/>
            <a:r>
              <a:rPr lang="en-US" b="0" i="0" u="none" strike="noStrike" dirty="0">
                <a:solidFill>
                  <a:srgbClr val="000000"/>
                </a:solidFill>
                <a:effectLst/>
                <a:latin typeface="Times New Roman" panose="02020603050405020304" pitchFamily="18" charset="0"/>
                <a:cs typeface="Times New Roman" panose="02020603050405020304" pitchFamily="18" charset="0"/>
              </a:rPr>
              <a:t>We would like to conclude that by following all the processes given in all the knowledge areas the overall lifecycle of the project went smooth by reaching all the application standards.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217227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7767D-693E-49F9-88C0-91A81B5DB175}"/>
              </a:ext>
            </a:extLst>
          </p:cNvPr>
          <p:cNvSpPr/>
          <p:nvPr/>
        </p:nvSpPr>
        <p:spPr>
          <a:xfrm>
            <a:off x="4304291" y="2505670"/>
            <a:ext cx="3583418"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Tree>
    <p:extLst>
      <p:ext uri="{BB962C8B-B14F-4D97-AF65-F5344CB8AC3E}">
        <p14:creationId xmlns:p14="http://schemas.microsoft.com/office/powerpoint/2010/main" val="26298940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BE5FF-6152-49CD-B4E7-DA87CD22C2C7}"/>
              </a:ext>
            </a:extLst>
          </p:cNvPr>
          <p:cNvSpPr>
            <a:spLocks noGrp="1"/>
          </p:cNvSpPr>
          <p:nvPr>
            <p:ph type="title"/>
          </p:nvPr>
        </p:nvSpPr>
        <p:spPr>
          <a:xfrm>
            <a:off x="909894" y="340693"/>
            <a:ext cx="9603275" cy="1421846"/>
          </a:xfrm>
        </p:spPr>
        <p:txBody>
          <a:bodyPr/>
          <a:lstStyle/>
          <a:p>
            <a:r>
              <a:rPr lang="en-US" dirty="0"/>
              <a:t>Team members</a:t>
            </a:r>
            <a:br>
              <a:rPr lang="en-US" dirty="0"/>
            </a:br>
            <a:br>
              <a:rPr lang="en-US" dirty="0"/>
            </a:br>
            <a:r>
              <a:rPr lang="en-US" dirty="0"/>
              <a:t>Group 6 - Tracecatchers</a:t>
            </a:r>
          </a:p>
        </p:txBody>
      </p:sp>
      <p:pic>
        <p:nvPicPr>
          <p:cNvPr id="5" name="Picture 4" descr="A person standing next to a table&#10;&#10;Description automatically generated with medium confidence">
            <a:extLst>
              <a:ext uri="{FF2B5EF4-FFF2-40B4-BE49-F238E27FC236}">
                <a16:creationId xmlns:a16="http://schemas.microsoft.com/office/drawing/2014/main" id="{70AB5E69-2DC4-4A94-A92B-43BCF05411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278" y="2279373"/>
            <a:ext cx="1431235" cy="1908313"/>
          </a:xfrm>
          <a:prstGeom prst="rect">
            <a:avLst/>
          </a:prstGeom>
        </p:spPr>
      </p:pic>
      <p:sp>
        <p:nvSpPr>
          <p:cNvPr id="6" name="TextBox 5">
            <a:extLst>
              <a:ext uri="{FF2B5EF4-FFF2-40B4-BE49-F238E27FC236}">
                <a16:creationId xmlns:a16="http://schemas.microsoft.com/office/drawing/2014/main" id="{BDE14A13-DB68-48AB-BE58-1D86D8A4FAC4}"/>
              </a:ext>
            </a:extLst>
          </p:cNvPr>
          <p:cNvSpPr txBox="1"/>
          <p:nvPr/>
        </p:nvSpPr>
        <p:spPr>
          <a:xfrm>
            <a:off x="-20010" y="4290139"/>
            <a:ext cx="2180114"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Jeevan </a:t>
            </a:r>
            <a:r>
              <a:rPr lang="en-US" dirty="0" err="1">
                <a:latin typeface="Times New Roman" panose="02020603050405020304" pitchFamily="18" charset="0"/>
                <a:cs typeface="Times New Roman" panose="02020603050405020304" pitchFamily="18" charset="0"/>
              </a:rPr>
              <a:t>Bodigam</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Project Manager</a:t>
            </a:r>
          </a:p>
        </p:txBody>
      </p:sp>
      <p:pic>
        <p:nvPicPr>
          <p:cNvPr id="8" name="Picture 7">
            <a:extLst>
              <a:ext uri="{FF2B5EF4-FFF2-40B4-BE49-F238E27FC236}">
                <a16:creationId xmlns:a16="http://schemas.microsoft.com/office/drawing/2014/main" id="{0F1F5C92-30EE-4054-A693-720F50354B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2378131" y="2511092"/>
            <a:ext cx="1853752" cy="1390314"/>
          </a:xfrm>
          <a:prstGeom prst="rect">
            <a:avLst/>
          </a:prstGeom>
        </p:spPr>
      </p:pic>
      <p:sp>
        <p:nvSpPr>
          <p:cNvPr id="9" name="TextBox 8">
            <a:extLst>
              <a:ext uri="{FF2B5EF4-FFF2-40B4-BE49-F238E27FC236}">
                <a16:creationId xmlns:a16="http://schemas.microsoft.com/office/drawing/2014/main" id="{CD8B9488-7207-4740-BB75-5FA921603E60}"/>
              </a:ext>
            </a:extLst>
          </p:cNvPr>
          <p:cNvSpPr txBox="1"/>
          <p:nvPr/>
        </p:nvSpPr>
        <p:spPr>
          <a:xfrm>
            <a:off x="2091565" y="4266903"/>
            <a:ext cx="2512739" cy="1200329"/>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Nagarushyanth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Tummala</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Project Lead </a:t>
            </a:r>
          </a:p>
          <a:p>
            <a:r>
              <a:rPr lang="en-US" dirty="0">
                <a:latin typeface="Times New Roman" panose="02020603050405020304" pitchFamily="18" charset="0"/>
                <a:cs typeface="Times New Roman" panose="02020603050405020304" pitchFamily="18" charset="0"/>
              </a:rPr>
              <a:t>Application Developer</a:t>
            </a:r>
          </a:p>
        </p:txBody>
      </p:sp>
      <p:pic>
        <p:nvPicPr>
          <p:cNvPr id="11" name="Picture 10" descr="A person with long hair&#10;&#10;Description automatically generated with low confidence">
            <a:extLst>
              <a:ext uri="{FF2B5EF4-FFF2-40B4-BE49-F238E27FC236}">
                <a16:creationId xmlns:a16="http://schemas.microsoft.com/office/drawing/2014/main" id="{A341F7E1-6A22-4DB6-BB4E-320A00C06F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3513" y="2279372"/>
            <a:ext cx="1916035" cy="1853753"/>
          </a:xfrm>
          <a:prstGeom prst="rect">
            <a:avLst/>
          </a:prstGeom>
        </p:spPr>
      </p:pic>
      <p:sp>
        <p:nvSpPr>
          <p:cNvPr id="12" name="TextBox 11">
            <a:extLst>
              <a:ext uri="{FF2B5EF4-FFF2-40B4-BE49-F238E27FC236}">
                <a16:creationId xmlns:a16="http://schemas.microsoft.com/office/drawing/2014/main" id="{733927B3-EE66-4754-BD91-DD8B52F4E3BE}"/>
              </a:ext>
            </a:extLst>
          </p:cNvPr>
          <p:cNvSpPr txBox="1"/>
          <p:nvPr/>
        </p:nvSpPr>
        <p:spPr>
          <a:xfrm>
            <a:off x="4753513" y="4266903"/>
            <a:ext cx="2060308" cy="923330"/>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Amulya Mallepalli</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Software Developer</a:t>
            </a:r>
          </a:p>
        </p:txBody>
      </p:sp>
      <p:pic>
        <p:nvPicPr>
          <p:cNvPr id="4" name="Picture 3" descr="A person taking a selfie in a car&#10;&#10;Description automatically generated">
            <a:extLst>
              <a:ext uri="{FF2B5EF4-FFF2-40B4-BE49-F238E27FC236}">
                <a16:creationId xmlns:a16="http://schemas.microsoft.com/office/drawing/2014/main" id="{2C6948E8-E3B6-479A-AF1D-35C8FFE287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28165" y="2288573"/>
            <a:ext cx="2279374" cy="1475531"/>
          </a:xfrm>
          <a:prstGeom prst="rect">
            <a:avLst/>
          </a:prstGeom>
        </p:spPr>
      </p:pic>
      <p:sp>
        <p:nvSpPr>
          <p:cNvPr id="7" name="TextBox 6">
            <a:extLst>
              <a:ext uri="{FF2B5EF4-FFF2-40B4-BE49-F238E27FC236}">
                <a16:creationId xmlns:a16="http://schemas.microsoft.com/office/drawing/2014/main" id="{8E9841D5-6F25-427B-BE39-934B5C16705D}"/>
              </a:ext>
            </a:extLst>
          </p:cNvPr>
          <p:cNvSpPr txBox="1"/>
          <p:nvPr/>
        </p:nvSpPr>
        <p:spPr>
          <a:xfrm>
            <a:off x="7128165" y="4151639"/>
            <a:ext cx="2640531" cy="1200329"/>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Ajay Kumar Reddy </a:t>
            </a:r>
            <a:r>
              <a:rPr lang="en-US" dirty="0" err="1">
                <a:latin typeface="Times New Roman" panose="02020603050405020304" pitchFamily="18" charset="0"/>
                <a:cs typeface="Times New Roman" panose="02020603050405020304" pitchFamily="18" charset="0"/>
              </a:rPr>
              <a:t>Arram</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Test Engineer</a:t>
            </a:r>
          </a:p>
          <a:p>
            <a:r>
              <a:rPr lang="en-US" dirty="0">
                <a:latin typeface="Times New Roman" panose="02020603050405020304" pitchFamily="18" charset="0"/>
                <a:cs typeface="Times New Roman" panose="02020603050405020304" pitchFamily="18" charset="0"/>
              </a:rPr>
              <a:t>Jr. Developer</a:t>
            </a:r>
          </a:p>
        </p:txBody>
      </p:sp>
      <p:pic>
        <p:nvPicPr>
          <p:cNvPr id="13" name="Picture 12" descr="A person wearing glasses&#10;&#10;Description automatically generated with medium confidence">
            <a:extLst>
              <a:ext uri="{FF2B5EF4-FFF2-40B4-BE49-F238E27FC236}">
                <a16:creationId xmlns:a16="http://schemas.microsoft.com/office/drawing/2014/main" id="{C666B989-7F1A-4787-A7A9-287A63BF7D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42999" y="2279372"/>
            <a:ext cx="2300418" cy="1292188"/>
          </a:xfrm>
          <a:prstGeom prst="rect">
            <a:avLst/>
          </a:prstGeom>
        </p:spPr>
      </p:pic>
      <p:sp>
        <p:nvSpPr>
          <p:cNvPr id="15" name="TextBox 14">
            <a:extLst>
              <a:ext uri="{FF2B5EF4-FFF2-40B4-BE49-F238E27FC236}">
                <a16:creationId xmlns:a16="http://schemas.microsoft.com/office/drawing/2014/main" id="{A3F1AFC5-E492-47F9-9F86-35D502C1404D}"/>
              </a:ext>
            </a:extLst>
          </p:cNvPr>
          <p:cNvSpPr txBox="1"/>
          <p:nvPr/>
        </p:nvSpPr>
        <p:spPr>
          <a:xfrm>
            <a:off x="10265895" y="4151639"/>
            <a:ext cx="1999265" cy="923330"/>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MadhuBabu</a:t>
            </a:r>
            <a:r>
              <a:rPr lang="en-US" dirty="0">
                <a:latin typeface="Times New Roman" panose="02020603050405020304" pitchFamily="18" charset="0"/>
                <a:cs typeface="Times New Roman" panose="02020603050405020304" pitchFamily="18" charset="0"/>
              </a:rPr>
              <a:t> Konda</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UI/UX Developer</a:t>
            </a:r>
          </a:p>
        </p:txBody>
      </p:sp>
    </p:spTree>
    <p:extLst>
      <p:ext uri="{BB962C8B-B14F-4D97-AF65-F5344CB8AC3E}">
        <p14:creationId xmlns:p14="http://schemas.microsoft.com/office/powerpoint/2010/main" val="19095123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B450E-04C9-4D06-B462-88D748AA0B1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A9C3A57-D372-4368-82E9-1DB4D83AD6D0}"/>
              </a:ext>
            </a:extLst>
          </p:cNvPr>
          <p:cNvSpPr>
            <a:spLocks noGrp="1"/>
          </p:cNvSpPr>
          <p:nvPr>
            <p:ph idx="1"/>
          </p:nvPr>
        </p:nvSpPr>
        <p:spPr/>
        <p:txBody>
          <a:bodyPr/>
          <a:lstStyle/>
          <a:p>
            <a:pPr algn="just"/>
            <a:r>
              <a:rPr lang="en-US" b="0" i="0" u="none" strike="noStrike" baseline="0" dirty="0">
                <a:solidFill>
                  <a:srgbClr val="000000"/>
                </a:solidFill>
                <a:latin typeface="Times New Roman" panose="02020603050405020304" pitchFamily="18" charset="0"/>
                <a:cs typeface="Times New Roman" panose="02020603050405020304" pitchFamily="18" charset="0"/>
              </a:rPr>
              <a:t>This project is basically a shoe meant for kids, with a GPS tracker installed in the sole. The shoe would be wirelessly connected to the parent’s mobile application developed by our team through which they would be knowing the child’s live location. </a:t>
            </a:r>
            <a:endParaRPr lang="en-US" b="0" i="0" dirty="0">
              <a:effectLst/>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The proposed project provides customers a hassle-free location tracking services which could track real time location for children who are vulnerable of missing, kidnapping or being a victim of child trafficking. The project must comprise of balances reasonable cost, effort, timely delivery, quality, and functionality.</a:t>
            </a:r>
          </a:p>
          <a:p>
            <a:endParaRPr lang="en-US" dirty="0"/>
          </a:p>
        </p:txBody>
      </p:sp>
    </p:spTree>
    <p:extLst>
      <p:ext uri="{BB962C8B-B14F-4D97-AF65-F5344CB8AC3E}">
        <p14:creationId xmlns:p14="http://schemas.microsoft.com/office/powerpoint/2010/main" val="111688122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1F9E9-274A-4228-9993-9A8A712A7CEB}"/>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3E9028EE-9B63-4A53-821B-A6090B5D1E11}"/>
              </a:ext>
            </a:extLst>
          </p:cNvPr>
          <p:cNvSpPr>
            <a:spLocks noGrp="1"/>
          </p:cNvSpPr>
          <p:nvPr>
            <p:ph idx="1"/>
          </p:nvPr>
        </p:nvSpPr>
        <p:spPr/>
        <p:txBody>
          <a:bodyPr/>
          <a:lstStyle/>
          <a:p>
            <a:pPr algn="just">
              <a:lnSpc>
                <a:spcPct val="150000"/>
              </a:lnSpc>
              <a:spcBef>
                <a:spcPts val="0"/>
              </a:spcBef>
              <a:spcAft>
                <a:spcPts val="12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TraceCatchers software Development Company whose main business focus is to develop shoes with        GPS tracker, web applications and mobile applications for finance and business sectors.</a:t>
            </a:r>
          </a:p>
          <a:p>
            <a:pPr marL="342900" indent="-342900">
              <a:buFont typeface="Arial" panose="020B0604020202020204" pitchFamily="34" charset="0"/>
              <a:buChar char="•"/>
            </a:pPr>
            <a:r>
              <a:rPr lang="en-US" sz="1800" cap="none" dirty="0">
                <a:latin typeface="Times New Roman" panose="02020603050405020304" pitchFamily="18" charset="0"/>
                <a:cs typeface="Times New Roman" panose="02020603050405020304" pitchFamily="18" charset="0"/>
              </a:rPr>
              <a:t>Upon a client’s requirement,  TraceCatchers wants to build an application that helps keep track of the kid's location using GPS tracker.</a:t>
            </a:r>
          </a:p>
          <a:p>
            <a:pPr marL="342900" indent="-342900">
              <a:buFont typeface="Arial" panose="020B0604020202020204" pitchFamily="34" charset="0"/>
              <a:buChar char="•"/>
            </a:pPr>
            <a:r>
              <a:rPr lang="en-US" sz="1800" cap="none" dirty="0">
                <a:latin typeface="Times New Roman" panose="02020603050405020304" pitchFamily="18" charset="0"/>
                <a:cs typeface="Times New Roman" panose="02020603050405020304" pitchFamily="18" charset="0"/>
              </a:rPr>
              <a:t>A project management team at TraceCatchers is assigned the responsibility of building the list of documents required for building the application.</a:t>
            </a:r>
            <a:endParaRPr lang="en-US" sz="1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9189558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35B38-07E6-4882-8E2C-DD02F7E10B61}"/>
              </a:ext>
            </a:extLst>
          </p:cNvPr>
          <p:cNvSpPr>
            <a:spLocks noGrp="1"/>
          </p:cNvSpPr>
          <p:nvPr>
            <p:ph type="title"/>
          </p:nvPr>
        </p:nvSpPr>
        <p:spPr/>
        <p:txBody>
          <a:bodyPr/>
          <a:lstStyle/>
          <a:p>
            <a:r>
              <a:rPr lang="en-US" dirty="0"/>
              <a:t>Project scope management</a:t>
            </a:r>
          </a:p>
        </p:txBody>
      </p:sp>
      <p:pic>
        <p:nvPicPr>
          <p:cNvPr id="4" name="Content Placeholder 4">
            <a:extLst>
              <a:ext uri="{FF2B5EF4-FFF2-40B4-BE49-F238E27FC236}">
                <a16:creationId xmlns:a16="http://schemas.microsoft.com/office/drawing/2014/main" id="{98EAD540-D463-49E2-91AA-0834B6F6C8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80846" y="2069134"/>
            <a:ext cx="5390059" cy="3449638"/>
          </a:xfrm>
        </p:spPr>
      </p:pic>
      <p:sp>
        <p:nvSpPr>
          <p:cNvPr id="5" name="Content Placeholder 2">
            <a:extLst>
              <a:ext uri="{FF2B5EF4-FFF2-40B4-BE49-F238E27FC236}">
                <a16:creationId xmlns:a16="http://schemas.microsoft.com/office/drawing/2014/main" id="{F32AEA2B-0A9D-4D97-8B3E-7F0B6BC6F68A}"/>
              </a:ext>
            </a:extLst>
          </p:cNvPr>
          <p:cNvSpPr txBox="1">
            <a:spLocks/>
          </p:cNvSpPr>
          <p:nvPr/>
        </p:nvSpPr>
        <p:spPr>
          <a:xfrm>
            <a:off x="1143000" y="2192165"/>
            <a:ext cx="5125278" cy="3203575"/>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n-US" spc="200" dirty="0">
                <a:solidFill>
                  <a:schemeClr val="tx2"/>
                </a:solidFill>
                <a:latin typeface="Times New Roman" panose="02020603050405020304" pitchFamily="18" charset="0"/>
                <a:cs typeface="Times New Roman" panose="02020603050405020304" pitchFamily="18" charset="0"/>
              </a:rPr>
              <a:t>Coming to our project scope we keep track of kid's location by using GPS tracker. </a:t>
            </a:r>
          </a:p>
          <a:p>
            <a:pPr algn="just"/>
            <a:r>
              <a:rPr lang="en-US" spc="200" dirty="0">
                <a:solidFill>
                  <a:schemeClr val="tx2"/>
                </a:solidFill>
                <a:latin typeface="Times New Roman" panose="02020603050405020304" pitchFamily="18" charset="0"/>
                <a:cs typeface="Times New Roman" panose="02020603050405020304" pitchFamily="18" charset="0"/>
              </a:rPr>
              <a:t>This will help their parents to track their location to prevent any danger or harm. </a:t>
            </a:r>
          </a:p>
        </p:txBody>
      </p:sp>
    </p:spTree>
    <p:extLst>
      <p:ext uri="{BB962C8B-B14F-4D97-AF65-F5344CB8AC3E}">
        <p14:creationId xmlns:p14="http://schemas.microsoft.com/office/powerpoint/2010/main" val="27211160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AC976-31BF-455D-A196-8FDC85A74DB7}"/>
              </a:ext>
            </a:extLst>
          </p:cNvPr>
          <p:cNvSpPr>
            <a:spLocks noGrp="1"/>
          </p:cNvSpPr>
          <p:nvPr>
            <p:ph type="title"/>
          </p:nvPr>
        </p:nvSpPr>
        <p:spPr/>
        <p:txBody>
          <a:bodyPr/>
          <a:lstStyle/>
          <a:p>
            <a:r>
              <a:rPr lang="en-US" dirty="0"/>
              <a:t>Project schedule management	</a:t>
            </a:r>
          </a:p>
        </p:txBody>
      </p:sp>
      <p:pic>
        <p:nvPicPr>
          <p:cNvPr id="4" name="Content Placeholder 4">
            <a:extLst>
              <a:ext uri="{FF2B5EF4-FFF2-40B4-BE49-F238E27FC236}">
                <a16:creationId xmlns:a16="http://schemas.microsoft.com/office/drawing/2014/main" id="{950E959D-690C-49E4-AF01-3592B0113F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76501" y="1995900"/>
            <a:ext cx="4851376" cy="3238500"/>
          </a:xfrm>
        </p:spPr>
      </p:pic>
      <p:sp>
        <p:nvSpPr>
          <p:cNvPr id="10" name="TextBox 9">
            <a:extLst>
              <a:ext uri="{FF2B5EF4-FFF2-40B4-BE49-F238E27FC236}">
                <a16:creationId xmlns:a16="http://schemas.microsoft.com/office/drawing/2014/main" id="{4E0CB495-73AE-4299-BC86-6324E1826D44}"/>
              </a:ext>
            </a:extLst>
          </p:cNvPr>
          <p:cNvSpPr txBox="1"/>
          <p:nvPr/>
        </p:nvSpPr>
        <p:spPr>
          <a:xfrm>
            <a:off x="1209261" y="2009152"/>
            <a:ext cx="5045764" cy="2677656"/>
          </a:xfrm>
          <a:prstGeom prst="rect">
            <a:avLst/>
          </a:prstGeom>
          <a:noFill/>
        </p:spPr>
        <p:txBody>
          <a:bodyPr wrap="square">
            <a:spAutoFit/>
          </a:bodyPr>
          <a:lstStyle/>
          <a:p>
            <a:pPr marL="109728" indent="-457200"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Defining Activities</a:t>
            </a:r>
            <a:endParaRPr lang="en-US" sz="3600" b="0" i="0" dirty="0">
              <a:effectLst/>
              <a:latin typeface="Times New Roman" panose="02020603050405020304" pitchFamily="18" charset="0"/>
              <a:cs typeface="Times New Roman" panose="02020603050405020304" pitchFamily="18" charset="0"/>
            </a:endParaRPr>
          </a:p>
          <a:p>
            <a:pPr marL="109728" indent="-457200"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Activity Sequencing​</a:t>
            </a:r>
            <a:endParaRPr lang="en-US" sz="3600" b="0" i="0" dirty="0">
              <a:effectLst/>
              <a:latin typeface="Times New Roman" panose="02020603050405020304" pitchFamily="18" charset="0"/>
              <a:cs typeface="Times New Roman" panose="02020603050405020304" pitchFamily="18" charset="0"/>
            </a:endParaRPr>
          </a:p>
          <a:p>
            <a:pPr marL="109728" indent="-457200"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Estimating activity resources</a:t>
            </a:r>
            <a:endParaRPr lang="en-US" sz="3600" b="0" i="0" dirty="0">
              <a:effectLst/>
              <a:latin typeface="Times New Roman" panose="02020603050405020304" pitchFamily="18" charset="0"/>
              <a:cs typeface="Times New Roman" panose="02020603050405020304" pitchFamily="18" charset="0"/>
            </a:endParaRPr>
          </a:p>
          <a:p>
            <a:pPr marL="109728" indent="-457200"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Activity duration estimating​</a:t>
            </a:r>
            <a:endParaRPr lang="en-US" sz="3600" b="0" i="0" dirty="0">
              <a:effectLst/>
              <a:latin typeface="Times New Roman" panose="02020603050405020304" pitchFamily="18" charset="0"/>
              <a:cs typeface="Times New Roman" panose="02020603050405020304" pitchFamily="18" charset="0"/>
            </a:endParaRPr>
          </a:p>
          <a:p>
            <a:pPr marL="109728" indent="-457200"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Schedule development​</a:t>
            </a:r>
            <a:endParaRPr lang="en-US" sz="3600" b="0" i="0" dirty="0">
              <a:effectLst/>
              <a:latin typeface="Times New Roman" panose="02020603050405020304" pitchFamily="18" charset="0"/>
              <a:cs typeface="Times New Roman" panose="02020603050405020304" pitchFamily="18" charset="0"/>
            </a:endParaRPr>
          </a:p>
          <a:p>
            <a:pPr marL="109728" indent="-457200"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Schedule control</a:t>
            </a:r>
            <a:endParaRPr lang="en-US" sz="36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690593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AA444-4F38-4A43-A95A-41E19A64B99A}"/>
              </a:ext>
            </a:extLst>
          </p:cNvPr>
          <p:cNvSpPr>
            <a:spLocks noGrp="1"/>
          </p:cNvSpPr>
          <p:nvPr>
            <p:ph type="title"/>
          </p:nvPr>
        </p:nvSpPr>
        <p:spPr/>
        <p:txBody>
          <a:bodyPr/>
          <a:lstStyle/>
          <a:p>
            <a:r>
              <a:rPr lang="en-US" dirty="0"/>
              <a:t>Project communication management</a:t>
            </a:r>
          </a:p>
        </p:txBody>
      </p:sp>
      <p:sp>
        <p:nvSpPr>
          <p:cNvPr id="3" name="Content Placeholder 2">
            <a:extLst>
              <a:ext uri="{FF2B5EF4-FFF2-40B4-BE49-F238E27FC236}">
                <a16:creationId xmlns:a16="http://schemas.microsoft.com/office/drawing/2014/main" id="{2CA510A7-0543-421F-B956-5E203B2B0E5C}"/>
              </a:ext>
            </a:extLst>
          </p:cNvPr>
          <p:cNvSpPr>
            <a:spLocks noGrp="1"/>
          </p:cNvSpPr>
          <p:nvPr>
            <p:ph idx="1"/>
          </p:nvPr>
        </p:nvSpPr>
        <p:spPr/>
        <p:txBody>
          <a:bodyPr>
            <a:normAutofit fontScale="92500" lnSpcReduction="10000"/>
          </a:bodyPr>
          <a:lstStyle/>
          <a:p>
            <a:pPr marL="0" indent="0" algn="just">
              <a:buNone/>
            </a:pPr>
            <a:r>
              <a:rPr lang="en-US" spc="200" dirty="0">
                <a:solidFill>
                  <a:schemeClr val="tx2"/>
                </a:solidFill>
                <a:latin typeface="Times New Roman" panose="02020603050405020304" pitchFamily="18" charset="0"/>
                <a:cs typeface="Times New Roman" panose="02020603050405020304" pitchFamily="18" charset="0"/>
              </a:rPr>
              <a:t>Communication management focused on how important information will be communicated to stakeholders throughout the project. We identified our project’s communication needs and chose methods which best suited us.</a:t>
            </a:r>
          </a:p>
          <a:p>
            <a:pPr marL="0" indent="0" algn="just">
              <a:buNone/>
            </a:pPr>
            <a:endParaRPr lang="en-US" spc="200" dirty="0">
              <a:solidFill>
                <a:schemeClr val="tx2"/>
              </a:solidFill>
              <a:latin typeface="Times New Roman" panose="02020603050405020304" pitchFamily="18" charset="0"/>
              <a:cs typeface="Times New Roman" panose="02020603050405020304" pitchFamily="18" charset="0"/>
            </a:endParaRPr>
          </a:p>
          <a:p>
            <a:pPr marL="0" indent="0" algn="just">
              <a:buNone/>
            </a:pPr>
            <a:r>
              <a:rPr lang="en-US" b="1" spc="200" dirty="0">
                <a:solidFill>
                  <a:srgbClr val="7030A0"/>
                </a:solidFill>
                <a:latin typeface="Times New Roman" panose="02020603050405020304" pitchFamily="18" charset="0"/>
                <a:cs typeface="Times New Roman" panose="02020603050405020304" pitchFamily="18" charset="0"/>
              </a:rPr>
              <a:t>Methods:</a:t>
            </a:r>
          </a:p>
          <a:p>
            <a:pPr algn="just">
              <a:buFont typeface="Arial" panose="020B0604020202020204" pitchFamily="34" charset="0"/>
              <a:buChar char="•"/>
            </a:pPr>
            <a:r>
              <a:rPr lang="en-US" spc="200" dirty="0">
                <a:solidFill>
                  <a:schemeClr val="tx2"/>
                </a:solidFill>
                <a:latin typeface="Times New Roman" panose="02020603050405020304" pitchFamily="18" charset="0"/>
                <a:cs typeface="Times New Roman" panose="02020603050405020304" pitchFamily="18" charset="0"/>
              </a:rPr>
              <a:t> Email </a:t>
            </a:r>
          </a:p>
          <a:p>
            <a:pPr algn="just">
              <a:buFont typeface="Arial" panose="020B0604020202020204" pitchFamily="34" charset="0"/>
              <a:buChar char="•"/>
            </a:pPr>
            <a:r>
              <a:rPr lang="en-US" spc="200" dirty="0">
                <a:solidFill>
                  <a:schemeClr val="tx2"/>
                </a:solidFill>
                <a:latin typeface="Times New Roman" panose="02020603050405020304" pitchFamily="18" charset="0"/>
                <a:cs typeface="Times New Roman" panose="02020603050405020304" pitchFamily="18" charset="0"/>
              </a:rPr>
              <a:t> Daily standup meetings.</a:t>
            </a:r>
          </a:p>
          <a:p>
            <a:pPr algn="just">
              <a:buFont typeface="Arial" panose="020B0604020202020204" pitchFamily="34" charset="0"/>
              <a:buChar char="•"/>
            </a:pPr>
            <a:r>
              <a:rPr lang="en-US" spc="200" dirty="0">
                <a:solidFill>
                  <a:schemeClr val="tx2"/>
                </a:solidFill>
                <a:latin typeface="Times New Roman" panose="02020603050405020304" pitchFamily="18" charset="0"/>
                <a:cs typeface="Times New Roman" panose="02020603050405020304" pitchFamily="18" charset="0"/>
              </a:rPr>
              <a:t> Google tools.</a:t>
            </a:r>
          </a:p>
          <a:p>
            <a:endParaRPr lang="en-US" dirty="0"/>
          </a:p>
        </p:txBody>
      </p:sp>
    </p:spTree>
    <p:extLst>
      <p:ext uri="{BB962C8B-B14F-4D97-AF65-F5344CB8AC3E}">
        <p14:creationId xmlns:p14="http://schemas.microsoft.com/office/powerpoint/2010/main" val="362456269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9FB4A-3A32-472B-88ED-5DA05BEFA701}"/>
              </a:ext>
            </a:extLst>
          </p:cNvPr>
          <p:cNvSpPr>
            <a:spLocks noGrp="1"/>
          </p:cNvSpPr>
          <p:nvPr>
            <p:ph type="title"/>
          </p:nvPr>
        </p:nvSpPr>
        <p:spPr/>
        <p:txBody>
          <a:bodyPr/>
          <a:lstStyle/>
          <a:p>
            <a:r>
              <a:rPr lang="en-US" dirty="0"/>
              <a:t>Project cost Management</a:t>
            </a:r>
          </a:p>
        </p:txBody>
      </p:sp>
      <p:sp>
        <p:nvSpPr>
          <p:cNvPr id="3" name="Content Placeholder 2">
            <a:extLst>
              <a:ext uri="{FF2B5EF4-FFF2-40B4-BE49-F238E27FC236}">
                <a16:creationId xmlns:a16="http://schemas.microsoft.com/office/drawing/2014/main" id="{0CE08E29-3E96-4CD8-8041-098D2DE0B0D8}"/>
              </a:ext>
            </a:extLst>
          </p:cNvPr>
          <p:cNvSpPr>
            <a:spLocks noGrp="1"/>
          </p:cNvSpPr>
          <p:nvPr>
            <p:ph idx="1"/>
          </p:nvPr>
        </p:nvSpPr>
        <p:spPr>
          <a:xfrm>
            <a:off x="470919" y="1989227"/>
            <a:ext cx="4246856" cy="3450613"/>
          </a:xfrm>
        </p:spPr>
        <p:txBody>
          <a:bodyPr>
            <a:normAutofit/>
          </a:bodyPr>
          <a:lstStyle/>
          <a:p>
            <a:pPr algn="just"/>
            <a:r>
              <a:rPr lang="en-US" sz="1900" i="0" u="none" strike="noStrike" dirty="0">
                <a:solidFill>
                  <a:srgbClr val="404040"/>
                </a:solidFill>
                <a:effectLst/>
                <a:latin typeface="Times New Roman" panose="02020603050405020304" pitchFamily="18" charset="0"/>
                <a:cs typeface="Times New Roman" panose="02020603050405020304" pitchFamily="18" charset="0"/>
              </a:rPr>
              <a:t>Project Cost Management is a method that uses technology to measure cost and productivity through the full life-cycle of enterprise level projects.</a:t>
            </a:r>
          </a:p>
          <a:p>
            <a:pPr algn="just"/>
            <a:r>
              <a:rPr lang="en-US" sz="1900" i="0" u="none" strike="noStrike" dirty="0">
                <a:solidFill>
                  <a:srgbClr val="404040"/>
                </a:solidFill>
                <a:effectLst/>
                <a:latin typeface="Times New Roman" panose="02020603050405020304" pitchFamily="18" charset="0"/>
                <a:cs typeface="Times New Roman" panose="02020603050405020304" pitchFamily="18" charset="0"/>
              </a:rPr>
              <a:t>Project success hinges on cost management, as cost is the primary determining factor for the success or failure of the venture overall.</a:t>
            </a:r>
            <a:endParaRPr lang="en-US" sz="1900" dirty="0">
              <a:solidFill>
                <a:srgbClr val="404040"/>
              </a:solidFill>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45DD01F2-750A-4339-BE70-F0F918EF55C4}"/>
              </a:ext>
            </a:extLst>
          </p:cNvPr>
          <p:cNvGraphicFramePr>
            <a:graphicFrameLocks noGrp="1"/>
          </p:cNvGraphicFramePr>
          <p:nvPr>
            <p:extLst>
              <p:ext uri="{D42A27DB-BD31-4B8C-83A1-F6EECF244321}">
                <p14:modId xmlns:p14="http://schemas.microsoft.com/office/powerpoint/2010/main" val="3501676122"/>
              </p:ext>
            </p:extLst>
          </p:nvPr>
        </p:nvGraphicFramePr>
        <p:xfrm>
          <a:off x="4801705" y="1894911"/>
          <a:ext cx="7390295" cy="4206240"/>
        </p:xfrm>
        <a:graphic>
          <a:graphicData uri="http://schemas.openxmlformats.org/drawingml/2006/table">
            <a:tbl>
              <a:tblPr firstRow="1" bandRow="1">
                <a:tableStyleId>{5C22544A-7EE6-4342-B048-85BDC9FD1C3A}</a:tableStyleId>
              </a:tblPr>
              <a:tblGrid>
                <a:gridCol w="1478059">
                  <a:extLst>
                    <a:ext uri="{9D8B030D-6E8A-4147-A177-3AD203B41FA5}">
                      <a16:colId xmlns:a16="http://schemas.microsoft.com/office/drawing/2014/main" val="760051731"/>
                    </a:ext>
                  </a:extLst>
                </a:gridCol>
                <a:gridCol w="1478059">
                  <a:extLst>
                    <a:ext uri="{9D8B030D-6E8A-4147-A177-3AD203B41FA5}">
                      <a16:colId xmlns:a16="http://schemas.microsoft.com/office/drawing/2014/main" val="569935765"/>
                    </a:ext>
                  </a:extLst>
                </a:gridCol>
                <a:gridCol w="1478059">
                  <a:extLst>
                    <a:ext uri="{9D8B030D-6E8A-4147-A177-3AD203B41FA5}">
                      <a16:colId xmlns:a16="http://schemas.microsoft.com/office/drawing/2014/main" val="3866849293"/>
                    </a:ext>
                  </a:extLst>
                </a:gridCol>
                <a:gridCol w="1478059">
                  <a:extLst>
                    <a:ext uri="{9D8B030D-6E8A-4147-A177-3AD203B41FA5}">
                      <a16:colId xmlns:a16="http://schemas.microsoft.com/office/drawing/2014/main" val="3265830734"/>
                    </a:ext>
                  </a:extLst>
                </a:gridCol>
                <a:gridCol w="1478059">
                  <a:extLst>
                    <a:ext uri="{9D8B030D-6E8A-4147-A177-3AD203B41FA5}">
                      <a16:colId xmlns:a16="http://schemas.microsoft.com/office/drawing/2014/main" val="2563159771"/>
                    </a:ext>
                  </a:extLst>
                </a:gridCol>
              </a:tblGrid>
              <a:tr h="784135">
                <a:tc>
                  <a:txBody>
                    <a:bodyPr/>
                    <a:lstStyle/>
                    <a:p>
                      <a:endParaRPr lang="en-US" dirty="0"/>
                    </a:p>
                  </a:txBody>
                  <a:tcPr/>
                </a:tc>
                <a:tc>
                  <a:txBody>
                    <a:bodyPr/>
                    <a:lstStyle/>
                    <a:p>
                      <a:r>
                        <a:rPr lang="en-US" dirty="0"/>
                        <a:t>Direct Cost</a:t>
                      </a:r>
                    </a:p>
                  </a:txBody>
                  <a:tcPr/>
                </a:tc>
                <a:tc>
                  <a:txBody>
                    <a:bodyPr/>
                    <a:lstStyle/>
                    <a:p>
                      <a:r>
                        <a:rPr lang="en-US" dirty="0"/>
                        <a:t>Indirect Cost</a:t>
                      </a:r>
                    </a:p>
                  </a:txBody>
                  <a:tcPr/>
                </a:tc>
                <a:tc>
                  <a:txBody>
                    <a:bodyPr/>
                    <a:lstStyle/>
                    <a:p>
                      <a:r>
                        <a:rPr lang="en-US" dirty="0"/>
                        <a:t>Recurring Cost</a:t>
                      </a:r>
                    </a:p>
                  </a:txBody>
                  <a:tcPr/>
                </a:tc>
                <a:tc>
                  <a:txBody>
                    <a:bodyPr/>
                    <a:lstStyle/>
                    <a:p>
                      <a:r>
                        <a:rPr lang="en-US" dirty="0"/>
                        <a:t>Non-Recurring Cost</a:t>
                      </a:r>
                    </a:p>
                  </a:txBody>
                  <a:tcPr/>
                </a:tc>
                <a:extLst>
                  <a:ext uri="{0D108BD9-81ED-4DB2-BD59-A6C34878D82A}">
                    <a16:rowId xmlns:a16="http://schemas.microsoft.com/office/drawing/2014/main" val="1681511494"/>
                  </a:ext>
                </a:extLst>
              </a:tr>
              <a:tr h="548895">
                <a:tc>
                  <a:txBody>
                    <a:bodyPr/>
                    <a:lstStyle/>
                    <a:p>
                      <a:r>
                        <a:rPr lang="en-US" dirty="0"/>
                        <a:t>Project Manager cost</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490557316"/>
                  </a:ext>
                </a:extLst>
              </a:tr>
              <a:tr h="313654">
                <a:tc>
                  <a:txBody>
                    <a:bodyPr/>
                    <a:lstStyle/>
                    <a:p>
                      <a:r>
                        <a:rPr lang="en-US" dirty="0"/>
                        <a:t>GPS Cost</a:t>
                      </a:r>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500895629"/>
                  </a:ext>
                </a:extLst>
              </a:tr>
              <a:tr h="548895">
                <a:tc>
                  <a:txBody>
                    <a:bodyPr/>
                    <a:lstStyle/>
                    <a:p>
                      <a:r>
                        <a:rPr lang="en-US" dirty="0"/>
                        <a:t>Shoe Material cost</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056814059"/>
                  </a:ext>
                </a:extLst>
              </a:tr>
              <a:tr h="784135">
                <a:tc>
                  <a:txBody>
                    <a:bodyPr/>
                    <a:lstStyle/>
                    <a:p>
                      <a:r>
                        <a:rPr lang="en-US" dirty="0"/>
                        <a:t>Application Development cost </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271093459"/>
                  </a:ext>
                </a:extLst>
              </a:tr>
              <a:tr h="313654">
                <a:tc>
                  <a:txBody>
                    <a:bodyPr/>
                    <a:lstStyle/>
                    <a:p>
                      <a:r>
                        <a:rPr lang="en-US" dirty="0"/>
                        <a:t>Labor cost</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762630934"/>
                  </a:ext>
                </a:extLst>
              </a:tr>
              <a:tr h="313654">
                <a:tc>
                  <a:txBody>
                    <a:bodyPr/>
                    <a:lstStyle/>
                    <a:p>
                      <a:r>
                        <a:rPr lang="en-US" dirty="0"/>
                        <a:t>Survey cost</a:t>
                      </a:r>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16984106"/>
                  </a:ext>
                </a:extLst>
              </a:tr>
            </a:tbl>
          </a:graphicData>
        </a:graphic>
      </p:graphicFrame>
      <p:pic>
        <p:nvPicPr>
          <p:cNvPr id="6" name="Graphic 5" descr="Checkmark with solid fill">
            <a:extLst>
              <a:ext uri="{FF2B5EF4-FFF2-40B4-BE49-F238E27FC236}">
                <a16:creationId xmlns:a16="http://schemas.microsoft.com/office/drawing/2014/main" id="{7D5577AF-B756-4D13-B5C2-5BF2B81E1E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92348" y="2989329"/>
            <a:ext cx="481496" cy="413730"/>
          </a:xfrm>
          <a:prstGeom prst="rect">
            <a:avLst/>
          </a:prstGeom>
        </p:spPr>
      </p:pic>
      <p:pic>
        <p:nvPicPr>
          <p:cNvPr id="7" name="Graphic 6" descr="Checkmark with solid fill">
            <a:extLst>
              <a:ext uri="{FF2B5EF4-FFF2-40B4-BE49-F238E27FC236}">
                <a16:creationId xmlns:a16="http://schemas.microsoft.com/office/drawing/2014/main" id="{F2A6DB34-D875-44E6-B71E-F9623BB3A2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76887" y="3430854"/>
            <a:ext cx="512417" cy="383209"/>
          </a:xfrm>
          <a:prstGeom prst="rect">
            <a:avLst/>
          </a:prstGeom>
        </p:spPr>
      </p:pic>
      <p:pic>
        <p:nvPicPr>
          <p:cNvPr id="8" name="Graphic 7" descr="Checkmark with solid fill">
            <a:extLst>
              <a:ext uri="{FF2B5EF4-FFF2-40B4-BE49-F238E27FC236}">
                <a16:creationId xmlns:a16="http://schemas.microsoft.com/office/drawing/2014/main" id="{8FA59B95-8EEA-431A-A438-456905B0F9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4312" y="3928856"/>
            <a:ext cx="439532" cy="439532"/>
          </a:xfrm>
          <a:prstGeom prst="rect">
            <a:avLst/>
          </a:prstGeom>
        </p:spPr>
      </p:pic>
      <p:pic>
        <p:nvPicPr>
          <p:cNvPr id="9" name="Graphic 8" descr="Checkmark with solid fill">
            <a:extLst>
              <a:ext uri="{FF2B5EF4-FFF2-40B4-BE49-F238E27FC236}">
                <a16:creationId xmlns:a16="http://schemas.microsoft.com/office/drawing/2014/main" id="{E03A8D9A-0C6F-4C47-BDE4-A5CC4ADF39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21079" y="2965737"/>
            <a:ext cx="437322" cy="437322"/>
          </a:xfrm>
          <a:prstGeom prst="rect">
            <a:avLst/>
          </a:prstGeom>
        </p:spPr>
      </p:pic>
      <p:pic>
        <p:nvPicPr>
          <p:cNvPr id="10" name="Graphic 9" descr="Checkmark with solid fill">
            <a:extLst>
              <a:ext uri="{FF2B5EF4-FFF2-40B4-BE49-F238E27FC236}">
                <a16:creationId xmlns:a16="http://schemas.microsoft.com/office/drawing/2014/main" id="{F4058854-AEC1-43B4-A34C-BE0164F291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92349" y="4779392"/>
            <a:ext cx="437322" cy="437322"/>
          </a:xfrm>
          <a:prstGeom prst="rect">
            <a:avLst/>
          </a:prstGeom>
        </p:spPr>
      </p:pic>
      <p:pic>
        <p:nvPicPr>
          <p:cNvPr id="11" name="Graphic 10" descr="Checkmark with solid fill">
            <a:extLst>
              <a:ext uri="{FF2B5EF4-FFF2-40B4-BE49-F238E27FC236}">
                <a16:creationId xmlns:a16="http://schemas.microsoft.com/office/drawing/2014/main" id="{0106A278-F051-4D5D-BB2E-15B6052777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21079" y="4790655"/>
            <a:ext cx="437322" cy="437322"/>
          </a:xfrm>
          <a:prstGeom prst="rect">
            <a:avLst/>
          </a:prstGeom>
        </p:spPr>
      </p:pic>
      <p:pic>
        <p:nvPicPr>
          <p:cNvPr id="12" name="Graphic 11" descr="Checkmark with solid fill">
            <a:extLst>
              <a:ext uri="{FF2B5EF4-FFF2-40B4-BE49-F238E27FC236}">
                <a16:creationId xmlns:a16="http://schemas.microsoft.com/office/drawing/2014/main" id="{66968D54-CC33-4FD9-9D84-F77F45FFAA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98679" y="5709366"/>
            <a:ext cx="481496" cy="481496"/>
          </a:xfrm>
          <a:prstGeom prst="rect">
            <a:avLst/>
          </a:prstGeom>
        </p:spPr>
      </p:pic>
      <p:pic>
        <p:nvPicPr>
          <p:cNvPr id="13" name="Graphic 12" descr="Checkmark with solid fill">
            <a:extLst>
              <a:ext uri="{FF2B5EF4-FFF2-40B4-BE49-F238E27FC236}">
                <a16:creationId xmlns:a16="http://schemas.microsoft.com/office/drawing/2014/main" id="{8121E87E-8495-49C1-9372-294CE0D3AE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76887" y="5333717"/>
            <a:ext cx="481496" cy="481496"/>
          </a:xfrm>
          <a:prstGeom prst="rect">
            <a:avLst/>
          </a:prstGeom>
        </p:spPr>
      </p:pic>
      <p:pic>
        <p:nvPicPr>
          <p:cNvPr id="14" name="Graphic 13" descr="Checkmark with solid fill">
            <a:extLst>
              <a:ext uri="{FF2B5EF4-FFF2-40B4-BE49-F238E27FC236}">
                <a16:creationId xmlns:a16="http://schemas.microsoft.com/office/drawing/2014/main" id="{DF649357-7F64-40DE-AE27-C54A9E0DF5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39585" y="5396445"/>
            <a:ext cx="481496" cy="481496"/>
          </a:xfrm>
          <a:prstGeom prst="rect">
            <a:avLst/>
          </a:prstGeom>
        </p:spPr>
      </p:pic>
    </p:spTree>
    <p:extLst>
      <p:ext uri="{BB962C8B-B14F-4D97-AF65-F5344CB8AC3E}">
        <p14:creationId xmlns:p14="http://schemas.microsoft.com/office/powerpoint/2010/main" val="382401550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37BBC-D662-4ED5-BAEE-02685F49C1C7}"/>
              </a:ext>
            </a:extLst>
          </p:cNvPr>
          <p:cNvSpPr>
            <a:spLocks noGrp="1"/>
          </p:cNvSpPr>
          <p:nvPr>
            <p:ph type="title"/>
          </p:nvPr>
        </p:nvSpPr>
        <p:spPr/>
        <p:txBody>
          <a:bodyPr/>
          <a:lstStyle/>
          <a:p>
            <a:r>
              <a:rPr lang="en-US" dirty="0"/>
              <a:t>Project resource management</a:t>
            </a:r>
          </a:p>
        </p:txBody>
      </p:sp>
      <p:sp>
        <p:nvSpPr>
          <p:cNvPr id="3" name="Content Placeholder 2">
            <a:extLst>
              <a:ext uri="{FF2B5EF4-FFF2-40B4-BE49-F238E27FC236}">
                <a16:creationId xmlns:a16="http://schemas.microsoft.com/office/drawing/2014/main" id="{4B7F665E-EB20-4AA8-B668-DA3D790BC6C7}"/>
              </a:ext>
            </a:extLst>
          </p:cNvPr>
          <p:cNvSpPr>
            <a:spLocks noGrp="1"/>
          </p:cNvSpPr>
          <p:nvPr>
            <p:ph idx="1"/>
          </p:nvPr>
        </p:nvSpPr>
        <p:spPr/>
        <p:txBody>
          <a:bodyPr/>
          <a:lstStyle/>
          <a:p>
            <a:pPr algn="just"/>
            <a:r>
              <a:rPr lang="en-US" sz="2000" cap="none" dirty="0">
                <a:latin typeface="Times New Roman" panose="02020603050405020304" pitchFamily="18" charset="0"/>
                <a:cs typeface="Times New Roman" panose="02020603050405020304" pitchFamily="18" charset="0"/>
              </a:rPr>
              <a:t>Project Resource management uses the physical and human resources involved in a project effectively</a:t>
            </a:r>
            <a:endParaRPr lang="en-US" sz="2000" cap="none" dirty="0">
              <a:solidFill>
                <a:srgbClr val="404040"/>
              </a:solidFill>
              <a:latin typeface="Times New Roman" panose="02020603050405020304" pitchFamily="18" charset="0"/>
              <a:cs typeface="Times New Roman" panose="02020603050405020304" pitchFamily="18" charset="0"/>
            </a:endParaRPr>
          </a:p>
          <a:p>
            <a:pPr algn="just"/>
            <a:r>
              <a:rPr lang="en-US" sz="2000" cap="none" dirty="0">
                <a:latin typeface="Times New Roman" panose="02020603050405020304" pitchFamily="18" charset="0"/>
                <a:cs typeface="Times New Roman" panose="02020603050405020304" pitchFamily="18" charset="0"/>
              </a:rPr>
              <a:t>It involves gathering internal as well as external resources that are needed to deliver a project and deploying them.</a:t>
            </a:r>
          </a:p>
          <a:p>
            <a:endParaRPr lang="en-US" dirty="0"/>
          </a:p>
        </p:txBody>
      </p:sp>
    </p:spTree>
    <p:extLst>
      <p:ext uri="{BB962C8B-B14F-4D97-AF65-F5344CB8AC3E}">
        <p14:creationId xmlns:p14="http://schemas.microsoft.com/office/powerpoint/2010/main" val="83064879"/>
      </p:ext>
    </p:extLst>
  </p:cSld>
  <p:clrMapOvr>
    <a:masterClrMapping/>
  </p:clrMapOvr>
  <p:transition spd="slow">
    <p:push dir="u"/>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693</TotalTime>
  <Words>686</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Gill Sans MT</vt:lpstr>
      <vt:lpstr>Times New Roman</vt:lpstr>
      <vt:lpstr>Trebuchet MS</vt:lpstr>
      <vt:lpstr>Gallery</vt:lpstr>
      <vt:lpstr>Location Tracking shoe for kids</vt:lpstr>
      <vt:lpstr>Team members  Group 6 - Tracecatchers</vt:lpstr>
      <vt:lpstr>Introduction</vt:lpstr>
      <vt:lpstr>Problem statement</vt:lpstr>
      <vt:lpstr>Project scope management</vt:lpstr>
      <vt:lpstr>Project schedule management </vt:lpstr>
      <vt:lpstr>Project communication management</vt:lpstr>
      <vt:lpstr>Project cost Management</vt:lpstr>
      <vt:lpstr>Project resource management</vt:lpstr>
      <vt:lpstr>Project quality management</vt:lpstr>
      <vt:lpstr>Project risk management </vt:lpstr>
      <vt:lpstr>Project procurement management</vt:lpstr>
      <vt:lpstr>Project Stakeholder management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Location Tracking shoe for kids</dc:title>
  <dc:creator>Tummala,Nagarushyanth</dc:creator>
  <cp:lastModifiedBy>Tummala,Nagarushyanth</cp:lastModifiedBy>
  <cp:revision>34</cp:revision>
  <dcterms:created xsi:type="dcterms:W3CDTF">2021-06-02T01:40:00Z</dcterms:created>
  <dcterms:modified xsi:type="dcterms:W3CDTF">2021-06-02T15:41:33Z</dcterms:modified>
</cp:coreProperties>
</file>