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Codec Pro Bold" charset="1" panose="00000600000000000000"/>
      <p:regular r:id="rId21"/>
    </p:embeddedFont>
    <p:embeddedFont>
      <p:font typeface="Canva Sans Bold" charset="1" panose="020B0803030501040103"/>
      <p:regular r:id="rId22"/>
    </p:embeddedFont>
    <p:embeddedFont>
      <p:font typeface="Codec Pro" charset="1" panose="00000500000000000000"/>
      <p:regular r:id="rId23"/>
    </p:embeddedFont>
    <p:embeddedFont>
      <p:font typeface="Canva Sans" charset="1" panose="020B05030305010401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jpeg" Type="http://schemas.openxmlformats.org/officeDocument/2006/relationships/image"/><Relationship Id="rId3" Target="../media/image26.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slide4.xml" Type="http://schemas.openxmlformats.org/officeDocument/2006/relationships/slide"/><Relationship Id="rId5" Target="slide5.xml" Type="http://schemas.openxmlformats.org/officeDocument/2006/relationships/slide"/><Relationship Id="rId6" Target="slide6.xml" Type="http://schemas.openxmlformats.org/officeDocument/2006/relationships/slide"/><Relationship Id="rId7" Target="slide8.xml" Type="http://schemas.openxmlformats.org/officeDocument/2006/relationships/slid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https://www.kaggle.com/datasets/vipoooool/new-plant-diseases-dataset/data" TargetMode="External" Type="http://schemas.openxmlformats.org/officeDocument/2006/relationships/hyperlink"/><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jpeg" Type="http://schemas.openxmlformats.org/officeDocument/2006/relationships/image"/><Relationship Id="rId7" Target="../media/image15.jpeg" Type="http://schemas.openxmlformats.org/officeDocument/2006/relationships/image"/><Relationship Id="rId8" Target="../media/image16.jpeg" Type="http://schemas.openxmlformats.org/officeDocument/2006/relationships/image"/><Relationship Id="rId9" Target="../media/image17.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2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271D"/>
        </a:solidFill>
      </p:bgPr>
    </p:bg>
    <p:spTree>
      <p:nvGrpSpPr>
        <p:cNvPr id="1" name=""/>
        <p:cNvGrpSpPr/>
        <p:nvPr/>
      </p:nvGrpSpPr>
      <p:grpSpPr>
        <a:xfrm>
          <a:off x="0" y="0"/>
          <a:ext cx="0" cy="0"/>
          <a:chOff x="0" y="0"/>
          <a:chExt cx="0" cy="0"/>
        </a:xfrm>
      </p:grpSpPr>
      <p:sp>
        <p:nvSpPr>
          <p:cNvPr name="Freeform 2" id="2"/>
          <p:cNvSpPr/>
          <p:nvPr/>
        </p:nvSpPr>
        <p:spPr>
          <a:xfrm flipH="true" flipV="false" rot="211599">
            <a:off x="3604103" y="576338"/>
            <a:ext cx="18451493" cy="9091554"/>
          </a:xfrm>
          <a:custGeom>
            <a:avLst/>
            <a:gdLst/>
            <a:ahLst/>
            <a:cxnLst/>
            <a:rect r="r" b="b" t="t" l="l"/>
            <a:pathLst>
              <a:path h="9091554" w="18451493">
                <a:moveTo>
                  <a:pt x="18451493" y="0"/>
                </a:moveTo>
                <a:lnTo>
                  <a:pt x="0" y="0"/>
                </a:lnTo>
                <a:lnTo>
                  <a:pt x="0" y="9091554"/>
                </a:lnTo>
                <a:lnTo>
                  <a:pt x="18451493" y="9091554"/>
                </a:lnTo>
                <a:lnTo>
                  <a:pt x="18451493" y="0"/>
                </a:lnTo>
                <a:close/>
              </a:path>
            </a:pathLst>
          </a:custGeom>
          <a:blipFill>
            <a:blip r:embed="rId2">
              <a:alphaModFix amt="4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755868" y="-122342"/>
            <a:ext cx="12655463" cy="12655463"/>
          </a:xfrm>
          <a:custGeom>
            <a:avLst/>
            <a:gdLst/>
            <a:ahLst/>
            <a:cxnLst/>
            <a:rect r="r" b="b" t="t" l="l"/>
            <a:pathLst>
              <a:path h="12655463" w="12655463">
                <a:moveTo>
                  <a:pt x="0" y="0"/>
                </a:moveTo>
                <a:lnTo>
                  <a:pt x="12655463" y="0"/>
                </a:lnTo>
                <a:lnTo>
                  <a:pt x="12655463" y="12655463"/>
                </a:lnTo>
                <a:lnTo>
                  <a:pt x="0" y="126554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aphicFrame>
        <p:nvGraphicFramePr>
          <p:cNvPr name="Table 4" id="4"/>
          <p:cNvGraphicFramePr>
            <a:graphicFrameLocks noGrp="true"/>
          </p:cNvGraphicFramePr>
          <p:nvPr/>
        </p:nvGraphicFramePr>
        <p:xfrm>
          <a:off x="1028700" y="6205389"/>
          <a:ext cx="8870895" cy="2486025"/>
        </p:xfrm>
        <a:graphic>
          <a:graphicData uri="http://schemas.openxmlformats.org/drawingml/2006/table">
            <a:tbl>
              <a:tblPr/>
              <a:tblGrid>
                <a:gridCol w="8756595"/>
                <a:gridCol w="114300"/>
              </a:tblGrid>
              <a:tr h="2486025">
                <a:tc>
                  <a:txBody>
                    <a:bodyPr anchor="t" rtlCol="false"/>
                    <a:lstStyle/>
                    <a:p>
                      <a:pPr algn="l">
                        <a:lnSpc>
                          <a:spcPts val="3639"/>
                        </a:lnSpc>
                        <a:defRPr/>
                      </a:pPr>
                      <a:r>
                        <a:rPr lang="en-US" sz="2599">
                          <a:solidFill>
                            <a:srgbClr val="FFFFFF"/>
                          </a:solidFill>
                          <a:latin typeface="Codec Pro Bold"/>
                        </a:rPr>
                        <a:t>Presented By  : Jeevan EG</a:t>
                      </a:r>
                      <a:endParaRPr lang="en-US" sz="1100"/>
                    </a:p>
                    <a:p>
                      <a:pPr algn="l">
                        <a:lnSpc>
                          <a:spcPts val="3639"/>
                        </a:lnSpc>
                      </a:pPr>
                      <a:r>
                        <a:rPr lang="en-US" sz="2599">
                          <a:solidFill>
                            <a:srgbClr val="FFFFFF"/>
                          </a:solidFill>
                          <a:latin typeface="Codec Pro Bold"/>
                        </a:rPr>
                        <a:t>                              Pranav P Kulkarni</a:t>
                      </a:r>
                    </a:p>
                    <a:p>
                      <a:pPr algn="l">
                        <a:lnSpc>
                          <a:spcPts val="3639"/>
                        </a:lnSpc>
                      </a:pPr>
                      <a:r>
                        <a:rPr lang="en-US" sz="2599">
                          <a:solidFill>
                            <a:srgbClr val="FFFFFF"/>
                          </a:solidFill>
                          <a:latin typeface="Codec Pro Bold"/>
                        </a:rPr>
                        <a:t>                              Manoj YN</a:t>
                      </a:r>
                    </a:p>
                    <a:p>
                      <a:pPr algn="l">
                        <a:lnSpc>
                          <a:spcPts val="3639"/>
                        </a:lnSpc>
                      </a:pPr>
                      <a:r>
                        <a:rPr lang="en-US" sz="2599">
                          <a:solidFill>
                            <a:srgbClr val="FFFFFF"/>
                          </a:solidFill>
                          <a:latin typeface="Codec Pro Bold"/>
                        </a:rPr>
                        <a:t>                              Nandeesh Kantli</a:t>
                      </a:r>
                    </a:p>
                    <a:p>
                      <a:pPr algn="l">
                        <a:lnSpc>
                          <a:spcPts val="3639"/>
                        </a:lnSpc>
                      </a:pPr>
                    </a:p>
                  </a:txBody>
                  <a:tcPr marL="0" marR="0" marT="0" marB="0" anchor="b">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FFFFFF"/>
                      </a:solidFill>
                      <a:prstDash val="solid"/>
                      <a:round/>
                      <a:headEnd type="none" w="med" len="med"/>
                      <a:tailEnd type="none" w="med" len="med"/>
                    </a:lnT>
                    <a:lnB cmpd="sng" algn="ctr" cap="flat" w="0">
                      <a:solidFill>
                        <a:srgbClr val="493F49"/>
                      </a:solidFill>
                      <a:prstDash val="solid"/>
                      <a:round/>
                      <a:headEnd type="none" w="med" len="med"/>
                      <a:tailEnd type="none" w="med" len="med"/>
                    </a:lnB>
                  </a:tcPr>
                </a:tc>
                <a:tc>
                  <a:txBody>
                    <a:bodyPr anchor="t" rtlCol="false"/>
                    <a:lstStyle/>
                    <a:p>
                      <a:pPr algn="ctr">
                        <a:lnSpc>
                          <a:spcPts val="2799"/>
                        </a:lnSpc>
                        <a:defRPr/>
                      </a:pPr>
                      <a:endParaRPr lang="en-US" sz="1100"/>
                    </a:p>
                  </a:txBody>
                  <a:tcPr marL="0" marR="0" marT="0" marB="0" anchor="b">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FFFFFF"/>
                      </a:solidFill>
                      <a:prstDash val="solid"/>
                      <a:round/>
                      <a:headEnd type="none" w="med" len="med"/>
                      <a:tailEnd type="none" w="med" len="med"/>
                    </a:lnT>
                    <a:lnB cmpd="sng" algn="ctr" cap="flat" w="0">
                      <a:solidFill>
                        <a:srgbClr val="493F49"/>
                      </a:solidFill>
                      <a:prstDash val="solid"/>
                      <a:round/>
                      <a:headEnd type="none" w="med" len="med"/>
                      <a:tailEnd type="none" w="med" len="med"/>
                    </a:lnB>
                  </a:tcPr>
                </a:tc>
              </a:tr>
            </a:tbl>
          </a:graphicData>
        </a:graphic>
      </p:graphicFrame>
      <p:sp>
        <p:nvSpPr>
          <p:cNvPr name="TextBox 5" id="5"/>
          <p:cNvSpPr txBox="true"/>
          <p:nvPr/>
        </p:nvSpPr>
        <p:spPr>
          <a:xfrm rot="0">
            <a:off x="1009650" y="1879956"/>
            <a:ext cx="16230600" cy="2613041"/>
          </a:xfrm>
          <a:prstGeom prst="rect">
            <a:avLst/>
          </a:prstGeom>
        </p:spPr>
        <p:txBody>
          <a:bodyPr anchor="t" rtlCol="false" tIns="0" lIns="0" bIns="0" rIns="0">
            <a:spAutoFit/>
          </a:bodyPr>
          <a:lstStyle/>
          <a:p>
            <a:pPr algn="l">
              <a:lnSpc>
                <a:spcPts val="9500"/>
              </a:lnSpc>
            </a:pPr>
            <a:r>
              <a:rPr lang="en-US" sz="9500">
                <a:solidFill>
                  <a:srgbClr val="FFFFFF"/>
                </a:solidFill>
                <a:latin typeface="Codec Pro Bold"/>
              </a:rPr>
              <a:t>PLANT DISEASE IMAGE CLASSIFIER USING CNN</a:t>
            </a:r>
          </a:p>
        </p:txBody>
      </p:sp>
      <p:sp>
        <p:nvSpPr>
          <p:cNvPr name="TextBox 6" id="6"/>
          <p:cNvSpPr txBox="true"/>
          <p:nvPr/>
        </p:nvSpPr>
        <p:spPr>
          <a:xfrm rot="0">
            <a:off x="12881848" y="6957229"/>
            <a:ext cx="4377452" cy="887095"/>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rPr>
              <a:t>RV University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271D"/>
        </a:solidFill>
      </p:bgPr>
    </p:bg>
    <p:spTree>
      <p:nvGrpSpPr>
        <p:cNvPr id="1" name=""/>
        <p:cNvGrpSpPr/>
        <p:nvPr/>
      </p:nvGrpSpPr>
      <p:grpSpPr>
        <a:xfrm>
          <a:off x="0" y="0"/>
          <a:ext cx="0" cy="0"/>
          <a:chOff x="0" y="0"/>
          <a:chExt cx="0" cy="0"/>
        </a:xfrm>
      </p:grpSpPr>
      <p:grpSp>
        <p:nvGrpSpPr>
          <p:cNvPr name="Group 2" id="2"/>
          <p:cNvGrpSpPr/>
          <p:nvPr/>
        </p:nvGrpSpPr>
        <p:grpSpPr>
          <a:xfrm rot="0">
            <a:off x="451895" y="500286"/>
            <a:ext cx="17259300" cy="9286429"/>
            <a:chOff x="0" y="0"/>
            <a:chExt cx="4545659" cy="2445808"/>
          </a:xfrm>
        </p:grpSpPr>
        <p:sp>
          <p:nvSpPr>
            <p:cNvPr name="Freeform 3" id="3"/>
            <p:cNvSpPr/>
            <p:nvPr/>
          </p:nvSpPr>
          <p:spPr>
            <a:xfrm flipH="false" flipV="false" rot="0">
              <a:off x="0" y="0"/>
              <a:ext cx="4545659" cy="2445808"/>
            </a:xfrm>
            <a:custGeom>
              <a:avLst/>
              <a:gdLst/>
              <a:ahLst/>
              <a:cxnLst/>
              <a:rect r="r" b="b" t="t" l="l"/>
              <a:pathLst>
                <a:path h="2445808" w="4545659">
                  <a:moveTo>
                    <a:pt x="8971" y="0"/>
                  </a:moveTo>
                  <a:lnTo>
                    <a:pt x="4536688" y="0"/>
                  </a:lnTo>
                  <a:cubicBezTo>
                    <a:pt x="4541643" y="0"/>
                    <a:pt x="4545659" y="4017"/>
                    <a:pt x="4545659" y="8971"/>
                  </a:cubicBezTo>
                  <a:lnTo>
                    <a:pt x="4545659" y="2436837"/>
                  </a:lnTo>
                  <a:cubicBezTo>
                    <a:pt x="4545659" y="2441792"/>
                    <a:pt x="4541643" y="2445808"/>
                    <a:pt x="4536688" y="2445808"/>
                  </a:cubicBezTo>
                  <a:lnTo>
                    <a:pt x="8971" y="2445808"/>
                  </a:lnTo>
                  <a:cubicBezTo>
                    <a:pt x="4017" y="2445808"/>
                    <a:pt x="0" y="2441792"/>
                    <a:pt x="0" y="2436837"/>
                  </a:cubicBezTo>
                  <a:lnTo>
                    <a:pt x="0" y="8971"/>
                  </a:lnTo>
                  <a:cubicBezTo>
                    <a:pt x="0" y="4017"/>
                    <a:pt x="4017" y="0"/>
                    <a:pt x="8971" y="0"/>
                  </a:cubicBezTo>
                  <a:close/>
                </a:path>
              </a:pathLst>
            </a:custGeom>
            <a:solidFill>
              <a:srgbClr val="FFFFFF"/>
            </a:solidFill>
          </p:spPr>
        </p:sp>
        <p:sp>
          <p:nvSpPr>
            <p:cNvPr name="TextBox 4" id="4"/>
            <p:cNvSpPr txBox="true"/>
            <p:nvPr/>
          </p:nvSpPr>
          <p:spPr>
            <a:xfrm>
              <a:off x="0" y="-85725"/>
              <a:ext cx="4545659" cy="2531533"/>
            </a:xfrm>
            <a:prstGeom prst="rect">
              <a:avLst/>
            </a:prstGeom>
          </p:spPr>
          <p:txBody>
            <a:bodyPr anchor="ctr" rtlCol="false" tIns="50800" lIns="50800" bIns="50800" rIns="50800"/>
            <a:lstStyle/>
            <a:p>
              <a:pPr algn="ctr">
                <a:lnSpc>
                  <a:spcPts val="3499"/>
                </a:lnSpc>
              </a:pPr>
            </a:p>
          </p:txBody>
        </p:sp>
      </p:grpSp>
      <p:sp>
        <p:nvSpPr>
          <p:cNvPr name="Freeform 5" id="5"/>
          <p:cNvSpPr/>
          <p:nvPr/>
        </p:nvSpPr>
        <p:spPr>
          <a:xfrm flipH="false" flipV="false" rot="0">
            <a:off x="6062822" y="3342595"/>
            <a:ext cx="6898019" cy="5644962"/>
          </a:xfrm>
          <a:custGeom>
            <a:avLst/>
            <a:gdLst/>
            <a:ahLst/>
            <a:cxnLst/>
            <a:rect r="r" b="b" t="t" l="l"/>
            <a:pathLst>
              <a:path h="5644962" w="6898019">
                <a:moveTo>
                  <a:pt x="0" y="0"/>
                </a:moveTo>
                <a:lnTo>
                  <a:pt x="6898020" y="0"/>
                </a:lnTo>
                <a:lnTo>
                  <a:pt x="6898020" y="5644962"/>
                </a:lnTo>
                <a:lnTo>
                  <a:pt x="0" y="5644962"/>
                </a:lnTo>
                <a:lnTo>
                  <a:pt x="0" y="0"/>
                </a:lnTo>
                <a:close/>
              </a:path>
            </a:pathLst>
          </a:custGeom>
          <a:blipFill>
            <a:blip r:embed="rId2"/>
            <a:stretch>
              <a:fillRect l="0" t="0" r="0" b="0"/>
            </a:stretch>
          </a:blipFill>
        </p:spPr>
      </p:sp>
      <p:sp>
        <p:nvSpPr>
          <p:cNvPr name="TextBox 6" id="6"/>
          <p:cNvSpPr txBox="true"/>
          <p:nvPr/>
        </p:nvSpPr>
        <p:spPr>
          <a:xfrm rot="0">
            <a:off x="6320252" y="971550"/>
            <a:ext cx="8052845" cy="1857375"/>
          </a:xfrm>
          <a:prstGeom prst="rect">
            <a:avLst/>
          </a:prstGeom>
        </p:spPr>
        <p:txBody>
          <a:bodyPr anchor="t" rtlCol="false" tIns="0" lIns="0" bIns="0" rIns="0">
            <a:spAutoFit/>
          </a:bodyPr>
          <a:lstStyle/>
          <a:p>
            <a:pPr algn="l">
              <a:lnSpc>
                <a:spcPts val="4799"/>
              </a:lnSpc>
            </a:pPr>
            <a:r>
              <a:rPr lang="en-US" sz="3999">
                <a:solidFill>
                  <a:srgbClr val="00991A"/>
                </a:solidFill>
                <a:latin typeface="Codec Pro Bold"/>
              </a:rPr>
              <a:t>Graph between Training Accuracy and Validation Accuracy of Sequential Model</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271D"/>
        </a:solidFill>
      </p:bgPr>
    </p:bg>
    <p:spTree>
      <p:nvGrpSpPr>
        <p:cNvPr id="1" name=""/>
        <p:cNvGrpSpPr/>
        <p:nvPr/>
      </p:nvGrpSpPr>
      <p:grpSpPr>
        <a:xfrm>
          <a:off x="0" y="0"/>
          <a:ext cx="0" cy="0"/>
          <a:chOff x="0" y="0"/>
          <a:chExt cx="0" cy="0"/>
        </a:xfrm>
      </p:grpSpPr>
      <p:grpSp>
        <p:nvGrpSpPr>
          <p:cNvPr name="Group 2" id="2"/>
          <p:cNvGrpSpPr/>
          <p:nvPr/>
        </p:nvGrpSpPr>
        <p:grpSpPr>
          <a:xfrm rot="0">
            <a:off x="451895" y="500286"/>
            <a:ext cx="17259300" cy="9286429"/>
            <a:chOff x="0" y="0"/>
            <a:chExt cx="4545659" cy="2445808"/>
          </a:xfrm>
        </p:grpSpPr>
        <p:sp>
          <p:nvSpPr>
            <p:cNvPr name="Freeform 3" id="3"/>
            <p:cNvSpPr/>
            <p:nvPr/>
          </p:nvSpPr>
          <p:spPr>
            <a:xfrm flipH="false" flipV="false" rot="0">
              <a:off x="0" y="0"/>
              <a:ext cx="4545659" cy="2445808"/>
            </a:xfrm>
            <a:custGeom>
              <a:avLst/>
              <a:gdLst/>
              <a:ahLst/>
              <a:cxnLst/>
              <a:rect r="r" b="b" t="t" l="l"/>
              <a:pathLst>
                <a:path h="2445808" w="4545659">
                  <a:moveTo>
                    <a:pt x="8971" y="0"/>
                  </a:moveTo>
                  <a:lnTo>
                    <a:pt x="4536688" y="0"/>
                  </a:lnTo>
                  <a:cubicBezTo>
                    <a:pt x="4541643" y="0"/>
                    <a:pt x="4545659" y="4017"/>
                    <a:pt x="4545659" y="8971"/>
                  </a:cubicBezTo>
                  <a:lnTo>
                    <a:pt x="4545659" y="2436837"/>
                  </a:lnTo>
                  <a:cubicBezTo>
                    <a:pt x="4545659" y="2441792"/>
                    <a:pt x="4541643" y="2445808"/>
                    <a:pt x="4536688" y="2445808"/>
                  </a:cubicBezTo>
                  <a:lnTo>
                    <a:pt x="8971" y="2445808"/>
                  </a:lnTo>
                  <a:cubicBezTo>
                    <a:pt x="4017" y="2445808"/>
                    <a:pt x="0" y="2441792"/>
                    <a:pt x="0" y="2436837"/>
                  </a:cubicBezTo>
                  <a:lnTo>
                    <a:pt x="0" y="8971"/>
                  </a:lnTo>
                  <a:cubicBezTo>
                    <a:pt x="0" y="4017"/>
                    <a:pt x="4017" y="0"/>
                    <a:pt x="8971" y="0"/>
                  </a:cubicBezTo>
                  <a:close/>
                </a:path>
              </a:pathLst>
            </a:custGeom>
            <a:solidFill>
              <a:srgbClr val="FFFFFF"/>
            </a:solidFill>
          </p:spPr>
        </p:sp>
        <p:sp>
          <p:nvSpPr>
            <p:cNvPr name="TextBox 4" id="4"/>
            <p:cNvSpPr txBox="true"/>
            <p:nvPr/>
          </p:nvSpPr>
          <p:spPr>
            <a:xfrm>
              <a:off x="0" y="-85725"/>
              <a:ext cx="4545659" cy="2531533"/>
            </a:xfrm>
            <a:prstGeom prst="rect">
              <a:avLst/>
            </a:prstGeom>
          </p:spPr>
          <p:txBody>
            <a:bodyPr anchor="ctr" rtlCol="false" tIns="50800" lIns="50800" bIns="50800" rIns="50800"/>
            <a:lstStyle/>
            <a:p>
              <a:pPr algn="ctr">
                <a:lnSpc>
                  <a:spcPts val="3499"/>
                </a:lnSpc>
              </a:pPr>
            </a:p>
          </p:txBody>
        </p:sp>
      </p:grpSp>
      <p:sp>
        <p:nvSpPr>
          <p:cNvPr name="Freeform 5" id="5"/>
          <p:cNvSpPr/>
          <p:nvPr/>
        </p:nvSpPr>
        <p:spPr>
          <a:xfrm flipH="false" flipV="false" rot="0">
            <a:off x="1196126" y="2298843"/>
            <a:ext cx="7175124" cy="4420636"/>
          </a:xfrm>
          <a:custGeom>
            <a:avLst/>
            <a:gdLst/>
            <a:ahLst/>
            <a:cxnLst/>
            <a:rect r="r" b="b" t="t" l="l"/>
            <a:pathLst>
              <a:path h="4420636" w="7175124">
                <a:moveTo>
                  <a:pt x="0" y="0"/>
                </a:moveTo>
                <a:lnTo>
                  <a:pt x="7175124" y="0"/>
                </a:lnTo>
                <a:lnTo>
                  <a:pt x="7175124" y="4420636"/>
                </a:lnTo>
                <a:lnTo>
                  <a:pt x="0" y="4420636"/>
                </a:lnTo>
                <a:lnTo>
                  <a:pt x="0" y="0"/>
                </a:lnTo>
                <a:close/>
              </a:path>
            </a:pathLst>
          </a:custGeom>
          <a:blipFill>
            <a:blip r:embed="rId2"/>
            <a:stretch>
              <a:fillRect l="-2088" t="0" r="-1477" b="-12159"/>
            </a:stretch>
          </a:blipFill>
        </p:spPr>
      </p:sp>
      <p:sp>
        <p:nvSpPr>
          <p:cNvPr name="Freeform 6" id="6"/>
          <p:cNvSpPr/>
          <p:nvPr/>
        </p:nvSpPr>
        <p:spPr>
          <a:xfrm flipH="false" flipV="false" rot="0">
            <a:off x="9840239" y="2298843"/>
            <a:ext cx="7419061" cy="4448421"/>
          </a:xfrm>
          <a:custGeom>
            <a:avLst/>
            <a:gdLst/>
            <a:ahLst/>
            <a:cxnLst/>
            <a:rect r="r" b="b" t="t" l="l"/>
            <a:pathLst>
              <a:path h="4448421" w="7419061">
                <a:moveTo>
                  <a:pt x="0" y="0"/>
                </a:moveTo>
                <a:lnTo>
                  <a:pt x="7419061" y="0"/>
                </a:lnTo>
                <a:lnTo>
                  <a:pt x="7419061" y="4448421"/>
                </a:lnTo>
                <a:lnTo>
                  <a:pt x="0" y="4448421"/>
                </a:lnTo>
                <a:lnTo>
                  <a:pt x="0" y="0"/>
                </a:lnTo>
                <a:close/>
              </a:path>
            </a:pathLst>
          </a:custGeom>
          <a:blipFill>
            <a:blip r:embed="rId3"/>
            <a:stretch>
              <a:fillRect l="0" t="0" r="0" b="0"/>
            </a:stretch>
          </a:blipFill>
        </p:spPr>
      </p:sp>
      <p:sp>
        <p:nvSpPr>
          <p:cNvPr name="TextBox 7" id="7"/>
          <p:cNvSpPr txBox="true"/>
          <p:nvPr/>
        </p:nvSpPr>
        <p:spPr>
          <a:xfrm rot="0">
            <a:off x="10911777" y="7969748"/>
            <a:ext cx="5049342" cy="611505"/>
          </a:xfrm>
          <a:prstGeom prst="rect">
            <a:avLst/>
          </a:prstGeom>
        </p:spPr>
        <p:txBody>
          <a:bodyPr anchor="t" rtlCol="false" tIns="0" lIns="0" bIns="0" rIns="0">
            <a:spAutoFit/>
          </a:bodyPr>
          <a:lstStyle/>
          <a:p>
            <a:pPr algn="ctr">
              <a:lnSpc>
                <a:spcPts val="2520"/>
              </a:lnSpc>
            </a:pPr>
            <a:r>
              <a:rPr lang="en-US" sz="1800">
                <a:solidFill>
                  <a:srgbClr val="000000"/>
                </a:solidFill>
                <a:latin typeface="Canva Sans Bold"/>
              </a:rPr>
              <a:t>Comparison of Precision, Recall and F1-Score</a:t>
            </a:r>
          </a:p>
          <a:p>
            <a:pPr algn="ctr">
              <a:lnSpc>
                <a:spcPts val="2520"/>
              </a:lnSpc>
            </a:pPr>
          </a:p>
        </p:txBody>
      </p:sp>
      <p:sp>
        <p:nvSpPr>
          <p:cNvPr name="TextBox 8" id="8"/>
          <p:cNvSpPr txBox="true"/>
          <p:nvPr/>
        </p:nvSpPr>
        <p:spPr>
          <a:xfrm rot="0">
            <a:off x="2730911" y="7704640"/>
            <a:ext cx="3353594" cy="611505"/>
          </a:xfrm>
          <a:prstGeom prst="rect">
            <a:avLst/>
          </a:prstGeom>
        </p:spPr>
        <p:txBody>
          <a:bodyPr anchor="t" rtlCol="false" tIns="0" lIns="0" bIns="0" rIns="0">
            <a:spAutoFit/>
          </a:bodyPr>
          <a:lstStyle/>
          <a:p>
            <a:pPr algn="ctr">
              <a:lnSpc>
                <a:spcPts val="2520"/>
              </a:lnSpc>
            </a:pPr>
            <a:r>
              <a:rPr lang="en-US" sz="1800">
                <a:solidFill>
                  <a:srgbClr val="000000"/>
                </a:solidFill>
                <a:latin typeface="Canva Sans Bold"/>
              </a:rPr>
              <a:t>Model Comparison - Accuracy</a:t>
            </a:r>
          </a:p>
          <a:p>
            <a:pPr algn="ctr">
              <a:lnSpc>
                <a:spcPts val="2520"/>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271D"/>
        </a:solidFill>
      </p:bgPr>
    </p:bg>
    <p:spTree>
      <p:nvGrpSpPr>
        <p:cNvPr id="1" name=""/>
        <p:cNvGrpSpPr/>
        <p:nvPr/>
      </p:nvGrpSpPr>
      <p:grpSpPr>
        <a:xfrm>
          <a:off x="0" y="0"/>
          <a:ext cx="0" cy="0"/>
          <a:chOff x="0" y="0"/>
          <a:chExt cx="0" cy="0"/>
        </a:xfrm>
      </p:grpSpPr>
      <p:grpSp>
        <p:nvGrpSpPr>
          <p:cNvPr name="Group 2" id="2"/>
          <p:cNvGrpSpPr/>
          <p:nvPr/>
        </p:nvGrpSpPr>
        <p:grpSpPr>
          <a:xfrm rot="0">
            <a:off x="514350" y="485775"/>
            <a:ext cx="17259300" cy="9286429"/>
            <a:chOff x="0" y="0"/>
            <a:chExt cx="4545659" cy="2445808"/>
          </a:xfrm>
        </p:grpSpPr>
        <p:sp>
          <p:nvSpPr>
            <p:cNvPr name="Freeform 3" id="3"/>
            <p:cNvSpPr/>
            <p:nvPr/>
          </p:nvSpPr>
          <p:spPr>
            <a:xfrm flipH="false" flipV="false" rot="0">
              <a:off x="0" y="0"/>
              <a:ext cx="4545659" cy="2445808"/>
            </a:xfrm>
            <a:custGeom>
              <a:avLst/>
              <a:gdLst/>
              <a:ahLst/>
              <a:cxnLst/>
              <a:rect r="r" b="b" t="t" l="l"/>
              <a:pathLst>
                <a:path h="2445808" w="4545659">
                  <a:moveTo>
                    <a:pt x="8971" y="0"/>
                  </a:moveTo>
                  <a:lnTo>
                    <a:pt x="4536688" y="0"/>
                  </a:lnTo>
                  <a:cubicBezTo>
                    <a:pt x="4541643" y="0"/>
                    <a:pt x="4545659" y="4017"/>
                    <a:pt x="4545659" y="8971"/>
                  </a:cubicBezTo>
                  <a:lnTo>
                    <a:pt x="4545659" y="2436837"/>
                  </a:lnTo>
                  <a:cubicBezTo>
                    <a:pt x="4545659" y="2441792"/>
                    <a:pt x="4541643" y="2445808"/>
                    <a:pt x="4536688" y="2445808"/>
                  </a:cubicBezTo>
                  <a:lnTo>
                    <a:pt x="8971" y="2445808"/>
                  </a:lnTo>
                  <a:cubicBezTo>
                    <a:pt x="4017" y="2445808"/>
                    <a:pt x="0" y="2441792"/>
                    <a:pt x="0" y="2436837"/>
                  </a:cubicBezTo>
                  <a:lnTo>
                    <a:pt x="0" y="8971"/>
                  </a:lnTo>
                  <a:cubicBezTo>
                    <a:pt x="0" y="4017"/>
                    <a:pt x="4017" y="0"/>
                    <a:pt x="8971" y="0"/>
                  </a:cubicBezTo>
                  <a:close/>
                </a:path>
              </a:pathLst>
            </a:custGeom>
            <a:solidFill>
              <a:srgbClr val="FFFFFF"/>
            </a:solidFill>
          </p:spPr>
        </p:sp>
        <p:sp>
          <p:nvSpPr>
            <p:cNvPr name="TextBox 4" id="4"/>
            <p:cNvSpPr txBox="true"/>
            <p:nvPr/>
          </p:nvSpPr>
          <p:spPr>
            <a:xfrm>
              <a:off x="0" y="-85725"/>
              <a:ext cx="4545659" cy="2531533"/>
            </a:xfrm>
            <a:prstGeom prst="rect">
              <a:avLst/>
            </a:prstGeom>
          </p:spPr>
          <p:txBody>
            <a:bodyPr anchor="ctr" rtlCol="false" tIns="50800" lIns="50800" bIns="50800" rIns="50800"/>
            <a:lstStyle/>
            <a:p>
              <a:pPr algn="ctr">
                <a:lnSpc>
                  <a:spcPts val="3499"/>
                </a:lnSpc>
              </a:pPr>
            </a:p>
          </p:txBody>
        </p:sp>
      </p:grpSp>
      <p:sp>
        <p:nvSpPr>
          <p:cNvPr name="Freeform 5" id="5"/>
          <p:cNvSpPr/>
          <p:nvPr/>
        </p:nvSpPr>
        <p:spPr>
          <a:xfrm flipH="false" flipV="false" rot="0">
            <a:off x="1161436" y="1972509"/>
            <a:ext cx="8115300" cy="3480703"/>
          </a:xfrm>
          <a:custGeom>
            <a:avLst/>
            <a:gdLst/>
            <a:ahLst/>
            <a:cxnLst/>
            <a:rect r="r" b="b" t="t" l="l"/>
            <a:pathLst>
              <a:path h="3480703" w="8115300">
                <a:moveTo>
                  <a:pt x="0" y="0"/>
                </a:moveTo>
                <a:lnTo>
                  <a:pt x="8115300" y="0"/>
                </a:lnTo>
                <a:lnTo>
                  <a:pt x="8115300" y="3480703"/>
                </a:lnTo>
                <a:lnTo>
                  <a:pt x="0" y="3480703"/>
                </a:lnTo>
                <a:lnTo>
                  <a:pt x="0" y="0"/>
                </a:lnTo>
                <a:close/>
              </a:path>
            </a:pathLst>
          </a:custGeom>
          <a:blipFill>
            <a:blip r:embed="rId2"/>
            <a:stretch>
              <a:fillRect l="0" t="0" r="0" b="0"/>
            </a:stretch>
          </a:blipFill>
        </p:spPr>
      </p:sp>
      <p:sp>
        <p:nvSpPr>
          <p:cNvPr name="Freeform 6" id="6"/>
          <p:cNvSpPr/>
          <p:nvPr/>
        </p:nvSpPr>
        <p:spPr>
          <a:xfrm flipH="false" flipV="false" rot="0">
            <a:off x="8413951" y="5587071"/>
            <a:ext cx="8144147" cy="3671229"/>
          </a:xfrm>
          <a:custGeom>
            <a:avLst/>
            <a:gdLst/>
            <a:ahLst/>
            <a:cxnLst/>
            <a:rect r="r" b="b" t="t" l="l"/>
            <a:pathLst>
              <a:path h="3671229" w="8144147">
                <a:moveTo>
                  <a:pt x="0" y="0"/>
                </a:moveTo>
                <a:lnTo>
                  <a:pt x="8144147" y="0"/>
                </a:lnTo>
                <a:lnTo>
                  <a:pt x="8144147" y="3671229"/>
                </a:lnTo>
                <a:lnTo>
                  <a:pt x="0" y="3671229"/>
                </a:lnTo>
                <a:lnTo>
                  <a:pt x="0" y="0"/>
                </a:lnTo>
                <a:close/>
              </a:path>
            </a:pathLst>
          </a:custGeom>
          <a:blipFill>
            <a:blip r:embed="rId3"/>
            <a:stretch>
              <a:fillRect l="0" t="0" r="0" b="0"/>
            </a:stretch>
          </a:blipFill>
        </p:spPr>
      </p:sp>
      <p:sp>
        <p:nvSpPr>
          <p:cNvPr name="TextBox 7" id="7"/>
          <p:cNvSpPr txBox="true"/>
          <p:nvPr/>
        </p:nvSpPr>
        <p:spPr>
          <a:xfrm rot="0">
            <a:off x="1838980" y="962025"/>
            <a:ext cx="14610041" cy="580374"/>
          </a:xfrm>
          <a:prstGeom prst="rect">
            <a:avLst/>
          </a:prstGeom>
        </p:spPr>
        <p:txBody>
          <a:bodyPr anchor="t" rtlCol="false" tIns="0" lIns="0" bIns="0" rIns="0">
            <a:spAutoFit/>
          </a:bodyPr>
          <a:lstStyle/>
          <a:p>
            <a:pPr algn="ctr">
              <a:lnSpc>
                <a:spcPts val="4760"/>
              </a:lnSpc>
            </a:pPr>
            <a:r>
              <a:rPr lang="en-US" sz="3400">
                <a:solidFill>
                  <a:srgbClr val="000000"/>
                </a:solidFill>
                <a:latin typeface="Canva Sans Bold"/>
              </a:rPr>
              <a:t>Successful Classification: Accurate Predictions of Plant Leaf Diseases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389574" y="597722"/>
            <a:ext cx="12511803" cy="2228850"/>
          </a:xfrm>
          <a:prstGeom prst="rect">
            <a:avLst/>
          </a:prstGeom>
        </p:spPr>
        <p:txBody>
          <a:bodyPr anchor="t" rtlCol="false" tIns="0" lIns="0" bIns="0" rIns="0">
            <a:spAutoFit/>
          </a:bodyPr>
          <a:lstStyle/>
          <a:p>
            <a:pPr algn="ctr">
              <a:lnSpc>
                <a:spcPts val="8250"/>
              </a:lnSpc>
            </a:pPr>
            <a:r>
              <a:rPr lang="en-US" sz="7500">
                <a:solidFill>
                  <a:srgbClr val="28321A"/>
                </a:solidFill>
                <a:latin typeface="Codec Pro Bold"/>
              </a:rPr>
              <a:t>Challenges and Limitations</a:t>
            </a:r>
          </a:p>
          <a:p>
            <a:pPr algn="ctr">
              <a:lnSpc>
                <a:spcPts val="8250"/>
              </a:lnSpc>
              <a:spcBef>
                <a:spcPct val="0"/>
              </a:spcBef>
            </a:pPr>
          </a:p>
        </p:txBody>
      </p:sp>
      <p:sp>
        <p:nvSpPr>
          <p:cNvPr name="TextBox 3" id="3"/>
          <p:cNvSpPr txBox="true"/>
          <p:nvPr/>
        </p:nvSpPr>
        <p:spPr>
          <a:xfrm rot="0">
            <a:off x="1182637" y="2565270"/>
            <a:ext cx="6395006" cy="1166329"/>
          </a:xfrm>
          <a:prstGeom prst="rect">
            <a:avLst/>
          </a:prstGeom>
        </p:spPr>
        <p:txBody>
          <a:bodyPr anchor="t" rtlCol="false" tIns="0" lIns="0" bIns="0" rIns="0">
            <a:spAutoFit/>
          </a:bodyPr>
          <a:lstStyle/>
          <a:p>
            <a:pPr algn="l">
              <a:lnSpc>
                <a:spcPts val="2380"/>
              </a:lnSpc>
            </a:pPr>
            <a:r>
              <a:rPr lang="en-US" sz="1700">
                <a:solidFill>
                  <a:srgbClr val="000000"/>
                </a:solidFill>
                <a:latin typeface="Canva Sans Bold"/>
              </a:rPr>
              <a:t> 1. Large Dataset Size: The dataset consists of 87,000 images with 32 classes. Handling such a large dataset requires significant computational resources, particularly GPU, for efficient training.</a:t>
            </a:r>
          </a:p>
        </p:txBody>
      </p:sp>
      <p:sp>
        <p:nvSpPr>
          <p:cNvPr name="TextBox 4" id="4"/>
          <p:cNvSpPr txBox="true"/>
          <p:nvPr/>
        </p:nvSpPr>
        <p:spPr>
          <a:xfrm rot="0">
            <a:off x="1182637" y="4194645"/>
            <a:ext cx="5809732" cy="1756796"/>
          </a:xfrm>
          <a:prstGeom prst="rect">
            <a:avLst/>
          </a:prstGeom>
        </p:spPr>
        <p:txBody>
          <a:bodyPr anchor="t" rtlCol="false" tIns="0" lIns="0" bIns="0" rIns="0">
            <a:spAutoFit/>
          </a:bodyPr>
          <a:lstStyle/>
          <a:p>
            <a:pPr algn="l">
              <a:lnSpc>
                <a:spcPts val="2380"/>
              </a:lnSpc>
            </a:pPr>
            <a:r>
              <a:rPr lang="en-US" sz="1700">
                <a:solidFill>
                  <a:srgbClr val="000000"/>
                </a:solidFill>
                <a:latin typeface="Canva Sans Bold"/>
              </a:rPr>
              <a:t>2. Limited Training Epochs: The experiment utilized only 10 epochs for training the model. With a complex dataset and architecture, this may not be sufficient for the model to learn the intricate patterns present in the data fully.</a:t>
            </a:r>
          </a:p>
          <a:p>
            <a:pPr algn="l">
              <a:lnSpc>
                <a:spcPts val="2380"/>
              </a:lnSpc>
            </a:pPr>
          </a:p>
        </p:txBody>
      </p:sp>
      <p:sp>
        <p:nvSpPr>
          <p:cNvPr name="TextBox 5" id="5"/>
          <p:cNvSpPr txBox="true"/>
          <p:nvPr/>
        </p:nvSpPr>
        <p:spPr>
          <a:xfrm rot="0">
            <a:off x="1182637" y="6294140"/>
            <a:ext cx="6677972" cy="1756796"/>
          </a:xfrm>
          <a:prstGeom prst="rect">
            <a:avLst/>
          </a:prstGeom>
        </p:spPr>
        <p:txBody>
          <a:bodyPr anchor="t" rtlCol="false" tIns="0" lIns="0" bIns="0" rIns="0">
            <a:spAutoFit/>
          </a:bodyPr>
          <a:lstStyle/>
          <a:p>
            <a:pPr algn="l">
              <a:lnSpc>
                <a:spcPts val="2380"/>
              </a:lnSpc>
            </a:pPr>
            <a:r>
              <a:rPr lang="en-US" sz="1700">
                <a:solidFill>
                  <a:srgbClr val="000000"/>
                </a:solidFill>
                <a:latin typeface="Canva Sans Bold"/>
              </a:rPr>
              <a:t>3. Sequential Model Architecture: The model architecture used in the experiment is sequential. While sequential models are straightforward to implement and understand, they may not capture complex relationships and patterns present in the data as effectively as more sophisticated architectures like ResNet or Inception</a:t>
            </a:r>
          </a:p>
        </p:txBody>
      </p:sp>
      <p:sp>
        <p:nvSpPr>
          <p:cNvPr name="TextBox 6" id="6"/>
          <p:cNvSpPr txBox="true"/>
          <p:nvPr/>
        </p:nvSpPr>
        <p:spPr>
          <a:xfrm rot="0">
            <a:off x="9144000" y="2565270"/>
            <a:ext cx="6797522" cy="1461562"/>
          </a:xfrm>
          <a:prstGeom prst="rect">
            <a:avLst/>
          </a:prstGeom>
        </p:spPr>
        <p:txBody>
          <a:bodyPr anchor="t" rtlCol="false" tIns="0" lIns="0" bIns="0" rIns="0">
            <a:spAutoFit/>
          </a:bodyPr>
          <a:lstStyle/>
          <a:p>
            <a:pPr algn="l">
              <a:lnSpc>
                <a:spcPts val="2380"/>
              </a:lnSpc>
            </a:pPr>
            <a:r>
              <a:rPr lang="en-US" sz="1700">
                <a:solidFill>
                  <a:srgbClr val="000000"/>
                </a:solidFill>
                <a:latin typeface="Canva Sans Bold"/>
              </a:rPr>
              <a:t>4.Overfitting and Generalization: The model may suffer from overfitting, particularly with a limited number of epochs. As a result, it may not generalize well to unseen data, leading to poor performance in predicting images outside the training dataset.</a:t>
            </a:r>
          </a:p>
          <a:p>
            <a:pPr algn="l">
              <a:lnSpc>
                <a:spcPts val="2380"/>
              </a:lnSpc>
            </a:pPr>
          </a:p>
        </p:txBody>
      </p:sp>
      <p:sp>
        <p:nvSpPr>
          <p:cNvPr name="TextBox 7" id="7"/>
          <p:cNvSpPr txBox="true"/>
          <p:nvPr/>
        </p:nvSpPr>
        <p:spPr>
          <a:xfrm rot="0">
            <a:off x="9144000" y="4194645"/>
            <a:ext cx="6154584" cy="2052029"/>
          </a:xfrm>
          <a:prstGeom prst="rect">
            <a:avLst/>
          </a:prstGeom>
        </p:spPr>
        <p:txBody>
          <a:bodyPr anchor="t" rtlCol="false" tIns="0" lIns="0" bIns="0" rIns="0">
            <a:spAutoFit/>
          </a:bodyPr>
          <a:lstStyle/>
          <a:p>
            <a:pPr algn="l">
              <a:lnSpc>
                <a:spcPts val="2380"/>
              </a:lnSpc>
            </a:pPr>
            <a:r>
              <a:rPr lang="en-US" sz="1700">
                <a:solidFill>
                  <a:srgbClr val="000000"/>
                </a:solidFill>
                <a:latin typeface="Canva Sans Bold"/>
              </a:rPr>
              <a:t>5.Difficulty in Predicting Unseen Images: Due to the limited training and potential overfitting, the model may struggle to accurately classify images that are substantially different from those in the training dataset. This lack of robustness can limit its real-world applicability.</a:t>
            </a:r>
          </a:p>
          <a:p>
            <a:pPr algn="l">
              <a:lnSpc>
                <a:spcPts val="2380"/>
              </a:lnSpc>
            </a:pPr>
          </a:p>
        </p:txBody>
      </p:sp>
      <p:sp>
        <p:nvSpPr>
          <p:cNvPr name="TextBox 8" id="8"/>
          <p:cNvSpPr txBox="true"/>
          <p:nvPr/>
        </p:nvSpPr>
        <p:spPr>
          <a:xfrm rot="0">
            <a:off x="9144000" y="6294140"/>
            <a:ext cx="5559134" cy="1461562"/>
          </a:xfrm>
          <a:prstGeom prst="rect">
            <a:avLst/>
          </a:prstGeom>
        </p:spPr>
        <p:txBody>
          <a:bodyPr anchor="t" rtlCol="false" tIns="0" lIns="0" bIns="0" rIns="0">
            <a:spAutoFit/>
          </a:bodyPr>
          <a:lstStyle/>
          <a:p>
            <a:pPr algn="l">
              <a:lnSpc>
                <a:spcPts val="2380"/>
              </a:lnSpc>
            </a:pPr>
            <a:r>
              <a:rPr lang="en-US" sz="1700">
                <a:solidFill>
                  <a:srgbClr val="000000"/>
                </a:solidFill>
                <a:latin typeface="Canva Sans Bold"/>
              </a:rPr>
              <a:t>6.Limited Class Representation: With 32 classes, there might be class imbalances within the dataset, which can affect the model's ability to learn and generalize across all classes equally.</a:t>
            </a:r>
          </a:p>
          <a:p>
            <a:pPr algn="l">
              <a:lnSpc>
                <a:spcPts val="2380"/>
              </a:lnSpc>
            </a:pPr>
          </a:p>
        </p:txBody>
      </p:sp>
      <p:sp>
        <p:nvSpPr>
          <p:cNvPr name="Freeform 9" id="9"/>
          <p:cNvSpPr/>
          <p:nvPr/>
        </p:nvSpPr>
        <p:spPr>
          <a:xfrm flipH="true" flipV="false" rot="211599">
            <a:off x="-7544153" y="6373377"/>
            <a:ext cx="14024293" cy="6910152"/>
          </a:xfrm>
          <a:custGeom>
            <a:avLst/>
            <a:gdLst/>
            <a:ahLst/>
            <a:cxnLst/>
            <a:rect r="r" b="b" t="t" l="l"/>
            <a:pathLst>
              <a:path h="6910152" w="14024293">
                <a:moveTo>
                  <a:pt x="14024293" y="0"/>
                </a:moveTo>
                <a:lnTo>
                  <a:pt x="0" y="0"/>
                </a:lnTo>
                <a:lnTo>
                  <a:pt x="0" y="6910152"/>
                </a:lnTo>
                <a:lnTo>
                  <a:pt x="14024293" y="6910152"/>
                </a:lnTo>
                <a:lnTo>
                  <a:pt x="14024293"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0271D"/>
        </a:solidFill>
      </p:bgPr>
    </p:bg>
    <p:spTree>
      <p:nvGrpSpPr>
        <p:cNvPr id="1" name=""/>
        <p:cNvGrpSpPr/>
        <p:nvPr/>
      </p:nvGrpSpPr>
      <p:grpSpPr>
        <a:xfrm>
          <a:off x="0" y="0"/>
          <a:ext cx="0" cy="0"/>
          <a:chOff x="0" y="0"/>
          <a:chExt cx="0" cy="0"/>
        </a:xfrm>
      </p:grpSpPr>
      <p:sp>
        <p:nvSpPr>
          <p:cNvPr name="TextBox 2" id="2"/>
          <p:cNvSpPr txBox="true"/>
          <p:nvPr/>
        </p:nvSpPr>
        <p:spPr>
          <a:xfrm rot="0">
            <a:off x="6282566" y="1291322"/>
            <a:ext cx="6048494" cy="1181100"/>
          </a:xfrm>
          <a:prstGeom prst="rect">
            <a:avLst/>
          </a:prstGeom>
        </p:spPr>
        <p:txBody>
          <a:bodyPr anchor="t" rtlCol="false" tIns="0" lIns="0" bIns="0" rIns="0">
            <a:spAutoFit/>
          </a:bodyPr>
          <a:lstStyle/>
          <a:p>
            <a:pPr algn="ctr">
              <a:lnSpc>
                <a:spcPts val="8250"/>
              </a:lnSpc>
              <a:spcBef>
                <a:spcPct val="0"/>
              </a:spcBef>
            </a:pPr>
            <a:r>
              <a:rPr lang="en-US" sz="7500">
                <a:solidFill>
                  <a:srgbClr val="FFFFFF"/>
                </a:solidFill>
                <a:latin typeface="Codec Pro Bold"/>
              </a:rPr>
              <a:t>Future Works</a:t>
            </a:r>
          </a:p>
        </p:txBody>
      </p:sp>
      <p:sp>
        <p:nvSpPr>
          <p:cNvPr name="TextBox 3" id="3"/>
          <p:cNvSpPr txBox="true"/>
          <p:nvPr/>
        </p:nvSpPr>
        <p:spPr>
          <a:xfrm rot="0">
            <a:off x="2869708" y="2724108"/>
            <a:ext cx="11947570" cy="1600844"/>
          </a:xfrm>
          <a:prstGeom prst="rect">
            <a:avLst/>
          </a:prstGeom>
        </p:spPr>
        <p:txBody>
          <a:bodyPr anchor="t" rtlCol="false" tIns="0" lIns="0" bIns="0" rIns="0">
            <a:spAutoFit/>
          </a:bodyPr>
          <a:lstStyle/>
          <a:p>
            <a:pPr algn="l">
              <a:lnSpc>
                <a:spcPts val="2588"/>
              </a:lnSpc>
            </a:pPr>
            <a:r>
              <a:rPr lang="en-US" sz="1848">
                <a:solidFill>
                  <a:srgbClr val="FFFFFF"/>
                </a:solidFill>
                <a:latin typeface="Canva Sans Bold"/>
              </a:rPr>
              <a:t>1.Enhanced Model Architectures: Experiment with more advanced CNN architectures or even explore other deep learning approaches such as recurrent neural networks (RNNs) or transformers. This could involve using pre-trained models like EfficientNet or developing custom architectures tailored to the specific characteristics of plant disease images.</a:t>
            </a:r>
          </a:p>
          <a:p>
            <a:pPr algn="l">
              <a:lnSpc>
                <a:spcPts val="2588"/>
              </a:lnSpc>
            </a:pPr>
          </a:p>
        </p:txBody>
      </p:sp>
      <p:sp>
        <p:nvSpPr>
          <p:cNvPr name="Freeform 4" id="4"/>
          <p:cNvSpPr/>
          <p:nvPr/>
        </p:nvSpPr>
        <p:spPr>
          <a:xfrm flipH="true" flipV="false" rot="211599">
            <a:off x="-4142438" y="-1554154"/>
            <a:ext cx="14024293" cy="6910152"/>
          </a:xfrm>
          <a:custGeom>
            <a:avLst/>
            <a:gdLst/>
            <a:ahLst/>
            <a:cxnLst/>
            <a:rect r="r" b="b" t="t" l="l"/>
            <a:pathLst>
              <a:path h="6910152" w="14024293">
                <a:moveTo>
                  <a:pt x="14024292" y="0"/>
                </a:moveTo>
                <a:lnTo>
                  <a:pt x="0" y="0"/>
                </a:lnTo>
                <a:lnTo>
                  <a:pt x="0" y="6910152"/>
                </a:lnTo>
                <a:lnTo>
                  <a:pt x="14024292" y="6910152"/>
                </a:lnTo>
                <a:lnTo>
                  <a:pt x="14024292"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869708" y="4553551"/>
            <a:ext cx="11947570" cy="1805565"/>
          </a:xfrm>
          <a:prstGeom prst="rect">
            <a:avLst/>
          </a:prstGeom>
        </p:spPr>
        <p:txBody>
          <a:bodyPr anchor="t" rtlCol="false" tIns="0" lIns="0" bIns="0" rIns="0">
            <a:spAutoFit/>
          </a:bodyPr>
          <a:lstStyle/>
          <a:p>
            <a:pPr algn="l">
              <a:lnSpc>
                <a:spcPts val="2855"/>
              </a:lnSpc>
            </a:pPr>
            <a:r>
              <a:rPr lang="en-US" sz="2039">
                <a:solidFill>
                  <a:srgbClr val="FFFFFF"/>
                </a:solidFill>
                <a:latin typeface="Canva Sans Bold"/>
              </a:rPr>
              <a:t>2.Data Augmentation and Balancing: Further improve the dataset by applying advanced data augmentation techniques to increase its diversity and balance class representation. Techniques like rotation, scaling, flipping, and color jittering can help augment the dataset and improve model generalization.</a:t>
            </a:r>
          </a:p>
          <a:p>
            <a:pPr algn="l">
              <a:lnSpc>
                <a:spcPts val="2855"/>
              </a:lnSpc>
            </a:pPr>
          </a:p>
        </p:txBody>
      </p:sp>
      <p:sp>
        <p:nvSpPr>
          <p:cNvPr name="TextBox 6" id="6"/>
          <p:cNvSpPr txBox="true"/>
          <p:nvPr/>
        </p:nvSpPr>
        <p:spPr>
          <a:xfrm rot="0">
            <a:off x="2869708" y="6597241"/>
            <a:ext cx="11947570" cy="1842135"/>
          </a:xfrm>
          <a:prstGeom prst="rect">
            <a:avLst/>
          </a:prstGeom>
        </p:spPr>
        <p:txBody>
          <a:bodyPr anchor="t" rtlCol="false" tIns="0" lIns="0" bIns="0" rIns="0">
            <a:spAutoFit/>
          </a:bodyPr>
          <a:lstStyle/>
          <a:p>
            <a:pPr algn="l">
              <a:lnSpc>
                <a:spcPts val="2939"/>
              </a:lnSpc>
            </a:pPr>
            <a:r>
              <a:rPr lang="en-US" sz="2099">
                <a:solidFill>
                  <a:srgbClr val="FFFFFF"/>
                </a:solidFill>
                <a:latin typeface="Canva Sans Bold"/>
              </a:rPr>
              <a:t>3.Real-time Disease Monitoring: Extend the project beyond image classification to develop a real-time disease monitoring system. This could involve deploying the model on edge devices or integrating it with drones or agricultural robots for on-the-fly disease detection in fields.</a:t>
            </a:r>
          </a:p>
          <a:p>
            <a:pPr algn="l">
              <a:lnSpc>
                <a:spcPts val="2939"/>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0271D"/>
        </a:solidFill>
      </p:bgPr>
    </p:bg>
    <p:spTree>
      <p:nvGrpSpPr>
        <p:cNvPr id="1" name=""/>
        <p:cNvGrpSpPr/>
        <p:nvPr/>
      </p:nvGrpSpPr>
      <p:grpSpPr>
        <a:xfrm>
          <a:off x="0" y="0"/>
          <a:ext cx="0" cy="0"/>
          <a:chOff x="0" y="0"/>
          <a:chExt cx="0" cy="0"/>
        </a:xfrm>
      </p:grpSpPr>
      <p:sp>
        <p:nvSpPr>
          <p:cNvPr name="TextBox 2" id="2"/>
          <p:cNvSpPr txBox="true"/>
          <p:nvPr/>
        </p:nvSpPr>
        <p:spPr>
          <a:xfrm rot="0">
            <a:off x="6042454" y="730164"/>
            <a:ext cx="5075992" cy="1181100"/>
          </a:xfrm>
          <a:prstGeom prst="rect">
            <a:avLst/>
          </a:prstGeom>
        </p:spPr>
        <p:txBody>
          <a:bodyPr anchor="t" rtlCol="false" tIns="0" lIns="0" bIns="0" rIns="0">
            <a:spAutoFit/>
          </a:bodyPr>
          <a:lstStyle/>
          <a:p>
            <a:pPr algn="ctr">
              <a:lnSpc>
                <a:spcPts val="8250"/>
              </a:lnSpc>
              <a:spcBef>
                <a:spcPct val="0"/>
              </a:spcBef>
            </a:pPr>
            <a:r>
              <a:rPr lang="en-US" sz="7500">
                <a:solidFill>
                  <a:srgbClr val="FFFFFF"/>
                </a:solidFill>
                <a:latin typeface="Codec Pro Bold"/>
              </a:rPr>
              <a:t>Conclusion</a:t>
            </a:r>
          </a:p>
        </p:txBody>
      </p:sp>
      <p:sp>
        <p:nvSpPr>
          <p:cNvPr name="Freeform 3" id="3"/>
          <p:cNvSpPr/>
          <p:nvPr/>
        </p:nvSpPr>
        <p:spPr>
          <a:xfrm flipH="true" flipV="false" rot="211599">
            <a:off x="-5983446" y="5568295"/>
            <a:ext cx="14024293" cy="6910152"/>
          </a:xfrm>
          <a:custGeom>
            <a:avLst/>
            <a:gdLst/>
            <a:ahLst/>
            <a:cxnLst/>
            <a:rect r="r" b="b" t="t" l="l"/>
            <a:pathLst>
              <a:path h="6910152" w="14024293">
                <a:moveTo>
                  <a:pt x="14024292" y="0"/>
                </a:moveTo>
                <a:lnTo>
                  <a:pt x="0" y="0"/>
                </a:lnTo>
                <a:lnTo>
                  <a:pt x="0" y="6910152"/>
                </a:lnTo>
                <a:lnTo>
                  <a:pt x="14024292" y="6910152"/>
                </a:lnTo>
                <a:lnTo>
                  <a:pt x="14024292"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451919" y="2440577"/>
            <a:ext cx="13384161" cy="6056651"/>
          </a:xfrm>
          <a:prstGeom prst="rect">
            <a:avLst/>
          </a:prstGeom>
        </p:spPr>
        <p:txBody>
          <a:bodyPr anchor="t" rtlCol="false" tIns="0" lIns="0" bIns="0" rIns="0">
            <a:spAutoFit/>
          </a:bodyPr>
          <a:lstStyle/>
          <a:p>
            <a:pPr algn="l">
              <a:lnSpc>
                <a:spcPts val="3191"/>
              </a:lnSpc>
              <a:spcBef>
                <a:spcPct val="0"/>
              </a:spcBef>
            </a:pPr>
            <a:r>
              <a:rPr lang="en-US" sz="2901">
                <a:solidFill>
                  <a:srgbClr val="FFFFFF"/>
                </a:solidFill>
                <a:latin typeface="Codec Pro Bold"/>
              </a:rPr>
              <a:t>1. Deep Learning for Plant Disease Detection:</a:t>
            </a:r>
          </a:p>
          <a:p>
            <a:pPr algn="l">
              <a:lnSpc>
                <a:spcPts val="3191"/>
              </a:lnSpc>
              <a:spcBef>
                <a:spcPct val="0"/>
              </a:spcBef>
            </a:pPr>
            <a:r>
              <a:rPr lang="en-US" sz="2901">
                <a:solidFill>
                  <a:srgbClr val="FFFFFF"/>
                </a:solidFill>
                <a:latin typeface="Codec Pro Bold"/>
              </a:rPr>
              <a:t>   - Utilizes Convolutional Neural Networks (CNNs) for feature extraction.</a:t>
            </a:r>
          </a:p>
          <a:p>
            <a:pPr algn="l">
              <a:lnSpc>
                <a:spcPts val="3191"/>
              </a:lnSpc>
              <a:spcBef>
                <a:spcPct val="0"/>
              </a:spcBef>
            </a:pPr>
            <a:r>
              <a:rPr lang="en-US" sz="2901">
                <a:solidFill>
                  <a:srgbClr val="FFFFFF"/>
                </a:solidFill>
                <a:latin typeface="Codec Pro Bold"/>
              </a:rPr>
              <a:t>   - Fully connected layers for prediction.</a:t>
            </a:r>
          </a:p>
          <a:p>
            <a:pPr algn="l">
              <a:lnSpc>
                <a:spcPts val="3191"/>
              </a:lnSpc>
              <a:spcBef>
                <a:spcPct val="0"/>
              </a:spcBef>
            </a:pPr>
          </a:p>
          <a:p>
            <a:pPr algn="l">
              <a:lnSpc>
                <a:spcPts val="3191"/>
              </a:lnSpc>
              <a:spcBef>
                <a:spcPct val="0"/>
              </a:spcBef>
            </a:pPr>
            <a:r>
              <a:rPr lang="en-US" sz="2901">
                <a:solidFill>
                  <a:srgbClr val="FFFFFF"/>
                </a:solidFill>
                <a:latin typeface="Codec Pro Bold"/>
              </a:rPr>
              <a:t>2.Strong Performance and Generalization:</a:t>
            </a:r>
          </a:p>
          <a:p>
            <a:pPr algn="l">
              <a:lnSpc>
                <a:spcPts val="3191"/>
              </a:lnSpc>
              <a:spcBef>
                <a:spcPct val="0"/>
              </a:spcBef>
            </a:pPr>
            <a:r>
              <a:rPr lang="en-US" sz="2901">
                <a:solidFill>
                  <a:srgbClr val="FFFFFF"/>
                </a:solidFill>
                <a:latin typeface="Codec Pro Bold"/>
              </a:rPr>
              <a:t>   - Achieves high accuracy on a dataset of 87,000 images.</a:t>
            </a:r>
          </a:p>
          <a:p>
            <a:pPr algn="l">
              <a:lnSpc>
                <a:spcPts val="3191"/>
              </a:lnSpc>
              <a:spcBef>
                <a:spcPct val="0"/>
              </a:spcBef>
            </a:pPr>
            <a:r>
              <a:rPr lang="en-US" sz="2901">
                <a:solidFill>
                  <a:srgbClr val="FFFFFF"/>
                </a:solidFill>
                <a:latin typeface="Codec Pro Bold"/>
              </a:rPr>
              <a:t>  </a:t>
            </a:r>
          </a:p>
          <a:p>
            <a:pPr algn="l">
              <a:lnSpc>
                <a:spcPts val="3191"/>
              </a:lnSpc>
              <a:spcBef>
                <a:spcPct val="0"/>
              </a:spcBef>
            </a:pPr>
          </a:p>
          <a:p>
            <a:pPr algn="l">
              <a:lnSpc>
                <a:spcPts val="3191"/>
              </a:lnSpc>
              <a:spcBef>
                <a:spcPct val="0"/>
              </a:spcBef>
            </a:pPr>
            <a:r>
              <a:rPr lang="en-US" sz="2901">
                <a:solidFill>
                  <a:srgbClr val="FFFFFF"/>
                </a:solidFill>
                <a:latin typeface="Codec Pro Bold"/>
              </a:rPr>
              <a:t>3. Practical Applications in Agriculture:</a:t>
            </a:r>
          </a:p>
          <a:p>
            <a:pPr algn="l">
              <a:lnSpc>
                <a:spcPts val="3191"/>
              </a:lnSpc>
              <a:spcBef>
                <a:spcPct val="0"/>
              </a:spcBef>
            </a:pPr>
            <a:r>
              <a:rPr lang="en-US" sz="2901">
                <a:solidFill>
                  <a:srgbClr val="FFFFFF"/>
                </a:solidFill>
                <a:latin typeface="Codec Pro Bold"/>
              </a:rPr>
              <a:t>   - Potential integration into mini-drones for live disease detection.</a:t>
            </a:r>
          </a:p>
          <a:p>
            <a:pPr algn="l">
              <a:lnSpc>
                <a:spcPts val="3191"/>
              </a:lnSpc>
              <a:spcBef>
                <a:spcPct val="0"/>
              </a:spcBef>
            </a:pPr>
            <a:r>
              <a:rPr lang="en-US" sz="2901">
                <a:solidFill>
                  <a:srgbClr val="FFFFFF"/>
                </a:solidFill>
                <a:latin typeface="Codec Pro Bold"/>
              </a:rPr>
              <a:t>   - Scalable and adaptable for real-world agricultural use.</a:t>
            </a:r>
          </a:p>
          <a:p>
            <a:pPr algn="l">
              <a:lnSpc>
                <a:spcPts val="3191"/>
              </a:lnSpc>
              <a:spcBef>
                <a:spcPct val="0"/>
              </a:spcBef>
            </a:pPr>
          </a:p>
          <a:p>
            <a:pPr algn="l">
              <a:lnSpc>
                <a:spcPts val="3191"/>
              </a:lnSpc>
              <a:spcBef>
                <a:spcPct val="0"/>
              </a:spcBef>
            </a:pPr>
            <a:r>
              <a:rPr lang="en-US" sz="2901">
                <a:solidFill>
                  <a:srgbClr val="FFFFFF"/>
                </a:solidFill>
                <a:latin typeface="Codec Pro Bold"/>
              </a:rPr>
              <a:t>4. Future Enhancements:</a:t>
            </a:r>
          </a:p>
          <a:p>
            <a:pPr algn="l">
              <a:lnSpc>
                <a:spcPts val="3191"/>
              </a:lnSpc>
              <a:spcBef>
                <a:spcPct val="0"/>
              </a:spcBef>
            </a:pPr>
            <a:r>
              <a:rPr lang="en-US" sz="2901">
                <a:solidFill>
                  <a:srgbClr val="FFFFFF"/>
                </a:solidFill>
                <a:latin typeface="Codec Pro Bold"/>
              </a:rPr>
              <a:t>   - Incorporate more diverse images to improve accuracy.</a:t>
            </a:r>
          </a:p>
          <a:p>
            <a:pPr algn="l">
              <a:lnSpc>
                <a:spcPts val="3191"/>
              </a:lnSpc>
              <a:spcBef>
                <a:spcPct val="0"/>
              </a:spcBef>
            </a:pPr>
            <a:r>
              <a:rPr lang="en-US" sz="2901">
                <a:solidFill>
                  <a:srgbClr val="FFFFFF"/>
                </a:solidFill>
                <a:latin typeface="Codec Pro Bold"/>
              </a:rPr>
              <a:t>   - Expand capabilities to classify a broader range of plant diseases.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271D"/>
        </a:solidFill>
      </p:bgPr>
    </p:bg>
    <p:spTree>
      <p:nvGrpSpPr>
        <p:cNvPr id="1" name=""/>
        <p:cNvGrpSpPr/>
        <p:nvPr/>
      </p:nvGrpSpPr>
      <p:grpSpPr>
        <a:xfrm>
          <a:off x="0" y="0"/>
          <a:ext cx="0" cy="0"/>
          <a:chOff x="0" y="0"/>
          <a:chExt cx="0" cy="0"/>
        </a:xfrm>
      </p:grpSpPr>
      <p:sp>
        <p:nvSpPr>
          <p:cNvPr name="Freeform 2" id="2"/>
          <p:cNvSpPr/>
          <p:nvPr/>
        </p:nvSpPr>
        <p:spPr>
          <a:xfrm flipH="true" flipV="false" rot="0">
            <a:off x="-7738414" y="1346692"/>
            <a:ext cx="19973516" cy="10204651"/>
          </a:xfrm>
          <a:custGeom>
            <a:avLst/>
            <a:gdLst/>
            <a:ahLst/>
            <a:cxnLst/>
            <a:rect r="r" b="b" t="t" l="l"/>
            <a:pathLst>
              <a:path h="10204651" w="19973516">
                <a:moveTo>
                  <a:pt x="19973515" y="0"/>
                </a:moveTo>
                <a:lnTo>
                  <a:pt x="0" y="0"/>
                </a:lnTo>
                <a:lnTo>
                  <a:pt x="0" y="10204651"/>
                </a:lnTo>
                <a:lnTo>
                  <a:pt x="19973515" y="10204651"/>
                </a:lnTo>
                <a:lnTo>
                  <a:pt x="19973515"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3" id="3"/>
          <p:cNvGraphicFramePr>
            <a:graphicFrameLocks noGrp="true"/>
          </p:cNvGraphicFramePr>
          <p:nvPr/>
        </p:nvGraphicFramePr>
        <p:xfrm>
          <a:off x="10092000" y="313993"/>
          <a:ext cx="6330805" cy="9609469"/>
        </p:xfrm>
        <a:graphic>
          <a:graphicData uri="http://schemas.openxmlformats.org/drawingml/2006/table">
            <a:tbl>
              <a:tblPr/>
              <a:tblGrid>
                <a:gridCol w="6330805"/>
              </a:tblGrid>
              <a:tr h="1712046">
                <a:tc>
                  <a:txBody>
                    <a:bodyPr anchor="t" rtlCol="false"/>
                    <a:lstStyle/>
                    <a:p>
                      <a:pPr algn="l">
                        <a:lnSpc>
                          <a:spcPts val="3079"/>
                        </a:lnSpc>
                        <a:defRPr/>
                      </a:pPr>
                      <a:r>
                        <a:rPr lang="en-US" sz="2199">
                          <a:solidFill>
                            <a:srgbClr val="FFFFFF"/>
                          </a:solidFill>
                          <a:latin typeface="Codec Pro"/>
                        </a:rPr>
                        <a:t>Introduction</a:t>
                      </a:r>
                      <a:endParaRPr lang="en-US" sz="1100"/>
                    </a:p>
                    <a:p>
                      <a:pPr algn="l" marL="474976" indent="-237488" lvl="1">
                        <a:lnSpc>
                          <a:spcPts val="3079"/>
                        </a:lnSpc>
                        <a:buFont typeface="Arial"/>
                        <a:buChar char="•"/>
                      </a:pPr>
                      <a:r>
                        <a:rPr lang="en-US" sz="2199">
                          <a:solidFill>
                            <a:srgbClr val="FFFFFF"/>
                          </a:solidFill>
                          <a:latin typeface="Codec Pro"/>
                        </a:rPr>
                        <a:t>Importance of plant disease classification</a:t>
                      </a:r>
                    </a:p>
                    <a:p>
                      <a:pPr algn="l" marL="474976" indent="-237488" lvl="1">
                        <a:lnSpc>
                          <a:spcPts val="3079"/>
                        </a:lnSpc>
                        <a:buFont typeface="Arial"/>
                        <a:buChar char="•"/>
                      </a:pPr>
                      <a:r>
                        <a:rPr lang="en-US" sz="2199">
                          <a:solidFill>
                            <a:srgbClr val="FFFFFF"/>
                          </a:solidFill>
                          <a:latin typeface="Codec Pro"/>
                        </a:rPr>
                        <a:t>Project objectives</a:t>
                      </a:r>
                    </a:p>
                  </a:txBody>
                  <a:tcPr marL="0" marR="0" marT="0" marB="0" anchor="ctr">
                    <a:lnL cmpd="sng" algn="ctr" cap="flat" w="0">
                      <a:solidFill>
                        <a:srgbClr val="493F49"/>
                      </a:solidFill>
                      <a:prstDash val="solid"/>
                      <a:round/>
                      <a:headEnd type="none" w="med" len="med"/>
                      <a:tailEnd type="none" w="med" len="med"/>
                    </a:lnL>
                    <a:lnR cmpd="sng" algn="ctr" cap="flat" w="0">
                      <a:solidFill>
                        <a:srgbClr val="493F49"/>
                      </a:solidFill>
                      <a:prstDash val="solid"/>
                      <a:round/>
                      <a:headEnd type="none" w="med" len="med"/>
                      <a:tailEnd type="none" w="med" len="med"/>
                    </a:lnR>
                    <a:lnT cmpd="sng" algn="ctr" cap="flat" w="0">
                      <a:solidFill>
                        <a:srgbClr val="493F49"/>
                      </a:solidFill>
                      <a:prstDash val="solid"/>
                      <a:round/>
                      <a:headEnd type="none" w="med" len="med"/>
                      <a:tailEnd type="none" w="med" len="med"/>
                    </a:lnT>
                    <a:lnB cmpd="sng" algn="ctr" cap="flat" w="0">
                      <a:solidFill>
                        <a:srgbClr val="493F49"/>
                      </a:solidFill>
                      <a:prstDash val="solid"/>
                      <a:round/>
                      <a:headEnd type="none" w="med" len="med"/>
                      <a:tailEnd type="none" w="med" len="med"/>
                    </a:lnB>
                  </a:tcPr>
                </a:tc>
              </a:tr>
              <a:tr h="1733550">
                <a:tc>
                  <a:txBody>
                    <a:bodyPr anchor="t" rtlCol="false"/>
                    <a:lstStyle/>
                    <a:p>
                      <a:pPr algn="l">
                        <a:lnSpc>
                          <a:spcPts val="3079"/>
                        </a:lnSpc>
                        <a:defRPr/>
                      </a:pPr>
                      <a:r>
                        <a:rPr lang="en-US" sz="2199">
                          <a:solidFill>
                            <a:srgbClr val="FFFFFF"/>
                          </a:solidFill>
                          <a:latin typeface="Codec Pro"/>
                          <a:hlinkClick r:id="rId4" action="ppaction://hlinksldjump"/>
                        </a:rPr>
                        <a:t>Dataset</a:t>
                      </a:r>
                      <a:endParaRPr lang="en-US" sz="1100"/>
                    </a:p>
                    <a:p>
                      <a:pPr algn="l" marL="474976" indent="-237488" lvl="1">
                        <a:lnSpc>
                          <a:spcPts val="3079"/>
                        </a:lnSpc>
                        <a:buFont typeface="Arial"/>
                        <a:buChar char="•"/>
                      </a:pPr>
                      <a:r>
                        <a:rPr lang="en-US" sz="2199">
                          <a:solidFill>
                            <a:srgbClr val="FFFFFF"/>
                          </a:solidFill>
                          <a:latin typeface="Codec Pro"/>
                          <a:hlinkClick r:id="rId4" action="ppaction://hlinksldjump"/>
                        </a:rPr>
                        <a:t>Dataset description</a:t>
                      </a:r>
                    </a:p>
                    <a:p>
                      <a:pPr algn="l" marL="474976" indent="-237488" lvl="1">
                        <a:lnSpc>
                          <a:spcPts val="3079"/>
                        </a:lnSpc>
                        <a:buFont typeface="Arial"/>
                        <a:buChar char="•"/>
                      </a:pPr>
                      <a:r>
                        <a:rPr lang="en-US" sz="2199">
                          <a:solidFill>
                            <a:srgbClr val="FFFFFF"/>
                          </a:solidFill>
                          <a:latin typeface="Codec Pro"/>
                          <a:hlinkClick r:id="rId4" action="ppaction://hlinksldjump"/>
                        </a:rPr>
                        <a:t>Data preprocessing</a:t>
                      </a:r>
                    </a:p>
                    <a:p>
                      <a:pPr algn="l">
                        <a:lnSpc>
                          <a:spcPts val="3079"/>
                        </a:lnSpc>
                      </a:pPr>
                    </a:p>
                  </a:txBody>
                  <a:tcPr marL="0" marR="0" marT="0" marB="0" anchor="ctr">
                    <a:lnL cmpd="sng" algn="ctr" cap="flat" w="0">
                      <a:solidFill>
                        <a:srgbClr val="493F49"/>
                      </a:solidFill>
                      <a:prstDash val="solid"/>
                      <a:round/>
                      <a:headEnd type="none" w="med" len="med"/>
                      <a:tailEnd type="none" w="med" len="med"/>
                    </a:lnL>
                    <a:lnR cmpd="sng" algn="ctr" cap="flat" w="0">
                      <a:solidFill>
                        <a:srgbClr val="493F49"/>
                      </a:solidFill>
                      <a:prstDash val="solid"/>
                      <a:round/>
                      <a:headEnd type="none" w="med" len="med"/>
                      <a:tailEnd type="none" w="med" len="med"/>
                    </a:lnR>
                    <a:lnT cmpd="sng" algn="ctr" cap="flat" w="0">
                      <a:solidFill>
                        <a:srgbClr val="493F49"/>
                      </a:solidFill>
                      <a:prstDash val="solid"/>
                      <a:round/>
                      <a:headEnd type="none" w="med" len="med"/>
                      <a:tailEnd type="none" w="med" len="med"/>
                    </a:lnT>
                    <a:lnB cmpd="sng" algn="ctr" cap="flat" w="0">
                      <a:solidFill>
                        <a:srgbClr val="493F49"/>
                      </a:solidFill>
                      <a:prstDash val="solid"/>
                      <a:round/>
                      <a:headEnd type="none" w="med" len="med"/>
                      <a:tailEnd type="none" w="med" len="med"/>
                    </a:lnB>
                  </a:tcPr>
                </a:tc>
              </a:tr>
              <a:tr h="1733550">
                <a:tc>
                  <a:txBody>
                    <a:bodyPr anchor="t" rtlCol="false"/>
                    <a:lstStyle/>
                    <a:p>
                      <a:pPr algn="l">
                        <a:lnSpc>
                          <a:spcPts val="3079"/>
                        </a:lnSpc>
                        <a:defRPr/>
                      </a:pPr>
                      <a:r>
                        <a:rPr lang="en-US" sz="2199">
                          <a:solidFill>
                            <a:srgbClr val="FFFFFF"/>
                          </a:solidFill>
                          <a:latin typeface="Codec Pro"/>
                          <a:hlinkClick r:id="rId5" action="ppaction://hlinksldjump"/>
                        </a:rPr>
                        <a:t>Methodology</a:t>
                      </a:r>
                      <a:endParaRPr lang="en-US" sz="1100"/>
                    </a:p>
                    <a:p>
                      <a:pPr algn="l" marL="474976" indent="-237488" lvl="1">
                        <a:lnSpc>
                          <a:spcPts val="3079"/>
                        </a:lnSpc>
                        <a:buFont typeface="Arial"/>
                        <a:buChar char="•"/>
                      </a:pPr>
                      <a:r>
                        <a:rPr lang="en-US" sz="2199">
                          <a:solidFill>
                            <a:srgbClr val="FFFFFF"/>
                          </a:solidFill>
                          <a:latin typeface="Codec Pro"/>
                          <a:hlinkClick r:id="rId5" action="ppaction://hlinksldjump"/>
                        </a:rPr>
                        <a:t>CNN architectu</a:t>
                      </a:r>
                      <a:r>
                        <a:rPr lang="en-US" sz="2199">
                          <a:solidFill>
                            <a:srgbClr val="FFFFFF"/>
                          </a:solidFill>
                          <a:latin typeface="Codec Pro"/>
                          <a:hlinkClick r:id="rId5" action="ppaction://hlinksldjump"/>
                        </a:rPr>
                        <a:t>re</a:t>
                      </a:r>
                    </a:p>
                    <a:p>
                      <a:pPr algn="l" marL="474976" indent="-237488" lvl="1">
                        <a:lnSpc>
                          <a:spcPts val="3079"/>
                        </a:lnSpc>
                        <a:buFont typeface="Arial"/>
                        <a:buChar char="•"/>
                      </a:pPr>
                      <a:r>
                        <a:rPr lang="en-US" sz="2199">
                          <a:solidFill>
                            <a:srgbClr val="FFFFFF"/>
                          </a:solidFill>
                          <a:latin typeface="Codec Pro"/>
                          <a:hlinkClick r:id="rId5" action="ppaction://hlinksldjump"/>
                        </a:rPr>
                        <a:t>Training process</a:t>
                      </a:r>
                    </a:p>
                    <a:p>
                      <a:pPr algn="l">
                        <a:lnSpc>
                          <a:spcPts val="3079"/>
                        </a:lnSpc>
                      </a:pPr>
                    </a:p>
                  </a:txBody>
                  <a:tcPr marL="0" marR="0" marT="0" marB="0" anchor="ctr">
                    <a:lnL cmpd="sng" algn="ctr" cap="flat" w="0">
                      <a:solidFill>
                        <a:srgbClr val="493F49"/>
                      </a:solidFill>
                      <a:prstDash val="solid"/>
                      <a:round/>
                      <a:headEnd type="none" w="med" len="med"/>
                      <a:tailEnd type="none" w="med" len="med"/>
                    </a:lnL>
                    <a:lnR cmpd="sng" algn="ctr" cap="flat" w="0">
                      <a:solidFill>
                        <a:srgbClr val="493F49"/>
                      </a:solidFill>
                      <a:prstDash val="solid"/>
                      <a:round/>
                      <a:headEnd type="none" w="med" len="med"/>
                      <a:tailEnd type="none" w="med" len="med"/>
                    </a:lnR>
                    <a:lnT cmpd="sng" algn="ctr" cap="flat" w="0">
                      <a:solidFill>
                        <a:srgbClr val="493F49"/>
                      </a:solidFill>
                      <a:prstDash val="solid"/>
                      <a:round/>
                      <a:headEnd type="none" w="med" len="med"/>
                      <a:tailEnd type="none" w="med" len="med"/>
                    </a:lnT>
                    <a:lnB cmpd="sng" algn="ctr" cap="flat" w="0">
                      <a:solidFill>
                        <a:srgbClr val="493F49"/>
                      </a:solidFill>
                      <a:prstDash val="solid"/>
                      <a:round/>
                      <a:headEnd type="none" w="med" len="med"/>
                      <a:tailEnd type="none" w="med" len="med"/>
                    </a:lnB>
                  </a:tcPr>
                </a:tc>
              </a:tr>
              <a:tr h="2634394">
                <a:tc>
                  <a:txBody>
                    <a:bodyPr anchor="t" rtlCol="false"/>
                    <a:lstStyle/>
                    <a:p>
                      <a:pPr algn="l">
                        <a:lnSpc>
                          <a:spcPts val="3079"/>
                        </a:lnSpc>
                        <a:defRPr/>
                      </a:pPr>
                      <a:r>
                        <a:rPr lang="en-US" sz="2199">
                          <a:solidFill>
                            <a:srgbClr val="FFFFFF"/>
                          </a:solidFill>
                          <a:latin typeface="Codec Pro"/>
                          <a:hlinkClick r:id="rId6" action="ppaction://hlinksldjump"/>
                        </a:rPr>
                        <a:t>Results</a:t>
                      </a:r>
                      <a:endParaRPr lang="en-US" sz="1100"/>
                    </a:p>
                    <a:p>
                      <a:pPr algn="l" marL="474979" indent="-237490" lvl="1">
                        <a:lnSpc>
                          <a:spcPts val="3079"/>
                        </a:lnSpc>
                        <a:buFont typeface="Arial"/>
                        <a:buChar char="•"/>
                      </a:pPr>
                      <a:r>
                        <a:rPr lang="en-US" sz="2199">
                          <a:solidFill>
                            <a:srgbClr val="FFFFFF"/>
                          </a:solidFill>
                          <a:latin typeface="Codec Pro"/>
                          <a:hlinkClick r:id="rId6" action="ppaction://hlinksldjump"/>
                        </a:rPr>
                        <a:t>Performance metrics</a:t>
                      </a:r>
                    </a:p>
                    <a:p>
                      <a:pPr algn="l" marL="474979" indent="-237490" lvl="1">
                        <a:lnSpc>
                          <a:spcPts val="3079"/>
                        </a:lnSpc>
                        <a:buFont typeface="Arial"/>
                        <a:buChar char="•"/>
                      </a:pPr>
                      <a:r>
                        <a:rPr lang="en-US" sz="2199">
                          <a:solidFill>
                            <a:srgbClr val="FFFFFF"/>
                          </a:solidFill>
                          <a:latin typeface="Codec Pro"/>
                          <a:hlinkClick r:id="rId6" action="ppaction://hlinksldjump"/>
                        </a:rPr>
                        <a:t>Training and validation curves</a:t>
                      </a:r>
                    </a:p>
                    <a:p>
                      <a:pPr algn="l" marL="474979" indent="-237490" lvl="1">
                        <a:lnSpc>
                          <a:spcPts val="3079"/>
                        </a:lnSpc>
                        <a:buFont typeface="Arial"/>
                        <a:buChar char="•"/>
                      </a:pPr>
                      <a:r>
                        <a:rPr lang="en-US" sz="2199">
                          <a:solidFill>
                            <a:srgbClr val="FFFFFF"/>
                          </a:solidFill>
                          <a:latin typeface="Codec Pro"/>
                          <a:hlinkClick r:id="rId6" action="ppaction://hlinksldjump"/>
                        </a:rPr>
                        <a:t>Correctly and incorrectly classified examples</a:t>
                      </a:r>
                    </a:p>
                    <a:p>
                      <a:pPr algn="l">
                        <a:lnSpc>
                          <a:spcPts val="3079"/>
                        </a:lnSpc>
                      </a:pPr>
                    </a:p>
                  </a:txBody>
                  <a:tcPr marL="0" marR="0" marT="0" marB="0" anchor="ctr">
                    <a:lnL cmpd="sng" algn="ctr" cap="flat" w="0">
                      <a:solidFill>
                        <a:srgbClr val="493F49"/>
                      </a:solidFill>
                      <a:prstDash val="solid"/>
                      <a:round/>
                      <a:headEnd type="none" w="med" len="med"/>
                      <a:tailEnd type="none" w="med" len="med"/>
                    </a:lnL>
                    <a:lnR cmpd="sng" algn="ctr" cap="flat" w="0">
                      <a:solidFill>
                        <a:srgbClr val="493F49"/>
                      </a:solidFill>
                      <a:prstDash val="solid"/>
                      <a:round/>
                      <a:headEnd type="none" w="med" len="med"/>
                      <a:tailEnd type="none" w="med" len="med"/>
                    </a:lnR>
                    <a:lnT cmpd="sng" algn="ctr" cap="flat" w="0">
                      <a:solidFill>
                        <a:srgbClr val="493F49"/>
                      </a:solidFill>
                      <a:prstDash val="solid"/>
                      <a:round/>
                      <a:headEnd type="none" w="med" len="med"/>
                      <a:tailEnd type="none" w="med" len="med"/>
                    </a:lnT>
                    <a:lnB cmpd="sng" algn="ctr" cap="flat" w="0">
                      <a:solidFill>
                        <a:srgbClr val="493F49"/>
                      </a:solidFill>
                      <a:prstDash val="solid"/>
                      <a:round/>
                      <a:headEnd type="none" w="med" len="med"/>
                      <a:tailEnd type="none" w="med" len="med"/>
                    </a:lnB>
                  </a:tcPr>
                </a:tc>
              </a:tr>
              <a:tr h="602954">
                <a:tc>
                  <a:txBody>
                    <a:bodyPr anchor="t" rtlCol="false"/>
                    <a:lstStyle/>
                    <a:p>
                      <a:pPr algn="l" marL="474976" indent="-237488" lvl="1">
                        <a:lnSpc>
                          <a:spcPts val="2551"/>
                        </a:lnSpc>
                        <a:buFont typeface="Arial"/>
                        <a:buChar char="•"/>
                        <a:defRPr/>
                      </a:pPr>
                      <a:r>
                        <a:rPr lang="en-US" sz="2199">
                          <a:solidFill>
                            <a:srgbClr val="FFFFFF"/>
                          </a:solidFill>
                          <a:latin typeface="Codec Pro"/>
                        </a:rPr>
                        <a:t>Challenges and Limitations</a:t>
                      </a:r>
                      <a:endParaRPr lang="en-US" sz="1100"/>
                    </a:p>
                  </a:txBody>
                  <a:tcPr marL="0" marR="0" marT="0" marB="0" anchor="ctr">
                    <a:lnL cmpd="sng" algn="ctr" cap="flat" w="0">
                      <a:solidFill>
                        <a:srgbClr val="493F49"/>
                      </a:solidFill>
                      <a:prstDash val="solid"/>
                      <a:round/>
                      <a:headEnd type="none" w="med" len="med"/>
                      <a:tailEnd type="none" w="med" len="med"/>
                    </a:lnL>
                    <a:lnR cmpd="sng" algn="ctr" cap="flat" w="0">
                      <a:solidFill>
                        <a:srgbClr val="493F49"/>
                      </a:solidFill>
                      <a:prstDash val="solid"/>
                      <a:round/>
                      <a:headEnd type="none" w="med" len="med"/>
                      <a:tailEnd type="none" w="med" len="med"/>
                    </a:lnR>
                    <a:lnT cmpd="sng" algn="ctr" cap="flat" w="0">
                      <a:solidFill>
                        <a:srgbClr val="493F49"/>
                      </a:solidFill>
                      <a:prstDash val="solid"/>
                      <a:round/>
                      <a:headEnd type="none" w="med" len="med"/>
                      <a:tailEnd type="none" w="med" len="med"/>
                    </a:lnT>
                    <a:lnB cmpd="sng" algn="ctr" cap="flat" w="0">
                      <a:solidFill>
                        <a:srgbClr val="493F49"/>
                      </a:solidFill>
                      <a:prstDash val="solid"/>
                      <a:round/>
                      <a:headEnd type="none" w="med" len="med"/>
                      <a:tailEnd type="none" w="med" len="med"/>
                    </a:lnB>
                  </a:tcPr>
                </a:tc>
              </a:tr>
              <a:tr h="596487">
                <a:tc>
                  <a:txBody>
                    <a:bodyPr anchor="t" rtlCol="false"/>
                    <a:lstStyle/>
                    <a:p>
                      <a:pPr algn="l" marL="474976" indent="-237488" lvl="1">
                        <a:lnSpc>
                          <a:spcPts val="2353"/>
                        </a:lnSpc>
                        <a:buFont typeface="Arial"/>
                        <a:buChar char="•"/>
                        <a:defRPr/>
                      </a:pPr>
                      <a:r>
                        <a:rPr lang="en-US" sz="2199">
                          <a:solidFill>
                            <a:srgbClr val="FFFFFF"/>
                          </a:solidFill>
                          <a:latin typeface="Codec Pro"/>
                          <a:hlinkClick r:id="rId7" action="ppaction://hlinksldjump"/>
                        </a:rPr>
                        <a:t>Future Work</a:t>
                      </a:r>
                      <a:endParaRPr lang="en-US" sz="1100"/>
                    </a:p>
                  </a:txBody>
                  <a:tcPr marL="0" marR="0" marT="0" marB="0" anchor="ctr">
                    <a:lnL cmpd="sng" algn="ctr" cap="flat" w="0">
                      <a:solidFill>
                        <a:srgbClr val="493F49"/>
                      </a:solidFill>
                      <a:prstDash val="solid"/>
                      <a:round/>
                      <a:headEnd type="none" w="med" len="med"/>
                      <a:tailEnd type="none" w="med" len="med"/>
                    </a:lnL>
                    <a:lnR cmpd="sng" algn="ctr" cap="flat" w="0">
                      <a:solidFill>
                        <a:srgbClr val="493F49"/>
                      </a:solidFill>
                      <a:prstDash val="solid"/>
                      <a:round/>
                      <a:headEnd type="none" w="med" len="med"/>
                      <a:tailEnd type="none" w="med" len="med"/>
                    </a:lnR>
                    <a:lnT cmpd="sng" algn="ctr" cap="flat" w="0">
                      <a:solidFill>
                        <a:srgbClr val="493F49"/>
                      </a:solidFill>
                      <a:prstDash val="solid"/>
                      <a:round/>
                      <a:headEnd type="none" w="med" len="med"/>
                      <a:tailEnd type="none" w="med" len="med"/>
                    </a:lnT>
                    <a:lnB cmpd="sng" algn="ctr" cap="flat" w="0">
                      <a:solidFill>
                        <a:srgbClr val="493F49"/>
                      </a:solidFill>
                      <a:prstDash val="solid"/>
                      <a:round/>
                      <a:headEnd type="none" w="med" len="med"/>
                      <a:tailEnd type="none" w="med" len="med"/>
                    </a:lnB>
                  </a:tcPr>
                </a:tc>
              </a:tr>
              <a:tr h="596487">
                <a:tc>
                  <a:txBody>
                    <a:bodyPr anchor="t" rtlCol="false"/>
                    <a:lstStyle/>
                    <a:p>
                      <a:pPr algn="l" marL="474976" indent="-237488" lvl="1">
                        <a:lnSpc>
                          <a:spcPts val="3079"/>
                        </a:lnSpc>
                        <a:buFont typeface="Arial"/>
                        <a:buChar char="•"/>
                        <a:defRPr/>
                      </a:pPr>
                      <a:r>
                        <a:rPr lang="en-US" sz="2199">
                          <a:solidFill>
                            <a:srgbClr val="FFFFFF"/>
                          </a:solidFill>
                          <a:latin typeface="Codec Pro"/>
                        </a:rPr>
                        <a:t>Conclusion</a:t>
                      </a:r>
                      <a:endParaRPr lang="en-US" sz="1100"/>
                    </a:p>
                  </a:txBody>
                  <a:tcPr marL="0" marR="0" marT="0" marB="0" anchor="ctr">
                    <a:lnL cmpd="sng" algn="ctr" cap="flat" w="0">
                      <a:solidFill>
                        <a:srgbClr val="493F49"/>
                      </a:solidFill>
                      <a:prstDash val="solid"/>
                      <a:round/>
                      <a:headEnd type="none" w="med" len="med"/>
                      <a:tailEnd type="none" w="med" len="med"/>
                    </a:lnL>
                    <a:lnR cmpd="sng" algn="ctr" cap="flat" w="0">
                      <a:solidFill>
                        <a:srgbClr val="493F49"/>
                      </a:solidFill>
                      <a:prstDash val="solid"/>
                      <a:round/>
                      <a:headEnd type="none" w="med" len="med"/>
                      <a:tailEnd type="none" w="med" len="med"/>
                    </a:lnR>
                    <a:lnT cmpd="sng" algn="ctr" cap="flat" w="0">
                      <a:solidFill>
                        <a:srgbClr val="493F49"/>
                      </a:solidFill>
                      <a:prstDash val="solid"/>
                      <a:round/>
                      <a:headEnd type="none" w="med" len="med"/>
                      <a:tailEnd type="none" w="med" len="med"/>
                    </a:lnT>
                    <a:lnB cmpd="sng" algn="ctr" cap="flat" w="0">
                      <a:solidFill>
                        <a:srgbClr val="493F49"/>
                      </a:solidFill>
                      <a:prstDash val="solid"/>
                      <a:round/>
                      <a:headEnd type="none" w="med" len="med"/>
                      <a:tailEnd type="none" w="med" len="med"/>
                    </a:lnB>
                  </a:tcPr>
                </a:tc>
              </a:tr>
            </a:tbl>
          </a:graphicData>
        </a:graphic>
      </p:graphicFrame>
      <p:sp>
        <p:nvSpPr>
          <p:cNvPr name="TextBox 4" id="4"/>
          <p:cNvSpPr txBox="true"/>
          <p:nvPr/>
        </p:nvSpPr>
        <p:spPr>
          <a:xfrm rot="0">
            <a:off x="1258801" y="630238"/>
            <a:ext cx="7278805" cy="1244599"/>
          </a:xfrm>
          <a:prstGeom prst="rect">
            <a:avLst/>
          </a:prstGeom>
        </p:spPr>
        <p:txBody>
          <a:bodyPr anchor="t" rtlCol="false" tIns="0" lIns="0" bIns="0" rIns="0">
            <a:spAutoFit/>
          </a:bodyPr>
          <a:lstStyle/>
          <a:p>
            <a:pPr algn="l">
              <a:lnSpc>
                <a:spcPts val="8499"/>
              </a:lnSpc>
            </a:pPr>
            <a:r>
              <a:rPr lang="en-US" sz="8499">
                <a:solidFill>
                  <a:srgbClr val="FFFFFF"/>
                </a:solidFill>
                <a:latin typeface="Codec Pro Bold"/>
              </a:rPr>
              <a:t>AGENDA</a:t>
            </a:r>
          </a:p>
        </p:txBody>
      </p:sp>
    </p:spTree>
  </p:cSld>
  <p:clrMapOvr>
    <a:masterClrMapping/>
  </p:clrMapOvr>
  <p:transition spd="slow">
    <p:cover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2F8DD"/>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409263" y="1337369"/>
            <a:ext cx="7612263" cy="7612263"/>
            <a:chOff x="0" y="0"/>
            <a:chExt cx="3282950" cy="3282950"/>
          </a:xfrm>
        </p:grpSpPr>
        <p:sp>
          <p:nvSpPr>
            <p:cNvPr name="Freeform 3" id="3"/>
            <p:cNvSpPr/>
            <p:nvPr/>
          </p:nvSpPr>
          <p:spPr>
            <a:xfrm flipH="false" flipV="false" rot="0">
              <a:off x="0" y="0"/>
              <a:ext cx="3282950" cy="3282950"/>
            </a:xfrm>
            <a:custGeom>
              <a:avLst/>
              <a:gdLst/>
              <a:ahLst/>
              <a:cxnLst/>
              <a:rect r="r" b="b" t="t" l="l"/>
              <a:pathLst>
                <a:path h="3282950" w="3282950">
                  <a:moveTo>
                    <a:pt x="0" y="0"/>
                  </a:moveTo>
                  <a:lnTo>
                    <a:pt x="2532380" y="0"/>
                  </a:lnTo>
                  <a:cubicBezTo>
                    <a:pt x="2946400" y="0"/>
                    <a:pt x="3282950" y="336550"/>
                    <a:pt x="3282950" y="750570"/>
                  </a:cubicBezTo>
                  <a:lnTo>
                    <a:pt x="3282950" y="750570"/>
                  </a:lnTo>
                  <a:lnTo>
                    <a:pt x="3282950" y="3282950"/>
                  </a:lnTo>
                  <a:lnTo>
                    <a:pt x="3282950" y="3282950"/>
                  </a:lnTo>
                  <a:lnTo>
                    <a:pt x="0" y="3282950"/>
                  </a:lnTo>
                  <a:lnTo>
                    <a:pt x="0" y="3282950"/>
                  </a:lnTo>
                  <a:lnTo>
                    <a:pt x="0" y="0"/>
                  </a:lnTo>
                  <a:lnTo>
                    <a:pt x="0" y="0"/>
                  </a:lnTo>
                  <a:close/>
                </a:path>
              </a:pathLst>
            </a:custGeom>
            <a:blipFill>
              <a:blip r:embed="rId2"/>
              <a:stretch>
                <a:fillRect l="-24906" t="0" r="-24906" b="0"/>
              </a:stretch>
            </a:blipFill>
          </p:spPr>
        </p:sp>
      </p:grpSp>
      <p:sp>
        <p:nvSpPr>
          <p:cNvPr name="Freeform 4" id="4"/>
          <p:cNvSpPr/>
          <p:nvPr/>
        </p:nvSpPr>
        <p:spPr>
          <a:xfrm flipH="false" flipV="false" rot="-1066964">
            <a:off x="11855726" y="8241454"/>
            <a:ext cx="8212044" cy="4091091"/>
          </a:xfrm>
          <a:custGeom>
            <a:avLst/>
            <a:gdLst/>
            <a:ahLst/>
            <a:cxnLst/>
            <a:rect r="r" b="b" t="t" l="l"/>
            <a:pathLst>
              <a:path h="4091091" w="8212044">
                <a:moveTo>
                  <a:pt x="0" y="0"/>
                </a:moveTo>
                <a:lnTo>
                  <a:pt x="8212044" y="0"/>
                </a:lnTo>
                <a:lnTo>
                  <a:pt x="8212044" y="4091092"/>
                </a:lnTo>
                <a:lnTo>
                  <a:pt x="0" y="4091092"/>
                </a:lnTo>
                <a:lnTo>
                  <a:pt x="0" y="0"/>
                </a:lnTo>
                <a:close/>
              </a:path>
            </a:pathLst>
          </a:custGeom>
          <a:blipFill>
            <a:blip r:embed="rId3">
              <a:alphaModFix amt="10999"/>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5649181" y="108628"/>
            <a:ext cx="5777998" cy="1181100"/>
          </a:xfrm>
          <a:prstGeom prst="rect">
            <a:avLst/>
          </a:prstGeom>
        </p:spPr>
        <p:txBody>
          <a:bodyPr anchor="t" rtlCol="false" tIns="0" lIns="0" bIns="0" rIns="0">
            <a:spAutoFit/>
          </a:bodyPr>
          <a:lstStyle/>
          <a:p>
            <a:pPr algn="l">
              <a:lnSpc>
                <a:spcPts val="8250"/>
              </a:lnSpc>
            </a:pPr>
            <a:r>
              <a:rPr lang="en-US" sz="7500">
                <a:solidFill>
                  <a:srgbClr val="04C087"/>
                </a:solidFill>
                <a:latin typeface="Codec Pro Bold"/>
              </a:rPr>
              <a:t>Introduction</a:t>
            </a:r>
          </a:p>
        </p:txBody>
      </p:sp>
      <p:sp>
        <p:nvSpPr>
          <p:cNvPr name="TextBox 6" id="6"/>
          <p:cNvSpPr txBox="true"/>
          <p:nvPr/>
        </p:nvSpPr>
        <p:spPr>
          <a:xfrm rot="0">
            <a:off x="9476406" y="1903095"/>
            <a:ext cx="7477845" cy="1299845"/>
          </a:xfrm>
          <a:prstGeom prst="rect">
            <a:avLst/>
          </a:prstGeom>
        </p:spPr>
        <p:txBody>
          <a:bodyPr anchor="t" rtlCol="false" tIns="0" lIns="0" bIns="0" rIns="0">
            <a:spAutoFit/>
          </a:bodyPr>
          <a:lstStyle/>
          <a:p>
            <a:pPr algn="l">
              <a:lnSpc>
                <a:spcPts val="3499"/>
              </a:lnSpc>
            </a:pPr>
            <a:r>
              <a:rPr lang="en-US" sz="2499">
                <a:solidFill>
                  <a:srgbClr val="1B131B"/>
                </a:solidFill>
                <a:latin typeface="Codec Pro"/>
              </a:rPr>
              <a:t>Importance of plant disease classification</a:t>
            </a:r>
          </a:p>
          <a:p>
            <a:pPr algn="l" marL="518160" indent="-259080" lvl="1">
              <a:lnSpc>
                <a:spcPts val="3359"/>
              </a:lnSpc>
              <a:buFont typeface="Arial"/>
              <a:buChar char="•"/>
            </a:pPr>
            <a:r>
              <a:rPr lang="en-US" sz="2400">
                <a:solidFill>
                  <a:srgbClr val="1B131B"/>
                </a:solidFill>
                <a:latin typeface="Codec Pro"/>
              </a:rPr>
              <a:t>Crucial for crop management and food security</a:t>
            </a:r>
          </a:p>
          <a:p>
            <a:pPr algn="l" marL="518160" indent="-259080" lvl="1">
              <a:lnSpc>
                <a:spcPts val="3359"/>
              </a:lnSpc>
              <a:buFont typeface="Arial"/>
              <a:buChar char="•"/>
            </a:pPr>
            <a:r>
              <a:rPr lang="en-US" sz="2400">
                <a:solidFill>
                  <a:srgbClr val="1B131B"/>
                </a:solidFill>
                <a:latin typeface="Codec Pro"/>
              </a:rPr>
              <a:t>Enables timely treatment and prevention</a:t>
            </a:r>
          </a:p>
        </p:txBody>
      </p:sp>
      <p:sp>
        <p:nvSpPr>
          <p:cNvPr name="TextBox 7" id="7"/>
          <p:cNvSpPr txBox="true"/>
          <p:nvPr/>
        </p:nvSpPr>
        <p:spPr>
          <a:xfrm rot="0">
            <a:off x="9476406" y="3679190"/>
            <a:ext cx="7477845" cy="1718945"/>
          </a:xfrm>
          <a:prstGeom prst="rect">
            <a:avLst/>
          </a:prstGeom>
        </p:spPr>
        <p:txBody>
          <a:bodyPr anchor="t" rtlCol="false" tIns="0" lIns="0" bIns="0" rIns="0">
            <a:spAutoFit/>
          </a:bodyPr>
          <a:lstStyle/>
          <a:p>
            <a:pPr algn="l">
              <a:lnSpc>
                <a:spcPts val="3499"/>
              </a:lnSpc>
            </a:pPr>
            <a:r>
              <a:rPr lang="en-US" sz="2499">
                <a:solidFill>
                  <a:srgbClr val="1B131B"/>
                </a:solidFill>
                <a:latin typeface="Codec Pro"/>
              </a:rPr>
              <a:t>Challenges of traditional methods</a:t>
            </a:r>
          </a:p>
          <a:p>
            <a:pPr algn="l" marL="518160" indent="-259080" lvl="1">
              <a:lnSpc>
                <a:spcPts val="3359"/>
              </a:lnSpc>
              <a:buFont typeface="Arial"/>
              <a:buChar char="•"/>
            </a:pPr>
            <a:r>
              <a:rPr lang="en-US" sz="2400">
                <a:solidFill>
                  <a:srgbClr val="1B131B"/>
                </a:solidFill>
                <a:latin typeface="Codec Pro"/>
              </a:rPr>
              <a:t>Time-consuming and subjective</a:t>
            </a:r>
          </a:p>
          <a:p>
            <a:pPr algn="l" marL="518160" indent="-259080" lvl="1">
              <a:lnSpc>
                <a:spcPts val="3359"/>
              </a:lnSpc>
              <a:buFont typeface="Arial"/>
              <a:buChar char="•"/>
            </a:pPr>
            <a:r>
              <a:rPr lang="en-US" sz="2400">
                <a:solidFill>
                  <a:srgbClr val="1B131B"/>
                </a:solidFill>
                <a:latin typeface="Codec Pro"/>
              </a:rPr>
              <a:t>Difficulties in distinguishing similar symptoms</a:t>
            </a:r>
          </a:p>
          <a:p>
            <a:pPr algn="l">
              <a:lnSpc>
                <a:spcPts val="3359"/>
              </a:lnSpc>
            </a:pPr>
          </a:p>
        </p:txBody>
      </p:sp>
      <p:sp>
        <p:nvSpPr>
          <p:cNvPr name="TextBox 8" id="8"/>
          <p:cNvSpPr txBox="true"/>
          <p:nvPr/>
        </p:nvSpPr>
        <p:spPr>
          <a:xfrm rot="0">
            <a:off x="9476406" y="5763739"/>
            <a:ext cx="7477845" cy="2557145"/>
          </a:xfrm>
          <a:prstGeom prst="rect">
            <a:avLst/>
          </a:prstGeom>
        </p:spPr>
        <p:txBody>
          <a:bodyPr anchor="t" rtlCol="false" tIns="0" lIns="0" bIns="0" rIns="0">
            <a:spAutoFit/>
          </a:bodyPr>
          <a:lstStyle/>
          <a:p>
            <a:pPr algn="l">
              <a:lnSpc>
                <a:spcPts val="3499"/>
              </a:lnSpc>
            </a:pPr>
            <a:r>
              <a:rPr lang="en-US" sz="2499">
                <a:solidFill>
                  <a:srgbClr val="1B131B"/>
                </a:solidFill>
                <a:latin typeface="Codec Pro"/>
              </a:rPr>
              <a:t>Project objectives</a:t>
            </a:r>
          </a:p>
          <a:p>
            <a:pPr algn="l" marL="518160" indent="-259080" lvl="1">
              <a:lnSpc>
                <a:spcPts val="3359"/>
              </a:lnSpc>
              <a:buFont typeface="Arial"/>
              <a:buChar char="•"/>
            </a:pPr>
            <a:r>
              <a:rPr lang="en-US" sz="2400">
                <a:solidFill>
                  <a:srgbClr val="1B131B"/>
                </a:solidFill>
                <a:latin typeface="Codec Pro"/>
              </a:rPr>
              <a:t>Develop accurate and efficient CNN model</a:t>
            </a:r>
          </a:p>
          <a:p>
            <a:pPr algn="l" marL="518160" indent="-259080" lvl="1">
              <a:lnSpc>
                <a:spcPts val="3359"/>
              </a:lnSpc>
              <a:buFont typeface="Arial"/>
              <a:buChar char="•"/>
            </a:pPr>
            <a:r>
              <a:rPr lang="en-US" sz="2400">
                <a:solidFill>
                  <a:srgbClr val="1B131B"/>
                </a:solidFill>
                <a:latin typeface="Codec Pro"/>
              </a:rPr>
              <a:t>Automated plant disease classification</a:t>
            </a:r>
          </a:p>
          <a:p>
            <a:pPr algn="l" marL="518160" indent="-259080" lvl="1">
              <a:lnSpc>
                <a:spcPts val="3359"/>
              </a:lnSpc>
              <a:buFont typeface="Arial"/>
              <a:buChar char="•"/>
            </a:pPr>
            <a:r>
              <a:rPr lang="en-US" sz="2400">
                <a:solidFill>
                  <a:srgbClr val="1B131B"/>
                </a:solidFill>
                <a:latin typeface="Codec Pro"/>
              </a:rPr>
              <a:t>Overcome limitations of traditional methods</a:t>
            </a:r>
          </a:p>
          <a:p>
            <a:pPr algn="l" marL="518160" indent="-259080" lvl="1">
              <a:lnSpc>
                <a:spcPts val="3359"/>
              </a:lnSpc>
              <a:buFont typeface="Arial"/>
              <a:buChar char="•"/>
            </a:pPr>
            <a:r>
              <a:rPr lang="en-US" sz="2400">
                <a:solidFill>
                  <a:srgbClr val="1B131B"/>
                </a:solidFill>
                <a:latin typeface="Codec Pro"/>
              </a:rPr>
              <a:t>Contribute to precision agriculture</a:t>
            </a:r>
          </a:p>
          <a:p>
            <a:pPr algn="l">
              <a:lnSpc>
                <a:spcPts val="3359"/>
              </a:lnSpc>
            </a:pPr>
          </a:p>
        </p:txBody>
      </p:sp>
    </p:spTree>
  </p:cSld>
  <p:clrMapOvr>
    <a:masterClrMapping/>
  </p:clrMapOvr>
  <p:transition spd="fast">
    <p:circle/>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271D"/>
        </a:solidFill>
      </p:bgPr>
    </p:bg>
    <p:spTree>
      <p:nvGrpSpPr>
        <p:cNvPr id="1" name=""/>
        <p:cNvGrpSpPr/>
        <p:nvPr/>
      </p:nvGrpSpPr>
      <p:grpSpPr>
        <a:xfrm>
          <a:off x="0" y="0"/>
          <a:ext cx="0" cy="0"/>
          <a:chOff x="0" y="0"/>
          <a:chExt cx="0" cy="0"/>
        </a:xfrm>
      </p:grpSpPr>
      <p:sp>
        <p:nvSpPr>
          <p:cNvPr name="Freeform 2" id="2"/>
          <p:cNvSpPr/>
          <p:nvPr/>
        </p:nvSpPr>
        <p:spPr>
          <a:xfrm flipH="false" flipV="false" rot="0">
            <a:off x="1651658" y="7812263"/>
            <a:ext cx="14984685" cy="5421731"/>
          </a:xfrm>
          <a:custGeom>
            <a:avLst/>
            <a:gdLst/>
            <a:ahLst/>
            <a:cxnLst/>
            <a:rect r="r" b="b" t="t" l="l"/>
            <a:pathLst>
              <a:path h="5421731" w="14984685">
                <a:moveTo>
                  <a:pt x="0" y="0"/>
                </a:moveTo>
                <a:lnTo>
                  <a:pt x="14984684" y="0"/>
                </a:lnTo>
                <a:lnTo>
                  <a:pt x="14984684" y="5421731"/>
                </a:lnTo>
                <a:lnTo>
                  <a:pt x="0" y="5421731"/>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44529" y="-42223"/>
            <a:ext cx="10371446" cy="10371446"/>
          </a:xfrm>
          <a:custGeom>
            <a:avLst/>
            <a:gdLst/>
            <a:ahLst/>
            <a:cxnLst/>
            <a:rect r="r" b="b" t="t" l="l"/>
            <a:pathLst>
              <a:path h="10371446" w="10371446">
                <a:moveTo>
                  <a:pt x="0" y="0"/>
                </a:moveTo>
                <a:lnTo>
                  <a:pt x="10371446" y="0"/>
                </a:lnTo>
                <a:lnTo>
                  <a:pt x="10371446" y="10371446"/>
                </a:lnTo>
                <a:lnTo>
                  <a:pt x="0" y="10371446"/>
                </a:lnTo>
                <a:lnTo>
                  <a:pt x="0" y="0"/>
                </a:lnTo>
                <a:close/>
              </a:path>
            </a:pathLst>
          </a:custGeom>
          <a:blipFill>
            <a:blip r:embed="rId4">
              <a:alphaModFix amt="86000"/>
              <a:extLst>
                <a:ext uri="{96DAC541-7B7A-43D3-8B79-37D633B846F1}">
                  <asvg:svgBlip xmlns:asvg="http://schemas.microsoft.com/office/drawing/2016/SVG/main" r:embed="rId5"/>
                </a:ext>
              </a:extLst>
            </a:blip>
            <a:stretch>
              <a:fillRect l="0" t="0" r="0" b="0"/>
            </a:stretch>
          </a:blipFill>
        </p:spPr>
      </p:sp>
      <p:graphicFrame>
        <p:nvGraphicFramePr>
          <p:cNvPr name="Table 4" id="4"/>
          <p:cNvGraphicFramePr>
            <a:graphicFrameLocks noGrp="true"/>
          </p:cNvGraphicFramePr>
          <p:nvPr/>
        </p:nvGraphicFramePr>
        <p:xfrm>
          <a:off x="9144000" y="1028700"/>
          <a:ext cx="7672846" cy="4391025"/>
        </p:xfrm>
        <a:graphic>
          <a:graphicData uri="http://schemas.openxmlformats.org/drawingml/2006/table">
            <a:tbl>
              <a:tblPr/>
              <a:tblGrid>
                <a:gridCol w="3443944"/>
                <a:gridCol w="4228902"/>
              </a:tblGrid>
              <a:tr h="1857375">
                <a:tc>
                  <a:txBody>
                    <a:bodyPr anchor="t" rtlCol="false"/>
                    <a:lstStyle/>
                    <a:p>
                      <a:pPr algn="l">
                        <a:lnSpc>
                          <a:spcPts val="3639"/>
                        </a:lnSpc>
                        <a:defRPr/>
                      </a:pPr>
                      <a:r>
                        <a:rPr lang="en-US" sz="2599">
                          <a:solidFill>
                            <a:srgbClr val="00991A"/>
                          </a:solidFill>
                          <a:latin typeface="Codec Pro Bold"/>
                        </a:rPr>
                        <a:t>NUMBER OF IMAGES</a:t>
                      </a:r>
                      <a:endParaRPr lang="en-US" sz="1100"/>
                    </a:p>
                  </a:txBody>
                  <a:tcPr marL="190500" marR="190500" marT="190500" marB="190500" anchor="t">
                    <a:lnL cmpd="sng" algn="ctr" cap="flat" w="0">
                      <a:solidFill>
                        <a:srgbClr val="493F49"/>
                      </a:solidFill>
                      <a:prstDash val="solid"/>
                      <a:round/>
                      <a:headEnd type="none" w="med" len="med"/>
                      <a:tailEnd type="none" w="med" len="med"/>
                    </a:lnL>
                    <a:lnR cmpd="sng" algn="ctr" cap="flat" w="0">
                      <a:solidFill>
                        <a:srgbClr val="493F49"/>
                      </a:solidFill>
                      <a:prstDash val="solid"/>
                      <a:round/>
                      <a:headEnd type="none" w="med" len="med"/>
                      <a:tailEnd type="none" w="med" len="med"/>
                    </a:lnR>
                    <a:lnT cmpd="sng" algn="ctr" cap="flat" w="0">
                      <a:solidFill>
                        <a:srgbClr val="493F49"/>
                      </a:solidFill>
                      <a:prstDash val="solid"/>
                      <a:round/>
                      <a:headEnd type="none" w="med" len="med"/>
                      <a:tailEnd type="none" w="med" len="med"/>
                    </a:lnT>
                    <a:lnB cmpd="sng" algn="ctr" cap="flat" w="0">
                      <a:solidFill>
                        <a:srgbClr val="493F49"/>
                      </a:solidFill>
                      <a:prstDash val="solid"/>
                      <a:round/>
                      <a:headEnd type="none" w="med" len="med"/>
                      <a:tailEnd type="none" w="med" len="med"/>
                    </a:lnB>
                  </a:tcPr>
                </a:tc>
                <a:tc>
                  <a:txBody>
                    <a:bodyPr anchor="t" rtlCol="false"/>
                    <a:lstStyle/>
                    <a:p>
                      <a:pPr algn="l">
                        <a:lnSpc>
                          <a:spcPts val="2659"/>
                        </a:lnSpc>
                        <a:defRPr/>
                      </a:pPr>
                      <a:r>
                        <a:rPr lang="en-US" sz="1899">
                          <a:solidFill>
                            <a:srgbClr val="FFFFFF"/>
                          </a:solidFill>
                          <a:latin typeface="Codec Pro"/>
                        </a:rPr>
                        <a:t>87,000 Images, The total dataset is divided into 80/20 ratio of training and validation set preserving the directory structure</a:t>
                      </a:r>
                      <a:endParaRPr lang="en-US" sz="1100"/>
                    </a:p>
                  </a:txBody>
                  <a:tcPr marL="190500" marR="190500" marT="190500" marB="190500" anchor="t">
                    <a:lnL cmpd="sng" algn="ctr" cap="flat" w="0">
                      <a:solidFill>
                        <a:srgbClr val="493F49"/>
                      </a:solidFill>
                      <a:prstDash val="solid"/>
                      <a:round/>
                      <a:headEnd type="none" w="med" len="med"/>
                      <a:tailEnd type="none" w="med" len="med"/>
                    </a:lnL>
                    <a:lnR cmpd="sng" algn="ctr" cap="flat" w="0">
                      <a:solidFill>
                        <a:srgbClr val="493F49"/>
                      </a:solidFill>
                      <a:prstDash val="solid"/>
                      <a:round/>
                      <a:headEnd type="none" w="med" len="med"/>
                      <a:tailEnd type="none" w="med" len="med"/>
                    </a:lnR>
                    <a:lnT cmpd="sng" algn="ctr" cap="flat" w="0">
                      <a:solidFill>
                        <a:srgbClr val="493F49"/>
                      </a:solidFill>
                      <a:prstDash val="solid"/>
                      <a:round/>
                      <a:headEnd type="none" w="med" len="med"/>
                      <a:tailEnd type="none" w="med" len="med"/>
                    </a:lnT>
                    <a:lnB cmpd="sng" algn="ctr" cap="flat" w="0">
                      <a:solidFill>
                        <a:srgbClr val="493F49"/>
                      </a:solidFill>
                      <a:prstDash val="solid"/>
                      <a:round/>
                      <a:headEnd type="none" w="med" len="med"/>
                      <a:tailEnd type="none" w="med" len="med"/>
                    </a:lnB>
                  </a:tcPr>
                </a:tc>
              </a:tr>
              <a:tr h="1038225">
                <a:tc>
                  <a:txBody>
                    <a:bodyPr anchor="t" rtlCol="false"/>
                    <a:lstStyle/>
                    <a:p>
                      <a:pPr algn="l">
                        <a:lnSpc>
                          <a:spcPts val="3639"/>
                        </a:lnSpc>
                        <a:defRPr/>
                      </a:pPr>
                      <a:r>
                        <a:rPr lang="en-US" sz="2599">
                          <a:solidFill>
                            <a:srgbClr val="00991A"/>
                          </a:solidFill>
                          <a:latin typeface="Codec Pro Bold"/>
                        </a:rPr>
                        <a:t>IMAGE DIMENSION</a:t>
                      </a:r>
                      <a:endParaRPr lang="en-US" sz="1100"/>
                    </a:p>
                  </a:txBody>
                  <a:tcPr marL="190500" marR="190500" marT="190500" marB="190500" anchor="t">
                    <a:lnL cmpd="sng" algn="ctr" cap="flat" w="0">
                      <a:solidFill>
                        <a:srgbClr val="493F49"/>
                      </a:solidFill>
                      <a:prstDash val="solid"/>
                      <a:round/>
                      <a:headEnd type="none" w="med" len="med"/>
                      <a:tailEnd type="none" w="med" len="med"/>
                    </a:lnL>
                    <a:lnR cmpd="sng" algn="ctr" cap="flat" w="0">
                      <a:solidFill>
                        <a:srgbClr val="493F49"/>
                      </a:solidFill>
                      <a:prstDash val="solid"/>
                      <a:round/>
                      <a:headEnd type="none" w="med" len="med"/>
                      <a:tailEnd type="none" w="med" len="med"/>
                    </a:lnR>
                    <a:lnT cmpd="sng" algn="ctr" cap="flat" w="0">
                      <a:solidFill>
                        <a:srgbClr val="493F49"/>
                      </a:solidFill>
                      <a:prstDash val="solid"/>
                      <a:round/>
                      <a:headEnd type="none" w="med" len="med"/>
                      <a:tailEnd type="none" w="med" len="med"/>
                    </a:lnT>
                    <a:lnB cmpd="sng" algn="ctr" cap="flat" w="0">
                      <a:solidFill>
                        <a:srgbClr val="493F49"/>
                      </a:solidFill>
                      <a:prstDash val="solid"/>
                      <a:round/>
                      <a:headEnd type="none" w="med" len="med"/>
                      <a:tailEnd type="none" w="med" len="med"/>
                    </a:lnB>
                  </a:tcPr>
                </a:tc>
                <a:tc>
                  <a:txBody>
                    <a:bodyPr anchor="t" rtlCol="false"/>
                    <a:lstStyle/>
                    <a:p>
                      <a:pPr algn="l">
                        <a:lnSpc>
                          <a:spcPts val="2939"/>
                        </a:lnSpc>
                        <a:defRPr/>
                      </a:pPr>
                      <a:r>
                        <a:rPr lang="en-US" sz="2099">
                          <a:solidFill>
                            <a:srgbClr val="FFFFFF"/>
                          </a:solidFill>
                          <a:latin typeface="Codec Pro"/>
                        </a:rPr>
                        <a:t>256 x 256 </a:t>
                      </a:r>
                      <a:endParaRPr lang="en-US" sz="1100"/>
                    </a:p>
                  </a:txBody>
                  <a:tcPr marL="190500" marR="190500" marT="190500" marB="190500" anchor="t">
                    <a:lnL cmpd="sng" algn="ctr" cap="flat" w="0">
                      <a:solidFill>
                        <a:srgbClr val="493F49"/>
                      </a:solidFill>
                      <a:prstDash val="solid"/>
                      <a:round/>
                      <a:headEnd type="none" w="med" len="med"/>
                      <a:tailEnd type="none" w="med" len="med"/>
                    </a:lnL>
                    <a:lnR cmpd="sng" algn="ctr" cap="flat" w="0">
                      <a:solidFill>
                        <a:srgbClr val="493F49"/>
                      </a:solidFill>
                      <a:prstDash val="solid"/>
                      <a:round/>
                      <a:headEnd type="none" w="med" len="med"/>
                      <a:tailEnd type="none" w="med" len="med"/>
                    </a:lnR>
                    <a:lnT cmpd="sng" algn="ctr" cap="flat" w="0">
                      <a:solidFill>
                        <a:srgbClr val="493F49"/>
                      </a:solidFill>
                      <a:prstDash val="solid"/>
                      <a:round/>
                      <a:headEnd type="none" w="med" len="med"/>
                      <a:tailEnd type="none" w="med" len="med"/>
                    </a:lnT>
                    <a:lnB cmpd="sng" algn="ctr" cap="flat" w="0">
                      <a:solidFill>
                        <a:srgbClr val="493F49"/>
                      </a:solidFill>
                      <a:prstDash val="solid"/>
                      <a:round/>
                      <a:headEnd type="none" w="med" len="med"/>
                      <a:tailEnd type="none" w="med" len="med"/>
                    </a:lnB>
                  </a:tcPr>
                </a:tc>
              </a:tr>
              <a:tr h="1495425">
                <a:tc>
                  <a:txBody>
                    <a:bodyPr anchor="t" rtlCol="false"/>
                    <a:lstStyle/>
                    <a:p>
                      <a:pPr algn="l">
                        <a:lnSpc>
                          <a:spcPts val="3639"/>
                        </a:lnSpc>
                        <a:defRPr/>
                      </a:pPr>
                      <a:r>
                        <a:rPr lang="en-US" sz="2599">
                          <a:solidFill>
                            <a:srgbClr val="00991A"/>
                          </a:solidFill>
                          <a:latin typeface="Codec Pro Bold"/>
                        </a:rPr>
                        <a:t>NUMBER OF CLASSES</a:t>
                      </a:r>
                      <a:endParaRPr lang="en-US" sz="1100"/>
                    </a:p>
                  </a:txBody>
                  <a:tcPr marL="190500" marR="190500" marT="190500" marB="190500" anchor="t">
                    <a:lnL cmpd="sng" algn="ctr" cap="flat" w="0">
                      <a:solidFill>
                        <a:srgbClr val="493F49"/>
                      </a:solidFill>
                      <a:prstDash val="solid"/>
                      <a:round/>
                      <a:headEnd type="none" w="med" len="med"/>
                      <a:tailEnd type="none" w="med" len="med"/>
                    </a:lnL>
                    <a:lnR cmpd="sng" algn="ctr" cap="flat" w="0">
                      <a:solidFill>
                        <a:srgbClr val="493F49"/>
                      </a:solidFill>
                      <a:prstDash val="solid"/>
                      <a:round/>
                      <a:headEnd type="none" w="med" len="med"/>
                      <a:tailEnd type="none" w="med" len="med"/>
                    </a:lnR>
                    <a:lnT cmpd="sng" algn="ctr" cap="flat" w="0">
                      <a:solidFill>
                        <a:srgbClr val="493F49"/>
                      </a:solidFill>
                      <a:prstDash val="solid"/>
                      <a:round/>
                      <a:headEnd type="none" w="med" len="med"/>
                      <a:tailEnd type="none" w="med" len="med"/>
                    </a:lnT>
                    <a:lnB cmpd="sng" algn="ctr" cap="flat" w="0">
                      <a:solidFill>
                        <a:srgbClr val="493F49"/>
                      </a:solidFill>
                      <a:prstDash val="solid"/>
                      <a:round/>
                      <a:headEnd type="none" w="med" len="med"/>
                      <a:tailEnd type="none" w="med" len="med"/>
                    </a:lnB>
                  </a:tcPr>
                </a:tc>
                <a:tc>
                  <a:txBody>
                    <a:bodyPr anchor="t" rtlCol="false"/>
                    <a:lstStyle/>
                    <a:p>
                      <a:pPr algn="l">
                        <a:lnSpc>
                          <a:spcPts val="2939"/>
                        </a:lnSpc>
                        <a:defRPr/>
                      </a:pPr>
                      <a:r>
                        <a:rPr lang="en-US" sz="2099">
                          <a:solidFill>
                            <a:srgbClr val="FFFFFF"/>
                          </a:solidFill>
                          <a:latin typeface="Codec Pro"/>
                        </a:rPr>
                        <a:t>38</a:t>
                      </a:r>
                      <a:endParaRPr lang="en-US" sz="1100"/>
                    </a:p>
                  </a:txBody>
                  <a:tcPr marL="190500" marR="190500" marT="190500" marB="190500" anchor="t">
                    <a:lnL cmpd="sng" algn="ctr" cap="flat" w="0">
                      <a:solidFill>
                        <a:srgbClr val="493F49"/>
                      </a:solidFill>
                      <a:prstDash val="solid"/>
                      <a:round/>
                      <a:headEnd type="none" w="med" len="med"/>
                      <a:tailEnd type="none" w="med" len="med"/>
                    </a:lnL>
                    <a:lnR cmpd="sng" algn="ctr" cap="flat" w="0">
                      <a:solidFill>
                        <a:srgbClr val="493F49"/>
                      </a:solidFill>
                      <a:prstDash val="solid"/>
                      <a:round/>
                      <a:headEnd type="none" w="med" len="med"/>
                      <a:tailEnd type="none" w="med" len="med"/>
                    </a:lnR>
                    <a:lnT cmpd="sng" algn="ctr" cap="flat" w="0">
                      <a:solidFill>
                        <a:srgbClr val="493F49"/>
                      </a:solidFill>
                      <a:prstDash val="solid"/>
                      <a:round/>
                      <a:headEnd type="none" w="med" len="med"/>
                      <a:tailEnd type="none" w="med" len="med"/>
                    </a:lnT>
                    <a:lnB cmpd="sng" algn="ctr" cap="flat" w="0">
                      <a:solidFill>
                        <a:srgbClr val="493F49"/>
                      </a:solidFill>
                      <a:prstDash val="solid"/>
                      <a:round/>
                      <a:headEnd type="none" w="med" len="med"/>
                      <a:tailEnd type="none" w="med" len="med"/>
                    </a:lnB>
                  </a:tcPr>
                </a:tc>
              </a:tr>
            </a:tbl>
          </a:graphicData>
        </a:graphic>
      </p:graphicFrame>
      <p:grpSp>
        <p:nvGrpSpPr>
          <p:cNvPr name="Group 5" id="5"/>
          <p:cNvGrpSpPr>
            <a:grpSpLocks noChangeAspect="true"/>
          </p:cNvGrpSpPr>
          <p:nvPr/>
        </p:nvGrpSpPr>
        <p:grpSpPr>
          <a:xfrm rot="0">
            <a:off x="4971417" y="3224212"/>
            <a:ext cx="3755128" cy="2253077"/>
            <a:chOff x="0" y="0"/>
            <a:chExt cx="6350000" cy="3810000"/>
          </a:xfrm>
        </p:grpSpPr>
        <p:sp>
          <p:nvSpPr>
            <p:cNvPr name="Freeform 6" id="6"/>
            <p:cNvSpPr/>
            <p:nvPr/>
          </p:nvSpPr>
          <p:spPr>
            <a:xfrm flipH="false" flipV="false" rot="0">
              <a:off x="0" y="0"/>
              <a:ext cx="6350000" cy="3810000"/>
            </a:xfrm>
            <a:custGeom>
              <a:avLst/>
              <a:gdLst/>
              <a:ahLst/>
              <a:cxnLst/>
              <a:rect r="r" b="b" t="t" l="l"/>
              <a:pathLst>
                <a:path h="3810000" w="6350000">
                  <a:moveTo>
                    <a:pt x="0" y="3175000"/>
                  </a:moveTo>
                  <a:lnTo>
                    <a:pt x="0" y="635000"/>
                  </a:lnTo>
                  <a:cubicBezTo>
                    <a:pt x="0" y="284480"/>
                    <a:pt x="284480" y="0"/>
                    <a:pt x="635000" y="0"/>
                  </a:cubicBezTo>
                  <a:lnTo>
                    <a:pt x="5715000" y="0"/>
                  </a:lnTo>
                  <a:cubicBezTo>
                    <a:pt x="6065520" y="0"/>
                    <a:pt x="6350000" y="284480"/>
                    <a:pt x="6350000" y="635000"/>
                  </a:cubicBezTo>
                  <a:lnTo>
                    <a:pt x="6350000" y="3175000"/>
                  </a:lnTo>
                  <a:cubicBezTo>
                    <a:pt x="6350000" y="3525520"/>
                    <a:pt x="6065520" y="3810000"/>
                    <a:pt x="5715000" y="3810000"/>
                  </a:cubicBezTo>
                  <a:lnTo>
                    <a:pt x="635000" y="3810000"/>
                  </a:lnTo>
                  <a:cubicBezTo>
                    <a:pt x="284480" y="3810000"/>
                    <a:pt x="0" y="3525520"/>
                    <a:pt x="0" y="3175000"/>
                  </a:cubicBezTo>
                  <a:close/>
                </a:path>
              </a:pathLst>
            </a:custGeom>
            <a:blipFill>
              <a:blip r:embed="rId6"/>
              <a:stretch>
                <a:fillRect l="0" t="-33333" r="0" b="-33333"/>
              </a:stretch>
            </a:blipFill>
          </p:spPr>
        </p:sp>
      </p:grpSp>
      <p:sp>
        <p:nvSpPr>
          <p:cNvPr name="TextBox 7" id="7"/>
          <p:cNvSpPr txBox="true"/>
          <p:nvPr/>
        </p:nvSpPr>
        <p:spPr>
          <a:xfrm rot="0">
            <a:off x="655687" y="257687"/>
            <a:ext cx="7367832" cy="1078166"/>
          </a:xfrm>
          <a:prstGeom prst="rect">
            <a:avLst/>
          </a:prstGeom>
        </p:spPr>
        <p:txBody>
          <a:bodyPr anchor="t" rtlCol="false" tIns="0" lIns="0" bIns="0" rIns="0">
            <a:spAutoFit/>
          </a:bodyPr>
          <a:lstStyle/>
          <a:p>
            <a:pPr algn="l">
              <a:lnSpc>
                <a:spcPts val="7590"/>
              </a:lnSpc>
            </a:pPr>
            <a:r>
              <a:rPr lang="en-US" sz="6900">
                <a:solidFill>
                  <a:srgbClr val="FFFFFF"/>
                </a:solidFill>
                <a:latin typeface="Codec Pro Bold"/>
              </a:rPr>
              <a:t>DataSet Details</a:t>
            </a:r>
          </a:p>
        </p:txBody>
      </p:sp>
      <p:grpSp>
        <p:nvGrpSpPr>
          <p:cNvPr name="Group 8" id="8"/>
          <p:cNvGrpSpPr>
            <a:grpSpLocks noChangeAspect="true"/>
          </p:cNvGrpSpPr>
          <p:nvPr/>
        </p:nvGrpSpPr>
        <p:grpSpPr>
          <a:xfrm rot="0">
            <a:off x="798834" y="1187095"/>
            <a:ext cx="3755128" cy="2253077"/>
            <a:chOff x="0" y="0"/>
            <a:chExt cx="6350000" cy="3810000"/>
          </a:xfrm>
        </p:grpSpPr>
        <p:sp>
          <p:nvSpPr>
            <p:cNvPr name="Freeform 9" id="9"/>
            <p:cNvSpPr/>
            <p:nvPr/>
          </p:nvSpPr>
          <p:spPr>
            <a:xfrm flipH="false" flipV="false" rot="0">
              <a:off x="0" y="0"/>
              <a:ext cx="6350000" cy="3810000"/>
            </a:xfrm>
            <a:custGeom>
              <a:avLst/>
              <a:gdLst/>
              <a:ahLst/>
              <a:cxnLst/>
              <a:rect r="r" b="b" t="t" l="l"/>
              <a:pathLst>
                <a:path h="3810000" w="6350000">
                  <a:moveTo>
                    <a:pt x="0" y="3175000"/>
                  </a:moveTo>
                  <a:lnTo>
                    <a:pt x="0" y="635000"/>
                  </a:lnTo>
                  <a:cubicBezTo>
                    <a:pt x="0" y="284480"/>
                    <a:pt x="284480" y="0"/>
                    <a:pt x="635000" y="0"/>
                  </a:cubicBezTo>
                  <a:lnTo>
                    <a:pt x="5715000" y="0"/>
                  </a:lnTo>
                  <a:cubicBezTo>
                    <a:pt x="6065520" y="0"/>
                    <a:pt x="6350000" y="284480"/>
                    <a:pt x="6350000" y="635000"/>
                  </a:cubicBezTo>
                  <a:lnTo>
                    <a:pt x="6350000" y="3175000"/>
                  </a:lnTo>
                  <a:cubicBezTo>
                    <a:pt x="6350000" y="3525520"/>
                    <a:pt x="6065520" y="3810000"/>
                    <a:pt x="5715000" y="3810000"/>
                  </a:cubicBezTo>
                  <a:lnTo>
                    <a:pt x="635000" y="3810000"/>
                  </a:lnTo>
                  <a:cubicBezTo>
                    <a:pt x="284480" y="3810000"/>
                    <a:pt x="0" y="3525520"/>
                    <a:pt x="0" y="3175000"/>
                  </a:cubicBezTo>
                  <a:close/>
                </a:path>
              </a:pathLst>
            </a:custGeom>
            <a:blipFill>
              <a:blip r:embed="rId7"/>
              <a:stretch>
                <a:fillRect l="0" t="-33333" r="0" b="-33333"/>
              </a:stretch>
            </a:blipFill>
          </p:spPr>
        </p:sp>
      </p:grpSp>
      <p:grpSp>
        <p:nvGrpSpPr>
          <p:cNvPr name="Group 10" id="10"/>
          <p:cNvGrpSpPr>
            <a:grpSpLocks noChangeAspect="true"/>
          </p:cNvGrpSpPr>
          <p:nvPr/>
        </p:nvGrpSpPr>
        <p:grpSpPr>
          <a:xfrm rot="0">
            <a:off x="4981265" y="6407798"/>
            <a:ext cx="3745280" cy="2247168"/>
            <a:chOff x="0" y="0"/>
            <a:chExt cx="6350000" cy="3810000"/>
          </a:xfrm>
        </p:grpSpPr>
        <p:sp>
          <p:nvSpPr>
            <p:cNvPr name="Freeform 11" id="11"/>
            <p:cNvSpPr/>
            <p:nvPr/>
          </p:nvSpPr>
          <p:spPr>
            <a:xfrm flipH="false" flipV="false" rot="0">
              <a:off x="0" y="0"/>
              <a:ext cx="6350000" cy="3810000"/>
            </a:xfrm>
            <a:custGeom>
              <a:avLst/>
              <a:gdLst/>
              <a:ahLst/>
              <a:cxnLst/>
              <a:rect r="r" b="b" t="t" l="l"/>
              <a:pathLst>
                <a:path h="3810000" w="6350000">
                  <a:moveTo>
                    <a:pt x="0" y="3175000"/>
                  </a:moveTo>
                  <a:lnTo>
                    <a:pt x="0" y="635000"/>
                  </a:lnTo>
                  <a:cubicBezTo>
                    <a:pt x="0" y="284480"/>
                    <a:pt x="284480" y="0"/>
                    <a:pt x="635000" y="0"/>
                  </a:cubicBezTo>
                  <a:lnTo>
                    <a:pt x="5715000" y="0"/>
                  </a:lnTo>
                  <a:cubicBezTo>
                    <a:pt x="6065520" y="0"/>
                    <a:pt x="6350000" y="284480"/>
                    <a:pt x="6350000" y="635000"/>
                  </a:cubicBezTo>
                  <a:lnTo>
                    <a:pt x="6350000" y="3175000"/>
                  </a:lnTo>
                  <a:cubicBezTo>
                    <a:pt x="6350000" y="3525520"/>
                    <a:pt x="6065520" y="3810000"/>
                    <a:pt x="5715000" y="3810000"/>
                  </a:cubicBezTo>
                  <a:lnTo>
                    <a:pt x="635000" y="3810000"/>
                  </a:lnTo>
                  <a:cubicBezTo>
                    <a:pt x="284480" y="3810000"/>
                    <a:pt x="0" y="3525520"/>
                    <a:pt x="0" y="3175000"/>
                  </a:cubicBezTo>
                  <a:close/>
                </a:path>
              </a:pathLst>
            </a:custGeom>
            <a:blipFill>
              <a:blip r:embed="rId8"/>
              <a:stretch>
                <a:fillRect l="0" t="-33333" r="0" b="-33333"/>
              </a:stretch>
            </a:blipFill>
          </p:spPr>
        </p:sp>
      </p:grpSp>
      <p:grpSp>
        <p:nvGrpSpPr>
          <p:cNvPr name="Group 12" id="12"/>
          <p:cNvGrpSpPr>
            <a:grpSpLocks noChangeAspect="true"/>
          </p:cNvGrpSpPr>
          <p:nvPr/>
        </p:nvGrpSpPr>
        <p:grpSpPr>
          <a:xfrm rot="0">
            <a:off x="441328" y="5743090"/>
            <a:ext cx="3898275" cy="2338965"/>
            <a:chOff x="0" y="0"/>
            <a:chExt cx="6350000" cy="3810000"/>
          </a:xfrm>
        </p:grpSpPr>
        <p:sp>
          <p:nvSpPr>
            <p:cNvPr name="Freeform 13" id="13"/>
            <p:cNvSpPr/>
            <p:nvPr/>
          </p:nvSpPr>
          <p:spPr>
            <a:xfrm flipH="false" flipV="false" rot="0">
              <a:off x="0" y="0"/>
              <a:ext cx="6350000" cy="3810000"/>
            </a:xfrm>
            <a:custGeom>
              <a:avLst/>
              <a:gdLst/>
              <a:ahLst/>
              <a:cxnLst/>
              <a:rect r="r" b="b" t="t" l="l"/>
              <a:pathLst>
                <a:path h="3810000" w="6350000">
                  <a:moveTo>
                    <a:pt x="0" y="3175000"/>
                  </a:moveTo>
                  <a:lnTo>
                    <a:pt x="0" y="635000"/>
                  </a:lnTo>
                  <a:cubicBezTo>
                    <a:pt x="0" y="284480"/>
                    <a:pt x="284480" y="0"/>
                    <a:pt x="635000" y="0"/>
                  </a:cubicBezTo>
                  <a:lnTo>
                    <a:pt x="5715000" y="0"/>
                  </a:lnTo>
                  <a:cubicBezTo>
                    <a:pt x="6065520" y="0"/>
                    <a:pt x="6350000" y="284480"/>
                    <a:pt x="6350000" y="635000"/>
                  </a:cubicBezTo>
                  <a:lnTo>
                    <a:pt x="6350000" y="3175000"/>
                  </a:lnTo>
                  <a:cubicBezTo>
                    <a:pt x="6350000" y="3525520"/>
                    <a:pt x="6065520" y="3810000"/>
                    <a:pt x="5715000" y="3810000"/>
                  </a:cubicBezTo>
                  <a:lnTo>
                    <a:pt x="635000" y="3810000"/>
                  </a:lnTo>
                  <a:cubicBezTo>
                    <a:pt x="284480" y="3810000"/>
                    <a:pt x="0" y="3525520"/>
                    <a:pt x="0" y="3175000"/>
                  </a:cubicBezTo>
                  <a:close/>
                </a:path>
              </a:pathLst>
            </a:custGeom>
            <a:blipFill>
              <a:blip r:embed="rId9"/>
              <a:stretch>
                <a:fillRect l="0" t="-33333" r="0" b="-33333"/>
              </a:stretch>
            </a:blipFill>
          </p:spPr>
        </p:sp>
      </p:grpSp>
      <p:sp>
        <p:nvSpPr>
          <p:cNvPr name="TextBox 14" id="14"/>
          <p:cNvSpPr txBox="true"/>
          <p:nvPr/>
        </p:nvSpPr>
        <p:spPr>
          <a:xfrm rot="0">
            <a:off x="14023949" y="9191625"/>
            <a:ext cx="3235351" cy="580358"/>
          </a:xfrm>
          <a:prstGeom prst="rect">
            <a:avLst/>
          </a:prstGeom>
        </p:spPr>
        <p:txBody>
          <a:bodyPr anchor="t" rtlCol="false" tIns="0" lIns="0" bIns="0" rIns="0">
            <a:spAutoFit/>
          </a:bodyPr>
          <a:lstStyle/>
          <a:p>
            <a:pPr algn="ctr">
              <a:lnSpc>
                <a:spcPts val="4759"/>
              </a:lnSpc>
            </a:pPr>
            <a:r>
              <a:rPr lang="en-US" sz="3399" u="sng">
                <a:solidFill>
                  <a:srgbClr val="FFFFFF"/>
                </a:solidFill>
                <a:latin typeface="Canva Sans"/>
                <a:hlinkClick r:id="rId10" tooltip="https://www.kaggle.com/datasets/vipoooool/new-plant-diseases-dataset/data"/>
              </a:rPr>
              <a:t>Source:</a:t>
            </a:r>
            <a:r>
              <a:rPr lang="en-US" sz="3399">
                <a:solidFill>
                  <a:srgbClr val="FFFFFF"/>
                </a:solidFill>
                <a:latin typeface="Canva Sans"/>
              </a:rPr>
              <a:t> Kaggle</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2F8DD"/>
        </a:solidFill>
      </p:bgPr>
    </p:bg>
    <p:spTree>
      <p:nvGrpSpPr>
        <p:cNvPr id="1" name=""/>
        <p:cNvGrpSpPr/>
        <p:nvPr/>
      </p:nvGrpSpPr>
      <p:grpSpPr>
        <a:xfrm>
          <a:off x="0" y="0"/>
          <a:ext cx="0" cy="0"/>
          <a:chOff x="0" y="0"/>
          <a:chExt cx="0" cy="0"/>
        </a:xfrm>
      </p:grpSpPr>
      <p:sp>
        <p:nvSpPr>
          <p:cNvPr name="Freeform 2" id="2"/>
          <p:cNvSpPr/>
          <p:nvPr/>
        </p:nvSpPr>
        <p:spPr>
          <a:xfrm flipH="false" flipV="false" rot="1266022">
            <a:off x="5090799" y="-1887698"/>
            <a:ext cx="8616642" cy="4292654"/>
          </a:xfrm>
          <a:custGeom>
            <a:avLst/>
            <a:gdLst/>
            <a:ahLst/>
            <a:cxnLst/>
            <a:rect r="r" b="b" t="t" l="l"/>
            <a:pathLst>
              <a:path h="4292654" w="8616642">
                <a:moveTo>
                  <a:pt x="0" y="0"/>
                </a:moveTo>
                <a:lnTo>
                  <a:pt x="8616642" y="0"/>
                </a:lnTo>
                <a:lnTo>
                  <a:pt x="8616642" y="4292654"/>
                </a:lnTo>
                <a:lnTo>
                  <a:pt x="0" y="4292654"/>
                </a:lnTo>
                <a:lnTo>
                  <a:pt x="0" y="0"/>
                </a:lnTo>
                <a:close/>
              </a:path>
            </a:pathLst>
          </a:custGeom>
          <a:blipFill>
            <a:blip r:embed="rId2">
              <a:alphaModFix amt="10999"/>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20677" y="277679"/>
            <a:ext cx="9733405" cy="998861"/>
          </a:xfrm>
          <a:prstGeom prst="rect">
            <a:avLst/>
          </a:prstGeom>
        </p:spPr>
        <p:txBody>
          <a:bodyPr anchor="t" rtlCol="false" tIns="0" lIns="0" bIns="0" rIns="0">
            <a:spAutoFit/>
          </a:bodyPr>
          <a:lstStyle/>
          <a:p>
            <a:pPr algn="l">
              <a:lnSpc>
                <a:spcPts val="6700"/>
              </a:lnSpc>
            </a:pPr>
            <a:r>
              <a:rPr lang="en-US" sz="6700">
                <a:solidFill>
                  <a:srgbClr val="1B131B"/>
                </a:solidFill>
                <a:latin typeface="Codec Pro Bold"/>
              </a:rPr>
              <a:t>DATA PREPROCESSING</a:t>
            </a:r>
          </a:p>
        </p:txBody>
      </p:sp>
      <p:sp>
        <p:nvSpPr>
          <p:cNvPr name="Freeform 4" id="4"/>
          <p:cNvSpPr/>
          <p:nvPr/>
        </p:nvSpPr>
        <p:spPr>
          <a:xfrm flipH="false" flipV="false" rot="0">
            <a:off x="9851013" y="5072624"/>
            <a:ext cx="652406" cy="713366"/>
          </a:xfrm>
          <a:custGeom>
            <a:avLst/>
            <a:gdLst/>
            <a:ahLst/>
            <a:cxnLst/>
            <a:rect r="r" b="b" t="t" l="l"/>
            <a:pathLst>
              <a:path h="713366" w="652406">
                <a:moveTo>
                  <a:pt x="0" y="0"/>
                </a:moveTo>
                <a:lnTo>
                  <a:pt x="652406" y="0"/>
                </a:lnTo>
                <a:lnTo>
                  <a:pt x="652406" y="713367"/>
                </a:lnTo>
                <a:lnTo>
                  <a:pt x="0" y="7133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1096016" y="1219390"/>
            <a:ext cx="6982420" cy="7763510"/>
          </a:xfrm>
          <a:prstGeom prst="rect">
            <a:avLst/>
          </a:prstGeom>
        </p:spPr>
        <p:txBody>
          <a:bodyPr anchor="t" rtlCol="false" tIns="0" lIns="0" bIns="0" rIns="0">
            <a:spAutoFit/>
          </a:bodyPr>
          <a:lstStyle/>
          <a:p>
            <a:pPr algn="ctr">
              <a:lnSpc>
                <a:spcPts val="3640"/>
              </a:lnSpc>
            </a:pPr>
            <a:r>
              <a:rPr lang="en-US" sz="2600">
                <a:solidFill>
                  <a:srgbClr val="1B131B"/>
                </a:solidFill>
                <a:latin typeface="Canva Sans"/>
              </a:rPr>
              <a:t>tf.keras.utils.image_dataset_from_directory(</a:t>
            </a:r>
          </a:p>
          <a:p>
            <a:pPr algn="ctr">
              <a:lnSpc>
                <a:spcPts val="3640"/>
              </a:lnSpc>
            </a:pPr>
            <a:r>
              <a:rPr lang="en-US" sz="2600">
                <a:solidFill>
                  <a:srgbClr val="1B131B"/>
                </a:solidFill>
                <a:latin typeface="Canva Sans"/>
              </a:rPr>
              <a:t>  'Directoy_Path',</a:t>
            </a:r>
          </a:p>
          <a:p>
            <a:pPr algn="ctr">
              <a:lnSpc>
                <a:spcPts val="3640"/>
              </a:lnSpc>
            </a:pPr>
            <a:r>
              <a:rPr lang="en-US" sz="2600">
                <a:solidFill>
                  <a:srgbClr val="1B131B"/>
                </a:solidFill>
                <a:latin typeface="Canva Sans"/>
              </a:rPr>
              <a:t>  labels="inferred",</a:t>
            </a:r>
          </a:p>
          <a:p>
            <a:pPr algn="ctr">
              <a:lnSpc>
                <a:spcPts val="3640"/>
              </a:lnSpc>
            </a:pPr>
            <a:r>
              <a:rPr lang="en-US" sz="2600">
                <a:solidFill>
                  <a:srgbClr val="1B131B"/>
                </a:solidFill>
                <a:latin typeface="Canva Sans"/>
              </a:rPr>
              <a:t>  label_mode="categorical",</a:t>
            </a:r>
          </a:p>
          <a:p>
            <a:pPr algn="ctr">
              <a:lnSpc>
                <a:spcPts val="3640"/>
              </a:lnSpc>
            </a:pPr>
            <a:r>
              <a:rPr lang="en-US" sz="2600">
                <a:solidFill>
                  <a:srgbClr val="1B131B"/>
                </a:solidFill>
                <a:latin typeface="Canva Sans"/>
              </a:rPr>
              <a:t>  class_names=None,</a:t>
            </a:r>
          </a:p>
          <a:p>
            <a:pPr algn="ctr">
              <a:lnSpc>
                <a:spcPts val="3640"/>
              </a:lnSpc>
            </a:pPr>
            <a:r>
              <a:rPr lang="en-US" sz="2600">
                <a:solidFill>
                  <a:srgbClr val="1B131B"/>
                </a:solidFill>
                <a:latin typeface="Canva Sans"/>
              </a:rPr>
              <a:t>  color_mode="rgb",</a:t>
            </a:r>
          </a:p>
          <a:p>
            <a:pPr algn="ctr">
              <a:lnSpc>
                <a:spcPts val="3640"/>
              </a:lnSpc>
            </a:pPr>
            <a:r>
              <a:rPr lang="en-US" sz="2600">
                <a:solidFill>
                  <a:srgbClr val="1B131B"/>
                </a:solidFill>
                <a:latin typeface="Canva Sans"/>
              </a:rPr>
              <a:t>  batch_size=32,</a:t>
            </a:r>
          </a:p>
          <a:p>
            <a:pPr algn="ctr">
              <a:lnSpc>
                <a:spcPts val="3640"/>
              </a:lnSpc>
            </a:pPr>
            <a:r>
              <a:rPr lang="en-US" sz="2600">
                <a:solidFill>
                  <a:srgbClr val="1B131B"/>
                </a:solidFill>
                <a:latin typeface="Canva Sans"/>
              </a:rPr>
              <a:t>  image_size=(128, 128),</a:t>
            </a:r>
          </a:p>
          <a:p>
            <a:pPr algn="ctr">
              <a:lnSpc>
                <a:spcPts val="3640"/>
              </a:lnSpc>
            </a:pPr>
            <a:r>
              <a:rPr lang="en-US" sz="2600">
                <a:solidFill>
                  <a:srgbClr val="1B131B"/>
                </a:solidFill>
                <a:latin typeface="Canva Sans"/>
              </a:rPr>
              <a:t>  shuffle=True,</a:t>
            </a:r>
          </a:p>
          <a:p>
            <a:pPr algn="ctr">
              <a:lnSpc>
                <a:spcPts val="3640"/>
              </a:lnSpc>
            </a:pPr>
            <a:r>
              <a:rPr lang="en-US" sz="2600">
                <a:solidFill>
                  <a:srgbClr val="1B131B"/>
                </a:solidFill>
                <a:latin typeface="Canva Sans"/>
              </a:rPr>
              <a:t>  seed=None,</a:t>
            </a:r>
          </a:p>
          <a:p>
            <a:pPr algn="ctr">
              <a:lnSpc>
                <a:spcPts val="3640"/>
              </a:lnSpc>
            </a:pPr>
            <a:r>
              <a:rPr lang="en-US" sz="2600">
                <a:solidFill>
                  <a:srgbClr val="1B131B"/>
                </a:solidFill>
                <a:latin typeface="Canva Sans"/>
              </a:rPr>
              <a:t>  validation_split=None,</a:t>
            </a:r>
          </a:p>
          <a:p>
            <a:pPr algn="ctr">
              <a:lnSpc>
                <a:spcPts val="3640"/>
              </a:lnSpc>
            </a:pPr>
            <a:r>
              <a:rPr lang="en-US" sz="2600">
                <a:solidFill>
                  <a:srgbClr val="1B131B"/>
                </a:solidFill>
                <a:latin typeface="Canva Sans"/>
              </a:rPr>
              <a:t>  subset=None,</a:t>
            </a:r>
          </a:p>
          <a:p>
            <a:pPr algn="ctr">
              <a:lnSpc>
                <a:spcPts val="3640"/>
              </a:lnSpc>
            </a:pPr>
            <a:r>
              <a:rPr lang="en-US" sz="2600">
                <a:solidFill>
                  <a:srgbClr val="1B131B"/>
                </a:solidFill>
                <a:latin typeface="Canva Sans"/>
              </a:rPr>
              <a:t>  interpolation="bilinear",</a:t>
            </a:r>
          </a:p>
          <a:p>
            <a:pPr algn="ctr">
              <a:lnSpc>
                <a:spcPts val="3640"/>
              </a:lnSpc>
            </a:pPr>
            <a:r>
              <a:rPr lang="en-US" sz="2600">
                <a:solidFill>
                  <a:srgbClr val="1B131B"/>
                </a:solidFill>
                <a:latin typeface="Canva Sans"/>
              </a:rPr>
              <a:t>  follow_links=False,</a:t>
            </a:r>
          </a:p>
          <a:p>
            <a:pPr algn="ctr">
              <a:lnSpc>
                <a:spcPts val="3640"/>
              </a:lnSpc>
            </a:pPr>
            <a:r>
              <a:rPr lang="en-US" sz="2600">
                <a:solidFill>
                  <a:srgbClr val="1B131B"/>
                </a:solidFill>
                <a:latin typeface="Canva Sans"/>
              </a:rPr>
              <a:t>  crop_to_aspect_ratio=False</a:t>
            </a:r>
          </a:p>
          <a:p>
            <a:pPr algn="ctr">
              <a:lnSpc>
                <a:spcPts val="3640"/>
              </a:lnSpc>
            </a:pPr>
            <a:r>
              <a:rPr lang="en-US" sz="2600">
                <a:solidFill>
                  <a:srgbClr val="1B131B"/>
                </a:solidFill>
                <a:latin typeface="Canva Sans"/>
              </a:rPr>
              <a:t>)</a:t>
            </a:r>
          </a:p>
          <a:p>
            <a:pPr algn="ctr">
              <a:lnSpc>
                <a:spcPts val="3640"/>
              </a:lnSpc>
            </a:pPr>
          </a:p>
        </p:txBody>
      </p:sp>
      <p:sp>
        <p:nvSpPr>
          <p:cNvPr name="TextBox 6" id="6"/>
          <p:cNvSpPr txBox="true"/>
          <p:nvPr/>
        </p:nvSpPr>
        <p:spPr>
          <a:xfrm rot="0">
            <a:off x="1235121" y="1467866"/>
            <a:ext cx="8163998" cy="7300989"/>
          </a:xfrm>
          <a:prstGeom prst="rect">
            <a:avLst/>
          </a:prstGeom>
        </p:spPr>
        <p:txBody>
          <a:bodyPr anchor="t" rtlCol="false" tIns="0" lIns="0" bIns="0" rIns="0">
            <a:spAutoFit/>
          </a:bodyPr>
          <a:lstStyle/>
          <a:p>
            <a:pPr algn="l">
              <a:lnSpc>
                <a:spcPts val="2675"/>
              </a:lnSpc>
            </a:pPr>
          </a:p>
          <a:p>
            <a:pPr algn="l">
              <a:lnSpc>
                <a:spcPts val="2675"/>
              </a:lnSpc>
            </a:pPr>
            <a:r>
              <a:rPr lang="en-US" sz="1911">
                <a:solidFill>
                  <a:srgbClr val="1B131B"/>
                </a:solidFill>
                <a:latin typeface="Codec Pro"/>
              </a:rPr>
              <a:t>1. Loading and Organizing Data</a:t>
            </a:r>
          </a:p>
          <a:p>
            <a:pPr algn="l">
              <a:lnSpc>
                <a:spcPts val="2675"/>
              </a:lnSpc>
            </a:pPr>
            <a:r>
              <a:rPr lang="en-US" sz="1911">
                <a:solidFill>
                  <a:srgbClr val="1B131B"/>
                </a:solidFill>
                <a:latin typeface="Codec Pro"/>
              </a:rPr>
              <a:t>   - Utilize `image_dataset_from_directory` to load images from specified directory.</a:t>
            </a:r>
          </a:p>
          <a:p>
            <a:pPr algn="l">
              <a:lnSpc>
                <a:spcPts val="2675"/>
              </a:lnSpc>
            </a:pPr>
            <a:r>
              <a:rPr lang="en-US" sz="1911">
                <a:solidFill>
                  <a:srgbClr val="1B131B"/>
                </a:solidFill>
                <a:latin typeface="Codec Pro"/>
              </a:rPr>
              <a:t>   - Organize data into subdirectories, each representing a different class or label.</a:t>
            </a:r>
          </a:p>
          <a:p>
            <a:pPr algn="l">
              <a:lnSpc>
                <a:spcPts val="2675"/>
              </a:lnSpc>
            </a:pPr>
          </a:p>
          <a:p>
            <a:pPr algn="l">
              <a:lnSpc>
                <a:spcPts val="2675"/>
              </a:lnSpc>
            </a:pPr>
            <a:r>
              <a:rPr lang="en-US" sz="1911">
                <a:solidFill>
                  <a:srgbClr val="1B131B"/>
                </a:solidFill>
                <a:latin typeface="Codec Pro"/>
              </a:rPr>
              <a:t>2.Data Labeling and Encoding</a:t>
            </a:r>
          </a:p>
          <a:p>
            <a:pPr algn="l">
              <a:lnSpc>
                <a:spcPts val="2675"/>
              </a:lnSpc>
            </a:pPr>
            <a:r>
              <a:rPr lang="en-US" sz="1911">
                <a:solidFill>
                  <a:srgbClr val="1B131B"/>
                </a:solidFill>
                <a:latin typeface="Codec Pro"/>
              </a:rPr>
              <a:t>   - Set `labels="inferred"` for automatic label inference from subdirectory names.</a:t>
            </a:r>
          </a:p>
          <a:p>
            <a:pPr algn="l">
              <a:lnSpc>
                <a:spcPts val="2675"/>
              </a:lnSpc>
            </a:pPr>
            <a:r>
              <a:rPr lang="en-US" sz="1911">
                <a:solidFill>
                  <a:srgbClr val="1B131B"/>
                </a:solidFill>
                <a:latin typeface="Codec Pro"/>
              </a:rPr>
              <a:t>   - Use `label_mode="categorical"` to encode labels into categorical format.</a:t>
            </a:r>
          </a:p>
          <a:p>
            <a:pPr algn="l">
              <a:lnSpc>
                <a:spcPts val="2675"/>
              </a:lnSpc>
            </a:pPr>
          </a:p>
          <a:p>
            <a:pPr algn="l">
              <a:lnSpc>
                <a:spcPts val="2675"/>
              </a:lnSpc>
            </a:pPr>
            <a:r>
              <a:rPr lang="en-US" sz="1911">
                <a:solidFill>
                  <a:srgbClr val="1B131B"/>
                </a:solidFill>
                <a:latin typeface="Codec Pro"/>
              </a:rPr>
              <a:t>3. Image Preprocessing</a:t>
            </a:r>
          </a:p>
          <a:p>
            <a:pPr algn="l">
              <a:lnSpc>
                <a:spcPts val="2675"/>
              </a:lnSpc>
            </a:pPr>
            <a:r>
              <a:rPr lang="en-US" sz="1911">
                <a:solidFill>
                  <a:srgbClr val="1B131B"/>
                </a:solidFill>
                <a:latin typeface="Codec Pro"/>
              </a:rPr>
              <a:t>   - Specify `color_mode="rgb"` for RGB image conversion.</a:t>
            </a:r>
          </a:p>
          <a:p>
            <a:pPr algn="l">
              <a:lnSpc>
                <a:spcPts val="2675"/>
              </a:lnSpc>
            </a:pPr>
            <a:r>
              <a:rPr lang="en-US" sz="1911">
                <a:solidFill>
                  <a:srgbClr val="1B131B"/>
                </a:solidFill>
                <a:latin typeface="Codec Pro"/>
              </a:rPr>
              <a:t>   - Resize images uniformly using `image_size=(128, 128)` and `interpolation="bilinear"`.</a:t>
            </a:r>
          </a:p>
          <a:p>
            <a:pPr algn="l">
              <a:lnSpc>
                <a:spcPts val="2675"/>
              </a:lnSpc>
            </a:pPr>
          </a:p>
          <a:p>
            <a:pPr algn="l">
              <a:lnSpc>
                <a:spcPts val="2675"/>
              </a:lnSpc>
            </a:pPr>
            <a:r>
              <a:rPr lang="en-US" sz="1911">
                <a:solidFill>
                  <a:srgbClr val="1B131B"/>
                </a:solidFill>
                <a:latin typeface="Codec Pro"/>
              </a:rPr>
              <a:t>4. Data Augmentation and Batch Processing</a:t>
            </a:r>
          </a:p>
          <a:p>
            <a:pPr algn="l">
              <a:lnSpc>
                <a:spcPts val="2675"/>
              </a:lnSpc>
            </a:pPr>
            <a:r>
              <a:rPr lang="en-US" sz="1911">
                <a:solidFill>
                  <a:srgbClr val="1B131B"/>
                </a:solidFill>
                <a:latin typeface="Codec Pro"/>
              </a:rPr>
              <a:t>   - Augment data for increased diversity and better generalization.</a:t>
            </a:r>
          </a:p>
          <a:p>
            <a:pPr algn="l">
              <a:lnSpc>
                <a:spcPts val="2140"/>
              </a:lnSpc>
              <a:spcBef>
                <a:spcPct val="0"/>
              </a:spcBef>
            </a:pPr>
            <a:r>
              <a:rPr lang="en-US" sz="1529">
                <a:solidFill>
                  <a:srgbClr val="1B131B"/>
                </a:solidFill>
                <a:latin typeface="Codec Pro"/>
              </a:rPr>
              <a:t>   - Control dataset shuffling (`shuffle=True`), seed for reproducibility, and batch size (`batch_size`) for efficient processing.</a:t>
            </a:r>
          </a:p>
        </p:txBody>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271D"/>
        </a:solidFill>
      </p:bgPr>
    </p:bg>
    <p:spTree>
      <p:nvGrpSpPr>
        <p:cNvPr id="1" name=""/>
        <p:cNvGrpSpPr/>
        <p:nvPr/>
      </p:nvGrpSpPr>
      <p:grpSpPr>
        <a:xfrm>
          <a:off x="0" y="0"/>
          <a:ext cx="0" cy="0"/>
          <a:chOff x="0" y="0"/>
          <a:chExt cx="0" cy="0"/>
        </a:xfrm>
      </p:grpSpPr>
      <p:sp>
        <p:nvSpPr>
          <p:cNvPr name="Freeform 2" id="2"/>
          <p:cNvSpPr/>
          <p:nvPr/>
        </p:nvSpPr>
        <p:spPr>
          <a:xfrm flipH="true" flipV="false" rot="211599">
            <a:off x="-3494219" y="5334472"/>
            <a:ext cx="14024293" cy="6910152"/>
          </a:xfrm>
          <a:custGeom>
            <a:avLst/>
            <a:gdLst/>
            <a:ahLst/>
            <a:cxnLst/>
            <a:rect r="r" b="b" t="t" l="l"/>
            <a:pathLst>
              <a:path h="6910152" w="14024293">
                <a:moveTo>
                  <a:pt x="14024293" y="0"/>
                </a:moveTo>
                <a:lnTo>
                  <a:pt x="0" y="0"/>
                </a:lnTo>
                <a:lnTo>
                  <a:pt x="0" y="6910152"/>
                </a:lnTo>
                <a:lnTo>
                  <a:pt x="14024293" y="6910152"/>
                </a:lnTo>
                <a:lnTo>
                  <a:pt x="14024293"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729327" y="776725"/>
            <a:ext cx="7016305" cy="9230814"/>
          </a:xfrm>
          <a:custGeom>
            <a:avLst/>
            <a:gdLst/>
            <a:ahLst/>
            <a:cxnLst/>
            <a:rect r="r" b="b" t="t" l="l"/>
            <a:pathLst>
              <a:path h="9230814" w="7016305">
                <a:moveTo>
                  <a:pt x="0" y="0"/>
                </a:moveTo>
                <a:lnTo>
                  <a:pt x="7016305" y="0"/>
                </a:lnTo>
                <a:lnTo>
                  <a:pt x="7016305" y="9230815"/>
                </a:lnTo>
                <a:lnTo>
                  <a:pt x="0" y="9230815"/>
                </a:lnTo>
                <a:lnTo>
                  <a:pt x="0" y="0"/>
                </a:lnTo>
                <a:close/>
              </a:path>
            </a:pathLst>
          </a:custGeom>
          <a:blipFill>
            <a:blip r:embed="rId4"/>
            <a:stretch>
              <a:fillRect l="-592" t="0" r="-592" b="-317800"/>
            </a:stretch>
          </a:blipFill>
        </p:spPr>
      </p:sp>
      <p:sp>
        <p:nvSpPr>
          <p:cNvPr name="TextBox 4" id="4"/>
          <p:cNvSpPr txBox="true"/>
          <p:nvPr/>
        </p:nvSpPr>
        <p:spPr>
          <a:xfrm rot="0">
            <a:off x="512492" y="305525"/>
            <a:ext cx="8366899" cy="1741176"/>
          </a:xfrm>
          <a:prstGeom prst="rect">
            <a:avLst/>
          </a:prstGeom>
        </p:spPr>
        <p:txBody>
          <a:bodyPr anchor="t" rtlCol="false" tIns="0" lIns="0" bIns="0" rIns="0">
            <a:spAutoFit/>
          </a:bodyPr>
          <a:lstStyle/>
          <a:p>
            <a:pPr algn="l">
              <a:lnSpc>
                <a:spcPts val="6300"/>
              </a:lnSpc>
            </a:pPr>
            <a:r>
              <a:rPr lang="en-US" sz="6300">
                <a:solidFill>
                  <a:srgbClr val="FFFFFF"/>
                </a:solidFill>
                <a:latin typeface="Codec Pro Bold"/>
              </a:rPr>
              <a:t>METHODOLOGY</a:t>
            </a:r>
          </a:p>
          <a:p>
            <a:pPr algn="l">
              <a:lnSpc>
                <a:spcPts val="6300"/>
              </a:lnSpc>
            </a:pPr>
            <a:r>
              <a:rPr lang="en-US" sz="6300">
                <a:solidFill>
                  <a:srgbClr val="FFFFFF"/>
                </a:solidFill>
                <a:latin typeface="Codec Pro Bold"/>
              </a:rPr>
              <a:t>CNN ARCHITECTURE </a:t>
            </a:r>
          </a:p>
        </p:txBody>
      </p:sp>
      <p:sp>
        <p:nvSpPr>
          <p:cNvPr name="TextBox 5" id="5"/>
          <p:cNvSpPr txBox="true"/>
          <p:nvPr/>
        </p:nvSpPr>
        <p:spPr>
          <a:xfrm rot="0">
            <a:off x="0" y="2737461"/>
            <a:ext cx="10235351" cy="5656581"/>
          </a:xfrm>
          <a:prstGeom prst="rect">
            <a:avLst/>
          </a:prstGeom>
        </p:spPr>
        <p:txBody>
          <a:bodyPr anchor="t" rtlCol="false" tIns="0" lIns="0" bIns="0" rIns="0">
            <a:spAutoFit/>
          </a:bodyPr>
          <a:lstStyle/>
          <a:p>
            <a:pPr algn="l" marL="626119" indent="-313059" lvl="1">
              <a:lnSpc>
                <a:spcPts val="3190"/>
              </a:lnSpc>
              <a:buFont typeface="Arial"/>
              <a:buChar char="•"/>
            </a:pPr>
            <a:r>
              <a:rPr lang="en-US" sz="2900">
                <a:solidFill>
                  <a:srgbClr val="FFFFFF"/>
                </a:solidFill>
                <a:latin typeface="Codec Pro Bold"/>
              </a:rPr>
              <a:t>Convolutional layers (Conv2D): </a:t>
            </a:r>
            <a:r>
              <a:rPr lang="en-US" sz="2900">
                <a:solidFill>
                  <a:srgbClr val="FFFFFF"/>
                </a:solidFill>
                <a:latin typeface="Codec Pro"/>
              </a:rPr>
              <a:t>These are essential for capturing spatial features in images, crucial for disease identification</a:t>
            </a:r>
            <a:r>
              <a:rPr lang="en-US" sz="2900">
                <a:solidFill>
                  <a:srgbClr val="FFFFFF"/>
                </a:solidFill>
                <a:latin typeface="Codec Pro Bold"/>
              </a:rPr>
              <a:t>.</a:t>
            </a:r>
          </a:p>
          <a:p>
            <a:pPr algn="l" marL="626119" indent="-313059" lvl="1">
              <a:lnSpc>
                <a:spcPts val="3190"/>
              </a:lnSpc>
              <a:buFont typeface="Arial"/>
              <a:buChar char="•"/>
            </a:pPr>
            <a:r>
              <a:rPr lang="en-US" sz="2900">
                <a:solidFill>
                  <a:srgbClr val="FFFFFF"/>
                </a:solidFill>
                <a:latin typeface="Codec Pro Bold"/>
              </a:rPr>
              <a:t>Max pooling layers: They reduce image size and computational cost while retaining important features</a:t>
            </a:r>
          </a:p>
          <a:p>
            <a:pPr algn="l" marL="626119" indent="-313059" lvl="1">
              <a:lnSpc>
                <a:spcPts val="3190"/>
              </a:lnSpc>
              <a:buFont typeface="Arial"/>
              <a:buChar char="•"/>
            </a:pPr>
            <a:r>
              <a:rPr lang="en-US" sz="2900">
                <a:solidFill>
                  <a:srgbClr val="FFFFFF"/>
                </a:solidFill>
                <a:latin typeface="Codec Pro Bold"/>
              </a:rPr>
              <a:t> Flatten layer: Transforms the 2D convolutional feature maps into a 1D vector for feeding into fully connected layers</a:t>
            </a:r>
          </a:p>
          <a:p>
            <a:pPr algn="l" marL="626119" indent="-313059" lvl="1">
              <a:lnSpc>
                <a:spcPts val="3190"/>
              </a:lnSpc>
              <a:buFont typeface="Arial"/>
              <a:buChar char="•"/>
            </a:pPr>
            <a:r>
              <a:rPr lang="en-US" sz="2900">
                <a:solidFill>
                  <a:srgbClr val="FFFFFF"/>
                </a:solidFill>
                <a:latin typeface="Codec Pro Bold"/>
              </a:rPr>
              <a:t> Dense layers: These layers learn complex relationships between the features and class labels.</a:t>
            </a:r>
          </a:p>
          <a:p>
            <a:pPr algn="l" marL="626119" indent="-313059" lvl="1">
              <a:lnSpc>
                <a:spcPts val="3190"/>
              </a:lnSpc>
              <a:buFont typeface="Arial"/>
              <a:buChar char="•"/>
            </a:pPr>
            <a:r>
              <a:rPr lang="en-US" sz="2900">
                <a:solidFill>
                  <a:srgbClr val="FFFFFF"/>
                </a:solidFill>
                <a:latin typeface="Codec Pro Bold"/>
              </a:rPr>
              <a:t> Softmax activation: Suitable for multi-class classification (38 disease classes) as it outputs probabilities for each class</a:t>
            </a:r>
          </a:p>
        </p:txBody>
      </p:sp>
    </p:spTree>
  </p:cSld>
  <p:clrMapOvr>
    <a:masterClrMapping/>
  </p:clrMapOvr>
  <p:transition spd="fast">
    <p:cover dir="rd"/>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271D"/>
        </a:solidFill>
      </p:bgPr>
    </p:bg>
    <p:spTree>
      <p:nvGrpSpPr>
        <p:cNvPr id="1" name=""/>
        <p:cNvGrpSpPr/>
        <p:nvPr/>
      </p:nvGrpSpPr>
      <p:grpSpPr>
        <a:xfrm>
          <a:off x="0" y="0"/>
          <a:ext cx="0" cy="0"/>
          <a:chOff x="0" y="0"/>
          <a:chExt cx="0" cy="0"/>
        </a:xfrm>
      </p:grpSpPr>
      <p:sp>
        <p:nvSpPr>
          <p:cNvPr name="Freeform 2" id="2"/>
          <p:cNvSpPr/>
          <p:nvPr/>
        </p:nvSpPr>
        <p:spPr>
          <a:xfrm flipH="true" flipV="true" rot="0">
            <a:off x="-1380193" y="7044158"/>
            <a:ext cx="19849827" cy="7182028"/>
          </a:xfrm>
          <a:custGeom>
            <a:avLst/>
            <a:gdLst/>
            <a:ahLst/>
            <a:cxnLst/>
            <a:rect r="r" b="b" t="t" l="l"/>
            <a:pathLst>
              <a:path h="7182028" w="19849827">
                <a:moveTo>
                  <a:pt x="19849827" y="7182028"/>
                </a:moveTo>
                <a:lnTo>
                  <a:pt x="0" y="7182028"/>
                </a:lnTo>
                <a:lnTo>
                  <a:pt x="0" y="0"/>
                </a:lnTo>
                <a:lnTo>
                  <a:pt x="19849827" y="0"/>
                </a:lnTo>
                <a:lnTo>
                  <a:pt x="19849827" y="7182028"/>
                </a:lnTo>
                <a:close/>
              </a:path>
            </a:pathLst>
          </a:custGeom>
          <a:blipFill>
            <a:blip r:embed="rId2">
              <a:alphaModFix amt="4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215610" y="2547786"/>
            <a:ext cx="11455118" cy="5616551"/>
          </a:xfrm>
          <a:custGeom>
            <a:avLst/>
            <a:gdLst/>
            <a:ahLst/>
            <a:cxnLst/>
            <a:rect r="r" b="b" t="t" l="l"/>
            <a:pathLst>
              <a:path h="5616551" w="11455118">
                <a:moveTo>
                  <a:pt x="0" y="0"/>
                </a:moveTo>
                <a:lnTo>
                  <a:pt x="11455119" y="0"/>
                </a:lnTo>
                <a:lnTo>
                  <a:pt x="11455119" y="5616550"/>
                </a:lnTo>
                <a:lnTo>
                  <a:pt x="0" y="5616550"/>
                </a:lnTo>
                <a:lnTo>
                  <a:pt x="0" y="0"/>
                </a:lnTo>
                <a:close/>
              </a:path>
            </a:pathLst>
          </a:custGeom>
          <a:blipFill>
            <a:blip r:embed="rId4"/>
            <a:stretch>
              <a:fillRect l="-212" t="0" r="-212" b="0"/>
            </a:stretch>
          </a:blipFill>
        </p:spPr>
      </p:sp>
      <p:sp>
        <p:nvSpPr>
          <p:cNvPr name="TextBox 4" id="4"/>
          <p:cNvSpPr txBox="true"/>
          <p:nvPr/>
        </p:nvSpPr>
        <p:spPr>
          <a:xfrm rot="0">
            <a:off x="3429846" y="990600"/>
            <a:ext cx="11428307" cy="1181100"/>
          </a:xfrm>
          <a:prstGeom prst="rect">
            <a:avLst/>
          </a:prstGeom>
        </p:spPr>
        <p:txBody>
          <a:bodyPr anchor="t" rtlCol="false" tIns="0" lIns="0" bIns="0" rIns="0">
            <a:spAutoFit/>
          </a:bodyPr>
          <a:lstStyle/>
          <a:p>
            <a:pPr algn="ctr">
              <a:lnSpc>
                <a:spcPts val="8250"/>
              </a:lnSpc>
            </a:pPr>
            <a:r>
              <a:rPr lang="en-US" sz="7500">
                <a:solidFill>
                  <a:srgbClr val="FFFFFF"/>
                </a:solidFill>
                <a:latin typeface="Codec Pro Bold"/>
              </a:rPr>
              <a:t>CNN </a:t>
            </a:r>
            <a:r>
              <a:rPr lang="en-US" sz="7500">
                <a:solidFill>
                  <a:srgbClr val="00991A"/>
                </a:solidFill>
                <a:latin typeface="Codec Pro Bold"/>
              </a:rPr>
              <a:t>Architecture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2F8DD"/>
        </a:solidFill>
      </p:bgPr>
    </p:bg>
    <p:spTree>
      <p:nvGrpSpPr>
        <p:cNvPr id="1" name=""/>
        <p:cNvGrpSpPr/>
        <p:nvPr/>
      </p:nvGrpSpPr>
      <p:grpSpPr>
        <a:xfrm>
          <a:off x="0" y="0"/>
          <a:ext cx="0" cy="0"/>
          <a:chOff x="0" y="0"/>
          <a:chExt cx="0" cy="0"/>
        </a:xfrm>
      </p:grpSpPr>
      <p:sp>
        <p:nvSpPr>
          <p:cNvPr name="Freeform 2" id="2"/>
          <p:cNvSpPr/>
          <p:nvPr/>
        </p:nvSpPr>
        <p:spPr>
          <a:xfrm flipH="false" flipV="false" rot="1266022">
            <a:off x="-2261348" y="7641361"/>
            <a:ext cx="12007023" cy="5981681"/>
          </a:xfrm>
          <a:custGeom>
            <a:avLst/>
            <a:gdLst/>
            <a:ahLst/>
            <a:cxnLst/>
            <a:rect r="r" b="b" t="t" l="l"/>
            <a:pathLst>
              <a:path h="5981681" w="12007023">
                <a:moveTo>
                  <a:pt x="0" y="0"/>
                </a:moveTo>
                <a:lnTo>
                  <a:pt x="12007023" y="0"/>
                </a:lnTo>
                <a:lnTo>
                  <a:pt x="12007023" y="5981680"/>
                </a:lnTo>
                <a:lnTo>
                  <a:pt x="0" y="5981680"/>
                </a:lnTo>
                <a:lnTo>
                  <a:pt x="0" y="0"/>
                </a:lnTo>
                <a:close/>
              </a:path>
            </a:pathLst>
          </a:custGeom>
          <a:blipFill>
            <a:blip r:embed="rId2">
              <a:alphaModFix amt="10999"/>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858419" y="539061"/>
            <a:ext cx="10833871" cy="2320924"/>
          </a:xfrm>
          <a:prstGeom prst="rect">
            <a:avLst/>
          </a:prstGeom>
        </p:spPr>
        <p:txBody>
          <a:bodyPr anchor="t" rtlCol="false" tIns="0" lIns="0" bIns="0" rIns="0">
            <a:spAutoFit/>
          </a:bodyPr>
          <a:lstStyle/>
          <a:p>
            <a:pPr algn="l">
              <a:lnSpc>
                <a:spcPts val="8499"/>
              </a:lnSpc>
            </a:pPr>
            <a:r>
              <a:rPr lang="en-US" sz="8499">
                <a:solidFill>
                  <a:srgbClr val="1B131B"/>
                </a:solidFill>
                <a:latin typeface="Codec Pro Bold"/>
              </a:rPr>
              <a:t>METHODOLOGY -TRAINING PROCEESS</a:t>
            </a:r>
          </a:p>
        </p:txBody>
      </p:sp>
      <p:sp>
        <p:nvSpPr>
          <p:cNvPr name="Freeform 4" id="4"/>
          <p:cNvSpPr/>
          <p:nvPr/>
        </p:nvSpPr>
        <p:spPr>
          <a:xfrm flipH="false" flipV="false" rot="1052215">
            <a:off x="7799038" y="-3094912"/>
            <a:ext cx="11409078" cy="5683795"/>
          </a:xfrm>
          <a:custGeom>
            <a:avLst/>
            <a:gdLst/>
            <a:ahLst/>
            <a:cxnLst/>
            <a:rect r="r" b="b" t="t" l="l"/>
            <a:pathLst>
              <a:path h="5683795" w="11409078">
                <a:moveTo>
                  <a:pt x="0" y="0"/>
                </a:moveTo>
                <a:lnTo>
                  <a:pt x="11409078" y="0"/>
                </a:lnTo>
                <a:lnTo>
                  <a:pt x="11409078" y="5683795"/>
                </a:lnTo>
                <a:lnTo>
                  <a:pt x="0" y="5683795"/>
                </a:lnTo>
                <a:lnTo>
                  <a:pt x="0" y="0"/>
                </a:lnTo>
                <a:close/>
              </a:path>
            </a:pathLst>
          </a:custGeom>
          <a:blipFill>
            <a:blip r:embed="rId2">
              <a:alphaModFix amt="10999"/>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832572" y="3055553"/>
            <a:ext cx="4175324" cy="662940"/>
          </a:xfrm>
          <a:prstGeom prst="rect">
            <a:avLst/>
          </a:prstGeom>
        </p:spPr>
        <p:txBody>
          <a:bodyPr anchor="t" rtlCol="false" tIns="0" lIns="0" bIns="0" rIns="0">
            <a:spAutoFit/>
          </a:bodyPr>
          <a:lstStyle/>
          <a:p>
            <a:pPr algn="ctr">
              <a:lnSpc>
                <a:spcPts val="5459"/>
              </a:lnSpc>
            </a:pPr>
            <a:r>
              <a:rPr lang="en-US" sz="3900">
                <a:solidFill>
                  <a:srgbClr val="000000"/>
                </a:solidFill>
                <a:latin typeface="Canva Sans Bold"/>
              </a:rPr>
              <a:t>Optimizer: Adam </a:t>
            </a:r>
          </a:p>
        </p:txBody>
      </p:sp>
      <p:sp>
        <p:nvSpPr>
          <p:cNvPr name="TextBox 6" id="6"/>
          <p:cNvSpPr txBox="true"/>
          <p:nvPr/>
        </p:nvSpPr>
        <p:spPr>
          <a:xfrm rot="0">
            <a:off x="1832572" y="4087095"/>
            <a:ext cx="7195245" cy="662939"/>
          </a:xfrm>
          <a:prstGeom prst="rect">
            <a:avLst/>
          </a:prstGeom>
        </p:spPr>
        <p:txBody>
          <a:bodyPr anchor="t" rtlCol="false" tIns="0" lIns="0" bIns="0" rIns="0">
            <a:spAutoFit/>
          </a:bodyPr>
          <a:lstStyle/>
          <a:p>
            <a:pPr algn="ctr">
              <a:lnSpc>
                <a:spcPts val="5460"/>
              </a:lnSpc>
            </a:pPr>
            <a:r>
              <a:rPr lang="en-US" sz="3900">
                <a:solidFill>
                  <a:srgbClr val="000000"/>
                </a:solidFill>
                <a:latin typeface="Canva Sans Bold"/>
              </a:rPr>
              <a:t>Number of epochs: 10 epochs</a:t>
            </a:r>
          </a:p>
        </p:txBody>
      </p:sp>
      <p:sp>
        <p:nvSpPr>
          <p:cNvPr name="TextBox 7" id="7"/>
          <p:cNvSpPr txBox="true"/>
          <p:nvPr/>
        </p:nvSpPr>
        <p:spPr>
          <a:xfrm rot="0">
            <a:off x="1858419" y="5121510"/>
            <a:ext cx="8298954" cy="662940"/>
          </a:xfrm>
          <a:prstGeom prst="rect">
            <a:avLst/>
          </a:prstGeom>
        </p:spPr>
        <p:txBody>
          <a:bodyPr anchor="t" rtlCol="false" tIns="0" lIns="0" bIns="0" rIns="0">
            <a:spAutoFit/>
          </a:bodyPr>
          <a:lstStyle/>
          <a:p>
            <a:pPr algn="ctr">
              <a:lnSpc>
                <a:spcPts val="5459"/>
              </a:lnSpc>
            </a:pPr>
            <a:r>
              <a:rPr lang="en-US" sz="3900">
                <a:solidFill>
                  <a:srgbClr val="000000"/>
                </a:solidFill>
                <a:latin typeface="Canva Sans Bold"/>
              </a:rPr>
              <a:t>Activation Function: Relu function</a:t>
            </a:r>
          </a:p>
        </p:txBody>
      </p:sp>
      <p:sp>
        <p:nvSpPr>
          <p:cNvPr name="TextBox 8" id="8"/>
          <p:cNvSpPr txBox="true"/>
          <p:nvPr/>
        </p:nvSpPr>
        <p:spPr>
          <a:xfrm rot="0">
            <a:off x="1858419" y="6155925"/>
            <a:ext cx="9428356" cy="662940"/>
          </a:xfrm>
          <a:prstGeom prst="rect">
            <a:avLst/>
          </a:prstGeom>
        </p:spPr>
        <p:txBody>
          <a:bodyPr anchor="t" rtlCol="false" tIns="0" lIns="0" bIns="0" rIns="0">
            <a:spAutoFit/>
          </a:bodyPr>
          <a:lstStyle/>
          <a:p>
            <a:pPr algn="ctr">
              <a:lnSpc>
                <a:spcPts val="5459"/>
              </a:lnSpc>
            </a:pPr>
            <a:r>
              <a:rPr lang="en-US" sz="3900">
                <a:solidFill>
                  <a:srgbClr val="000000"/>
                </a:solidFill>
                <a:latin typeface="Canva Sans Bold"/>
              </a:rPr>
              <a:t>Regularisation Method: Dropout Layer</a:t>
            </a:r>
          </a:p>
        </p:txBody>
      </p:sp>
      <p:sp>
        <p:nvSpPr>
          <p:cNvPr name="TextBox 9" id="9"/>
          <p:cNvSpPr txBox="true"/>
          <p:nvPr/>
        </p:nvSpPr>
        <p:spPr>
          <a:xfrm rot="0">
            <a:off x="-180223" y="7160059"/>
            <a:ext cx="13683800" cy="646431"/>
          </a:xfrm>
          <a:prstGeom prst="rect">
            <a:avLst/>
          </a:prstGeom>
        </p:spPr>
        <p:txBody>
          <a:bodyPr anchor="t" rtlCol="false" tIns="0" lIns="0" bIns="0" rIns="0">
            <a:spAutoFit/>
          </a:bodyPr>
          <a:lstStyle/>
          <a:p>
            <a:pPr algn="ctr">
              <a:lnSpc>
                <a:spcPts val="5319"/>
              </a:lnSpc>
            </a:pPr>
            <a:r>
              <a:rPr lang="en-US" sz="3799">
                <a:solidFill>
                  <a:srgbClr val="000000"/>
                </a:solidFill>
                <a:latin typeface="Canva Sans Bold"/>
              </a:rPr>
              <a:t>Loss function:Cross-entropy loss function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271D"/>
        </a:solidFill>
      </p:bgPr>
    </p:bg>
    <p:spTree>
      <p:nvGrpSpPr>
        <p:cNvPr id="1" name=""/>
        <p:cNvGrpSpPr/>
        <p:nvPr/>
      </p:nvGrpSpPr>
      <p:grpSpPr>
        <a:xfrm>
          <a:off x="0" y="0"/>
          <a:ext cx="0" cy="0"/>
          <a:chOff x="0" y="0"/>
          <a:chExt cx="0" cy="0"/>
        </a:xfrm>
      </p:grpSpPr>
      <p:sp>
        <p:nvSpPr>
          <p:cNvPr name="Freeform 2" id="2"/>
          <p:cNvSpPr/>
          <p:nvPr/>
        </p:nvSpPr>
        <p:spPr>
          <a:xfrm flipH="true" flipV="false" rot="0">
            <a:off x="7107842" y="-3077632"/>
            <a:ext cx="19580773" cy="10003995"/>
          </a:xfrm>
          <a:custGeom>
            <a:avLst/>
            <a:gdLst/>
            <a:ahLst/>
            <a:cxnLst/>
            <a:rect r="r" b="b" t="t" l="l"/>
            <a:pathLst>
              <a:path h="10003995" w="19580773">
                <a:moveTo>
                  <a:pt x="19580773" y="0"/>
                </a:moveTo>
                <a:lnTo>
                  <a:pt x="0" y="0"/>
                </a:lnTo>
                <a:lnTo>
                  <a:pt x="0" y="10003995"/>
                </a:lnTo>
                <a:lnTo>
                  <a:pt x="19580773" y="10003995"/>
                </a:lnTo>
                <a:lnTo>
                  <a:pt x="19580773" y="0"/>
                </a:lnTo>
                <a:close/>
              </a:path>
            </a:pathLst>
          </a:custGeom>
          <a:blipFill>
            <a:blip r:embed="rId2">
              <a:alphaModFix amt="5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8761687" y="3242526"/>
            <a:ext cx="19580773" cy="10003995"/>
          </a:xfrm>
          <a:custGeom>
            <a:avLst/>
            <a:gdLst/>
            <a:ahLst/>
            <a:cxnLst/>
            <a:rect r="r" b="b" t="t" l="l"/>
            <a:pathLst>
              <a:path h="10003995" w="19580773">
                <a:moveTo>
                  <a:pt x="19580774" y="0"/>
                </a:moveTo>
                <a:lnTo>
                  <a:pt x="0" y="0"/>
                </a:lnTo>
                <a:lnTo>
                  <a:pt x="0" y="10003995"/>
                </a:lnTo>
                <a:lnTo>
                  <a:pt x="19580774" y="10003995"/>
                </a:lnTo>
                <a:lnTo>
                  <a:pt x="19580774" y="0"/>
                </a:lnTo>
                <a:close/>
              </a:path>
            </a:pathLst>
          </a:custGeom>
          <a:blipFill>
            <a:blip r:embed="rId2">
              <a:alphaModFix amt="54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2916076" y="5249549"/>
            <a:ext cx="5545507" cy="3565726"/>
            <a:chOff x="0" y="0"/>
            <a:chExt cx="8220889" cy="5285979"/>
          </a:xfrm>
        </p:grpSpPr>
        <p:sp>
          <p:nvSpPr>
            <p:cNvPr name="Freeform 5" id="5"/>
            <p:cNvSpPr/>
            <p:nvPr/>
          </p:nvSpPr>
          <p:spPr>
            <a:xfrm flipH="false" flipV="false" rot="0">
              <a:off x="0" y="0"/>
              <a:ext cx="8220889" cy="5285979"/>
            </a:xfrm>
            <a:custGeom>
              <a:avLst/>
              <a:gdLst/>
              <a:ahLst/>
              <a:cxnLst/>
              <a:rect r="r" b="b" t="t" l="l"/>
              <a:pathLst>
                <a:path h="5285979" w="8220889">
                  <a:moveTo>
                    <a:pt x="41882" y="0"/>
                  </a:moveTo>
                  <a:lnTo>
                    <a:pt x="8179007" y="0"/>
                  </a:lnTo>
                  <a:cubicBezTo>
                    <a:pt x="8202137" y="0"/>
                    <a:pt x="8220889" y="18751"/>
                    <a:pt x="8220889" y="41882"/>
                  </a:cubicBezTo>
                  <a:lnTo>
                    <a:pt x="8220889" y="5244097"/>
                  </a:lnTo>
                  <a:cubicBezTo>
                    <a:pt x="8220889" y="5255204"/>
                    <a:pt x="8216476" y="5265858"/>
                    <a:pt x="8208622" y="5273712"/>
                  </a:cubicBezTo>
                  <a:cubicBezTo>
                    <a:pt x="8200768" y="5281566"/>
                    <a:pt x="8190115" y="5285979"/>
                    <a:pt x="8179007" y="5285979"/>
                  </a:cubicBezTo>
                  <a:lnTo>
                    <a:pt x="41882" y="5285979"/>
                  </a:lnTo>
                  <a:cubicBezTo>
                    <a:pt x="30774" y="5285979"/>
                    <a:pt x="20121" y="5281566"/>
                    <a:pt x="12267" y="5273712"/>
                  </a:cubicBezTo>
                  <a:cubicBezTo>
                    <a:pt x="4413" y="5265858"/>
                    <a:pt x="0" y="5255204"/>
                    <a:pt x="0" y="5244097"/>
                  </a:cubicBezTo>
                  <a:lnTo>
                    <a:pt x="0" y="41882"/>
                  </a:lnTo>
                  <a:cubicBezTo>
                    <a:pt x="0" y="30774"/>
                    <a:pt x="4413" y="20121"/>
                    <a:pt x="12267" y="12267"/>
                  </a:cubicBezTo>
                  <a:cubicBezTo>
                    <a:pt x="20121" y="4413"/>
                    <a:pt x="30774" y="0"/>
                    <a:pt x="41882" y="0"/>
                  </a:cubicBezTo>
                  <a:close/>
                </a:path>
              </a:pathLst>
            </a:custGeom>
            <a:solidFill>
              <a:srgbClr val="E2F8DD"/>
            </a:solidFill>
            <a:ln cap="rnd">
              <a:noFill/>
              <a:prstDash val="sysDot"/>
              <a:round/>
            </a:ln>
          </p:spPr>
        </p:sp>
        <p:sp>
          <p:nvSpPr>
            <p:cNvPr name="TextBox 6" id="6"/>
            <p:cNvSpPr txBox="true"/>
            <p:nvPr/>
          </p:nvSpPr>
          <p:spPr>
            <a:xfrm>
              <a:off x="0" y="-57150"/>
              <a:ext cx="8220889" cy="5343129"/>
            </a:xfrm>
            <a:prstGeom prst="rect">
              <a:avLst/>
            </a:prstGeom>
          </p:spPr>
          <p:txBody>
            <a:bodyPr anchor="ctr" rtlCol="false" tIns="254000" lIns="254000" bIns="254000" rIns="254000"/>
            <a:lstStyle/>
            <a:p>
              <a:pPr algn="l">
                <a:lnSpc>
                  <a:spcPts val="1960"/>
                </a:lnSpc>
              </a:pPr>
            </a:p>
          </p:txBody>
        </p:sp>
      </p:grpSp>
      <p:grpSp>
        <p:nvGrpSpPr>
          <p:cNvPr name="Group 7" id="7"/>
          <p:cNvGrpSpPr/>
          <p:nvPr/>
        </p:nvGrpSpPr>
        <p:grpSpPr>
          <a:xfrm rot="0">
            <a:off x="2963701" y="1303237"/>
            <a:ext cx="5409599" cy="3670086"/>
            <a:chOff x="0" y="0"/>
            <a:chExt cx="1309317" cy="888293"/>
          </a:xfrm>
        </p:grpSpPr>
        <p:sp>
          <p:nvSpPr>
            <p:cNvPr name="Freeform 8" id="8"/>
            <p:cNvSpPr/>
            <p:nvPr/>
          </p:nvSpPr>
          <p:spPr>
            <a:xfrm flipH="false" flipV="false" rot="0">
              <a:off x="0" y="0"/>
              <a:ext cx="1309317" cy="888293"/>
            </a:xfrm>
            <a:custGeom>
              <a:avLst/>
              <a:gdLst/>
              <a:ahLst/>
              <a:cxnLst/>
              <a:rect r="r" b="b" t="t" l="l"/>
              <a:pathLst>
                <a:path h="888293" w="1309317">
                  <a:moveTo>
                    <a:pt x="58677" y="0"/>
                  </a:moveTo>
                  <a:lnTo>
                    <a:pt x="1250641" y="0"/>
                  </a:lnTo>
                  <a:cubicBezTo>
                    <a:pt x="1283047" y="0"/>
                    <a:pt x="1309317" y="26271"/>
                    <a:pt x="1309317" y="58677"/>
                  </a:cubicBezTo>
                  <a:lnTo>
                    <a:pt x="1309317" y="829616"/>
                  </a:lnTo>
                  <a:cubicBezTo>
                    <a:pt x="1309317" y="845178"/>
                    <a:pt x="1303135" y="860103"/>
                    <a:pt x="1292131" y="871107"/>
                  </a:cubicBezTo>
                  <a:cubicBezTo>
                    <a:pt x="1281127" y="882111"/>
                    <a:pt x="1266203" y="888293"/>
                    <a:pt x="1250641" y="888293"/>
                  </a:cubicBezTo>
                  <a:lnTo>
                    <a:pt x="58677" y="888293"/>
                  </a:lnTo>
                  <a:cubicBezTo>
                    <a:pt x="26271" y="888293"/>
                    <a:pt x="0" y="862022"/>
                    <a:pt x="0" y="829616"/>
                  </a:cubicBezTo>
                  <a:lnTo>
                    <a:pt x="0" y="58677"/>
                  </a:lnTo>
                  <a:cubicBezTo>
                    <a:pt x="0" y="43115"/>
                    <a:pt x="6182" y="28190"/>
                    <a:pt x="17186" y="17186"/>
                  </a:cubicBezTo>
                  <a:cubicBezTo>
                    <a:pt x="28190" y="6182"/>
                    <a:pt x="43115" y="0"/>
                    <a:pt x="58677" y="0"/>
                  </a:cubicBezTo>
                  <a:close/>
                </a:path>
              </a:pathLst>
            </a:custGeom>
            <a:solidFill>
              <a:srgbClr val="00991A"/>
            </a:solidFill>
          </p:spPr>
        </p:sp>
        <p:sp>
          <p:nvSpPr>
            <p:cNvPr name="TextBox 9" id="9"/>
            <p:cNvSpPr txBox="true"/>
            <p:nvPr/>
          </p:nvSpPr>
          <p:spPr>
            <a:xfrm>
              <a:off x="0" y="-85725"/>
              <a:ext cx="1309317" cy="974018"/>
            </a:xfrm>
            <a:prstGeom prst="rect">
              <a:avLst/>
            </a:prstGeom>
          </p:spPr>
          <p:txBody>
            <a:bodyPr anchor="ctr" rtlCol="false" tIns="254000" lIns="254000" bIns="254000" rIns="254000"/>
            <a:lstStyle/>
            <a:p>
              <a:pPr algn="ctr">
                <a:lnSpc>
                  <a:spcPts val="3359"/>
                </a:lnSpc>
              </a:pPr>
            </a:p>
          </p:txBody>
        </p:sp>
      </p:grpSp>
      <p:sp>
        <p:nvSpPr>
          <p:cNvPr name="TextBox 10" id="10"/>
          <p:cNvSpPr txBox="true"/>
          <p:nvPr/>
        </p:nvSpPr>
        <p:spPr>
          <a:xfrm rot="0">
            <a:off x="4845344" y="122455"/>
            <a:ext cx="9225954" cy="906245"/>
          </a:xfrm>
          <a:prstGeom prst="rect">
            <a:avLst/>
          </a:prstGeom>
        </p:spPr>
        <p:txBody>
          <a:bodyPr anchor="t" rtlCol="false" tIns="0" lIns="0" bIns="0" rIns="0">
            <a:spAutoFit/>
          </a:bodyPr>
          <a:lstStyle/>
          <a:p>
            <a:pPr algn="ctr">
              <a:lnSpc>
                <a:spcPts val="7487"/>
              </a:lnSpc>
            </a:pPr>
            <a:r>
              <a:rPr lang="en-US" sz="5348">
                <a:solidFill>
                  <a:srgbClr val="FFFFFF"/>
                </a:solidFill>
                <a:latin typeface="Canva Sans Bold"/>
              </a:rPr>
              <a:t>PERFORMANCE METRICS</a:t>
            </a:r>
          </a:p>
        </p:txBody>
      </p:sp>
      <p:grpSp>
        <p:nvGrpSpPr>
          <p:cNvPr name="Group 11" id="11"/>
          <p:cNvGrpSpPr/>
          <p:nvPr/>
        </p:nvGrpSpPr>
        <p:grpSpPr>
          <a:xfrm rot="0">
            <a:off x="9658316" y="5249549"/>
            <a:ext cx="5409599" cy="3565726"/>
            <a:chOff x="0" y="0"/>
            <a:chExt cx="1309317" cy="863034"/>
          </a:xfrm>
        </p:grpSpPr>
        <p:sp>
          <p:nvSpPr>
            <p:cNvPr name="Freeform 12" id="12"/>
            <p:cNvSpPr/>
            <p:nvPr/>
          </p:nvSpPr>
          <p:spPr>
            <a:xfrm flipH="false" flipV="false" rot="0">
              <a:off x="0" y="0"/>
              <a:ext cx="1309317" cy="863034"/>
            </a:xfrm>
            <a:custGeom>
              <a:avLst/>
              <a:gdLst/>
              <a:ahLst/>
              <a:cxnLst/>
              <a:rect r="r" b="b" t="t" l="l"/>
              <a:pathLst>
                <a:path h="863034" w="1309317">
                  <a:moveTo>
                    <a:pt x="58677" y="0"/>
                  </a:moveTo>
                  <a:lnTo>
                    <a:pt x="1250641" y="0"/>
                  </a:lnTo>
                  <a:cubicBezTo>
                    <a:pt x="1283047" y="0"/>
                    <a:pt x="1309317" y="26271"/>
                    <a:pt x="1309317" y="58677"/>
                  </a:cubicBezTo>
                  <a:lnTo>
                    <a:pt x="1309317" y="804357"/>
                  </a:lnTo>
                  <a:cubicBezTo>
                    <a:pt x="1309317" y="819919"/>
                    <a:pt x="1303135" y="834844"/>
                    <a:pt x="1292131" y="845848"/>
                  </a:cubicBezTo>
                  <a:cubicBezTo>
                    <a:pt x="1281127" y="856852"/>
                    <a:pt x="1266203" y="863034"/>
                    <a:pt x="1250641" y="863034"/>
                  </a:cubicBezTo>
                  <a:lnTo>
                    <a:pt x="58677" y="863034"/>
                  </a:lnTo>
                  <a:cubicBezTo>
                    <a:pt x="26271" y="863034"/>
                    <a:pt x="0" y="836763"/>
                    <a:pt x="0" y="804357"/>
                  </a:cubicBezTo>
                  <a:lnTo>
                    <a:pt x="0" y="58677"/>
                  </a:lnTo>
                  <a:cubicBezTo>
                    <a:pt x="0" y="43115"/>
                    <a:pt x="6182" y="28190"/>
                    <a:pt x="17186" y="17186"/>
                  </a:cubicBezTo>
                  <a:cubicBezTo>
                    <a:pt x="28190" y="6182"/>
                    <a:pt x="43115" y="0"/>
                    <a:pt x="58677" y="0"/>
                  </a:cubicBezTo>
                  <a:close/>
                </a:path>
              </a:pathLst>
            </a:custGeom>
            <a:solidFill>
              <a:srgbClr val="00991A"/>
            </a:solidFill>
          </p:spPr>
        </p:sp>
        <p:sp>
          <p:nvSpPr>
            <p:cNvPr name="TextBox 13" id="13"/>
            <p:cNvSpPr txBox="true"/>
            <p:nvPr/>
          </p:nvSpPr>
          <p:spPr>
            <a:xfrm>
              <a:off x="0" y="-85725"/>
              <a:ext cx="1309317" cy="948759"/>
            </a:xfrm>
            <a:prstGeom prst="rect">
              <a:avLst/>
            </a:prstGeom>
          </p:spPr>
          <p:txBody>
            <a:bodyPr anchor="ctr" rtlCol="false" tIns="254000" lIns="254000" bIns="254000" rIns="254000"/>
            <a:lstStyle/>
            <a:p>
              <a:pPr algn="ctr">
                <a:lnSpc>
                  <a:spcPts val="3359"/>
                </a:lnSpc>
              </a:pPr>
            </a:p>
          </p:txBody>
        </p:sp>
      </p:grpSp>
      <p:grpSp>
        <p:nvGrpSpPr>
          <p:cNvPr name="Group 14" id="14"/>
          <p:cNvGrpSpPr/>
          <p:nvPr/>
        </p:nvGrpSpPr>
        <p:grpSpPr>
          <a:xfrm rot="0">
            <a:off x="9742166" y="1303237"/>
            <a:ext cx="5325749" cy="3670086"/>
            <a:chOff x="0" y="0"/>
            <a:chExt cx="7895110" cy="5440688"/>
          </a:xfrm>
        </p:grpSpPr>
        <p:sp>
          <p:nvSpPr>
            <p:cNvPr name="Freeform 15" id="15"/>
            <p:cNvSpPr/>
            <p:nvPr/>
          </p:nvSpPr>
          <p:spPr>
            <a:xfrm flipH="false" flipV="false" rot="0">
              <a:off x="0" y="0"/>
              <a:ext cx="7895110" cy="5440688"/>
            </a:xfrm>
            <a:custGeom>
              <a:avLst/>
              <a:gdLst/>
              <a:ahLst/>
              <a:cxnLst/>
              <a:rect r="r" b="b" t="t" l="l"/>
              <a:pathLst>
                <a:path h="5440688" w="7895110">
                  <a:moveTo>
                    <a:pt x="43610" y="0"/>
                  </a:moveTo>
                  <a:lnTo>
                    <a:pt x="7851500" y="0"/>
                  </a:lnTo>
                  <a:cubicBezTo>
                    <a:pt x="7863067" y="0"/>
                    <a:pt x="7874159" y="4595"/>
                    <a:pt x="7882337" y="12773"/>
                  </a:cubicBezTo>
                  <a:cubicBezTo>
                    <a:pt x="7890516" y="20952"/>
                    <a:pt x="7895110" y="32044"/>
                    <a:pt x="7895110" y="43610"/>
                  </a:cubicBezTo>
                  <a:lnTo>
                    <a:pt x="7895110" y="5397078"/>
                  </a:lnTo>
                  <a:cubicBezTo>
                    <a:pt x="7895110" y="5421163"/>
                    <a:pt x="7875585" y="5440688"/>
                    <a:pt x="7851500" y="5440688"/>
                  </a:cubicBezTo>
                  <a:lnTo>
                    <a:pt x="43610" y="5440688"/>
                  </a:lnTo>
                  <a:cubicBezTo>
                    <a:pt x="19525" y="5440688"/>
                    <a:pt x="0" y="5421163"/>
                    <a:pt x="0" y="5397078"/>
                  </a:cubicBezTo>
                  <a:lnTo>
                    <a:pt x="0" y="43610"/>
                  </a:lnTo>
                  <a:cubicBezTo>
                    <a:pt x="0" y="19525"/>
                    <a:pt x="19525" y="0"/>
                    <a:pt x="43610" y="0"/>
                  </a:cubicBezTo>
                  <a:close/>
                </a:path>
              </a:pathLst>
            </a:custGeom>
            <a:solidFill>
              <a:srgbClr val="E2F8DD"/>
            </a:solidFill>
            <a:ln cap="rnd">
              <a:noFill/>
              <a:prstDash val="sysDot"/>
              <a:round/>
            </a:ln>
          </p:spPr>
        </p:sp>
        <p:sp>
          <p:nvSpPr>
            <p:cNvPr name="TextBox 16" id="16"/>
            <p:cNvSpPr txBox="true"/>
            <p:nvPr/>
          </p:nvSpPr>
          <p:spPr>
            <a:xfrm>
              <a:off x="0" y="-171450"/>
              <a:ext cx="7895110" cy="5612138"/>
            </a:xfrm>
            <a:prstGeom prst="rect">
              <a:avLst/>
            </a:prstGeom>
          </p:spPr>
          <p:txBody>
            <a:bodyPr anchor="ctr" rtlCol="false" tIns="254000" lIns="254000" bIns="254000" rIns="254000"/>
            <a:lstStyle/>
            <a:p>
              <a:pPr algn="l">
                <a:lnSpc>
                  <a:spcPts val="6999"/>
                </a:lnSpc>
              </a:pPr>
              <a:r>
                <a:rPr lang="en-US" sz="4999">
                  <a:solidFill>
                    <a:srgbClr val="000000"/>
                  </a:solidFill>
                  <a:latin typeface="Codec Pro Bold"/>
                </a:rPr>
                <a:t>      </a:t>
              </a:r>
            </a:p>
          </p:txBody>
        </p:sp>
      </p:grpSp>
      <p:sp>
        <p:nvSpPr>
          <p:cNvPr name="TextBox 17" id="17"/>
          <p:cNvSpPr txBox="true"/>
          <p:nvPr/>
        </p:nvSpPr>
        <p:spPr>
          <a:xfrm rot="0">
            <a:off x="3497307" y="2656633"/>
            <a:ext cx="4383046" cy="811433"/>
          </a:xfrm>
          <a:prstGeom prst="rect">
            <a:avLst/>
          </a:prstGeom>
        </p:spPr>
        <p:txBody>
          <a:bodyPr anchor="t" rtlCol="false" tIns="0" lIns="0" bIns="0" rIns="0">
            <a:spAutoFit/>
          </a:bodyPr>
          <a:lstStyle/>
          <a:p>
            <a:pPr algn="ctr">
              <a:lnSpc>
                <a:spcPts val="6720"/>
              </a:lnSpc>
            </a:pPr>
            <a:r>
              <a:rPr lang="en-US" sz="4800">
                <a:solidFill>
                  <a:srgbClr val="000000"/>
                </a:solidFill>
                <a:latin typeface="Canva Sans Bold"/>
              </a:rPr>
              <a:t>Accuracy: 0.97</a:t>
            </a:r>
          </a:p>
        </p:txBody>
      </p:sp>
      <p:sp>
        <p:nvSpPr>
          <p:cNvPr name="TextBox 18" id="18"/>
          <p:cNvSpPr txBox="true"/>
          <p:nvPr/>
        </p:nvSpPr>
        <p:spPr>
          <a:xfrm rot="0">
            <a:off x="4043933" y="6496896"/>
            <a:ext cx="3289794" cy="811433"/>
          </a:xfrm>
          <a:prstGeom prst="rect">
            <a:avLst/>
          </a:prstGeom>
        </p:spPr>
        <p:txBody>
          <a:bodyPr anchor="t" rtlCol="false" tIns="0" lIns="0" bIns="0" rIns="0">
            <a:spAutoFit/>
          </a:bodyPr>
          <a:lstStyle/>
          <a:p>
            <a:pPr algn="ctr">
              <a:lnSpc>
                <a:spcPts val="6720"/>
              </a:lnSpc>
            </a:pPr>
            <a:r>
              <a:rPr lang="en-US" sz="4800">
                <a:solidFill>
                  <a:srgbClr val="000000"/>
                </a:solidFill>
                <a:latin typeface="Canva Sans Bold"/>
              </a:rPr>
              <a:t>Recall:0.97</a:t>
            </a:r>
          </a:p>
        </p:txBody>
      </p:sp>
      <p:sp>
        <p:nvSpPr>
          <p:cNvPr name="TextBox 19" id="19"/>
          <p:cNvSpPr txBox="true"/>
          <p:nvPr/>
        </p:nvSpPr>
        <p:spPr>
          <a:xfrm rot="0">
            <a:off x="10474878" y="6496896"/>
            <a:ext cx="4080083" cy="811433"/>
          </a:xfrm>
          <a:prstGeom prst="rect">
            <a:avLst/>
          </a:prstGeom>
        </p:spPr>
        <p:txBody>
          <a:bodyPr anchor="t" rtlCol="false" tIns="0" lIns="0" bIns="0" rIns="0">
            <a:spAutoFit/>
          </a:bodyPr>
          <a:lstStyle/>
          <a:p>
            <a:pPr algn="ctr">
              <a:lnSpc>
                <a:spcPts val="6720"/>
              </a:lnSpc>
            </a:pPr>
            <a:r>
              <a:rPr lang="en-US" sz="4800">
                <a:solidFill>
                  <a:srgbClr val="000000"/>
                </a:solidFill>
                <a:latin typeface="Canva Sans Bold"/>
              </a:rPr>
              <a:t>F1-Score:0.97</a:t>
            </a:r>
          </a:p>
        </p:txBody>
      </p:sp>
      <p:sp>
        <p:nvSpPr>
          <p:cNvPr name="TextBox 20" id="20"/>
          <p:cNvSpPr txBox="true"/>
          <p:nvPr/>
        </p:nvSpPr>
        <p:spPr>
          <a:xfrm rot="0">
            <a:off x="10396484" y="2604452"/>
            <a:ext cx="4236871" cy="811433"/>
          </a:xfrm>
          <a:prstGeom prst="rect">
            <a:avLst/>
          </a:prstGeom>
        </p:spPr>
        <p:txBody>
          <a:bodyPr anchor="t" rtlCol="false" tIns="0" lIns="0" bIns="0" rIns="0">
            <a:spAutoFit/>
          </a:bodyPr>
          <a:lstStyle/>
          <a:p>
            <a:pPr algn="ctr">
              <a:lnSpc>
                <a:spcPts val="6720"/>
              </a:lnSpc>
            </a:pPr>
            <a:r>
              <a:rPr lang="en-US" sz="4800">
                <a:solidFill>
                  <a:srgbClr val="1B131B"/>
                </a:solidFill>
                <a:latin typeface="Canva Sans Bold"/>
              </a:rPr>
              <a:t>Precision:0.97</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DAGE_mLTzMk</dc:identifier>
  <dcterms:modified xsi:type="dcterms:W3CDTF">2011-08-01T06:04:30Z</dcterms:modified>
  <cp:revision>1</cp:revision>
  <dc:title>Research Proposal Business Presentation in Dark Green Green White Abstract Tech Style</dc:title>
</cp:coreProperties>
</file>