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9053" y="994874"/>
            <a:ext cx="16281656" cy="4063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rgbClr val="593F2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16214" y="5741969"/>
            <a:ext cx="16598818" cy="2945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rgbClr val="593F2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rgbClr val="593F2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rgbClr val="593F2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AD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0637" y="485839"/>
            <a:ext cx="17426724" cy="101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rgbClr val="593F2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22554" y="2147976"/>
            <a:ext cx="12039600" cy="7176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391687" y="1884497"/>
              <a:ext cx="5356860" cy="1130935"/>
            </a:xfrm>
            <a:custGeom>
              <a:avLst/>
              <a:gdLst/>
              <a:ahLst/>
              <a:cxnLst/>
              <a:rect l="l" t="t" r="r" b="b"/>
              <a:pathLst>
                <a:path w="5356859" h="1130935">
                  <a:moveTo>
                    <a:pt x="0" y="21984"/>
                  </a:moveTo>
                  <a:lnTo>
                    <a:pt x="307406" y="21984"/>
                  </a:lnTo>
                  <a:lnTo>
                    <a:pt x="307406" y="864984"/>
                  </a:lnTo>
                  <a:lnTo>
                    <a:pt x="825942" y="864984"/>
                  </a:lnTo>
                  <a:lnTo>
                    <a:pt x="825942" y="1108711"/>
                  </a:lnTo>
                  <a:lnTo>
                    <a:pt x="0" y="1108711"/>
                  </a:lnTo>
                  <a:lnTo>
                    <a:pt x="0" y="21984"/>
                  </a:lnTo>
                  <a:close/>
                </a:path>
                <a:path w="5356859" h="1130935">
                  <a:moveTo>
                    <a:pt x="1819636" y="871049"/>
                  </a:moveTo>
                  <a:lnTo>
                    <a:pt x="1819636" y="1108711"/>
                  </a:lnTo>
                  <a:lnTo>
                    <a:pt x="947071" y="1108711"/>
                  </a:lnTo>
                  <a:lnTo>
                    <a:pt x="947071" y="21984"/>
                  </a:lnTo>
                  <a:lnTo>
                    <a:pt x="1799167" y="21984"/>
                  </a:lnTo>
                  <a:lnTo>
                    <a:pt x="1799167" y="259267"/>
                  </a:lnTo>
                  <a:lnTo>
                    <a:pt x="1251445" y="259267"/>
                  </a:lnTo>
                  <a:lnTo>
                    <a:pt x="1251445" y="442726"/>
                  </a:lnTo>
                  <a:lnTo>
                    <a:pt x="1733971" y="442726"/>
                  </a:lnTo>
                  <a:lnTo>
                    <a:pt x="1733971" y="672428"/>
                  </a:lnTo>
                  <a:lnTo>
                    <a:pt x="1251445" y="672428"/>
                  </a:lnTo>
                  <a:lnTo>
                    <a:pt x="1251445" y="871049"/>
                  </a:lnTo>
                  <a:lnTo>
                    <a:pt x="1819636" y="871049"/>
                  </a:lnTo>
                  <a:close/>
                </a:path>
                <a:path w="5356859" h="1130935">
                  <a:moveTo>
                    <a:pt x="2718550" y="897582"/>
                  </a:moveTo>
                  <a:lnTo>
                    <a:pt x="2258767" y="897582"/>
                  </a:lnTo>
                  <a:lnTo>
                    <a:pt x="2173481" y="1108711"/>
                  </a:lnTo>
                  <a:lnTo>
                    <a:pt x="1860010" y="1108711"/>
                  </a:lnTo>
                  <a:lnTo>
                    <a:pt x="2339504" y="21984"/>
                  </a:lnTo>
                  <a:lnTo>
                    <a:pt x="2642362" y="21984"/>
                  </a:lnTo>
                  <a:lnTo>
                    <a:pt x="3123751" y="1108711"/>
                  </a:lnTo>
                  <a:lnTo>
                    <a:pt x="2803836" y="1108711"/>
                  </a:lnTo>
                  <a:lnTo>
                    <a:pt x="2718550" y="897582"/>
                  </a:lnTo>
                  <a:close/>
                </a:path>
                <a:path w="5356859" h="1130935">
                  <a:moveTo>
                    <a:pt x="2628337" y="670912"/>
                  </a:moveTo>
                  <a:lnTo>
                    <a:pt x="2488848" y="322947"/>
                  </a:lnTo>
                  <a:lnTo>
                    <a:pt x="2348980" y="670912"/>
                  </a:lnTo>
                  <a:lnTo>
                    <a:pt x="2628337" y="670912"/>
                  </a:lnTo>
                  <a:close/>
                </a:path>
                <a:path w="5356859" h="1130935">
                  <a:moveTo>
                    <a:pt x="3210727" y="21984"/>
                  </a:moveTo>
                  <a:lnTo>
                    <a:pt x="3724335" y="21984"/>
                  </a:lnTo>
                  <a:lnTo>
                    <a:pt x="3782834" y="23837"/>
                  </a:lnTo>
                  <a:lnTo>
                    <a:pt x="3839059" y="29397"/>
                  </a:lnTo>
                  <a:lnTo>
                    <a:pt x="3893010" y="38662"/>
                  </a:lnTo>
                  <a:lnTo>
                    <a:pt x="3944687" y="51634"/>
                  </a:lnTo>
                  <a:lnTo>
                    <a:pt x="3994089" y="68312"/>
                  </a:lnTo>
                  <a:lnTo>
                    <a:pt x="4041218" y="88696"/>
                  </a:lnTo>
                  <a:lnTo>
                    <a:pt x="4085598" y="112492"/>
                  </a:lnTo>
                  <a:lnTo>
                    <a:pt x="4126503" y="139404"/>
                  </a:lnTo>
                  <a:lnTo>
                    <a:pt x="4163934" y="169433"/>
                  </a:lnTo>
                  <a:lnTo>
                    <a:pt x="4197890" y="202579"/>
                  </a:lnTo>
                  <a:lnTo>
                    <a:pt x="4228372" y="238841"/>
                  </a:lnTo>
                  <a:lnTo>
                    <a:pt x="4255379" y="278220"/>
                  </a:lnTo>
                  <a:lnTo>
                    <a:pt x="4278659" y="320199"/>
                  </a:lnTo>
                  <a:lnTo>
                    <a:pt x="4297706" y="364516"/>
                  </a:lnTo>
                  <a:lnTo>
                    <a:pt x="4312520" y="411170"/>
                  </a:lnTo>
                  <a:lnTo>
                    <a:pt x="4323102" y="460162"/>
                  </a:lnTo>
                  <a:lnTo>
                    <a:pt x="4329451" y="511491"/>
                  </a:lnTo>
                  <a:lnTo>
                    <a:pt x="4331567" y="565158"/>
                  </a:lnTo>
                  <a:lnTo>
                    <a:pt x="4329451" y="618951"/>
                  </a:lnTo>
                  <a:lnTo>
                    <a:pt x="4323102" y="670407"/>
                  </a:lnTo>
                  <a:lnTo>
                    <a:pt x="4312520" y="719525"/>
                  </a:lnTo>
                  <a:lnTo>
                    <a:pt x="4297706" y="766305"/>
                  </a:lnTo>
                  <a:lnTo>
                    <a:pt x="4278659" y="810749"/>
                  </a:lnTo>
                  <a:lnTo>
                    <a:pt x="4255379" y="852854"/>
                  </a:lnTo>
                  <a:lnTo>
                    <a:pt x="4228372" y="892117"/>
                  </a:lnTo>
                  <a:lnTo>
                    <a:pt x="4197890" y="928285"/>
                  </a:lnTo>
                  <a:lnTo>
                    <a:pt x="4163934" y="961356"/>
                  </a:lnTo>
                  <a:lnTo>
                    <a:pt x="4126503" y="991333"/>
                  </a:lnTo>
                  <a:lnTo>
                    <a:pt x="4085598" y="1018213"/>
                  </a:lnTo>
                  <a:lnTo>
                    <a:pt x="4041218" y="1041999"/>
                  </a:lnTo>
                  <a:lnTo>
                    <a:pt x="3994089" y="1062383"/>
                  </a:lnTo>
                  <a:lnTo>
                    <a:pt x="3944687" y="1079061"/>
                  </a:lnTo>
                  <a:lnTo>
                    <a:pt x="3893010" y="1092033"/>
                  </a:lnTo>
                  <a:lnTo>
                    <a:pt x="3839059" y="1101298"/>
                  </a:lnTo>
                  <a:lnTo>
                    <a:pt x="3782834" y="1106858"/>
                  </a:lnTo>
                  <a:lnTo>
                    <a:pt x="3724335" y="1108711"/>
                  </a:lnTo>
                  <a:lnTo>
                    <a:pt x="3210727" y="1108711"/>
                  </a:lnTo>
                  <a:lnTo>
                    <a:pt x="3210727" y="21984"/>
                  </a:lnTo>
                  <a:close/>
                </a:path>
                <a:path w="5356859" h="1130935">
                  <a:moveTo>
                    <a:pt x="3712205" y="863468"/>
                  </a:moveTo>
                  <a:lnTo>
                    <a:pt x="3765802" y="860299"/>
                  </a:lnTo>
                  <a:lnTo>
                    <a:pt x="3815003" y="850792"/>
                  </a:lnTo>
                  <a:lnTo>
                    <a:pt x="3859806" y="834948"/>
                  </a:lnTo>
                  <a:lnTo>
                    <a:pt x="3900212" y="812766"/>
                  </a:lnTo>
                  <a:lnTo>
                    <a:pt x="3936222" y="784247"/>
                  </a:lnTo>
                  <a:lnTo>
                    <a:pt x="3966788" y="750133"/>
                  </a:lnTo>
                  <a:lnTo>
                    <a:pt x="3990562" y="711167"/>
                  </a:lnTo>
                  <a:lnTo>
                    <a:pt x="4007543" y="667349"/>
                  </a:lnTo>
                  <a:lnTo>
                    <a:pt x="4017732" y="618679"/>
                  </a:lnTo>
                  <a:lnTo>
                    <a:pt x="4021128" y="565158"/>
                  </a:lnTo>
                  <a:lnTo>
                    <a:pt x="4017732" y="511773"/>
                  </a:lnTo>
                  <a:lnTo>
                    <a:pt x="4007543" y="463210"/>
                  </a:lnTo>
                  <a:lnTo>
                    <a:pt x="3990562" y="419468"/>
                  </a:lnTo>
                  <a:lnTo>
                    <a:pt x="3966788" y="380547"/>
                  </a:lnTo>
                  <a:lnTo>
                    <a:pt x="3936222" y="346448"/>
                  </a:lnTo>
                  <a:lnTo>
                    <a:pt x="3900212" y="317929"/>
                  </a:lnTo>
                  <a:lnTo>
                    <a:pt x="3859806" y="295747"/>
                  </a:lnTo>
                  <a:lnTo>
                    <a:pt x="3815003" y="279903"/>
                  </a:lnTo>
                  <a:lnTo>
                    <a:pt x="3765802" y="270396"/>
                  </a:lnTo>
                  <a:lnTo>
                    <a:pt x="3712205" y="267227"/>
                  </a:lnTo>
                  <a:lnTo>
                    <a:pt x="3518133" y="267227"/>
                  </a:lnTo>
                  <a:lnTo>
                    <a:pt x="3518133" y="863468"/>
                  </a:lnTo>
                  <a:lnTo>
                    <a:pt x="3712205" y="863468"/>
                  </a:lnTo>
                  <a:close/>
                </a:path>
                <a:path w="5356859" h="1130935">
                  <a:moveTo>
                    <a:pt x="4874854" y="1130316"/>
                  </a:moveTo>
                  <a:lnTo>
                    <a:pt x="4822394" y="1129013"/>
                  </a:lnTo>
                  <a:lnTo>
                    <a:pt x="4770540" y="1125101"/>
                  </a:lnTo>
                  <a:lnTo>
                    <a:pt x="4719293" y="1118581"/>
                  </a:lnTo>
                  <a:lnTo>
                    <a:pt x="4668653" y="1109454"/>
                  </a:lnTo>
                  <a:lnTo>
                    <a:pt x="4618618" y="1097718"/>
                  </a:lnTo>
                  <a:lnTo>
                    <a:pt x="4559535" y="1080069"/>
                  </a:lnTo>
                  <a:lnTo>
                    <a:pt x="4506231" y="1059719"/>
                  </a:lnTo>
                  <a:lnTo>
                    <a:pt x="4458708" y="1036668"/>
                  </a:lnTo>
                  <a:lnTo>
                    <a:pt x="4416966" y="1010917"/>
                  </a:lnTo>
                  <a:lnTo>
                    <a:pt x="4517792" y="784247"/>
                  </a:lnTo>
                  <a:lnTo>
                    <a:pt x="4555815" y="807156"/>
                  </a:lnTo>
                  <a:lnTo>
                    <a:pt x="4596729" y="827743"/>
                  </a:lnTo>
                  <a:lnTo>
                    <a:pt x="4640532" y="846008"/>
                  </a:lnTo>
                  <a:lnTo>
                    <a:pt x="4687226" y="861951"/>
                  </a:lnTo>
                  <a:lnTo>
                    <a:pt x="4735151" y="874886"/>
                  </a:lnTo>
                  <a:lnTo>
                    <a:pt x="4782651" y="884126"/>
                  </a:lnTo>
                  <a:lnTo>
                    <a:pt x="4829724" y="889669"/>
                  </a:lnTo>
                  <a:lnTo>
                    <a:pt x="4876370" y="891517"/>
                  </a:lnTo>
                  <a:lnTo>
                    <a:pt x="4940095" y="887969"/>
                  </a:lnTo>
                  <a:lnTo>
                    <a:pt x="4989659" y="877326"/>
                  </a:lnTo>
                  <a:lnTo>
                    <a:pt x="5025062" y="859586"/>
                  </a:lnTo>
                  <a:lnTo>
                    <a:pt x="5046304" y="834751"/>
                  </a:lnTo>
                  <a:lnTo>
                    <a:pt x="5053385" y="802820"/>
                  </a:lnTo>
                  <a:lnTo>
                    <a:pt x="5050234" y="781025"/>
                  </a:lnTo>
                  <a:lnTo>
                    <a:pt x="5025027" y="746532"/>
                  </a:lnTo>
                  <a:lnTo>
                    <a:pt x="4973927" y="722344"/>
                  </a:lnTo>
                  <a:lnTo>
                    <a:pt x="4937207" y="710617"/>
                  </a:lnTo>
                  <a:lnTo>
                    <a:pt x="4892811" y="698653"/>
                  </a:lnTo>
                  <a:lnTo>
                    <a:pt x="4840740" y="686453"/>
                  </a:lnTo>
                  <a:lnTo>
                    <a:pt x="4782011" y="672973"/>
                  </a:lnTo>
                  <a:lnTo>
                    <a:pt x="4728258" y="659067"/>
                  </a:lnTo>
                  <a:lnTo>
                    <a:pt x="4679479" y="644734"/>
                  </a:lnTo>
                  <a:lnTo>
                    <a:pt x="4635675" y="629975"/>
                  </a:lnTo>
                  <a:lnTo>
                    <a:pt x="4595994" y="612539"/>
                  </a:lnTo>
                  <a:lnTo>
                    <a:pt x="4559203" y="590554"/>
                  </a:lnTo>
                  <a:lnTo>
                    <a:pt x="4525302" y="564021"/>
                  </a:lnTo>
                  <a:lnTo>
                    <a:pt x="4494291" y="532939"/>
                  </a:lnTo>
                  <a:lnTo>
                    <a:pt x="4468587" y="496503"/>
                  </a:lnTo>
                  <a:lnTo>
                    <a:pt x="4450227" y="454287"/>
                  </a:lnTo>
                  <a:lnTo>
                    <a:pt x="4439211" y="406290"/>
                  </a:lnTo>
                  <a:lnTo>
                    <a:pt x="4435539" y="352513"/>
                  </a:lnTo>
                  <a:lnTo>
                    <a:pt x="4438927" y="304066"/>
                  </a:lnTo>
                  <a:lnTo>
                    <a:pt x="4449090" y="258035"/>
                  </a:lnTo>
                  <a:lnTo>
                    <a:pt x="4466029" y="214421"/>
                  </a:lnTo>
                  <a:lnTo>
                    <a:pt x="4489743" y="173224"/>
                  </a:lnTo>
                  <a:lnTo>
                    <a:pt x="4520351" y="135319"/>
                  </a:lnTo>
                  <a:lnTo>
                    <a:pt x="4557592" y="101584"/>
                  </a:lnTo>
                  <a:lnTo>
                    <a:pt x="4601467" y="72018"/>
                  </a:lnTo>
                  <a:lnTo>
                    <a:pt x="4651974" y="46622"/>
                  </a:lnTo>
                  <a:lnTo>
                    <a:pt x="4697142" y="29838"/>
                  </a:lnTo>
                  <a:lnTo>
                    <a:pt x="4746221" y="16784"/>
                  </a:lnTo>
                  <a:lnTo>
                    <a:pt x="4799211" y="7459"/>
                  </a:lnTo>
                  <a:lnTo>
                    <a:pt x="4856114" y="1864"/>
                  </a:lnTo>
                  <a:lnTo>
                    <a:pt x="4916928" y="0"/>
                  </a:lnTo>
                  <a:lnTo>
                    <a:pt x="4970350" y="1516"/>
                  </a:lnTo>
                  <a:lnTo>
                    <a:pt x="5023345" y="6064"/>
                  </a:lnTo>
                  <a:lnTo>
                    <a:pt x="5075914" y="13645"/>
                  </a:lnTo>
                  <a:lnTo>
                    <a:pt x="5128057" y="24258"/>
                  </a:lnTo>
                  <a:lnTo>
                    <a:pt x="5178447" y="37620"/>
                  </a:lnTo>
                  <a:lnTo>
                    <a:pt x="5225756" y="53824"/>
                  </a:lnTo>
                  <a:lnTo>
                    <a:pt x="5269986" y="72871"/>
                  </a:lnTo>
                  <a:lnTo>
                    <a:pt x="5311136" y="94761"/>
                  </a:lnTo>
                  <a:lnTo>
                    <a:pt x="5216375" y="322947"/>
                  </a:lnTo>
                  <a:lnTo>
                    <a:pt x="5164951" y="297351"/>
                  </a:lnTo>
                  <a:lnTo>
                    <a:pt x="5114032" y="276409"/>
                  </a:lnTo>
                  <a:lnTo>
                    <a:pt x="5063619" y="260120"/>
                  </a:lnTo>
                  <a:lnTo>
                    <a:pt x="5013711" y="248486"/>
                  </a:lnTo>
                  <a:lnTo>
                    <a:pt x="4964309" y="241505"/>
                  </a:lnTo>
                  <a:lnTo>
                    <a:pt x="4915412" y="239178"/>
                  </a:lnTo>
                  <a:lnTo>
                    <a:pt x="4872651" y="240884"/>
                  </a:lnTo>
                  <a:lnTo>
                    <a:pt x="4805749" y="254529"/>
                  </a:lnTo>
                  <a:lnTo>
                    <a:pt x="4763367" y="281110"/>
                  </a:lnTo>
                  <a:lnTo>
                    <a:pt x="4742519" y="316361"/>
                  </a:lnTo>
                  <a:lnTo>
                    <a:pt x="4739913" y="336972"/>
                  </a:lnTo>
                  <a:lnTo>
                    <a:pt x="4743017" y="357417"/>
                  </a:lnTo>
                  <a:lnTo>
                    <a:pt x="4767844" y="390204"/>
                  </a:lnTo>
                  <a:lnTo>
                    <a:pt x="4818186" y="413445"/>
                  </a:lnTo>
                  <a:lnTo>
                    <a:pt x="4898165" y="435808"/>
                  </a:lnTo>
                  <a:lnTo>
                    <a:pt x="4949526" y="447274"/>
                  </a:lnTo>
                  <a:lnTo>
                    <a:pt x="5009013" y="460778"/>
                  </a:lnTo>
                  <a:lnTo>
                    <a:pt x="5063145" y="474755"/>
                  </a:lnTo>
                  <a:lnTo>
                    <a:pt x="5111924" y="489207"/>
                  </a:lnTo>
                  <a:lnTo>
                    <a:pt x="5155348" y="504131"/>
                  </a:lnTo>
                  <a:lnTo>
                    <a:pt x="5194722" y="521378"/>
                  </a:lnTo>
                  <a:lnTo>
                    <a:pt x="5231347" y="543173"/>
                  </a:lnTo>
                  <a:lnTo>
                    <a:pt x="5265224" y="569517"/>
                  </a:lnTo>
                  <a:lnTo>
                    <a:pt x="5296354" y="600409"/>
                  </a:lnTo>
                  <a:lnTo>
                    <a:pt x="5322555" y="636348"/>
                  </a:lnTo>
                  <a:lnTo>
                    <a:pt x="5341271" y="678209"/>
                  </a:lnTo>
                  <a:lnTo>
                    <a:pt x="5352500" y="725992"/>
                  </a:lnTo>
                  <a:lnTo>
                    <a:pt x="5356243" y="779698"/>
                  </a:lnTo>
                  <a:lnTo>
                    <a:pt x="5352832" y="827435"/>
                  </a:lnTo>
                  <a:lnTo>
                    <a:pt x="5342597" y="872849"/>
                  </a:lnTo>
                  <a:lnTo>
                    <a:pt x="5325540" y="915942"/>
                  </a:lnTo>
                  <a:lnTo>
                    <a:pt x="5301660" y="956713"/>
                  </a:lnTo>
                  <a:lnTo>
                    <a:pt x="5271147" y="994168"/>
                  </a:lnTo>
                  <a:lnTo>
                    <a:pt x="5233811" y="1027690"/>
                  </a:lnTo>
                  <a:lnTo>
                    <a:pt x="5189652" y="1057279"/>
                  </a:lnTo>
                  <a:lnTo>
                    <a:pt x="5138670" y="1082936"/>
                  </a:lnTo>
                  <a:lnTo>
                    <a:pt x="5093427" y="1099993"/>
                  </a:lnTo>
                  <a:lnTo>
                    <a:pt x="5044424" y="1113259"/>
                  </a:lnTo>
                  <a:lnTo>
                    <a:pt x="4991661" y="1122736"/>
                  </a:lnTo>
                  <a:lnTo>
                    <a:pt x="4935137" y="1128421"/>
                  </a:lnTo>
                  <a:lnTo>
                    <a:pt x="4874854" y="1130316"/>
                  </a:lnTo>
                  <a:close/>
                </a:path>
              </a:pathLst>
            </a:custGeom>
            <a:ln w="58224">
              <a:solidFill>
                <a:srgbClr val="59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8819" y="1496552"/>
            <a:ext cx="14012544" cy="18884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413500" algn="l"/>
              </a:tabLst>
            </a:pPr>
            <a:r>
              <a:rPr sz="12200" spc="-280" dirty="0">
                <a:solidFill>
                  <a:srgbClr val="AC937E"/>
                </a:solidFill>
                <a:latin typeface="Verdana"/>
                <a:cs typeface="Verdana"/>
              </a:rPr>
              <a:t>LEADS</a:t>
            </a:r>
            <a:r>
              <a:rPr sz="12200" dirty="0">
                <a:solidFill>
                  <a:srgbClr val="AC937E"/>
                </a:solidFill>
                <a:latin typeface="Verdana"/>
                <a:cs typeface="Verdana"/>
              </a:rPr>
              <a:t>	</a:t>
            </a:r>
            <a:r>
              <a:rPr sz="12200" spc="-700" dirty="0">
                <a:solidFill>
                  <a:srgbClr val="AC937E"/>
                </a:solidFill>
                <a:latin typeface="Verdana"/>
                <a:cs typeface="Verdana"/>
              </a:rPr>
              <a:t>SCORING</a:t>
            </a:r>
            <a:endParaRPr sz="122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16595" y="1884497"/>
            <a:ext cx="7491730" cy="1130935"/>
          </a:xfrm>
          <a:custGeom>
            <a:avLst/>
            <a:gdLst/>
            <a:ahLst/>
            <a:cxnLst/>
            <a:rect l="l" t="t" r="r" b="b"/>
            <a:pathLst>
              <a:path w="7491730" h="1130935">
                <a:moveTo>
                  <a:pt x="457888" y="1130316"/>
                </a:moveTo>
                <a:lnTo>
                  <a:pt x="405428" y="1129013"/>
                </a:lnTo>
                <a:lnTo>
                  <a:pt x="353574" y="1125101"/>
                </a:lnTo>
                <a:lnTo>
                  <a:pt x="302327" y="1118581"/>
                </a:lnTo>
                <a:lnTo>
                  <a:pt x="251687" y="1109454"/>
                </a:lnTo>
                <a:lnTo>
                  <a:pt x="201652" y="1097718"/>
                </a:lnTo>
                <a:lnTo>
                  <a:pt x="142568" y="1080069"/>
                </a:lnTo>
                <a:lnTo>
                  <a:pt x="89265" y="1059719"/>
                </a:lnTo>
                <a:lnTo>
                  <a:pt x="41742" y="1036668"/>
                </a:lnTo>
                <a:lnTo>
                  <a:pt x="0" y="1010917"/>
                </a:lnTo>
                <a:lnTo>
                  <a:pt x="100826" y="784247"/>
                </a:lnTo>
                <a:lnTo>
                  <a:pt x="138849" y="807156"/>
                </a:lnTo>
                <a:lnTo>
                  <a:pt x="179763" y="827743"/>
                </a:lnTo>
                <a:lnTo>
                  <a:pt x="223566" y="846008"/>
                </a:lnTo>
                <a:lnTo>
                  <a:pt x="270260" y="861951"/>
                </a:lnTo>
                <a:lnTo>
                  <a:pt x="318185" y="874886"/>
                </a:lnTo>
                <a:lnTo>
                  <a:pt x="365685" y="884126"/>
                </a:lnTo>
                <a:lnTo>
                  <a:pt x="412758" y="889669"/>
                </a:lnTo>
                <a:lnTo>
                  <a:pt x="459404" y="891517"/>
                </a:lnTo>
                <a:lnTo>
                  <a:pt x="523129" y="887969"/>
                </a:lnTo>
                <a:lnTo>
                  <a:pt x="572693" y="877326"/>
                </a:lnTo>
                <a:lnTo>
                  <a:pt x="608096" y="859586"/>
                </a:lnTo>
                <a:lnTo>
                  <a:pt x="629338" y="834751"/>
                </a:lnTo>
                <a:lnTo>
                  <a:pt x="636419" y="802820"/>
                </a:lnTo>
                <a:lnTo>
                  <a:pt x="633268" y="781025"/>
                </a:lnTo>
                <a:lnTo>
                  <a:pt x="608061" y="746532"/>
                </a:lnTo>
                <a:lnTo>
                  <a:pt x="556961" y="722344"/>
                </a:lnTo>
                <a:lnTo>
                  <a:pt x="520241" y="710617"/>
                </a:lnTo>
                <a:lnTo>
                  <a:pt x="475845" y="698653"/>
                </a:lnTo>
                <a:lnTo>
                  <a:pt x="423774" y="686453"/>
                </a:lnTo>
                <a:lnTo>
                  <a:pt x="365045" y="672973"/>
                </a:lnTo>
                <a:lnTo>
                  <a:pt x="311292" y="659067"/>
                </a:lnTo>
                <a:lnTo>
                  <a:pt x="262513" y="644734"/>
                </a:lnTo>
                <a:lnTo>
                  <a:pt x="218709" y="629975"/>
                </a:lnTo>
                <a:lnTo>
                  <a:pt x="179028" y="612539"/>
                </a:lnTo>
                <a:lnTo>
                  <a:pt x="142237" y="590554"/>
                </a:lnTo>
                <a:lnTo>
                  <a:pt x="108336" y="564021"/>
                </a:lnTo>
                <a:lnTo>
                  <a:pt x="77325" y="532939"/>
                </a:lnTo>
                <a:lnTo>
                  <a:pt x="51621" y="496503"/>
                </a:lnTo>
                <a:lnTo>
                  <a:pt x="33261" y="454287"/>
                </a:lnTo>
                <a:lnTo>
                  <a:pt x="22245" y="406290"/>
                </a:lnTo>
                <a:lnTo>
                  <a:pt x="18573" y="352513"/>
                </a:lnTo>
                <a:lnTo>
                  <a:pt x="21961" y="304066"/>
                </a:lnTo>
                <a:lnTo>
                  <a:pt x="32124" y="258035"/>
                </a:lnTo>
                <a:lnTo>
                  <a:pt x="49062" y="214421"/>
                </a:lnTo>
                <a:lnTo>
                  <a:pt x="72776" y="173224"/>
                </a:lnTo>
                <a:lnTo>
                  <a:pt x="103385" y="135319"/>
                </a:lnTo>
                <a:lnTo>
                  <a:pt x="140626" y="101584"/>
                </a:lnTo>
                <a:lnTo>
                  <a:pt x="184501" y="72018"/>
                </a:lnTo>
                <a:lnTo>
                  <a:pt x="235008" y="46622"/>
                </a:lnTo>
                <a:lnTo>
                  <a:pt x="280176" y="29838"/>
                </a:lnTo>
                <a:lnTo>
                  <a:pt x="329255" y="16784"/>
                </a:lnTo>
                <a:lnTo>
                  <a:pt x="382245" y="7459"/>
                </a:lnTo>
                <a:lnTo>
                  <a:pt x="439148" y="1864"/>
                </a:lnTo>
                <a:lnTo>
                  <a:pt x="499962" y="0"/>
                </a:lnTo>
                <a:lnTo>
                  <a:pt x="553384" y="1516"/>
                </a:lnTo>
                <a:lnTo>
                  <a:pt x="606379" y="6064"/>
                </a:lnTo>
                <a:lnTo>
                  <a:pt x="658948" y="13645"/>
                </a:lnTo>
                <a:lnTo>
                  <a:pt x="711091" y="24258"/>
                </a:lnTo>
                <a:lnTo>
                  <a:pt x="761481" y="37620"/>
                </a:lnTo>
                <a:lnTo>
                  <a:pt x="808790" y="53824"/>
                </a:lnTo>
                <a:lnTo>
                  <a:pt x="853020" y="72871"/>
                </a:lnTo>
                <a:lnTo>
                  <a:pt x="894170" y="94761"/>
                </a:lnTo>
                <a:lnTo>
                  <a:pt x="799409" y="322947"/>
                </a:lnTo>
                <a:lnTo>
                  <a:pt x="747985" y="297351"/>
                </a:lnTo>
                <a:lnTo>
                  <a:pt x="697066" y="276409"/>
                </a:lnTo>
                <a:lnTo>
                  <a:pt x="646653" y="260120"/>
                </a:lnTo>
                <a:lnTo>
                  <a:pt x="596745" y="248486"/>
                </a:lnTo>
                <a:lnTo>
                  <a:pt x="547343" y="241505"/>
                </a:lnTo>
                <a:lnTo>
                  <a:pt x="498446" y="239178"/>
                </a:lnTo>
                <a:lnTo>
                  <a:pt x="455685" y="240884"/>
                </a:lnTo>
                <a:lnTo>
                  <a:pt x="388783" y="254529"/>
                </a:lnTo>
                <a:lnTo>
                  <a:pt x="346401" y="281110"/>
                </a:lnTo>
                <a:lnTo>
                  <a:pt x="325553" y="316361"/>
                </a:lnTo>
                <a:lnTo>
                  <a:pt x="322947" y="336972"/>
                </a:lnTo>
                <a:lnTo>
                  <a:pt x="326051" y="357417"/>
                </a:lnTo>
                <a:lnTo>
                  <a:pt x="350878" y="390204"/>
                </a:lnTo>
                <a:lnTo>
                  <a:pt x="401220" y="413445"/>
                </a:lnTo>
                <a:lnTo>
                  <a:pt x="481199" y="435808"/>
                </a:lnTo>
                <a:lnTo>
                  <a:pt x="532560" y="447274"/>
                </a:lnTo>
                <a:lnTo>
                  <a:pt x="592047" y="460778"/>
                </a:lnTo>
                <a:lnTo>
                  <a:pt x="646179" y="474755"/>
                </a:lnTo>
                <a:lnTo>
                  <a:pt x="694958" y="489207"/>
                </a:lnTo>
                <a:lnTo>
                  <a:pt x="738382" y="504131"/>
                </a:lnTo>
                <a:lnTo>
                  <a:pt x="777756" y="521378"/>
                </a:lnTo>
                <a:lnTo>
                  <a:pt x="814381" y="543173"/>
                </a:lnTo>
                <a:lnTo>
                  <a:pt x="848258" y="569517"/>
                </a:lnTo>
                <a:lnTo>
                  <a:pt x="879388" y="600409"/>
                </a:lnTo>
                <a:lnTo>
                  <a:pt x="905589" y="636348"/>
                </a:lnTo>
                <a:lnTo>
                  <a:pt x="924305" y="678209"/>
                </a:lnTo>
                <a:lnTo>
                  <a:pt x="935534" y="725992"/>
                </a:lnTo>
                <a:lnTo>
                  <a:pt x="939277" y="779698"/>
                </a:lnTo>
                <a:lnTo>
                  <a:pt x="935866" y="827435"/>
                </a:lnTo>
                <a:lnTo>
                  <a:pt x="925631" y="872849"/>
                </a:lnTo>
                <a:lnTo>
                  <a:pt x="908574" y="915942"/>
                </a:lnTo>
                <a:lnTo>
                  <a:pt x="884694" y="956713"/>
                </a:lnTo>
                <a:lnTo>
                  <a:pt x="854181" y="994168"/>
                </a:lnTo>
                <a:lnTo>
                  <a:pt x="816845" y="1027690"/>
                </a:lnTo>
                <a:lnTo>
                  <a:pt x="772686" y="1057279"/>
                </a:lnTo>
                <a:lnTo>
                  <a:pt x="721704" y="1082936"/>
                </a:lnTo>
                <a:lnTo>
                  <a:pt x="676461" y="1099993"/>
                </a:lnTo>
                <a:lnTo>
                  <a:pt x="627458" y="1113259"/>
                </a:lnTo>
                <a:lnTo>
                  <a:pt x="574695" y="1122736"/>
                </a:lnTo>
                <a:lnTo>
                  <a:pt x="518171" y="1128421"/>
                </a:lnTo>
                <a:lnTo>
                  <a:pt x="457888" y="1130316"/>
                </a:lnTo>
                <a:close/>
              </a:path>
              <a:path w="7491730" h="1130935">
                <a:moveTo>
                  <a:pt x="1622362" y="1130316"/>
                </a:moveTo>
                <a:lnTo>
                  <a:pt x="1566463" y="1128316"/>
                </a:lnTo>
                <a:lnTo>
                  <a:pt x="1512481" y="1122314"/>
                </a:lnTo>
                <a:lnTo>
                  <a:pt x="1460414" y="1112312"/>
                </a:lnTo>
                <a:lnTo>
                  <a:pt x="1410264" y="1098308"/>
                </a:lnTo>
                <a:lnTo>
                  <a:pt x="1362031" y="1080303"/>
                </a:lnTo>
                <a:lnTo>
                  <a:pt x="1315713" y="1058298"/>
                </a:lnTo>
                <a:lnTo>
                  <a:pt x="1272091" y="1032596"/>
                </a:lnTo>
                <a:lnTo>
                  <a:pt x="1231691" y="1003757"/>
                </a:lnTo>
                <a:lnTo>
                  <a:pt x="1194513" y="971780"/>
                </a:lnTo>
                <a:lnTo>
                  <a:pt x="1160557" y="936666"/>
                </a:lnTo>
                <a:lnTo>
                  <a:pt x="1129823" y="898414"/>
                </a:lnTo>
                <a:lnTo>
                  <a:pt x="1102310" y="857024"/>
                </a:lnTo>
                <a:lnTo>
                  <a:pt x="1078567" y="813118"/>
                </a:lnTo>
                <a:lnTo>
                  <a:pt x="1059141" y="767316"/>
                </a:lnTo>
                <a:lnTo>
                  <a:pt x="1044032" y="719619"/>
                </a:lnTo>
                <a:lnTo>
                  <a:pt x="1033239" y="670028"/>
                </a:lnTo>
                <a:lnTo>
                  <a:pt x="1026764" y="618540"/>
                </a:lnTo>
                <a:lnTo>
                  <a:pt x="1024605" y="565158"/>
                </a:lnTo>
                <a:lnTo>
                  <a:pt x="1026764" y="511776"/>
                </a:lnTo>
                <a:lnTo>
                  <a:pt x="1033239" y="460288"/>
                </a:lnTo>
                <a:lnTo>
                  <a:pt x="1044032" y="410696"/>
                </a:lnTo>
                <a:lnTo>
                  <a:pt x="1059141" y="363000"/>
                </a:lnTo>
                <a:lnTo>
                  <a:pt x="1078567" y="317198"/>
                </a:lnTo>
                <a:lnTo>
                  <a:pt x="1102310" y="273292"/>
                </a:lnTo>
                <a:lnTo>
                  <a:pt x="1129823" y="231913"/>
                </a:lnTo>
                <a:lnTo>
                  <a:pt x="1160557" y="193692"/>
                </a:lnTo>
                <a:lnTo>
                  <a:pt x="1194513" y="158630"/>
                </a:lnTo>
                <a:lnTo>
                  <a:pt x="1231691" y="126727"/>
                </a:lnTo>
                <a:lnTo>
                  <a:pt x="1272091" y="97983"/>
                </a:lnTo>
                <a:lnTo>
                  <a:pt x="1315713" y="72397"/>
                </a:lnTo>
                <a:lnTo>
                  <a:pt x="1362031" y="50276"/>
                </a:lnTo>
                <a:lnTo>
                  <a:pt x="1410264" y="32176"/>
                </a:lnTo>
                <a:lnTo>
                  <a:pt x="1460414" y="18099"/>
                </a:lnTo>
                <a:lnTo>
                  <a:pt x="1512481" y="8044"/>
                </a:lnTo>
                <a:lnTo>
                  <a:pt x="1566463" y="2011"/>
                </a:lnTo>
                <a:lnTo>
                  <a:pt x="1622362" y="0"/>
                </a:lnTo>
                <a:lnTo>
                  <a:pt x="1680766" y="2122"/>
                </a:lnTo>
                <a:lnTo>
                  <a:pt x="1736804" y="8490"/>
                </a:lnTo>
                <a:lnTo>
                  <a:pt x="1790477" y="19103"/>
                </a:lnTo>
                <a:lnTo>
                  <a:pt x="1841785" y="33962"/>
                </a:lnTo>
                <a:lnTo>
                  <a:pt x="1890727" y="53066"/>
                </a:lnTo>
                <a:lnTo>
                  <a:pt x="1937016" y="76006"/>
                </a:lnTo>
                <a:lnTo>
                  <a:pt x="1980061" y="102676"/>
                </a:lnTo>
                <a:lnTo>
                  <a:pt x="2019861" y="133075"/>
                </a:lnTo>
                <a:lnTo>
                  <a:pt x="2056416" y="167205"/>
                </a:lnTo>
                <a:lnTo>
                  <a:pt x="2089726" y="205064"/>
                </a:lnTo>
                <a:lnTo>
                  <a:pt x="1894138" y="382078"/>
                </a:lnTo>
                <a:lnTo>
                  <a:pt x="1857645" y="343163"/>
                </a:lnTo>
                <a:lnTo>
                  <a:pt x="1818666" y="311323"/>
                </a:lnTo>
                <a:lnTo>
                  <a:pt x="1777203" y="286559"/>
                </a:lnTo>
                <a:lnTo>
                  <a:pt x="1733254" y="268870"/>
                </a:lnTo>
                <a:lnTo>
                  <a:pt x="1686821" y="258257"/>
                </a:lnTo>
                <a:lnTo>
                  <a:pt x="1637903" y="254719"/>
                </a:lnTo>
                <a:lnTo>
                  <a:pt x="1594929" y="257159"/>
                </a:lnTo>
                <a:lnTo>
                  <a:pt x="1554323" y="264479"/>
                </a:lnTo>
                <a:lnTo>
                  <a:pt x="1516087" y="276680"/>
                </a:lnTo>
                <a:lnTo>
                  <a:pt x="1480220" y="293761"/>
                </a:lnTo>
                <a:lnTo>
                  <a:pt x="1447645" y="315106"/>
                </a:lnTo>
                <a:lnTo>
                  <a:pt x="1418909" y="340478"/>
                </a:lnTo>
                <a:lnTo>
                  <a:pt x="1394010" y="369878"/>
                </a:lnTo>
                <a:lnTo>
                  <a:pt x="1372949" y="403305"/>
                </a:lnTo>
                <a:lnTo>
                  <a:pt x="1356366" y="439859"/>
                </a:lnTo>
                <a:lnTo>
                  <a:pt x="1344521" y="479020"/>
                </a:lnTo>
                <a:lnTo>
                  <a:pt x="1337414" y="520786"/>
                </a:lnTo>
                <a:lnTo>
                  <a:pt x="1335045" y="565158"/>
                </a:lnTo>
                <a:lnTo>
                  <a:pt x="1337414" y="609720"/>
                </a:lnTo>
                <a:lnTo>
                  <a:pt x="1344521" y="651675"/>
                </a:lnTo>
                <a:lnTo>
                  <a:pt x="1356366" y="691025"/>
                </a:lnTo>
                <a:lnTo>
                  <a:pt x="1372949" y="727769"/>
                </a:lnTo>
                <a:lnTo>
                  <a:pt x="1394010" y="761054"/>
                </a:lnTo>
                <a:lnTo>
                  <a:pt x="1418909" y="790406"/>
                </a:lnTo>
                <a:lnTo>
                  <a:pt x="1447645" y="815826"/>
                </a:lnTo>
                <a:lnTo>
                  <a:pt x="1480220" y="837313"/>
                </a:lnTo>
                <a:lnTo>
                  <a:pt x="1516087" y="854228"/>
                </a:lnTo>
                <a:lnTo>
                  <a:pt x="1554323" y="866311"/>
                </a:lnTo>
                <a:lnTo>
                  <a:pt x="1594929" y="873560"/>
                </a:lnTo>
                <a:lnTo>
                  <a:pt x="1637903" y="875976"/>
                </a:lnTo>
                <a:lnTo>
                  <a:pt x="1686821" y="872438"/>
                </a:lnTo>
                <a:lnTo>
                  <a:pt x="1733254" y="861825"/>
                </a:lnTo>
                <a:lnTo>
                  <a:pt x="1777203" y="844136"/>
                </a:lnTo>
                <a:lnTo>
                  <a:pt x="1818666" y="819372"/>
                </a:lnTo>
                <a:lnTo>
                  <a:pt x="1857645" y="787532"/>
                </a:lnTo>
                <a:lnTo>
                  <a:pt x="1894138" y="748617"/>
                </a:lnTo>
                <a:lnTo>
                  <a:pt x="2089726" y="925631"/>
                </a:lnTo>
                <a:lnTo>
                  <a:pt x="2056416" y="963490"/>
                </a:lnTo>
                <a:lnTo>
                  <a:pt x="2019861" y="997620"/>
                </a:lnTo>
                <a:lnTo>
                  <a:pt x="1980061" y="1028019"/>
                </a:lnTo>
                <a:lnTo>
                  <a:pt x="1937016" y="1054689"/>
                </a:lnTo>
                <a:lnTo>
                  <a:pt x="1890727" y="1077629"/>
                </a:lnTo>
                <a:lnTo>
                  <a:pt x="1841785" y="1096596"/>
                </a:lnTo>
                <a:lnTo>
                  <a:pt x="1790477" y="1111349"/>
                </a:lnTo>
                <a:lnTo>
                  <a:pt x="1736804" y="1121886"/>
                </a:lnTo>
                <a:lnTo>
                  <a:pt x="1680766" y="1128209"/>
                </a:lnTo>
                <a:lnTo>
                  <a:pt x="1622362" y="1130316"/>
                </a:lnTo>
                <a:close/>
              </a:path>
              <a:path w="7491730" h="1130935">
                <a:moveTo>
                  <a:pt x="2774607" y="1130316"/>
                </a:moveTo>
                <a:lnTo>
                  <a:pt x="2718087" y="1128295"/>
                </a:lnTo>
                <a:lnTo>
                  <a:pt x="2663504" y="1122230"/>
                </a:lnTo>
                <a:lnTo>
                  <a:pt x="2610858" y="1112122"/>
                </a:lnTo>
                <a:lnTo>
                  <a:pt x="2560150" y="1097971"/>
                </a:lnTo>
                <a:lnTo>
                  <a:pt x="2511380" y="1079777"/>
                </a:lnTo>
                <a:lnTo>
                  <a:pt x="2464547" y="1057540"/>
                </a:lnTo>
                <a:lnTo>
                  <a:pt x="2420440" y="1031606"/>
                </a:lnTo>
                <a:lnTo>
                  <a:pt x="2379598" y="1002578"/>
                </a:lnTo>
                <a:lnTo>
                  <a:pt x="2342020" y="970454"/>
                </a:lnTo>
                <a:lnTo>
                  <a:pt x="2307706" y="935234"/>
                </a:lnTo>
                <a:lnTo>
                  <a:pt x="2276655" y="896919"/>
                </a:lnTo>
                <a:lnTo>
                  <a:pt x="2248869" y="855508"/>
                </a:lnTo>
                <a:lnTo>
                  <a:pt x="2224894" y="811644"/>
                </a:lnTo>
                <a:lnTo>
                  <a:pt x="2205279" y="765968"/>
                </a:lnTo>
                <a:lnTo>
                  <a:pt x="2190022" y="718482"/>
                </a:lnTo>
                <a:lnTo>
                  <a:pt x="2179124" y="669185"/>
                </a:lnTo>
                <a:lnTo>
                  <a:pt x="2172586" y="618077"/>
                </a:lnTo>
                <a:lnTo>
                  <a:pt x="2170406" y="565158"/>
                </a:lnTo>
                <a:lnTo>
                  <a:pt x="2172586" y="512239"/>
                </a:lnTo>
                <a:lnTo>
                  <a:pt x="2179124" y="461131"/>
                </a:lnTo>
                <a:lnTo>
                  <a:pt x="2190022" y="411834"/>
                </a:lnTo>
                <a:lnTo>
                  <a:pt x="2205279" y="364348"/>
                </a:lnTo>
                <a:lnTo>
                  <a:pt x="2224894" y="318672"/>
                </a:lnTo>
                <a:lnTo>
                  <a:pt x="2248869" y="274808"/>
                </a:lnTo>
                <a:lnTo>
                  <a:pt x="2276655" y="233408"/>
                </a:lnTo>
                <a:lnTo>
                  <a:pt x="2307706" y="195124"/>
                </a:lnTo>
                <a:lnTo>
                  <a:pt x="2342020" y="159957"/>
                </a:lnTo>
                <a:lnTo>
                  <a:pt x="2379598" y="127907"/>
                </a:lnTo>
                <a:lnTo>
                  <a:pt x="2420440" y="98973"/>
                </a:lnTo>
                <a:lnTo>
                  <a:pt x="2464547" y="73155"/>
                </a:lnTo>
                <a:lnTo>
                  <a:pt x="2511380" y="50802"/>
                </a:lnTo>
                <a:lnTo>
                  <a:pt x="2560150" y="32513"/>
                </a:lnTo>
                <a:lnTo>
                  <a:pt x="2610858" y="18288"/>
                </a:lnTo>
                <a:lnTo>
                  <a:pt x="2663504" y="8128"/>
                </a:lnTo>
                <a:lnTo>
                  <a:pt x="2718087" y="2032"/>
                </a:lnTo>
                <a:lnTo>
                  <a:pt x="2774607" y="0"/>
                </a:lnTo>
                <a:lnTo>
                  <a:pt x="2831000" y="2032"/>
                </a:lnTo>
                <a:lnTo>
                  <a:pt x="2885457" y="8128"/>
                </a:lnTo>
                <a:lnTo>
                  <a:pt x="2937975" y="18288"/>
                </a:lnTo>
                <a:lnTo>
                  <a:pt x="2988557" y="32513"/>
                </a:lnTo>
                <a:lnTo>
                  <a:pt x="3037202" y="50802"/>
                </a:lnTo>
                <a:lnTo>
                  <a:pt x="3083909" y="73155"/>
                </a:lnTo>
                <a:lnTo>
                  <a:pt x="3128131" y="98973"/>
                </a:lnTo>
                <a:lnTo>
                  <a:pt x="3169068" y="127907"/>
                </a:lnTo>
                <a:lnTo>
                  <a:pt x="3206720" y="159957"/>
                </a:lnTo>
                <a:lnTo>
                  <a:pt x="3241087" y="195124"/>
                </a:lnTo>
                <a:lnTo>
                  <a:pt x="3272169" y="233408"/>
                </a:lnTo>
                <a:lnTo>
                  <a:pt x="3299965" y="274808"/>
                </a:lnTo>
                <a:lnTo>
                  <a:pt x="3323940" y="318672"/>
                </a:lnTo>
                <a:lnTo>
                  <a:pt x="3343556" y="364348"/>
                </a:lnTo>
                <a:lnTo>
                  <a:pt x="3358812" y="411834"/>
                </a:lnTo>
                <a:lnTo>
                  <a:pt x="3369710" y="461131"/>
                </a:lnTo>
                <a:lnTo>
                  <a:pt x="3376248" y="512239"/>
                </a:lnTo>
                <a:lnTo>
                  <a:pt x="3378428" y="565158"/>
                </a:lnTo>
                <a:lnTo>
                  <a:pt x="3376248" y="618077"/>
                </a:lnTo>
                <a:lnTo>
                  <a:pt x="3369710" y="669185"/>
                </a:lnTo>
                <a:lnTo>
                  <a:pt x="3358812" y="718482"/>
                </a:lnTo>
                <a:lnTo>
                  <a:pt x="3343556" y="765968"/>
                </a:lnTo>
                <a:lnTo>
                  <a:pt x="3323940" y="811644"/>
                </a:lnTo>
                <a:lnTo>
                  <a:pt x="3299965" y="855508"/>
                </a:lnTo>
                <a:lnTo>
                  <a:pt x="3272169" y="896919"/>
                </a:lnTo>
                <a:lnTo>
                  <a:pt x="3241087" y="935234"/>
                </a:lnTo>
                <a:lnTo>
                  <a:pt x="3206720" y="970454"/>
                </a:lnTo>
                <a:lnTo>
                  <a:pt x="3169068" y="1002578"/>
                </a:lnTo>
                <a:lnTo>
                  <a:pt x="3128131" y="1031606"/>
                </a:lnTo>
                <a:lnTo>
                  <a:pt x="3083909" y="1057540"/>
                </a:lnTo>
                <a:lnTo>
                  <a:pt x="3037202" y="1079777"/>
                </a:lnTo>
                <a:lnTo>
                  <a:pt x="2988557" y="1097971"/>
                </a:lnTo>
                <a:lnTo>
                  <a:pt x="2937975" y="1112122"/>
                </a:lnTo>
                <a:lnTo>
                  <a:pt x="2885457" y="1122230"/>
                </a:lnTo>
                <a:lnTo>
                  <a:pt x="2831000" y="1128295"/>
                </a:lnTo>
                <a:lnTo>
                  <a:pt x="2774607" y="1130316"/>
                </a:lnTo>
                <a:close/>
              </a:path>
              <a:path w="7491730" h="1130935">
                <a:moveTo>
                  <a:pt x="2774607" y="875976"/>
                </a:moveTo>
                <a:lnTo>
                  <a:pt x="2814762" y="873560"/>
                </a:lnTo>
                <a:lnTo>
                  <a:pt x="2852974" y="866311"/>
                </a:lnTo>
                <a:lnTo>
                  <a:pt x="2889244" y="854228"/>
                </a:lnTo>
                <a:lnTo>
                  <a:pt x="2923572" y="837313"/>
                </a:lnTo>
                <a:lnTo>
                  <a:pt x="2955175" y="815826"/>
                </a:lnTo>
                <a:lnTo>
                  <a:pt x="3007863" y="761054"/>
                </a:lnTo>
                <a:lnTo>
                  <a:pt x="3028947" y="727769"/>
                </a:lnTo>
                <a:lnTo>
                  <a:pt x="3046028" y="691025"/>
                </a:lnTo>
                <a:lnTo>
                  <a:pt x="3058228" y="651675"/>
                </a:lnTo>
                <a:lnTo>
                  <a:pt x="3065549" y="609720"/>
                </a:lnTo>
                <a:lnTo>
                  <a:pt x="3067989" y="565158"/>
                </a:lnTo>
                <a:lnTo>
                  <a:pt x="3065549" y="520786"/>
                </a:lnTo>
                <a:lnTo>
                  <a:pt x="3058228" y="479020"/>
                </a:lnTo>
                <a:lnTo>
                  <a:pt x="3046028" y="439859"/>
                </a:lnTo>
                <a:lnTo>
                  <a:pt x="3028947" y="403305"/>
                </a:lnTo>
                <a:lnTo>
                  <a:pt x="3007863" y="369878"/>
                </a:lnTo>
                <a:lnTo>
                  <a:pt x="2983272" y="340478"/>
                </a:lnTo>
                <a:lnTo>
                  <a:pt x="2923572" y="293761"/>
                </a:lnTo>
                <a:lnTo>
                  <a:pt x="2889244" y="276680"/>
                </a:lnTo>
                <a:lnTo>
                  <a:pt x="2852974" y="264479"/>
                </a:lnTo>
                <a:lnTo>
                  <a:pt x="2814762" y="257159"/>
                </a:lnTo>
                <a:lnTo>
                  <a:pt x="2774607" y="254719"/>
                </a:lnTo>
                <a:lnTo>
                  <a:pt x="2734428" y="257159"/>
                </a:lnTo>
                <a:lnTo>
                  <a:pt x="2696144" y="264479"/>
                </a:lnTo>
                <a:lnTo>
                  <a:pt x="2659756" y="276680"/>
                </a:lnTo>
                <a:lnTo>
                  <a:pt x="2625262" y="293761"/>
                </a:lnTo>
                <a:lnTo>
                  <a:pt x="2593635" y="315106"/>
                </a:lnTo>
                <a:lnTo>
                  <a:pt x="2540758" y="369878"/>
                </a:lnTo>
                <a:lnTo>
                  <a:pt x="2519508" y="403305"/>
                </a:lnTo>
                <a:lnTo>
                  <a:pt x="2502593" y="439859"/>
                </a:lnTo>
                <a:lnTo>
                  <a:pt x="2490511" y="479020"/>
                </a:lnTo>
                <a:lnTo>
                  <a:pt x="2483262" y="520786"/>
                </a:lnTo>
                <a:lnTo>
                  <a:pt x="2480846" y="565158"/>
                </a:lnTo>
                <a:lnTo>
                  <a:pt x="2483262" y="609720"/>
                </a:lnTo>
                <a:lnTo>
                  <a:pt x="2490511" y="651675"/>
                </a:lnTo>
                <a:lnTo>
                  <a:pt x="2502593" y="691025"/>
                </a:lnTo>
                <a:lnTo>
                  <a:pt x="2519508" y="727769"/>
                </a:lnTo>
                <a:lnTo>
                  <a:pt x="2540758" y="761054"/>
                </a:lnTo>
                <a:lnTo>
                  <a:pt x="2565467" y="790406"/>
                </a:lnTo>
                <a:lnTo>
                  <a:pt x="2625262" y="837313"/>
                </a:lnTo>
                <a:lnTo>
                  <a:pt x="2659756" y="854228"/>
                </a:lnTo>
                <a:lnTo>
                  <a:pt x="2696144" y="866311"/>
                </a:lnTo>
                <a:lnTo>
                  <a:pt x="2734428" y="873560"/>
                </a:lnTo>
                <a:lnTo>
                  <a:pt x="2774607" y="875976"/>
                </a:lnTo>
                <a:close/>
              </a:path>
              <a:path w="7491730" h="1130935">
                <a:moveTo>
                  <a:pt x="4014931" y="819877"/>
                </a:moveTo>
                <a:lnTo>
                  <a:pt x="3847392" y="819877"/>
                </a:lnTo>
                <a:lnTo>
                  <a:pt x="3847392" y="1108711"/>
                </a:lnTo>
                <a:lnTo>
                  <a:pt x="3539985" y="1108711"/>
                </a:lnTo>
                <a:lnTo>
                  <a:pt x="3539985" y="21984"/>
                </a:lnTo>
                <a:lnTo>
                  <a:pt x="4036537" y="21984"/>
                </a:lnTo>
                <a:lnTo>
                  <a:pt x="4094091" y="23940"/>
                </a:lnTo>
                <a:lnTo>
                  <a:pt x="4148492" y="29808"/>
                </a:lnTo>
                <a:lnTo>
                  <a:pt x="4199739" y="39587"/>
                </a:lnTo>
                <a:lnTo>
                  <a:pt x="4247832" y="53278"/>
                </a:lnTo>
                <a:lnTo>
                  <a:pt x="4292772" y="70881"/>
                </a:lnTo>
                <a:lnTo>
                  <a:pt x="4344038" y="97959"/>
                </a:lnTo>
                <a:lnTo>
                  <a:pt x="4389050" y="130297"/>
                </a:lnTo>
                <a:lnTo>
                  <a:pt x="4427807" y="167893"/>
                </a:lnTo>
                <a:lnTo>
                  <a:pt x="4460311" y="210749"/>
                </a:lnTo>
                <a:lnTo>
                  <a:pt x="4486181" y="258059"/>
                </a:lnTo>
                <a:lnTo>
                  <a:pt x="4504659" y="309396"/>
                </a:lnTo>
                <a:lnTo>
                  <a:pt x="4515746" y="364761"/>
                </a:lnTo>
                <a:lnTo>
                  <a:pt x="4519442" y="424153"/>
                </a:lnTo>
                <a:lnTo>
                  <a:pt x="4515983" y="481223"/>
                </a:lnTo>
                <a:lnTo>
                  <a:pt x="4505607" y="534550"/>
                </a:lnTo>
                <a:lnTo>
                  <a:pt x="4488313" y="584134"/>
                </a:lnTo>
                <a:lnTo>
                  <a:pt x="4464101" y="629975"/>
                </a:lnTo>
                <a:lnTo>
                  <a:pt x="4433659" y="671386"/>
                </a:lnTo>
                <a:lnTo>
                  <a:pt x="4397294" y="708059"/>
                </a:lnTo>
                <a:lnTo>
                  <a:pt x="4355007" y="739993"/>
                </a:lnTo>
                <a:lnTo>
                  <a:pt x="4306797" y="767190"/>
                </a:lnTo>
                <a:lnTo>
                  <a:pt x="4541427" y="1108711"/>
                </a:lnTo>
                <a:lnTo>
                  <a:pt x="4212035" y="1108711"/>
                </a:lnTo>
                <a:lnTo>
                  <a:pt x="4014931" y="819877"/>
                </a:lnTo>
                <a:close/>
              </a:path>
              <a:path w="7491730" h="1130935">
                <a:moveTo>
                  <a:pt x="4209003" y="424153"/>
                </a:moveTo>
                <a:lnTo>
                  <a:pt x="4196968" y="356588"/>
                </a:lnTo>
                <a:lnTo>
                  <a:pt x="4160864" y="306269"/>
                </a:lnTo>
                <a:lnTo>
                  <a:pt x="4101069" y="274714"/>
                </a:lnTo>
                <a:lnTo>
                  <a:pt x="4062430" y="266825"/>
                </a:lnTo>
                <a:lnTo>
                  <a:pt x="4017963" y="264195"/>
                </a:lnTo>
                <a:lnTo>
                  <a:pt x="3847392" y="264195"/>
                </a:lnTo>
                <a:lnTo>
                  <a:pt x="3847392" y="582215"/>
                </a:lnTo>
                <a:lnTo>
                  <a:pt x="4017963" y="582215"/>
                </a:lnTo>
                <a:lnTo>
                  <a:pt x="4062430" y="579657"/>
                </a:lnTo>
                <a:lnTo>
                  <a:pt x="4101069" y="571981"/>
                </a:lnTo>
                <a:lnTo>
                  <a:pt x="4160864" y="541278"/>
                </a:lnTo>
                <a:lnTo>
                  <a:pt x="4196968" y="491339"/>
                </a:lnTo>
                <a:lnTo>
                  <a:pt x="4209003" y="424153"/>
                </a:lnTo>
                <a:close/>
              </a:path>
              <a:path w="7491730" h="1130935">
                <a:moveTo>
                  <a:pt x="4688891" y="21984"/>
                </a:moveTo>
                <a:lnTo>
                  <a:pt x="4996298" y="21984"/>
                </a:lnTo>
                <a:lnTo>
                  <a:pt x="4996298" y="1108711"/>
                </a:lnTo>
                <a:lnTo>
                  <a:pt x="4688891" y="1108711"/>
                </a:lnTo>
                <a:lnTo>
                  <a:pt x="4688891" y="21984"/>
                </a:lnTo>
                <a:close/>
              </a:path>
              <a:path w="7491730" h="1130935">
                <a:moveTo>
                  <a:pt x="6249254" y="21984"/>
                </a:moveTo>
                <a:lnTo>
                  <a:pt x="6249254" y="1108711"/>
                </a:lnTo>
                <a:lnTo>
                  <a:pt x="5996051" y="1108711"/>
                </a:lnTo>
                <a:lnTo>
                  <a:pt x="5516178" y="529528"/>
                </a:lnTo>
                <a:lnTo>
                  <a:pt x="5516178" y="1108711"/>
                </a:lnTo>
                <a:lnTo>
                  <a:pt x="5215215" y="1108711"/>
                </a:lnTo>
                <a:lnTo>
                  <a:pt x="5215215" y="21984"/>
                </a:lnTo>
                <a:lnTo>
                  <a:pt x="5468039" y="21984"/>
                </a:lnTo>
                <a:lnTo>
                  <a:pt x="5947912" y="601167"/>
                </a:lnTo>
                <a:lnTo>
                  <a:pt x="5947912" y="21984"/>
                </a:lnTo>
                <a:lnTo>
                  <a:pt x="6249254" y="21984"/>
                </a:lnTo>
                <a:close/>
              </a:path>
              <a:path w="7491730" h="1130935">
                <a:moveTo>
                  <a:pt x="7194739" y="542036"/>
                </a:moveTo>
                <a:lnTo>
                  <a:pt x="7466515" y="542036"/>
                </a:lnTo>
                <a:lnTo>
                  <a:pt x="7466515" y="992343"/>
                </a:lnTo>
                <a:lnTo>
                  <a:pt x="7428095" y="1017785"/>
                </a:lnTo>
                <a:lnTo>
                  <a:pt x="7387431" y="1040740"/>
                </a:lnTo>
                <a:lnTo>
                  <a:pt x="7344523" y="1061209"/>
                </a:lnTo>
                <a:lnTo>
                  <a:pt x="7299371" y="1079191"/>
                </a:lnTo>
                <a:lnTo>
                  <a:pt x="7251975" y="1094686"/>
                </a:lnTo>
                <a:lnTo>
                  <a:pt x="7203594" y="1107513"/>
                </a:lnTo>
                <a:lnTo>
                  <a:pt x="7155182" y="1117490"/>
                </a:lnTo>
                <a:lnTo>
                  <a:pt x="7106740" y="1124616"/>
                </a:lnTo>
                <a:lnTo>
                  <a:pt x="7058267" y="1128891"/>
                </a:lnTo>
                <a:lnTo>
                  <a:pt x="7009764" y="1130316"/>
                </a:lnTo>
                <a:lnTo>
                  <a:pt x="6953844" y="1128316"/>
                </a:lnTo>
                <a:lnTo>
                  <a:pt x="6899798" y="1122314"/>
                </a:lnTo>
                <a:lnTo>
                  <a:pt x="6847627" y="1112312"/>
                </a:lnTo>
                <a:lnTo>
                  <a:pt x="6797329" y="1098308"/>
                </a:lnTo>
                <a:lnTo>
                  <a:pt x="6748906" y="1080303"/>
                </a:lnTo>
                <a:lnTo>
                  <a:pt x="6702357" y="1058298"/>
                </a:lnTo>
                <a:lnTo>
                  <a:pt x="6658504" y="1032596"/>
                </a:lnTo>
                <a:lnTo>
                  <a:pt x="6617914" y="1003757"/>
                </a:lnTo>
                <a:lnTo>
                  <a:pt x="6580588" y="971780"/>
                </a:lnTo>
                <a:lnTo>
                  <a:pt x="6546527" y="936666"/>
                </a:lnTo>
                <a:lnTo>
                  <a:pt x="6515729" y="898414"/>
                </a:lnTo>
                <a:lnTo>
                  <a:pt x="6488196" y="857024"/>
                </a:lnTo>
                <a:lnTo>
                  <a:pt x="6464453" y="813118"/>
                </a:lnTo>
                <a:lnTo>
                  <a:pt x="6445027" y="767316"/>
                </a:lnTo>
                <a:lnTo>
                  <a:pt x="6429918" y="719619"/>
                </a:lnTo>
                <a:lnTo>
                  <a:pt x="6419125" y="670028"/>
                </a:lnTo>
                <a:lnTo>
                  <a:pt x="6412650" y="618540"/>
                </a:lnTo>
                <a:lnTo>
                  <a:pt x="6410491" y="565158"/>
                </a:lnTo>
                <a:lnTo>
                  <a:pt x="6412650" y="511776"/>
                </a:lnTo>
                <a:lnTo>
                  <a:pt x="6419125" y="460288"/>
                </a:lnTo>
                <a:lnTo>
                  <a:pt x="6429918" y="410696"/>
                </a:lnTo>
                <a:lnTo>
                  <a:pt x="6445027" y="363000"/>
                </a:lnTo>
                <a:lnTo>
                  <a:pt x="6464453" y="317198"/>
                </a:lnTo>
                <a:lnTo>
                  <a:pt x="6488196" y="273292"/>
                </a:lnTo>
                <a:lnTo>
                  <a:pt x="6515772" y="231913"/>
                </a:lnTo>
                <a:lnTo>
                  <a:pt x="6546695" y="193692"/>
                </a:lnTo>
                <a:lnTo>
                  <a:pt x="6580968" y="158630"/>
                </a:lnTo>
                <a:lnTo>
                  <a:pt x="6618588" y="126727"/>
                </a:lnTo>
                <a:lnTo>
                  <a:pt x="6659557" y="97983"/>
                </a:lnTo>
                <a:lnTo>
                  <a:pt x="6703874" y="72397"/>
                </a:lnTo>
                <a:lnTo>
                  <a:pt x="6750981" y="50276"/>
                </a:lnTo>
                <a:lnTo>
                  <a:pt x="6800067" y="32176"/>
                </a:lnTo>
                <a:lnTo>
                  <a:pt x="6851133" y="18099"/>
                </a:lnTo>
                <a:lnTo>
                  <a:pt x="6904179" y="8044"/>
                </a:lnTo>
                <a:lnTo>
                  <a:pt x="6959204" y="2011"/>
                </a:lnTo>
                <a:lnTo>
                  <a:pt x="7016208" y="0"/>
                </a:lnTo>
                <a:lnTo>
                  <a:pt x="7066011" y="1431"/>
                </a:lnTo>
                <a:lnTo>
                  <a:pt x="7114086" y="5727"/>
                </a:lnTo>
                <a:lnTo>
                  <a:pt x="7160435" y="12887"/>
                </a:lnTo>
                <a:lnTo>
                  <a:pt x="7205058" y="22911"/>
                </a:lnTo>
                <a:lnTo>
                  <a:pt x="7247953" y="35798"/>
                </a:lnTo>
                <a:lnTo>
                  <a:pt x="7289121" y="51550"/>
                </a:lnTo>
                <a:lnTo>
                  <a:pt x="7336017" y="73823"/>
                </a:lnTo>
                <a:lnTo>
                  <a:pt x="7379668" y="99704"/>
                </a:lnTo>
                <a:lnTo>
                  <a:pt x="7420075" y="129194"/>
                </a:lnTo>
                <a:lnTo>
                  <a:pt x="7457236" y="162292"/>
                </a:lnTo>
                <a:lnTo>
                  <a:pt x="7491153" y="198999"/>
                </a:lnTo>
                <a:lnTo>
                  <a:pt x="7295565" y="376014"/>
                </a:lnTo>
                <a:lnTo>
                  <a:pt x="7257597" y="338951"/>
                </a:lnTo>
                <a:lnTo>
                  <a:pt x="7217229" y="308628"/>
                </a:lnTo>
                <a:lnTo>
                  <a:pt x="7174460" y="285043"/>
                </a:lnTo>
                <a:lnTo>
                  <a:pt x="7129290" y="268196"/>
                </a:lnTo>
                <a:lnTo>
                  <a:pt x="7081720" y="258088"/>
                </a:lnTo>
                <a:lnTo>
                  <a:pt x="7031749" y="254719"/>
                </a:lnTo>
                <a:lnTo>
                  <a:pt x="6977970" y="258115"/>
                </a:lnTo>
                <a:lnTo>
                  <a:pt x="6928527" y="268304"/>
                </a:lnTo>
                <a:lnTo>
                  <a:pt x="6883420" y="285285"/>
                </a:lnTo>
                <a:lnTo>
                  <a:pt x="6842650" y="309059"/>
                </a:lnTo>
                <a:lnTo>
                  <a:pt x="6806216" y="339625"/>
                </a:lnTo>
                <a:lnTo>
                  <a:pt x="6775513" y="375695"/>
                </a:lnTo>
                <a:lnTo>
                  <a:pt x="6751633" y="416284"/>
                </a:lnTo>
                <a:lnTo>
                  <a:pt x="6734576" y="461390"/>
                </a:lnTo>
                <a:lnTo>
                  <a:pt x="6724342" y="511015"/>
                </a:lnTo>
                <a:lnTo>
                  <a:pt x="6720931" y="565158"/>
                </a:lnTo>
                <a:lnTo>
                  <a:pt x="6723347" y="609056"/>
                </a:lnTo>
                <a:lnTo>
                  <a:pt x="6730596" y="650538"/>
                </a:lnTo>
                <a:lnTo>
                  <a:pt x="6742678" y="689604"/>
                </a:lnTo>
                <a:lnTo>
                  <a:pt x="6759593" y="726253"/>
                </a:lnTo>
                <a:lnTo>
                  <a:pt x="6781033" y="759585"/>
                </a:lnTo>
                <a:lnTo>
                  <a:pt x="6806311" y="789080"/>
                </a:lnTo>
                <a:lnTo>
                  <a:pt x="6835427" y="814736"/>
                </a:lnTo>
                <a:lnTo>
                  <a:pt x="6868380" y="836555"/>
                </a:lnTo>
                <a:lnTo>
                  <a:pt x="6904674" y="853802"/>
                </a:lnTo>
                <a:lnTo>
                  <a:pt x="6943431" y="866121"/>
                </a:lnTo>
                <a:lnTo>
                  <a:pt x="6984652" y="873512"/>
                </a:lnTo>
                <a:lnTo>
                  <a:pt x="7028337" y="875976"/>
                </a:lnTo>
                <a:lnTo>
                  <a:pt x="7071999" y="873726"/>
                </a:lnTo>
                <a:lnTo>
                  <a:pt x="7114286" y="866974"/>
                </a:lnTo>
                <a:lnTo>
                  <a:pt x="7155200" y="855721"/>
                </a:lnTo>
                <a:lnTo>
                  <a:pt x="7194739" y="839967"/>
                </a:lnTo>
                <a:lnTo>
                  <a:pt x="7194739" y="542036"/>
                </a:lnTo>
                <a:close/>
              </a:path>
            </a:pathLst>
          </a:custGeom>
          <a:ln w="58224">
            <a:solidFill>
              <a:srgbClr val="593F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66627" y="3668252"/>
            <a:ext cx="10460355" cy="18884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200" b="1" spc="-85" dirty="0">
                <a:solidFill>
                  <a:srgbClr val="AC937E"/>
                </a:solidFill>
                <a:latin typeface="Verdana"/>
                <a:cs typeface="Verdana"/>
              </a:rPr>
              <a:t>CASE</a:t>
            </a:r>
            <a:r>
              <a:rPr sz="12200" b="1" spc="-955" dirty="0">
                <a:solidFill>
                  <a:srgbClr val="AC937E"/>
                </a:solidFill>
                <a:latin typeface="Verdana"/>
                <a:cs typeface="Verdana"/>
              </a:rPr>
              <a:t> </a:t>
            </a:r>
            <a:r>
              <a:rPr sz="12200" b="1" spc="-490" dirty="0">
                <a:solidFill>
                  <a:srgbClr val="AC937E"/>
                </a:solidFill>
                <a:latin typeface="Verdana"/>
                <a:cs typeface="Verdana"/>
              </a:rPr>
              <a:t>STUDY</a:t>
            </a:r>
            <a:endParaRPr sz="12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63396" y="4056197"/>
            <a:ext cx="10413365" cy="1130935"/>
          </a:xfrm>
          <a:custGeom>
            <a:avLst/>
            <a:gdLst/>
            <a:ahLst/>
            <a:cxnLst/>
            <a:rect l="l" t="t" r="r" b="b"/>
            <a:pathLst>
              <a:path w="10413365" h="1130935">
                <a:moveTo>
                  <a:pt x="597756" y="1130316"/>
                </a:moveTo>
                <a:lnTo>
                  <a:pt x="541857" y="1128316"/>
                </a:lnTo>
                <a:lnTo>
                  <a:pt x="487875" y="1122314"/>
                </a:lnTo>
                <a:lnTo>
                  <a:pt x="435808" y="1112312"/>
                </a:lnTo>
                <a:lnTo>
                  <a:pt x="385658" y="1098308"/>
                </a:lnTo>
                <a:lnTo>
                  <a:pt x="337425" y="1080303"/>
                </a:lnTo>
                <a:lnTo>
                  <a:pt x="291107" y="1058298"/>
                </a:lnTo>
                <a:lnTo>
                  <a:pt x="247485" y="1032596"/>
                </a:lnTo>
                <a:lnTo>
                  <a:pt x="207085" y="1003757"/>
                </a:lnTo>
                <a:lnTo>
                  <a:pt x="169907" y="971780"/>
                </a:lnTo>
                <a:lnTo>
                  <a:pt x="135951" y="936666"/>
                </a:lnTo>
                <a:lnTo>
                  <a:pt x="105217" y="898414"/>
                </a:lnTo>
                <a:lnTo>
                  <a:pt x="77704" y="857024"/>
                </a:lnTo>
                <a:lnTo>
                  <a:pt x="53961" y="813118"/>
                </a:lnTo>
                <a:lnTo>
                  <a:pt x="34535" y="767316"/>
                </a:lnTo>
                <a:lnTo>
                  <a:pt x="19426" y="719620"/>
                </a:lnTo>
                <a:lnTo>
                  <a:pt x="8633" y="670028"/>
                </a:lnTo>
                <a:lnTo>
                  <a:pt x="2158" y="618540"/>
                </a:lnTo>
                <a:lnTo>
                  <a:pt x="0" y="565158"/>
                </a:lnTo>
                <a:lnTo>
                  <a:pt x="2158" y="511776"/>
                </a:lnTo>
                <a:lnTo>
                  <a:pt x="8633" y="460288"/>
                </a:lnTo>
                <a:lnTo>
                  <a:pt x="19426" y="410696"/>
                </a:lnTo>
                <a:lnTo>
                  <a:pt x="34535" y="363000"/>
                </a:lnTo>
                <a:lnTo>
                  <a:pt x="53961" y="317198"/>
                </a:lnTo>
                <a:lnTo>
                  <a:pt x="77704" y="273292"/>
                </a:lnTo>
                <a:lnTo>
                  <a:pt x="105217" y="231913"/>
                </a:lnTo>
                <a:lnTo>
                  <a:pt x="135951" y="193692"/>
                </a:lnTo>
                <a:lnTo>
                  <a:pt x="169907" y="158631"/>
                </a:lnTo>
                <a:lnTo>
                  <a:pt x="207085" y="126727"/>
                </a:lnTo>
                <a:lnTo>
                  <a:pt x="247485" y="97983"/>
                </a:lnTo>
                <a:lnTo>
                  <a:pt x="291107" y="72397"/>
                </a:lnTo>
                <a:lnTo>
                  <a:pt x="337425" y="50276"/>
                </a:lnTo>
                <a:lnTo>
                  <a:pt x="385658" y="32176"/>
                </a:lnTo>
                <a:lnTo>
                  <a:pt x="435808" y="18099"/>
                </a:lnTo>
                <a:lnTo>
                  <a:pt x="487875" y="8044"/>
                </a:lnTo>
                <a:lnTo>
                  <a:pt x="541857" y="2011"/>
                </a:lnTo>
                <a:lnTo>
                  <a:pt x="597756" y="0"/>
                </a:lnTo>
                <a:lnTo>
                  <a:pt x="656159" y="2122"/>
                </a:lnTo>
                <a:lnTo>
                  <a:pt x="712198" y="8490"/>
                </a:lnTo>
                <a:lnTo>
                  <a:pt x="765871" y="19103"/>
                </a:lnTo>
                <a:lnTo>
                  <a:pt x="817178" y="33962"/>
                </a:lnTo>
                <a:lnTo>
                  <a:pt x="866121" y="53066"/>
                </a:lnTo>
                <a:lnTo>
                  <a:pt x="912410" y="76006"/>
                </a:lnTo>
                <a:lnTo>
                  <a:pt x="955455" y="102676"/>
                </a:lnTo>
                <a:lnTo>
                  <a:pt x="995255" y="133075"/>
                </a:lnTo>
                <a:lnTo>
                  <a:pt x="1031810" y="167205"/>
                </a:lnTo>
                <a:lnTo>
                  <a:pt x="1065120" y="205064"/>
                </a:lnTo>
                <a:lnTo>
                  <a:pt x="869532" y="382078"/>
                </a:lnTo>
                <a:lnTo>
                  <a:pt x="833039" y="343163"/>
                </a:lnTo>
                <a:lnTo>
                  <a:pt x="794060" y="311323"/>
                </a:lnTo>
                <a:lnTo>
                  <a:pt x="752596" y="286559"/>
                </a:lnTo>
                <a:lnTo>
                  <a:pt x="708648" y="268870"/>
                </a:lnTo>
                <a:lnTo>
                  <a:pt x="662215" y="258257"/>
                </a:lnTo>
                <a:lnTo>
                  <a:pt x="613297" y="254719"/>
                </a:lnTo>
                <a:lnTo>
                  <a:pt x="570322" y="257159"/>
                </a:lnTo>
                <a:lnTo>
                  <a:pt x="529717" y="264479"/>
                </a:lnTo>
                <a:lnTo>
                  <a:pt x="491481" y="276680"/>
                </a:lnTo>
                <a:lnTo>
                  <a:pt x="455614" y="293761"/>
                </a:lnTo>
                <a:lnTo>
                  <a:pt x="423039" y="315106"/>
                </a:lnTo>
                <a:lnTo>
                  <a:pt x="394303" y="340478"/>
                </a:lnTo>
                <a:lnTo>
                  <a:pt x="369404" y="369878"/>
                </a:lnTo>
                <a:lnTo>
                  <a:pt x="348343" y="403305"/>
                </a:lnTo>
                <a:lnTo>
                  <a:pt x="331760" y="439859"/>
                </a:lnTo>
                <a:lnTo>
                  <a:pt x="319915" y="479020"/>
                </a:lnTo>
                <a:lnTo>
                  <a:pt x="312808" y="520786"/>
                </a:lnTo>
                <a:lnTo>
                  <a:pt x="310439" y="565158"/>
                </a:lnTo>
                <a:lnTo>
                  <a:pt x="312808" y="609720"/>
                </a:lnTo>
                <a:lnTo>
                  <a:pt x="319915" y="651675"/>
                </a:lnTo>
                <a:lnTo>
                  <a:pt x="331760" y="691025"/>
                </a:lnTo>
                <a:lnTo>
                  <a:pt x="348343" y="727769"/>
                </a:lnTo>
                <a:lnTo>
                  <a:pt x="369404" y="761054"/>
                </a:lnTo>
                <a:lnTo>
                  <a:pt x="394303" y="790406"/>
                </a:lnTo>
                <a:lnTo>
                  <a:pt x="423039" y="815826"/>
                </a:lnTo>
                <a:lnTo>
                  <a:pt x="455614" y="837314"/>
                </a:lnTo>
                <a:lnTo>
                  <a:pt x="491481" y="854228"/>
                </a:lnTo>
                <a:lnTo>
                  <a:pt x="529717" y="866311"/>
                </a:lnTo>
                <a:lnTo>
                  <a:pt x="570322" y="873560"/>
                </a:lnTo>
                <a:lnTo>
                  <a:pt x="613297" y="875976"/>
                </a:lnTo>
                <a:lnTo>
                  <a:pt x="662215" y="872438"/>
                </a:lnTo>
                <a:lnTo>
                  <a:pt x="708648" y="861825"/>
                </a:lnTo>
                <a:lnTo>
                  <a:pt x="752596" y="844136"/>
                </a:lnTo>
                <a:lnTo>
                  <a:pt x="794060" y="819372"/>
                </a:lnTo>
                <a:lnTo>
                  <a:pt x="833039" y="787532"/>
                </a:lnTo>
                <a:lnTo>
                  <a:pt x="869532" y="748617"/>
                </a:lnTo>
                <a:lnTo>
                  <a:pt x="1065120" y="925631"/>
                </a:lnTo>
                <a:lnTo>
                  <a:pt x="1031810" y="963490"/>
                </a:lnTo>
                <a:lnTo>
                  <a:pt x="995255" y="997620"/>
                </a:lnTo>
                <a:lnTo>
                  <a:pt x="955455" y="1028019"/>
                </a:lnTo>
                <a:lnTo>
                  <a:pt x="912410" y="1054689"/>
                </a:lnTo>
                <a:lnTo>
                  <a:pt x="866121" y="1077629"/>
                </a:lnTo>
                <a:lnTo>
                  <a:pt x="817178" y="1096596"/>
                </a:lnTo>
                <a:lnTo>
                  <a:pt x="765871" y="1111349"/>
                </a:lnTo>
                <a:lnTo>
                  <a:pt x="712198" y="1121886"/>
                </a:lnTo>
                <a:lnTo>
                  <a:pt x="656159" y="1128209"/>
                </a:lnTo>
                <a:lnTo>
                  <a:pt x="597756" y="1130316"/>
                </a:lnTo>
                <a:close/>
              </a:path>
              <a:path w="10413365" h="1130935">
                <a:moveTo>
                  <a:pt x="1930048" y="897582"/>
                </a:moveTo>
                <a:lnTo>
                  <a:pt x="1470264" y="897582"/>
                </a:lnTo>
                <a:lnTo>
                  <a:pt x="1384979" y="1108711"/>
                </a:lnTo>
                <a:lnTo>
                  <a:pt x="1071507" y="1108711"/>
                </a:lnTo>
                <a:lnTo>
                  <a:pt x="1551001" y="21984"/>
                </a:lnTo>
                <a:lnTo>
                  <a:pt x="1853859" y="21984"/>
                </a:lnTo>
                <a:lnTo>
                  <a:pt x="2335249" y="1108711"/>
                </a:lnTo>
                <a:lnTo>
                  <a:pt x="2015333" y="1108711"/>
                </a:lnTo>
                <a:lnTo>
                  <a:pt x="1930048" y="897582"/>
                </a:lnTo>
                <a:close/>
              </a:path>
              <a:path w="10413365" h="1130935">
                <a:moveTo>
                  <a:pt x="1839835" y="670912"/>
                </a:moveTo>
                <a:lnTo>
                  <a:pt x="1700346" y="322947"/>
                </a:lnTo>
                <a:lnTo>
                  <a:pt x="1560477" y="670912"/>
                </a:lnTo>
                <a:lnTo>
                  <a:pt x="1839835" y="670912"/>
                </a:lnTo>
                <a:close/>
              </a:path>
              <a:path w="10413365" h="1130935">
                <a:moveTo>
                  <a:pt x="2803924" y="1130316"/>
                </a:moveTo>
                <a:lnTo>
                  <a:pt x="2751464" y="1129013"/>
                </a:lnTo>
                <a:lnTo>
                  <a:pt x="2699610" y="1125101"/>
                </a:lnTo>
                <a:lnTo>
                  <a:pt x="2648363" y="1118581"/>
                </a:lnTo>
                <a:lnTo>
                  <a:pt x="2597723" y="1109454"/>
                </a:lnTo>
                <a:lnTo>
                  <a:pt x="2547689" y="1097719"/>
                </a:lnTo>
                <a:lnTo>
                  <a:pt x="2488605" y="1080069"/>
                </a:lnTo>
                <a:lnTo>
                  <a:pt x="2435301" y="1059719"/>
                </a:lnTo>
                <a:lnTo>
                  <a:pt x="2387778" y="1036668"/>
                </a:lnTo>
                <a:lnTo>
                  <a:pt x="2346036" y="1010917"/>
                </a:lnTo>
                <a:lnTo>
                  <a:pt x="2446862" y="784247"/>
                </a:lnTo>
                <a:lnTo>
                  <a:pt x="2484885" y="807156"/>
                </a:lnTo>
                <a:lnTo>
                  <a:pt x="2525799" y="827743"/>
                </a:lnTo>
                <a:lnTo>
                  <a:pt x="2569602" y="846008"/>
                </a:lnTo>
                <a:lnTo>
                  <a:pt x="2616296" y="861952"/>
                </a:lnTo>
                <a:lnTo>
                  <a:pt x="2664222" y="874886"/>
                </a:lnTo>
                <a:lnTo>
                  <a:pt x="2711721" y="884126"/>
                </a:lnTo>
                <a:lnTo>
                  <a:pt x="2758794" y="889669"/>
                </a:lnTo>
                <a:lnTo>
                  <a:pt x="2805440" y="891517"/>
                </a:lnTo>
                <a:lnTo>
                  <a:pt x="2869165" y="887969"/>
                </a:lnTo>
                <a:lnTo>
                  <a:pt x="2918730" y="877326"/>
                </a:lnTo>
                <a:lnTo>
                  <a:pt x="2954133" y="859586"/>
                </a:lnTo>
                <a:lnTo>
                  <a:pt x="2975374" y="834751"/>
                </a:lnTo>
                <a:lnTo>
                  <a:pt x="2982455" y="802820"/>
                </a:lnTo>
                <a:lnTo>
                  <a:pt x="2979304" y="781025"/>
                </a:lnTo>
                <a:lnTo>
                  <a:pt x="2954098" y="746532"/>
                </a:lnTo>
                <a:lnTo>
                  <a:pt x="2902997" y="722344"/>
                </a:lnTo>
                <a:lnTo>
                  <a:pt x="2866277" y="710617"/>
                </a:lnTo>
                <a:lnTo>
                  <a:pt x="2821881" y="698654"/>
                </a:lnTo>
                <a:lnTo>
                  <a:pt x="2769810" y="686453"/>
                </a:lnTo>
                <a:lnTo>
                  <a:pt x="2711081" y="672973"/>
                </a:lnTo>
                <a:lnTo>
                  <a:pt x="2657328" y="659067"/>
                </a:lnTo>
                <a:lnTo>
                  <a:pt x="2608549" y="644734"/>
                </a:lnTo>
                <a:lnTo>
                  <a:pt x="2564746" y="629975"/>
                </a:lnTo>
                <a:lnTo>
                  <a:pt x="2525064" y="612539"/>
                </a:lnTo>
                <a:lnTo>
                  <a:pt x="2488273" y="590554"/>
                </a:lnTo>
                <a:lnTo>
                  <a:pt x="2454372" y="564021"/>
                </a:lnTo>
                <a:lnTo>
                  <a:pt x="2423361" y="532939"/>
                </a:lnTo>
                <a:lnTo>
                  <a:pt x="2397657" y="496503"/>
                </a:lnTo>
                <a:lnTo>
                  <a:pt x="2379297" y="454287"/>
                </a:lnTo>
                <a:lnTo>
                  <a:pt x="2368281" y="406290"/>
                </a:lnTo>
                <a:lnTo>
                  <a:pt x="2364609" y="352513"/>
                </a:lnTo>
                <a:lnTo>
                  <a:pt x="2367997" y="304066"/>
                </a:lnTo>
                <a:lnTo>
                  <a:pt x="2378160" y="258035"/>
                </a:lnTo>
                <a:lnTo>
                  <a:pt x="2395099" y="214421"/>
                </a:lnTo>
                <a:lnTo>
                  <a:pt x="2418813" y="173224"/>
                </a:lnTo>
                <a:lnTo>
                  <a:pt x="2449421" y="135319"/>
                </a:lnTo>
                <a:lnTo>
                  <a:pt x="2486662" y="101584"/>
                </a:lnTo>
                <a:lnTo>
                  <a:pt x="2530537" y="72018"/>
                </a:lnTo>
                <a:lnTo>
                  <a:pt x="2581045" y="46622"/>
                </a:lnTo>
                <a:lnTo>
                  <a:pt x="2626212" y="29838"/>
                </a:lnTo>
                <a:lnTo>
                  <a:pt x="2675291" y="16784"/>
                </a:lnTo>
                <a:lnTo>
                  <a:pt x="2728282" y="7459"/>
                </a:lnTo>
                <a:lnTo>
                  <a:pt x="2785184" y="1864"/>
                </a:lnTo>
                <a:lnTo>
                  <a:pt x="2845998" y="0"/>
                </a:lnTo>
                <a:lnTo>
                  <a:pt x="2899420" y="1516"/>
                </a:lnTo>
                <a:lnTo>
                  <a:pt x="2952416" y="6064"/>
                </a:lnTo>
                <a:lnTo>
                  <a:pt x="3004985" y="13645"/>
                </a:lnTo>
                <a:lnTo>
                  <a:pt x="3057127" y="24259"/>
                </a:lnTo>
                <a:lnTo>
                  <a:pt x="3107517" y="37620"/>
                </a:lnTo>
                <a:lnTo>
                  <a:pt x="3154827" y="53824"/>
                </a:lnTo>
                <a:lnTo>
                  <a:pt x="3199057" y="72871"/>
                </a:lnTo>
                <a:lnTo>
                  <a:pt x="3240207" y="94761"/>
                </a:lnTo>
                <a:lnTo>
                  <a:pt x="3145445" y="322947"/>
                </a:lnTo>
                <a:lnTo>
                  <a:pt x="3094021" y="297351"/>
                </a:lnTo>
                <a:lnTo>
                  <a:pt x="3043102" y="276409"/>
                </a:lnTo>
                <a:lnTo>
                  <a:pt x="2992689" y="260120"/>
                </a:lnTo>
                <a:lnTo>
                  <a:pt x="2942781" y="248486"/>
                </a:lnTo>
                <a:lnTo>
                  <a:pt x="2893379" y="241505"/>
                </a:lnTo>
                <a:lnTo>
                  <a:pt x="2844482" y="239178"/>
                </a:lnTo>
                <a:lnTo>
                  <a:pt x="2801721" y="240884"/>
                </a:lnTo>
                <a:lnTo>
                  <a:pt x="2734819" y="254529"/>
                </a:lnTo>
                <a:lnTo>
                  <a:pt x="2692437" y="281110"/>
                </a:lnTo>
                <a:lnTo>
                  <a:pt x="2671589" y="316361"/>
                </a:lnTo>
                <a:lnTo>
                  <a:pt x="2668983" y="336972"/>
                </a:lnTo>
                <a:lnTo>
                  <a:pt x="2672087" y="357417"/>
                </a:lnTo>
                <a:lnTo>
                  <a:pt x="2696915" y="390204"/>
                </a:lnTo>
                <a:lnTo>
                  <a:pt x="2747257" y="413445"/>
                </a:lnTo>
                <a:lnTo>
                  <a:pt x="2827235" y="435808"/>
                </a:lnTo>
                <a:lnTo>
                  <a:pt x="2878596" y="447275"/>
                </a:lnTo>
                <a:lnTo>
                  <a:pt x="2938083" y="460778"/>
                </a:lnTo>
                <a:lnTo>
                  <a:pt x="2992216" y="474755"/>
                </a:lnTo>
                <a:lnTo>
                  <a:pt x="3040994" y="489206"/>
                </a:lnTo>
                <a:lnTo>
                  <a:pt x="3084419" y="504132"/>
                </a:lnTo>
                <a:lnTo>
                  <a:pt x="3123792" y="521378"/>
                </a:lnTo>
                <a:lnTo>
                  <a:pt x="3160417" y="543173"/>
                </a:lnTo>
                <a:lnTo>
                  <a:pt x="3194295" y="569517"/>
                </a:lnTo>
                <a:lnTo>
                  <a:pt x="3225424" y="600409"/>
                </a:lnTo>
                <a:lnTo>
                  <a:pt x="3251625" y="636348"/>
                </a:lnTo>
                <a:lnTo>
                  <a:pt x="3270341" y="678209"/>
                </a:lnTo>
                <a:lnTo>
                  <a:pt x="3281570" y="725992"/>
                </a:lnTo>
                <a:lnTo>
                  <a:pt x="3285313" y="779698"/>
                </a:lnTo>
                <a:lnTo>
                  <a:pt x="3281902" y="827435"/>
                </a:lnTo>
                <a:lnTo>
                  <a:pt x="3271668" y="872849"/>
                </a:lnTo>
                <a:lnTo>
                  <a:pt x="3254610" y="915942"/>
                </a:lnTo>
                <a:lnTo>
                  <a:pt x="3230731" y="956713"/>
                </a:lnTo>
                <a:lnTo>
                  <a:pt x="3200217" y="994168"/>
                </a:lnTo>
                <a:lnTo>
                  <a:pt x="3162881" y="1027690"/>
                </a:lnTo>
                <a:lnTo>
                  <a:pt x="3118722" y="1057279"/>
                </a:lnTo>
                <a:lnTo>
                  <a:pt x="3067740" y="1082936"/>
                </a:lnTo>
                <a:lnTo>
                  <a:pt x="3022497" y="1099993"/>
                </a:lnTo>
                <a:lnTo>
                  <a:pt x="2973494" y="1113259"/>
                </a:lnTo>
                <a:lnTo>
                  <a:pt x="2920731" y="1122736"/>
                </a:lnTo>
                <a:lnTo>
                  <a:pt x="2864207" y="1128421"/>
                </a:lnTo>
                <a:lnTo>
                  <a:pt x="2803924" y="1130316"/>
                </a:lnTo>
                <a:close/>
              </a:path>
              <a:path w="10413365" h="1130935">
                <a:moveTo>
                  <a:pt x="4299306" y="871049"/>
                </a:moveTo>
                <a:lnTo>
                  <a:pt x="4299306" y="1108711"/>
                </a:lnTo>
                <a:lnTo>
                  <a:pt x="3426741" y="1108711"/>
                </a:lnTo>
                <a:lnTo>
                  <a:pt x="3426741" y="21984"/>
                </a:lnTo>
                <a:lnTo>
                  <a:pt x="4278837" y="21984"/>
                </a:lnTo>
                <a:lnTo>
                  <a:pt x="4278837" y="259267"/>
                </a:lnTo>
                <a:lnTo>
                  <a:pt x="3731115" y="259267"/>
                </a:lnTo>
                <a:lnTo>
                  <a:pt x="3731115" y="442726"/>
                </a:lnTo>
                <a:lnTo>
                  <a:pt x="4213641" y="442726"/>
                </a:lnTo>
                <a:lnTo>
                  <a:pt x="4213641" y="672428"/>
                </a:lnTo>
                <a:lnTo>
                  <a:pt x="3731115" y="672428"/>
                </a:lnTo>
                <a:lnTo>
                  <a:pt x="3731115" y="871049"/>
                </a:lnTo>
                <a:lnTo>
                  <a:pt x="4299306" y="871049"/>
                </a:lnTo>
                <a:close/>
              </a:path>
              <a:path w="10413365" h="1130935">
                <a:moveTo>
                  <a:pt x="5303571" y="1130316"/>
                </a:moveTo>
                <a:lnTo>
                  <a:pt x="5251111" y="1129013"/>
                </a:lnTo>
                <a:lnTo>
                  <a:pt x="5199258" y="1125101"/>
                </a:lnTo>
                <a:lnTo>
                  <a:pt x="5148011" y="1118581"/>
                </a:lnTo>
                <a:lnTo>
                  <a:pt x="5097370" y="1109454"/>
                </a:lnTo>
                <a:lnTo>
                  <a:pt x="5047336" y="1097719"/>
                </a:lnTo>
                <a:lnTo>
                  <a:pt x="4988252" y="1080069"/>
                </a:lnTo>
                <a:lnTo>
                  <a:pt x="4934949" y="1059719"/>
                </a:lnTo>
                <a:lnTo>
                  <a:pt x="4887426" y="1036668"/>
                </a:lnTo>
                <a:lnTo>
                  <a:pt x="4845683" y="1010917"/>
                </a:lnTo>
                <a:lnTo>
                  <a:pt x="4946509" y="784247"/>
                </a:lnTo>
                <a:lnTo>
                  <a:pt x="4984533" y="807156"/>
                </a:lnTo>
                <a:lnTo>
                  <a:pt x="5025446" y="827743"/>
                </a:lnTo>
                <a:lnTo>
                  <a:pt x="5069250" y="846008"/>
                </a:lnTo>
                <a:lnTo>
                  <a:pt x="5115943" y="861952"/>
                </a:lnTo>
                <a:lnTo>
                  <a:pt x="5163869" y="874886"/>
                </a:lnTo>
                <a:lnTo>
                  <a:pt x="5211368" y="884126"/>
                </a:lnTo>
                <a:lnTo>
                  <a:pt x="5258441" y="889669"/>
                </a:lnTo>
                <a:lnTo>
                  <a:pt x="5305087" y="891517"/>
                </a:lnTo>
                <a:lnTo>
                  <a:pt x="5368813" y="887969"/>
                </a:lnTo>
                <a:lnTo>
                  <a:pt x="5418377" y="877326"/>
                </a:lnTo>
                <a:lnTo>
                  <a:pt x="5453780" y="859586"/>
                </a:lnTo>
                <a:lnTo>
                  <a:pt x="5475022" y="834751"/>
                </a:lnTo>
                <a:lnTo>
                  <a:pt x="5482102" y="802820"/>
                </a:lnTo>
                <a:lnTo>
                  <a:pt x="5478951" y="781025"/>
                </a:lnTo>
                <a:lnTo>
                  <a:pt x="5453745" y="746532"/>
                </a:lnTo>
                <a:lnTo>
                  <a:pt x="5402645" y="722344"/>
                </a:lnTo>
                <a:lnTo>
                  <a:pt x="5365924" y="710617"/>
                </a:lnTo>
                <a:lnTo>
                  <a:pt x="5321529" y="698654"/>
                </a:lnTo>
                <a:lnTo>
                  <a:pt x="5269457" y="686453"/>
                </a:lnTo>
                <a:lnTo>
                  <a:pt x="5210729" y="672973"/>
                </a:lnTo>
                <a:lnTo>
                  <a:pt x="5156975" y="659067"/>
                </a:lnTo>
                <a:lnTo>
                  <a:pt x="5108196" y="644734"/>
                </a:lnTo>
                <a:lnTo>
                  <a:pt x="5064393" y="629975"/>
                </a:lnTo>
                <a:lnTo>
                  <a:pt x="5024711" y="612539"/>
                </a:lnTo>
                <a:lnTo>
                  <a:pt x="4987920" y="590554"/>
                </a:lnTo>
                <a:lnTo>
                  <a:pt x="4954019" y="564021"/>
                </a:lnTo>
                <a:lnTo>
                  <a:pt x="4923009" y="532939"/>
                </a:lnTo>
                <a:lnTo>
                  <a:pt x="4897304" y="496503"/>
                </a:lnTo>
                <a:lnTo>
                  <a:pt x="4878944" y="454287"/>
                </a:lnTo>
                <a:lnTo>
                  <a:pt x="4867928" y="406290"/>
                </a:lnTo>
                <a:lnTo>
                  <a:pt x="4864256" y="352513"/>
                </a:lnTo>
                <a:lnTo>
                  <a:pt x="4867644" y="304066"/>
                </a:lnTo>
                <a:lnTo>
                  <a:pt x="4877807" y="258035"/>
                </a:lnTo>
                <a:lnTo>
                  <a:pt x="4894746" y="214421"/>
                </a:lnTo>
                <a:lnTo>
                  <a:pt x="4918460" y="173224"/>
                </a:lnTo>
                <a:lnTo>
                  <a:pt x="4949068" y="135319"/>
                </a:lnTo>
                <a:lnTo>
                  <a:pt x="4986309" y="101584"/>
                </a:lnTo>
                <a:lnTo>
                  <a:pt x="5030184" y="72018"/>
                </a:lnTo>
                <a:lnTo>
                  <a:pt x="5080692" y="46622"/>
                </a:lnTo>
                <a:lnTo>
                  <a:pt x="5125859" y="29838"/>
                </a:lnTo>
                <a:lnTo>
                  <a:pt x="5174938" y="16784"/>
                </a:lnTo>
                <a:lnTo>
                  <a:pt x="5227929" y="7459"/>
                </a:lnTo>
                <a:lnTo>
                  <a:pt x="5284831" y="1864"/>
                </a:lnTo>
                <a:lnTo>
                  <a:pt x="5345645" y="0"/>
                </a:lnTo>
                <a:lnTo>
                  <a:pt x="5399067" y="1516"/>
                </a:lnTo>
                <a:lnTo>
                  <a:pt x="5452063" y="6064"/>
                </a:lnTo>
                <a:lnTo>
                  <a:pt x="5504632" y="13645"/>
                </a:lnTo>
                <a:lnTo>
                  <a:pt x="5556774" y="24259"/>
                </a:lnTo>
                <a:lnTo>
                  <a:pt x="5607164" y="37620"/>
                </a:lnTo>
                <a:lnTo>
                  <a:pt x="5654474" y="53824"/>
                </a:lnTo>
                <a:lnTo>
                  <a:pt x="5698704" y="72871"/>
                </a:lnTo>
                <a:lnTo>
                  <a:pt x="5739854" y="94761"/>
                </a:lnTo>
                <a:lnTo>
                  <a:pt x="5645092" y="322947"/>
                </a:lnTo>
                <a:lnTo>
                  <a:pt x="5593668" y="297351"/>
                </a:lnTo>
                <a:lnTo>
                  <a:pt x="5542750" y="276409"/>
                </a:lnTo>
                <a:lnTo>
                  <a:pt x="5492337" y="260120"/>
                </a:lnTo>
                <a:lnTo>
                  <a:pt x="5442429" y="248486"/>
                </a:lnTo>
                <a:lnTo>
                  <a:pt x="5393026" y="241505"/>
                </a:lnTo>
                <a:lnTo>
                  <a:pt x="5344129" y="239178"/>
                </a:lnTo>
                <a:lnTo>
                  <a:pt x="5301368" y="240884"/>
                </a:lnTo>
                <a:lnTo>
                  <a:pt x="5234466" y="254529"/>
                </a:lnTo>
                <a:lnTo>
                  <a:pt x="5192084" y="281110"/>
                </a:lnTo>
                <a:lnTo>
                  <a:pt x="5171237" y="316361"/>
                </a:lnTo>
                <a:lnTo>
                  <a:pt x="5168631" y="336972"/>
                </a:lnTo>
                <a:lnTo>
                  <a:pt x="5171734" y="357417"/>
                </a:lnTo>
                <a:lnTo>
                  <a:pt x="5196562" y="390204"/>
                </a:lnTo>
                <a:lnTo>
                  <a:pt x="5246904" y="413445"/>
                </a:lnTo>
                <a:lnTo>
                  <a:pt x="5326883" y="435808"/>
                </a:lnTo>
                <a:lnTo>
                  <a:pt x="5378243" y="447275"/>
                </a:lnTo>
                <a:lnTo>
                  <a:pt x="5437730" y="460778"/>
                </a:lnTo>
                <a:lnTo>
                  <a:pt x="5491863" y="474755"/>
                </a:lnTo>
                <a:lnTo>
                  <a:pt x="5540641" y="489206"/>
                </a:lnTo>
                <a:lnTo>
                  <a:pt x="5584066" y="504132"/>
                </a:lnTo>
                <a:lnTo>
                  <a:pt x="5623439" y="521378"/>
                </a:lnTo>
                <a:lnTo>
                  <a:pt x="5660064" y="543173"/>
                </a:lnTo>
                <a:lnTo>
                  <a:pt x="5693942" y="569517"/>
                </a:lnTo>
                <a:lnTo>
                  <a:pt x="5725071" y="600409"/>
                </a:lnTo>
                <a:lnTo>
                  <a:pt x="5751273" y="636348"/>
                </a:lnTo>
                <a:lnTo>
                  <a:pt x="5769988" y="678209"/>
                </a:lnTo>
                <a:lnTo>
                  <a:pt x="5781217" y="725992"/>
                </a:lnTo>
                <a:lnTo>
                  <a:pt x="5784960" y="779698"/>
                </a:lnTo>
                <a:lnTo>
                  <a:pt x="5781549" y="827435"/>
                </a:lnTo>
                <a:lnTo>
                  <a:pt x="5771315" y="872849"/>
                </a:lnTo>
                <a:lnTo>
                  <a:pt x="5754258" y="915942"/>
                </a:lnTo>
                <a:lnTo>
                  <a:pt x="5730378" y="956713"/>
                </a:lnTo>
                <a:lnTo>
                  <a:pt x="5699865" y="994168"/>
                </a:lnTo>
                <a:lnTo>
                  <a:pt x="5662528" y="1027690"/>
                </a:lnTo>
                <a:lnTo>
                  <a:pt x="5618369" y="1057279"/>
                </a:lnTo>
                <a:lnTo>
                  <a:pt x="5567388" y="1082936"/>
                </a:lnTo>
                <a:lnTo>
                  <a:pt x="5522145" y="1099993"/>
                </a:lnTo>
                <a:lnTo>
                  <a:pt x="5473141" y="1113259"/>
                </a:lnTo>
                <a:lnTo>
                  <a:pt x="5420378" y="1122736"/>
                </a:lnTo>
                <a:lnTo>
                  <a:pt x="5363855" y="1128421"/>
                </a:lnTo>
                <a:lnTo>
                  <a:pt x="5303571" y="1130316"/>
                </a:lnTo>
                <a:close/>
              </a:path>
              <a:path w="10413365" h="1130935">
                <a:moveTo>
                  <a:pt x="6157606" y="265711"/>
                </a:moveTo>
                <a:lnTo>
                  <a:pt x="5823666" y="265711"/>
                </a:lnTo>
                <a:lnTo>
                  <a:pt x="5823666" y="21984"/>
                </a:lnTo>
                <a:lnTo>
                  <a:pt x="6797437" y="21984"/>
                </a:lnTo>
                <a:lnTo>
                  <a:pt x="6797437" y="265711"/>
                </a:lnTo>
                <a:lnTo>
                  <a:pt x="6465013" y="265711"/>
                </a:lnTo>
                <a:lnTo>
                  <a:pt x="6465013" y="1108711"/>
                </a:lnTo>
                <a:lnTo>
                  <a:pt x="6157606" y="1108711"/>
                </a:lnTo>
                <a:lnTo>
                  <a:pt x="6157606" y="265711"/>
                </a:lnTo>
                <a:close/>
              </a:path>
              <a:path w="10413365" h="1130935">
                <a:moveTo>
                  <a:pt x="7413752" y="1130316"/>
                </a:moveTo>
                <a:lnTo>
                  <a:pt x="7354881" y="1128255"/>
                </a:lnTo>
                <a:lnTo>
                  <a:pt x="7299375" y="1122072"/>
                </a:lnTo>
                <a:lnTo>
                  <a:pt x="7247232" y="1111767"/>
                </a:lnTo>
                <a:lnTo>
                  <a:pt x="7198454" y="1097339"/>
                </a:lnTo>
                <a:lnTo>
                  <a:pt x="7153039" y="1078790"/>
                </a:lnTo>
                <a:lnTo>
                  <a:pt x="7110989" y="1056118"/>
                </a:lnTo>
                <a:lnTo>
                  <a:pt x="7072302" y="1029324"/>
                </a:lnTo>
                <a:lnTo>
                  <a:pt x="7036980" y="998408"/>
                </a:lnTo>
                <a:lnTo>
                  <a:pt x="7005531" y="963708"/>
                </a:lnTo>
                <a:lnTo>
                  <a:pt x="6978275" y="925560"/>
                </a:lnTo>
                <a:lnTo>
                  <a:pt x="6955212" y="883966"/>
                </a:lnTo>
                <a:lnTo>
                  <a:pt x="6936343" y="838924"/>
                </a:lnTo>
                <a:lnTo>
                  <a:pt x="6921667" y="790436"/>
                </a:lnTo>
                <a:lnTo>
                  <a:pt x="6911184" y="738501"/>
                </a:lnTo>
                <a:lnTo>
                  <a:pt x="6904894" y="683119"/>
                </a:lnTo>
                <a:lnTo>
                  <a:pt x="6902797" y="624289"/>
                </a:lnTo>
                <a:lnTo>
                  <a:pt x="6902797" y="21984"/>
                </a:lnTo>
                <a:lnTo>
                  <a:pt x="7210204" y="21984"/>
                </a:lnTo>
                <a:lnTo>
                  <a:pt x="7210204" y="614813"/>
                </a:lnTo>
                <a:lnTo>
                  <a:pt x="7213432" y="676023"/>
                </a:lnTo>
                <a:lnTo>
                  <a:pt x="7223115" y="729072"/>
                </a:lnTo>
                <a:lnTo>
                  <a:pt x="7239254" y="773959"/>
                </a:lnTo>
                <a:lnTo>
                  <a:pt x="7261849" y="810685"/>
                </a:lnTo>
                <a:lnTo>
                  <a:pt x="7290899" y="839250"/>
                </a:lnTo>
                <a:lnTo>
                  <a:pt x="7326405" y="859654"/>
                </a:lnTo>
                <a:lnTo>
                  <a:pt x="7368367" y="871896"/>
                </a:lnTo>
                <a:lnTo>
                  <a:pt x="7416785" y="875976"/>
                </a:lnTo>
                <a:lnTo>
                  <a:pt x="7464846" y="871896"/>
                </a:lnTo>
                <a:lnTo>
                  <a:pt x="7506500" y="859654"/>
                </a:lnTo>
                <a:lnTo>
                  <a:pt x="7541745" y="839250"/>
                </a:lnTo>
                <a:lnTo>
                  <a:pt x="7570583" y="810685"/>
                </a:lnTo>
                <a:lnTo>
                  <a:pt x="7593011" y="773959"/>
                </a:lnTo>
                <a:lnTo>
                  <a:pt x="7609032" y="729072"/>
                </a:lnTo>
                <a:lnTo>
                  <a:pt x="7618645" y="676023"/>
                </a:lnTo>
                <a:lnTo>
                  <a:pt x="7621849" y="614813"/>
                </a:lnTo>
                <a:lnTo>
                  <a:pt x="7621849" y="21984"/>
                </a:lnTo>
                <a:lnTo>
                  <a:pt x="7924328" y="21984"/>
                </a:lnTo>
                <a:lnTo>
                  <a:pt x="7924328" y="624289"/>
                </a:lnTo>
                <a:lnTo>
                  <a:pt x="7922231" y="683119"/>
                </a:lnTo>
                <a:lnTo>
                  <a:pt x="7915942" y="738501"/>
                </a:lnTo>
                <a:lnTo>
                  <a:pt x="7905459" y="790436"/>
                </a:lnTo>
                <a:lnTo>
                  <a:pt x="7890782" y="838924"/>
                </a:lnTo>
                <a:lnTo>
                  <a:pt x="7871913" y="883966"/>
                </a:lnTo>
                <a:lnTo>
                  <a:pt x="7848850" y="925560"/>
                </a:lnTo>
                <a:lnTo>
                  <a:pt x="7821594" y="963708"/>
                </a:lnTo>
                <a:lnTo>
                  <a:pt x="7790145" y="998408"/>
                </a:lnTo>
                <a:lnTo>
                  <a:pt x="7754912" y="1029324"/>
                </a:lnTo>
                <a:lnTo>
                  <a:pt x="7716302" y="1056118"/>
                </a:lnTo>
                <a:lnTo>
                  <a:pt x="7674317" y="1078790"/>
                </a:lnTo>
                <a:lnTo>
                  <a:pt x="7628956" y="1097339"/>
                </a:lnTo>
                <a:lnTo>
                  <a:pt x="7580219" y="1111767"/>
                </a:lnTo>
                <a:lnTo>
                  <a:pt x="7528106" y="1122072"/>
                </a:lnTo>
                <a:lnTo>
                  <a:pt x="7472617" y="1128255"/>
                </a:lnTo>
                <a:lnTo>
                  <a:pt x="7413752" y="1130316"/>
                </a:lnTo>
                <a:close/>
              </a:path>
              <a:path w="10413365" h="1130935">
                <a:moveTo>
                  <a:pt x="8132598" y="21984"/>
                </a:moveTo>
                <a:lnTo>
                  <a:pt x="8646206" y="21984"/>
                </a:lnTo>
                <a:lnTo>
                  <a:pt x="8704705" y="23837"/>
                </a:lnTo>
                <a:lnTo>
                  <a:pt x="8760931" y="29397"/>
                </a:lnTo>
                <a:lnTo>
                  <a:pt x="8814882" y="38662"/>
                </a:lnTo>
                <a:lnTo>
                  <a:pt x="8866558" y="51634"/>
                </a:lnTo>
                <a:lnTo>
                  <a:pt x="8915961" y="68312"/>
                </a:lnTo>
                <a:lnTo>
                  <a:pt x="8963089" y="88696"/>
                </a:lnTo>
                <a:lnTo>
                  <a:pt x="9007469" y="112492"/>
                </a:lnTo>
                <a:lnTo>
                  <a:pt x="9048375" y="139405"/>
                </a:lnTo>
                <a:lnTo>
                  <a:pt x="9085805" y="169433"/>
                </a:lnTo>
                <a:lnTo>
                  <a:pt x="9119761" y="202579"/>
                </a:lnTo>
                <a:lnTo>
                  <a:pt x="9150243" y="238841"/>
                </a:lnTo>
                <a:lnTo>
                  <a:pt x="9177250" y="278220"/>
                </a:lnTo>
                <a:lnTo>
                  <a:pt x="9200530" y="320199"/>
                </a:lnTo>
                <a:lnTo>
                  <a:pt x="9219577" y="364516"/>
                </a:lnTo>
                <a:lnTo>
                  <a:pt x="9234392" y="411170"/>
                </a:lnTo>
                <a:lnTo>
                  <a:pt x="9244973" y="460162"/>
                </a:lnTo>
                <a:lnTo>
                  <a:pt x="9251322" y="511491"/>
                </a:lnTo>
                <a:lnTo>
                  <a:pt x="9253439" y="565158"/>
                </a:lnTo>
                <a:lnTo>
                  <a:pt x="9251322" y="618951"/>
                </a:lnTo>
                <a:lnTo>
                  <a:pt x="9244973" y="670407"/>
                </a:lnTo>
                <a:lnTo>
                  <a:pt x="9234392" y="719525"/>
                </a:lnTo>
                <a:lnTo>
                  <a:pt x="9219577" y="766305"/>
                </a:lnTo>
                <a:lnTo>
                  <a:pt x="9200530" y="810749"/>
                </a:lnTo>
                <a:lnTo>
                  <a:pt x="9177250" y="852854"/>
                </a:lnTo>
                <a:lnTo>
                  <a:pt x="9150243" y="892117"/>
                </a:lnTo>
                <a:lnTo>
                  <a:pt x="9119761" y="928285"/>
                </a:lnTo>
                <a:lnTo>
                  <a:pt x="9085805" y="961356"/>
                </a:lnTo>
                <a:lnTo>
                  <a:pt x="9048375" y="991333"/>
                </a:lnTo>
                <a:lnTo>
                  <a:pt x="9007469" y="1018213"/>
                </a:lnTo>
                <a:lnTo>
                  <a:pt x="8963089" y="1041999"/>
                </a:lnTo>
                <a:lnTo>
                  <a:pt x="8915961" y="1062383"/>
                </a:lnTo>
                <a:lnTo>
                  <a:pt x="8866558" y="1079061"/>
                </a:lnTo>
                <a:lnTo>
                  <a:pt x="8814882" y="1092033"/>
                </a:lnTo>
                <a:lnTo>
                  <a:pt x="8760931" y="1101298"/>
                </a:lnTo>
                <a:lnTo>
                  <a:pt x="8704705" y="1106858"/>
                </a:lnTo>
                <a:lnTo>
                  <a:pt x="8646206" y="1108711"/>
                </a:lnTo>
                <a:lnTo>
                  <a:pt x="8132598" y="1108711"/>
                </a:lnTo>
                <a:lnTo>
                  <a:pt x="8132598" y="21984"/>
                </a:lnTo>
                <a:close/>
              </a:path>
              <a:path w="10413365" h="1130935">
                <a:moveTo>
                  <a:pt x="8634076" y="863468"/>
                </a:moveTo>
                <a:lnTo>
                  <a:pt x="8687674" y="860299"/>
                </a:lnTo>
                <a:lnTo>
                  <a:pt x="8736874" y="850792"/>
                </a:lnTo>
                <a:lnTo>
                  <a:pt x="8781677" y="834948"/>
                </a:lnTo>
                <a:lnTo>
                  <a:pt x="8822084" y="812766"/>
                </a:lnTo>
                <a:lnTo>
                  <a:pt x="8858093" y="784247"/>
                </a:lnTo>
                <a:lnTo>
                  <a:pt x="8888659" y="750133"/>
                </a:lnTo>
                <a:lnTo>
                  <a:pt x="8912433" y="711167"/>
                </a:lnTo>
                <a:lnTo>
                  <a:pt x="8929414" y="667349"/>
                </a:lnTo>
                <a:lnTo>
                  <a:pt x="8939603" y="618679"/>
                </a:lnTo>
                <a:lnTo>
                  <a:pt x="8942999" y="565158"/>
                </a:lnTo>
                <a:lnTo>
                  <a:pt x="8939603" y="511773"/>
                </a:lnTo>
                <a:lnTo>
                  <a:pt x="8929414" y="463210"/>
                </a:lnTo>
                <a:lnTo>
                  <a:pt x="8912433" y="419468"/>
                </a:lnTo>
                <a:lnTo>
                  <a:pt x="8888659" y="380547"/>
                </a:lnTo>
                <a:lnTo>
                  <a:pt x="8858093" y="346448"/>
                </a:lnTo>
                <a:lnTo>
                  <a:pt x="8822084" y="317929"/>
                </a:lnTo>
                <a:lnTo>
                  <a:pt x="8781677" y="295747"/>
                </a:lnTo>
                <a:lnTo>
                  <a:pt x="8736874" y="279903"/>
                </a:lnTo>
                <a:lnTo>
                  <a:pt x="8687674" y="270396"/>
                </a:lnTo>
                <a:lnTo>
                  <a:pt x="8634076" y="267227"/>
                </a:lnTo>
                <a:lnTo>
                  <a:pt x="8440005" y="267227"/>
                </a:lnTo>
                <a:lnTo>
                  <a:pt x="8440005" y="863468"/>
                </a:lnTo>
                <a:lnTo>
                  <a:pt x="8634076" y="863468"/>
                </a:lnTo>
                <a:close/>
              </a:path>
              <a:path w="10413365" h="1130935">
                <a:moveTo>
                  <a:pt x="9997242" y="719051"/>
                </a:moveTo>
                <a:lnTo>
                  <a:pt x="9997242" y="1108711"/>
                </a:lnTo>
                <a:lnTo>
                  <a:pt x="9689835" y="1108711"/>
                </a:lnTo>
                <a:lnTo>
                  <a:pt x="9689835" y="714502"/>
                </a:lnTo>
                <a:lnTo>
                  <a:pt x="9275158" y="21984"/>
                </a:lnTo>
                <a:lnTo>
                  <a:pt x="9599622" y="21984"/>
                </a:lnTo>
                <a:lnTo>
                  <a:pt x="9857374" y="453339"/>
                </a:lnTo>
                <a:lnTo>
                  <a:pt x="10115126" y="21984"/>
                </a:lnTo>
                <a:lnTo>
                  <a:pt x="10413056" y="21984"/>
                </a:lnTo>
                <a:lnTo>
                  <a:pt x="9997242" y="719051"/>
                </a:lnTo>
                <a:close/>
              </a:path>
            </a:pathLst>
          </a:custGeom>
          <a:ln w="58224">
            <a:solidFill>
              <a:srgbClr val="593F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982" y="3627220"/>
            <a:ext cx="6564998" cy="6654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31300" y="6068231"/>
            <a:ext cx="7867650" cy="3959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280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2550" spc="-145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Finding</a:t>
            </a:r>
            <a:r>
              <a:rPr sz="2300" spc="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Optimal</a:t>
            </a:r>
            <a:r>
              <a:rPr sz="2300" spc="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Cut</a:t>
            </a:r>
            <a:r>
              <a:rPr sz="2300" spc="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off</a:t>
            </a:r>
            <a:r>
              <a:rPr sz="2300" spc="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593F2A"/>
                </a:solidFill>
                <a:latin typeface="Arial"/>
                <a:cs typeface="Arial"/>
              </a:rPr>
              <a:t>Point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45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50" spc="280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2550" spc="-140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Optimal</a:t>
            </a:r>
            <a:r>
              <a:rPr sz="2300" spc="3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cut-off</a:t>
            </a:r>
            <a:r>
              <a:rPr sz="2300" spc="3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probability</a:t>
            </a:r>
            <a:r>
              <a:rPr sz="2300" spc="3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is</a:t>
            </a:r>
            <a:r>
              <a:rPr sz="2300" spc="3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593F2A"/>
                </a:solidFill>
                <a:latin typeface="Arial"/>
                <a:cs typeface="Arial"/>
              </a:rPr>
              <a:t>that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2300">
              <a:latin typeface="Arial"/>
              <a:cs typeface="Arial"/>
            </a:endParaRPr>
          </a:p>
          <a:p>
            <a:pPr marL="12700" marR="1037590">
              <a:lnSpc>
                <a:spcPct val="114300"/>
              </a:lnSpc>
            </a:pPr>
            <a:r>
              <a:rPr sz="2550" spc="280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2550" spc="-140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Probability</a:t>
            </a:r>
            <a:r>
              <a:rPr sz="2300" spc="3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where</a:t>
            </a:r>
            <a:r>
              <a:rPr sz="2300" spc="3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we</a:t>
            </a:r>
            <a:r>
              <a:rPr sz="2300" spc="3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get</a:t>
            </a:r>
            <a:r>
              <a:rPr sz="2300" spc="3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balanced</a:t>
            </a:r>
            <a:r>
              <a:rPr sz="2300" spc="3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sensitivity</a:t>
            </a:r>
            <a:r>
              <a:rPr sz="2300" spc="3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593F2A"/>
                </a:solidFill>
                <a:latin typeface="Arial"/>
                <a:cs typeface="Arial"/>
              </a:rPr>
              <a:t>and </a:t>
            </a:r>
            <a:r>
              <a:rPr sz="2300" spc="-10" dirty="0">
                <a:solidFill>
                  <a:srgbClr val="593F2A"/>
                </a:solidFill>
                <a:latin typeface="Arial"/>
                <a:cs typeface="Arial"/>
              </a:rPr>
              <a:t>specificity.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300">
              <a:latin typeface="Arial"/>
              <a:cs typeface="Arial"/>
            </a:endParaRPr>
          </a:p>
          <a:p>
            <a:pPr marL="12700" marR="5080">
              <a:lnSpc>
                <a:spcPct val="114300"/>
              </a:lnSpc>
            </a:pPr>
            <a:r>
              <a:rPr sz="2550" spc="280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2550" spc="-140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From</a:t>
            </a:r>
            <a:r>
              <a:rPr sz="2300" spc="3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the</a:t>
            </a:r>
            <a:r>
              <a:rPr sz="2300" spc="3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second</a:t>
            </a:r>
            <a:r>
              <a:rPr sz="2300" spc="3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graph</a:t>
            </a:r>
            <a:r>
              <a:rPr sz="2300" spc="3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it</a:t>
            </a:r>
            <a:r>
              <a:rPr sz="2300" spc="3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is</a:t>
            </a:r>
            <a:r>
              <a:rPr sz="2300" spc="3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visible</a:t>
            </a:r>
            <a:r>
              <a:rPr sz="2300" spc="3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that</a:t>
            </a:r>
            <a:r>
              <a:rPr sz="2300" spc="3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the</a:t>
            </a:r>
            <a:r>
              <a:rPr sz="2300" spc="3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optimal</a:t>
            </a:r>
            <a:r>
              <a:rPr sz="2300" spc="3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cut</a:t>
            </a:r>
            <a:r>
              <a:rPr sz="2300" spc="3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593F2A"/>
                </a:solidFill>
                <a:latin typeface="Arial"/>
                <a:cs typeface="Arial"/>
              </a:rPr>
              <a:t>off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is</a:t>
            </a:r>
            <a:r>
              <a:rPr sz="2300" spc="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593F2A"/>
                </a:solidFill>
                <a:latin typeface="Arial"/>
                <a:cs typeface="Arial"/>
              </a:rPr>
              <a:t>at</a:t>
            </a:r>
            <a:r>
              <a:rPr sz="2300" spc="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593F2A"/>
                </a:solidFill>
                <a:latin typeface="Arial"/>
                <a:cs typeface="Arial"/>
              </a:rPr>
              <a:t>0.35.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0900" y="991372"/>
            <a:ext cx="8322309" cy="19075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350" b="0" spc="-1045" dirty="0">
                <a:latin typeface="Arial Black"/>
                <a:cs typeface="Arial Black"/>
              </a:rPr>
              <a:t>ROC</a:t>
            </a:r>
            <a:r>
              <a:rPr sz="12350" b="0" spc="-1210" dirty="0">
                <a:latin typeface="Arial Black"/>
                <a:cs typeface="Arial Black"/>
              </a:rPr>
              <a:t> </a:t>
            </a:r>
            <a:r>
              <a:rPr sz="12350" b="0" spc="-685" dirty="0">
                <a:latin typeface="Arial Black"/>
                <a:cs typeface="Arial Black"/>
              </a:rPr>
              <a:t>Curve</a:t>
            </a:r>
            <a:endParaRPr sz="1235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9407" y="167110"/>
            <a:ext cx="7753348" cy="5714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5289"/>
            <a:ext cx="335280" cy="1563370"/>
          </a:xfrm>
          <a:custGeom>
            <a:avLst/>
            <a:gdLst/>
            <a:ahLst/>
            <a:cxnLst/>
            <a:rect l="l" t="t" r="r" b="b"/>
            <a:pathLst>
              <a:path w="335280" h="1563370">
                <a:moveTo>
                  <a:pt x="334857" y="1563009"/>
                </a:moveTo>
                <a:lnTo>
                  <a:pt x="0" y="1563009"/>
                </a:lnTo>
                <a:lnTo>
                  <a:pt x="0" y="0"/>
                </a:lnTo>
                <a:lnTo>
                  <a:pt x="334857" y="0"/>
                </a:lnTo>
                <a:lnTo>
                  <a:pt x="334857" y="1563009"/>
                </a:lnTo>
                <a:close/>
              </a:path>
            </a:pathLst>
          </a:custGeom>
          <a:solidFill>
            <a:srgbClr val="BE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6070">
              <a:lnSpc>
                <a:spcPct val="100000"/>
              </a:lnSpc>
              <a:spcBef>
                <a:spcPts val="100"/>
              </a:spcBef>
            </a:pPr>
            <a:r>
              <a:rPr spc="994" dirty="0"/>
              <a:t>PREDICTION</a:t>
            </a:r>
            <a:r>
              <a:rPr spc="420" dirty="0"/>
              <a:t> </a:t>
            </a:r>
            <a:r>
              <a:rPr spc="994" dirty="0"/>
              <a:t>ON</a:t>
            </a:r>
            <a:r>
              <a:rPr spc="425" dirty="0"/>
              <a:t> </a:t>
            </a:r>
            <a:r>
              <a:rPr spc="1015" dirty="0"/>
              <a:t>TEST</a:t>
            </a:r>
            <a:r>
              <a:rPr spc="425" dirty="0"/>
              <a:t> </a:t>
            </a:r>
            <a:r>
              <a:rPr spc="1030" dirty="0"/>
              <a:t>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964" y="2229238"/>
            <a:ext cx="15497175" cy="67119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3199"/>
              </a:lnSpc>
              <a:spcBef>
                <a:spcPts val="145"/>
              </a:spcBef>
            </a:pPr>
            <a:r>
              <a:rPr sz="2400" spc="28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2400" spc="-170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Before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predicting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on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the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test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set,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we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need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to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standardize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test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set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and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need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to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have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exact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same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columns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present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in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our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final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train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93F2A"/>
                </a:solidFill>
                <a:latin typeface="Arial"/>
                <a:cs typeface="Arial"/>
              </a:rPr>
              <a:t>dataset.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2200">
              <a:latin typeface="Arial"/>
              <a:cs typeface="Arial"/>
            </a:endParaRPr>
          </a:p>
          <a:p>
            <a:pPr marL="12700" marR="549275">
              <a:lnSpc>
                <a:spcPct val="113199"/>
              </a:lnSpc>
            </a:pPr>
            <a:r>
              <a:rPr sz="2400" spc="28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2400" spc="-170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After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doing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above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step,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we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started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predicting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the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test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set,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and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new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prediction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values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were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saved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in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new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data </a:t>
            </a:r>
            <a:r>
              <a:rPr sz="2200" spc="-10" dirty="0">
                <a:solidFill>
                  <a:srgbClr val="593F2A"/>
                </a:solidFill>
                <a:latin typeface="Arial"/>
                <a:cs typeface="Arial"/>
              </a:rPr>
              <a:t>frame.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28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2400" spc="-175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After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this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we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did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model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evaluation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i.e.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finding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accuracy,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precision,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and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93F2A"/>
                </a:solidFill>
                <a:latin typeface="Arial"/>
                <a:cs typeface="Arial"/>
              </a:rPr>
              <a:t>recall.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28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2400" spc="-175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accuracy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score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we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found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was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0.82,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precision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0.75,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and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recall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0.75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93F2A"/>
                </a:solidFill>
                <a:latin typeface="Arial"/>
                <a:cs typeface="Arial"/>
              </a:rPr>
              <a:t>approximately.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28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2400" spc="-175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This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shows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that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our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test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prediction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is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having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accuracy,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precision,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and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recall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scores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in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an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acceptable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93F2A"/>
                </a:solidFill>
                <a:latin typeface="Arial"/>
                <a:cs typeface="Arial"/>
              </a:rPr>
              <a:t>range.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28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2400" spc="-170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This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also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shows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that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our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model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is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stable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with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good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accuracy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and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93F2A"/>
                </a:solidFill>
                <a:latin typeface="Arial"/>
                <a:cs typeface="Arial"/>
              </a:rPr>
              <a:t>recall/sensitivity.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2200">
              <a:latin typeface="Arial"/>
              <a:cs typeface="Arial"/>
            </a:endParaRPr>
          </a:p>
          <a:p>
            <a:pPr marL="12700" marR="269240">
              <a:lnSpc>
                <a:spcPct val="113199"/>
              </a:lnSpc>
              <a:spcBef>
                <a:spcPts val="5"/>
              </a:spcBef>
            </a:pPr>
            <a:r>
              <a:rPr sz="2400" spc="28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2400" spc="-170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Lead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score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is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created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on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test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dataset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to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identify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hot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leads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–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high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lead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score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higher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the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chance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of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conversion,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low</a:t>
            </a:r>
            <a:r>
              <a:rPr sz="2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593F2A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lead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score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lower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chance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of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593F2A"/>
                </a:solidFill>
                <a:latin typeface="Arial"/>
                <a:cs typeface="Arial"/>
              </a:rPr>
              <a:t>getting</a:t>
            </a:r>
            <a:r>
              <a:rPr sz="2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593F2A"/>
                </a:solidFill>
                <a:latin typeface="Arial"/>
                <a:cs typeface="Arial"/>
              </a:rPr>
              <a:t>converted.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5291"/>
            <a:ext cx="335280" cy="1563370"/>
          </a:xfrm>
          <a:custGeom>
            <a:avLst/>
            <a:gdLst/>
            <a:ahLst/>
            <a:cxnLst/>
            <a:rect l="l" t="t" r="r" b="b"/>
            <a:pathLst>
              <a:path w="335280" h="1563370">
                <a:moveTo>
                  <a:pt x="334857" y="1563009"/>
                </a:moveTo>
                <a:lnTo>
                  <a:pt x="0" y="1563009"/>
                </a:lnTo>
                <a:lnTo>
                  <a:pt x="0" y="0"/>
                </a:lnTo>
                <a:lnTo>
                  <a:pt x="334857" y="0"/>
                </a:lnTo>
                <a:lnTo>
                  <a:pt x="334857" y="1563009"/>
                </a:lnTo>
                <a:close/>
              </a:path>
            </a:pathLst>
          </a:custGeom>
          <a:solidFill>
            <a:srgbClr val="BE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0637" y="1680153"/>
            <a:ext cx="17009110" cy="8355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100" dirty="0">
                <a:latin typeface="Arial Black"/>
                <a:cs typeface="Arial Black"/>
              </a:rPr>
              <a:t>It</a:t>
            </a:r>
            <a:r>
              <a:rPr sz="2150" spc="-195" dirty="0">
                <a:latin typeface="Arial Black"/>
                <a:cs typeface="Arial Black"/>
              </a:rPr>
              <a:t> </a:t>
            </a:r>
            <a:r>
              <a:rPr sz="2150" spc="-270" dirty="0">
                <a:latin typeface="Arial Black"/>
                <a:cs typeface="Arial Black"/>
              </a:rPr>
              <a:t>was</a:t>
            </a:r>
            <a:r>
              <a:rPr sz="2150" spc="-195" dirty="0">
                <a:latin typeface="Arial Black"/>
                <a:cs typeface="Arial Black"/>
              </a:rPr>
              <a:t> </a:t>
            </a:r>
            <a:r>
              <a:rPr sz="2150" spc="-75" dirty="0">
                <a:latin typeface="Arial Black"/>
                <a:cs typeface="Arial Black"/>
              </a:rPr>
              <a:t>found</a:t>
            </a:r>
            <a:r>
              <a:rPr sz="2150" spc="-190" dirty="0">
                <a:latin typeface="Arial Black"/>
                <a:cs typeface="Arial Black"/>
              </a:rPr>
              <a:t> </a:t>
            </a:r>
            <a:r>
              <a:rPr sz="2150" spc="-110" dirty="0">
                <a:latin typeface="Arial Black"/>
                <a:cs typeface="Arial Black"/>
              </a:rPr>
              <a:t>that</a:t>
            </a:r>
            <a:r>
              <a:rPr sz="2150" spc="-195" dirty="0">
                <a:latin typeface="Arial Black"/>
                <a:cs typeface="Arial Black"/>
              </a:rPr>
              <a:t> </a:t>
            </a:r>
            <a:r>
              <a:rPr sz="2150" spc="-114" dirty="0">
                <a:latin typeface="Arial Black"/>
                <a:cs typeface="Arial Black"/>
              </a:rPr>
              <a:t>the</a:t>
            </a:r>
            <a:r>
              <a:rPr sz="2150" spc="-190" dirty="0">
                <a:latin typeface="Arial Black"/>
                <a:cs typeface="Arial Black"/>
              </a:rPr>
              <a:t> </a:t>
            </a:r>
            <a:r>
              <a:rPr sz="2150" spc="-140" dirty="0">
                <a:latin typeface="Arial Black"/>
                <a:cs typeface="Arial Black"/>
              </a:rPr>
              <a:t>variables</a:t>
            </a:r>
            <a:r>
              <a:rPr sz="2150" spc="-195" dirty="0">
                <a:latin typeface="Arial Black"/>
                <a:cs typeface="Arial Black"/>
              </a:rPr>
              <a:t> </a:t>
            </a:r>
            <a:r>
              <a:rPr sz="2150" spc="-110" dirty="0">
                <a:latin typeface="Arial Black"/>
                <a:cs typeface="Arial Black"/>
              </a:rPr>
              <a:t>that</a:t>
            </a:r>
            <a:r>
              <a:rPr sz="2150" spc="-195" dirty="0">
                <a:latin typeface="Arial Black"/>
                <a:cs typeface="Arial Black"/>
              </a:rPr>
              <a:t> </a:t>
            </a:r>
            <a:r>
              <a:rPr sz="2150" spc="-125" dirty="0">
                <a:latin typeface="Arial Black"/>
                <a:cs typeface="Arial Black"/>
              </a:rPr>
              <a:t>mattered</a:t>
            </a:r>
            <a:r>
              <a:rPr sz="2150" spc="-190" dirty="0">
                <a:latin typeface="Arial Black"/>
                <a:cs typeface="Arial Black"/>
              </a:rPr>
              <a:t> </a:t>
            </a:r>
            <a:r>
              <a:rPr sz="2150" spc="-114" dirty="0">
                <a:latin typeface="Arial Black"/>
                <a:cs typeface="Arial Black"/>
              </a:rPr>
              <a:t>the</a:t>
            </a:r>
            <a:r>
              <a:rPr sz="2150" spc="-195" dirty="0">
                <a:latin typeface="Arial Black"/>
                <a:cs typeface="Arial Black"/>
              </a:rPr>
              <a:t> </a:t>
            </a:r>
            <a:r>
              <a:rPr sz="2150" spc="-145" dirty="0">
                <a:latin typeface="Arial Black"/>
                <a:cs typeface="Arial Black"/>
              </a:rPr>
              <a:t>most</a:t>
            </a:r>
            <a:r>
              <a:rPr sz="2150" spc="-190" dirty="0">
                <a:latin typeface="Arial Black"/>
                <a:cs typeface="Arial Black"/>
              </a:rPr>
              <a:t> </a:t>
            </a:r>
            <a:r>
              <a:rPr sz="2150" spc="-100" dirty="0">
                <a:latin typeface="Arial Black"/>
                <a:cs typeface="Arial Black"/>
              </a:rPr>
              <a:t>in</a:t>
            </a:r>
            <a:r>
              <a:rPr sz="2150" spc="-195" dirty="0">
                <a:latin typeface="Arial Black"/>
                <a:cs typeface="Arial Black"/>
              </a:rPr>
              <a:t> </a:t>
            </a:r>
            <a:r>
              <a:rPr sz="2150" spc="-114" dirty="0">
                <a:latin typeface="Arial Black"/>
                <a:cs typeface="Arial Black"/>
              </a:rPr>
              <a:t>the</a:t>
            </a:r>
            <a:r>
              <a:rPr sz="2150" spc="-190" dirty="0">
                <a:latin typeface="Arial Black"/>
                <a:cs typeface="Arial Black"/>
              </a:rPr>
              <a:t> </a:t>
            </a:r>
            <a:r>
              <a:rPr sz="2150" spc="-105" dirty="0">
                <a:latin typeface="Arial Black"/>
                <a:cs typeface="Arial Black"/>
              </a:rPr>
              <a:t>potential</a:t>
            </a:r>
            <a:r>
              <a:rPr sz="2150" spc="-195" dirty="0">
                <a:latin typeface="Arial Black"/>
                <a:cs typeface="Arial Black"/>
              </a:rPr>
              <a:t> </a:t>
            </a:r>
            <a:r>
              <a:rPr sz="2150" spc="-125" dirty="0">
                <a:latin typeface="Arial Black"/>
                <a:cs typeface="Arial Black"/>
              </a:rPr>
              <a:t>buyers</a:t>
            </a:r>
            <a:r>
              <a:rPr sz="2150" spc="-195" dirty="0">
                <a:latin typeface="Arial Black"/>
                <a:cs typeface="Arial Black"/>
              </a:rPr>
              <a:t> </a:t>
            </a:r>
            <a:r>
              <a:rPr sz="2150" spc="-155" dirty="0">
                <a:latin typeface="Arial Black"/>
                <a:cs typeface="Arial Black"/>
              </a:rPr>
              <a:t>are</a:t>
            </a:r>
            <a:r>
              <a:rPr sz="2150" spc="-190" dirty="0">
                <a:latin typeface="Arial Black"/>
                <a:cs typeface="Arial Black"/>
              </a:rPr>
              <a:t> </a:t>
            </a:r>
            <a:r>
              <a:rPr sz="2150" dirty="0">
                <a:latin typeface="Arial Black"/>
                <a:cs typeface="Arial Black"/>
              </a:rPr>
              <a:t>(In</a:t>
            </a:r>
            <a:r>
              <a:rPr sz="2150" spc="335" dirty="0">
                <a:latin typeface="Arial Black"/>
                <a:cs typeface="Arial Black"/>
              </a:rPr>
              <a:t> </a:t>
            </a:r>
            <a:r>
              <a:rPr sz="2150" spc="-155" dirty="0">
                <a:latin typeface="Arial Black"/>
                <a:cs typeface="Arial Black"/>
              </a:rPr>
              <a:t>descending</a:t>
            </a:r>
            <a:r>
              <a:rPr sz="2150" spc="-195" dirty="0">
                <a:latin typeface="Arial Black"/>
                <a:cs typeface="Arial Black"/>
              </a:rPr>
              <a:t> </a:t>
            </a:r>
            <a:r>
              <a:rPr sz="2150" spc="-85" dirty="0">
                <a:latin typeface="Arial Black"/>
                <a:cs typeface="Arial Black"/>
              </a:rPr>
              <a:t>order)</a:t>
            </a:r>
            <a:r>
              <a:rPr sz="2150" spc="-195" dirty="0">
                <a:latin typeface="Arial Black"/>
                <a:cs typeface="Arial Black"/>
              </a:rPr>
              <a:t> </a:t>
            </a:r>
            <a:r>
              <a:rPr sz="2150" spc="-50" dirty="0">
                <a:latin typeface="Arial Black"/>
                <a:cs typeface="Arial Black"/>
              </a:rPr>
              <a:t>:</a:t>
            </a:r>
            <a:endParaRPr sz="21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21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50" spc="275" dirty="0">
                <a:latin typeface="Lucida Sans Unicode"/>
                <a:cs typeface="Lucida Sans Unicode"/>
              </a:rPr>
              <a:t>▶</a:t>
            </a:r>
            <a:r>
              <a:rPr sz="2350" spc="-215" dirty="0">
                <a:latin typeface="Lucida Sans Unicode"/>
                <a:cs typeface="Lucida Sans Unicode"/>
              </a:rPr>
              <a:t> </a:t>
            </a:r>
            <a:r>
              <a:rPr sz="2150" spc="-190" dirty="0">
                <a:latin typeface="Arial Black"/>
                <a:cs typeface="Arial Black"/>
              </a:rPr>
              <a:t>The</a:t>
            </a:r>
            <a:r>
              <a:rPr sz="2150" spc="-185" dirty="0">
                <a:latin typeface="Arial Black"/>
                <a:cs typeface="Arial Black"/>
              </a:rPr>
              <a:t> </a:t>
            </a:r>
            <a:r>
              <a:rPr sz="2150" spc="-100" dirty="0">
                <a:latin typeface="Arial Black"/>
                <a:cs typeface="Arial Black"/>
              </a:rPr>
              <a:t>total</a:t>
            </a:r>
            <a:r>
              <a:rPr sz="2150" spc="-185" dirty="0">
                <a:latin typeface="Arial Black"/>
                <a:cs typeface="Arial Black"/>
              </a:rPr>
              <a:t> </a:t>
            </a:r>
            <a:r>
              <a:rPr sz="2150" spc="-125" dirty="0">
                <a:latin typeface="Arial Black"/>
                <a:cs typeface="Arial Black"/>
              </a:rPr>
              <a:t>time</a:t>
            </a:r>
            <a:r>
              <a:rPr sz="2150" spc="-190" dirty="0">
                <a:latin typeface="Arial Black"/>
                <a:cs typeface="Arial Black"/>
              </a:rPr>
              <a:t> </a:t>
            </a:r>
            <a:r>
              <a:rPr sz="2150" spc="-135" dirty="0">
                <a:latin typeface="Arial Black"/>
                <a:cs typeface="Arial Black"/>
              </a:rPr>
              <a:t>spent</a:t>
            </a:r>
            <a:r>
              <a:rPr sz="2150" spc="-185" dirty="0">
                <a:latin typeface="Arial Black"/>
                <a:cs typeface="Arial Black"/>
              </a:rPr>
              <a:t> </a:t>
            </a:r>
            <a:r>
              <a:rPr sz="2150" spc="-95" dirty="0">
                <a:latin typeface="Arial Black"/>
                <a:cs typeface="Arial Black"/>
              </a:rPr>
              <a:t>on</a:t>
            </a:r>
            <a:r>
              <a:rPr sz="2150" spc="-185" dirty="0">
                <a:latin typeface="Arial Black"/>
                <a:cs typeface="Arial Black"/>
              </a:rPr>
              <a:t> </a:t>
            </a:r>
            <a:r>
              <a:rPr sz="2150" spc="-114" dirty="0">
                <a:latin typeface="Arial Black"/>
                <a:cs typeface="Arial Black"/>
              </a:rPr>
              <a:t>the</a:t>
            </a:r>
            <a:r>
              <a:rPr sz="2150" spc="-190" dirty="0">
                <a:latin typeface="Arial Black"/>
                <a:cs typeface="Arial Black"/>
              </a:rPr>
              <a:t> </a:t>
            </a:r>
            <a:r>
              <a:rPr sz="2150" spc="-10" dirty="0">
                <a:latin typeface="Arial Black"/>
                <a:cs typeface="Arial Black"/>
              </a:rPr>
              <a:t>Website.</a:t>
            </a:r>
            <a:endParaRPr sz="21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1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350" spc="275" dirty="0">
                <a:latin typeface="Lucida Sans Unicode"/>
                <a:cs typeface="Lucida Sans Unicode"/>
              </a:rPr>
              <a:t>▶</a:t>
            </a:r>
            <a:r>
              <a:rPr sz="2350" spc="-210" dirty="0">
                <a:latin typeface="Lucida Sans Unicode"/>
                <a:cs typeface="Lucida Sans Unicode"/>
              </a:rPr>
              <a:t> </a:t>
            </a:r>
            <a:r>
              <a:rPr sz="2150" spc="-145" dirty="0">
                <a:latin typeface="Arial Black"/>
                <a:cs typeface="Arial Black"/>
              </a:rPr>
              <a:t>Total</a:t>
            </a:r>
            <a:r>
              <a:rPr sz="2150" spc="-185" dirty="0">
                <a:latin typeface="Arial Black"/>
                <a:cs typeface="Arial Black"/>
              </a:rPr>
              <a:t> </a:t>
            </a:r>
            <a:r>
              <a:rPr sz="2150" spc="-114" dirty="0">
                <a:latin typeface="Arial Black"/>
                <a:cs typeface="Arial Black"/>
              </a:rPr>
              <a:t>number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55" dirty="0">
                <a:latin typeface="Arial Black"/>
                <a:cs typeface="Arial Black"/>
              </a:rPr>
              <a:t>of</a:t>
            </a:r>
            <a:r>
              <a:rPr sz="2150" spc="-185" dirty="0">
                <a:latin typeface="Arial Black"/>
                <a:cs typeface="Arial Black"/>
              </a:rPr>
              <a:t> </a:t>
            </a:r>
            <a:r>
              <a:rPr sz="2150" spc="-10" dirty="0">
                <a:latin typeface="Arial Black"/>
                <a:cs typeface="Arial Black"/>
              </a:rPr>
              <a:t>visits.</a:t>
            </a:r>
            <a:endParaRPr sz="2150">
              <a:latin typeface="Arial Black"/>
              <a:cs typeface="Arial Black"/>
            </a:endParaRPr>
          </a:p>
          <a:p>
            <a:pPr marL="415925" marR="13107669" indent="-403860">
              <a:lnSpc>
                <a:spcPct val="113500"/>
              </a:lnSpc>
              <a:spcBef>
                <a:spcPts val="2800"/>
              </a:spcBef>
            </a:pPr>
            <a:r>
              <a:rPr sz="2350" spc="275" dirty="0">
                <a:latin typeface="Lucida Sans Unicode"/>
                <a:cs typeface="Lucida Sans Unicode"/>
              </a:rPr>
              <a:t>▶</a:t>
            </a:r>
            <a:r>
              <a:rPr sz="2350" spc="-210" dirty="0">
                <a:latin typeface="Lucida Sans Unicode"/>
                <a:cs typeface="Lucida Sans Unicode"/>
              </a:rPr>
              <a:t> </a:t>
            </a:r>
            <a:r>
              <a:rPr sz="2150" spc="-135" dirty="0">
                <a:latin typeface="Arial Black"/>
                <a:cs typeface="Arial Black"/>
              </a:rPr>
              <a:t>When</a:t>
            </a:r>
            <a:r>
              <a:rPr sz="2150" spc="-185" dirty="0">
                <a:latin typeface="Arial Black"/>
                <a:cs typeface="Arial Black"/>
              </a:rPr>
              <a:t> </a:t>
            </a:r>
            <a:r>
              <a:rPr sz="2150" spc="-114" dirty="0">
                <a:latin typeface="Arial Black"/>
                <a:cs typeface="Arial Black"/>
              </a:rPr>
              <a:t>the</a:t>
            </a:r>
            <a:r>
              <a:rPr sz="2150" spc="-185" dirty="0">
                <a:latin typeface="Arial Black"/>
                <a:cs typeface="Arial Black"/>
              </a:rPr>
              <a:t> </a:t>
            </a:r>
            <a:r>
              <a:rPr sz="2150" spc="-130" dirty="0">
                <a:latin typeface="Arial Black"/>
                <a:cs typeface="Arial Black"/>
              </a:rPr>
              <a:t>lead</a:t>
            </a:r>
            <a:r>
              <a:rPr sz="2150" spc="-185" dirty="0">
                <a:latin typeface="Arial Black"/>
                <a:cs typeface="Arial Black"/>
              </a:rPr>
              <a:t> </a:t>
            </a:r>
            <a:r>
              <a:rPr sz="2150" spc="-160" dirty="0">
                <a:latin typeface="Arial Black"/>
                <a:cs typeface="Arial Black"/>
              </a:rPr>
              <a:t>source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185" dirty="0">
                <a:latin typeface="Arial Black"/>
                <a:cs typeface="Arial Black"/>
              </a:rPr>
              <a:t>was: </a:t>
            </a:r>
            <a:r>
              <a:rPr sz="2150" spc="-10" dirty="0">
                <a:latin typeface="Arial Black"/>
                <a:cs typeface="Arial Black"/>
              </a:rPr>
              <a:t>Google</a:t>
            </a:r>
            <a:endParaRPr sz="2150">
              <a:latin typeface="Arial Black"/>
              <a:cs typeface="Arial Black"/>
            </a:endParaRPr>
          </a:p>
          <a:p>
            <a:pPr marL="348615" marR="14329410" indent="52069">
              <a:lnSpc>
                <a:spcPct val="116300"/>
              </a:lnSpc>
            </a:pPr>
            <a:r>
              <a:rPr sz="2150" spc="-114" dirty="0">
                <a:latin typeface="Arial Black"/>
                <a:cs typeface="Arial Black"/>
              </a:rPr>
              <a:t>Direct</a:t>
            </a:r>
            <a:r>
              <a:rPr sz="2150" spc="-175" dirty="0">
                <a:latin typeface="Arial Black"/>
                <a:cs typeface="Arial Black"/>
              </a:rPr>
              <a:t> </a:t>
            </a:r>
            <a:r>
              <a:rPr sz="2150" spc="-10" dirty="0">
                <a:latin typeface="Arial Black"/>
                <a:cs typeface="Arial Black"/>
              </a:rPr>
              <a:t>traffic </a:t>
            </a:r>
            <a:r>
              <a:rPr sz="2150" spc="-155" dirty="0">
                <a:latin typeface="Arial Black"/>
                <a:cs typeface="Arial Black"/>
              </a:rPr>
              <a:t>Organic</a:t>
            </a:r>
            <a:r>
              <a:rPr sz="2150" spc="-170" dirty="0">
                <a:latin typeface="Arial Black"/>
                <a:cs typeface="Arial Black"/>
              </a:rPr>
              <a:t> </a:t>
            </a:r>
            <a:r>
              <a:rPr sz="2150" spc="-10" dirty="0">
                <a:latin typeface="Arial Black"/>
                <a:cs typeface="Arial Black"/>
              </a:rPr>
              <a:t>search </a:t>
            </a:r>
            <a:r>
              <a:rPr sz="2150" spc="-170" dirty="0">
                <a:latin typeface="Arial Black"/>
                <a:cs typeface="Arial Black"/>
              </a:rPr>
              <a:t>Welingak</a:t>
            </a:r>
            <a:r>
              <a:rPr sz="2150" spc="-160" dirty="0">
                <a:latin typeface="Arial Black"/>
                <a:cs typeface="Arial Black"/>
              </a:rPr>
              <a:t> </a:t>
            </a:r>
            <a:r>
              <a:rPr sz="2150" spc="-155" dirty="0">
                <a:latin typeface="Arial Black"/>
                <a:cs typeface="Arial Black"/>
              </a:rPr>
              <a:t>website</a:t>
            </a:r>
            <a:endParaRPr sz="2150">
              <a:latin typeface="Arial Black"/>
              <a:cs typeface="Arial Black"/>
            </a:endParaRPr>
          </a:p>
          <a:p>
            <a:pPr marL="400685" marR="13087350" indent="-388620">
              <a:lnSpc>
                <a:spcPct val="113500"/>
              </a:lnSpc>
              <a:spcBef>
                <a:spcPts val="2840"/>
              </a:spcBef>
            </a:pPr>
            <a:r>
              <a:rPr sz="2350" spc="275" dirty="0">
                <a:latin typeface="Lucida Sans Unicode"/>
                <a:cs typeface="Lucida Sans Unicode"/>
              </a:rPr>
              <a:t>▶</a:t>
            </a:r>
            <a:r>
              <a:rPr sz="2350" spc="-210" dirty="0">
                <a:latin typeface="Lucida Sans Unicode"/>
                <a:cs typeface="Lucida Sans Unicode"/>
              </a:rPr>
              <a:t> </a:t>
            </a:r>
            <a:r>
              <a:rPr sz="2150" spc="-135" dirty="0">
                <a:latin typeface="Arial Black"/>
                <a:cs typeface="Arial Black"/>
              </a:rPr>
              <a:t>When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114" dirty="0">
                <a:latin typeface="Arial Black"/>
                <a:cs typeface="Arial Black"/>
              </a:rPr>
              <a:t>the</a:t>
            </a:r>
            <a:r>
              <a:rPr sz="2150" spc="-185" dirty="0">
                <a:latin typeface="Arial Black"/>
                <a:cs typeface="Arial Black"/>
              </a:rPr>
              <a:t> </a:t>
            </a:r>
            <a:r>
              <a:rPr sz="2150" spc="-150" dirty="0">
                <a:latin typeface="Arial Black"/>
                <a:cs typeface="Arial Black"/>
              </a:rPr>
              <a:t>last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120" dirty="0">
                <a:latin typeface="Arial Black"/>
                <a:cs typeface="Arial Black"/>
              </a:rPr>
              <a:t>activity</a:t>
            </a:r>
            <a:r>
              <a:rPr sz="2150" spc="-185" dirty="0">
                <a:latin typeface="Arial Black"/>
                <a:cs typeface="Arial Black"/>
              </a:rPr>
              <a:t> </a:t>
            </a:r>
            <a:r>
              <a:rPr sz="2150" spc="-175" dirty="0">
                <a:latin typeface="Arial Black"/>
                <a:cs typeface="Arial Black"/>
              </a:rPr>
              <a:t>was: </a:t>
            </a:r>
            <a:r>
              <a:rPr sz="2150" spc="-25" dirty="0">
                <a:latin typeface="Arial Black"/>
                <a:cs typeface="Arial Black"/>
              </a:rPr>
              <a:t>SMS</a:t>
            </a:r>
            <a:endParaRPr sz="2150">
              <a:latin typeface="Arial Black"/>
              <a:cs typeface="Arial Black"/>
            </a:endParaRPr>
          </a:p>
          <a:p>
            <a:pPr marL="348615">
              <a:lnSpc>
                <a:spcPct val="100000"/>
              </a:lnSpc>
              <a:spcBef>
                <a:spcPts val="420"/>
              </a:spcBef>
            </a:pPr>
            <a:r>
              <a:rPr sz="2150" spc="-150" dirty="0">
                <a:latin typeface="Arial Black"/>
                <a:cs typeface="Arial Black"/>
              </a:rPr>
              <a:t>Olark</a:t>
            </a:r>
            <a:r>
              <a:rPr sz="2150" spc="-175" dirty="0">
                <a:latin typeface="Arial Black"/>
                <a:cs typeface="Arial Black"/>
              </a:rPr>
              <a:t> </a:t>
            </a:r>
            <a:r>
              <a:rPr sz="2150" spc="-160" dirty="0">
                <a:latin typeface="Arial Black"/>
                <a:cs typeface="Arial Black"/>
              </a:rPr>
              <a:t>chat</a:t>
            </a:r>
            <a:r>
              <a:rPr sz="2150" spc="-170" dirty="0">
                <a:latin typeface="Arial Black"/>
                <a:cs typeface="Arial Black"/>
              </a:rPr>
              <a:t> </a:t>
            </a:r>
            <a:r>
              <a:rPr sz="2150" spc="-45" dirty="0">
                <a:latin typeface="Arial Black"/>
                <a:cs typeface="Arial Black"/>
              </a:rPr>
              <a:t>conversation</a:t>
            </a:r>
            <a:endParaRPr sz="21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21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50" spc="275" dirty="0">
                <a:latin typeface="Lucida Sans Unicode"/>
                <a:cs typeface="Lucida Sans Unicode"/>
              </a:rPr>
              <a:t>▶</a:t>
            </a:r>
            <a:r>
              <a:rPr sz="2350" spc="-215" dirty="0">
                <a:latin typeface="Lucida Sans Unicode"/>
                <a:cs typeface="Lucida Sans Unicode"/>
              </a:rPr>
              <a:t> </a:t>
            </a:r>
            <a:r>
              <a:rPr sz="2150" spc="-135" dirty="0">
                <a:latin typeface="Arial Black"/>
                <a:cs typeface="Arial Black"/>
              </a:rPr>
              <a:t>When</a:t>
            </a:r>
            <a:r>
              <a:rPr sz="2150" spc="-185" dirty="0">
                <a:latin typeface="Arial Black"/>
                <a:cs typeface="Arial Black"/>
              </a:rPr>
              <a:t> </a:t>
            </a:r>
            <a:r>
              <a:rPr sz="2150" spc="-114" dirty="0">
                <a:latin typeface="Arial Black"/>
                <a:cs typeface="Arial Black"/>
              </a:rPr>
              <a:t>the</a:t>
            </a:r>
            <a:r>
              <a:rPr sz="2150" spc="-185" dirty="0">
                <a:latin typeface="Arial Black"/>
                <a:cs typeface="Arial Black"/>
              </a:rPr>
              <a:t> </a:t>
            </a:r>
            <a:r>
              <a:rPr sz="2150" spc="-130" dirty="0">
                <a:latin typeface="Arial Black"/>
                <a:cs typeface="Arial Black"/>
              </a:rPr>
              <a:t>lead</a:t>
            </a:r>
            <a:r>
              <a:rPr sz="2150" spc="-190" dirty="0">
                <a:latin typeface="Arial Black"/>
                <a:cs typeface="Arial Black"/>
              </a:rPr>
              <a:t> </a:t>
            </a:r>
            <a:r>
              <a:rPr sz="2150" spc="-114" dirty="0">
                <a:latin typeface="Arial Black"/>
                <a:cs typeface="Arial Black"/>
              </a:rPr>
              <a:t>origin</a:t>
            </a:r>
            <a:r>
              <a:rPr sz="2150" spc="-185" dirty="0">
                <a:latin typeface="Arial Black"/>
                <a:cs typeface="Arial Black"/>
              </a:rPr>
              <a:t> </a:t>
            </a:r>
            <a:r>
              <a:rPr sz="2150" spc="-180" dirty="0">
                <a:latin typeface="Arial Black"/>
                <a:cs typeface="Arial Black"/>
              </a:rPr>
              <a:t>is</a:t>
            </a:r>
            <a:r>
              <a:rPr sz="2150" spc="-185" dirty="0">
                <a:latin typeface="Arial Black"/>
                <a:cs typeface="Arial Black"/>
              </a:rPr>
              <a:t> </a:t>
            </a:r>
            <a:r>
              <a:rPr sz="2150" spc="-170" dirty="0">
                <a:latin typeface="Arial Black"/>
                <a:cs typeface="Arial Black"/>
              </a:rPr>
              <a:t>Lead</a:t>
            </a:r>
            <a:r>
              <a:rPr sz="2150" spc="-185" dirty="0">
                <a:latin typeface="Arial Black"/>
                <a:cs typeface="Arial Black"/>
              </a:rPr>
              <a:t> </a:t>
            </a:r>
            <a:r>
              <a:rPr sz="2150" spc="-110" dirty="0">
                <a:latin typeface="Arial Black"/>
                <a:cs typeface="Arial Black"/>
              </a:rPr>
              <a:t>add</a:t>
            </a:r>
            <a:r>
              <a:rPr sz="2150" spc="-190" dirty="0">
                <a:latin typeface="Arial Black"/>
                <a:cs typeface="Arial Black"/>
              </a:rPr>
              <a:t> </a:t>
            </a:r>
            <a:r>
              <a:rPr sz="2150" spc="-10" dirty="0">
                <a:latin typeface="Arial Black"/>
                <a:cs typeface="Arial Black"/>
              </a:rPr>
              <a:t>format.</a:t>
            </a:r>
            <a:endParaRPr sz="21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1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350" spc="275" dirty="0">
                <a:latin typeface="Lucida Sans Unicode"/>
                <a:cs typeface="Lucida Sans Unicode"/>
              </a:rPr>
              <a:t>▶</a:t>
            </a:r>
            <a:r>
              <a:rPr sz="2350" spc="-204" dirty="0">
                <a:latin typeface="Lucida Sans Unicode"/>
                <a:cs typeface="Lucida Sans Unicode"/>
              </a:rPr>
              <a:t> </a:t>
            </a:r>
            <a:r>
              <a:rPr sz="2150" spc="-135" dirty="0">
                <a:latin typeface="Arial Black"/>
                <a:cs typeface="Arial Black"/>
              </a:rPr>
              <a:t>When</a:t>
            </a:r>
            <a:r>
              <a:rPr sz="2150" spc="-175" dirty="0">
                <a:latin typeface="Arial Black"/>
                <a:cs typeface="Arial Black"/>
              </a:rPr>
              <a:t> </a:t>
            </a:r>
            <a:r>
              <a:rPr sz="2150" spc="-100" dirty="0">
                <a:latin typeface="Arial Black"/>
                <a:cs typeface="Arial Black"/>
              </a:rPr>
              <a:t>their</a:t>
            </a:r>
            <a:r>
              <a:rPr sz="2150" spc="-175" dirty="0">
                <a:latin typeface="Arial Black"/>
                <a:cs typeface="Arial Black"/>
              </a:rPr>
              <a:t> </a:t>
            </a:r>
            <a:r>
              <a:rPr sz="2150" spc="-114" dirty="0">
                <a:latin typeface="Arial Black"/>
                <a:cs typeface="Arial Black"/>
              </a:rPr>
              <a:t>current</a:t>
            </a:r>
            <a:r>
              <a:rPr sz="2150" spc="-175" dirty="0">
                <a:latin typeface="Arial Black"/>
                <a:cs typeface="Arial Black"/>
              </a:rPr>
              <a:t> </a:t>
            </a:r>
            <a:r>
              <a:rPr sz="2150" spc="-140" dirty="0">
                <a:latin typeface="Arial Black"/>
                <a:cs typeface="Arial Black"/>
              </a:rPr>
              <a:t>occupation</a:t>
            </a:r>
            <a:r>
              <a:rPr sz="2150" spc="-180" dirty="0">
                <a:latin typeface="Arial Black"/>
                <a:cs typeface="Arial Black"/>
              </a:rPr>
              <a:t> is</a:t>
            </a:r>
            <a:r>
              <a:rPr sz="2150" spc="-170" dirty="0">
                <a:latin typeface="Arial Black"/>
                <a:cs typeface="Arial Black"/>
              </a:rPr>
              <a:t> </a:t>
            </a:r>
            <a:r>
              <a:rPr sz="2150" spc="-235" dirty="0">
                <a:latin typeface="Arial Black"/>
                <a:cs typeface="Arial Black"/>
              </a:rPr>
              <a:t>as</a:t>
            </a:r>
            <a:r>
              <a:rPr sz="2150" spc="-175" dirty="0">
                <a:latin typeface="Arial Black"/>
                <a:cs typeface="Arial Black"/>
              </a:rPr>
              <a:t> </a:t>
            </a:r>
            <a:r>
              <a:rPr sz="2150" spc="-225" dirty="0">
                <a:latin typeface="Arial Black"/>
                <a:cs typeface="Arial Black"/>
              </a:rPr>
              <a:t>a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175" dirty="0">
                <a:latin typeface="Arial Black"/>
                <a:cs typeface="Arial Black"/>
              </a:rPr>
              <a:t>working </a:t>
            </a:r>
            <a:r>
              <a:rPr sz="2150" spc="-30" dirty="0">
                <a:latin typeface="Arial Black"/>
                <a:cs typeface="Arial Black"/>
              </a:rPr>
              <a:t>professional.</a:t>
            </a:r>
            <a:endParaRPr sz="2150">
              <a:latin typeface="Arial Black"/>
              <a:cs typeface="Arial Black"/>
            </a:endParaRPr>
          </a:p>
          <a:p>
            <a:pPr marL="12700" marR="5080">
              <a:lnSpc>
                <a:spcPct val="116300"/>
              </a:lnSpc>
              <a:spcBef>
                <a:spcPts val="2960"/>
              </a:spcBef>
            </a:pPr>
            <a:r>
              <a:rPr sz="2150" spc="-180" dirty="0">
                <a:latin typeface="Arial Black"/>
                <a:cs typeface="Arial Black"/>
              </a:rPr>
              <a:t>Keeping</a:t>
            </a:r>
            <a:r>
              <a:rPr sz="2150" spc="-185" dirty="0">
                <a:latin typeface="Arial Black"/>
                <a:cs typeface="Arial Black"/>
              </a:rPr>
              <a:t> </a:t>
            </a:r>
            <a:r>
              <a:rPr sz="2150" spc="-155" dirty="0">
                <a:latin typeface="Arial Black"/>
                <a:cs typeface="Arial Black"/>
              </a:rPr>
              <a:t>these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100" dirty="0">
                <a:latin typeface="Arial Black"/>
                <a:cs typeface="Arial Black"/>
              </a:rPr>
              <a:t>in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105" dirty="0">
                <a:latin typeface="Arial Black"/>
                <a:cs typeface="Arial Black"/>
              </a:rPr>
              <a:t>mind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285" dirty="0">
                <a:latin typeface="Arial Black"/>
                <a:cs typeface="Arial Black"/>
              </a:rPr>
              <a:t>X</a:t>
            </a:r>
            <a:r>
              <a:rPr sz="2150" spc="-185" dirty="0">
                <a:latin typeface="Arial Black"/>
                <a:cs typeface="Arial Black"/>
              </a:rPr>
              <a:t> </a:t>
            </a:r>
            <a:r>
              <a:rPr sz="2150" spc="-140" dirty="0">
                <a:latin typeface="Arial Black"/>
                <a:cs typeface="Arial Black"/>
              </a:rPr>
              <a:t>Education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195" dirty="0">
                <a:latin typeface="Arial Black"/>
                <a:cs typeface="Arial Black"/>
              </a:rPr>
              <a:t>can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100" dirty="0">
                <a:latin typeface="Arial Black"/>
                <a:cs typeface="Arial Black"/>
              </a:rPr>
              <a:t>flourish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235" dirty="0">
                <a:latin typeface="Arial Black"/>
                <a:cs typeface="Arial Black"/>
              </a:rPr>
              <a:t>as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105" dirty="0">
                <a:latin typeface="Arial Black"/>
                <a:cs typeface="Arial Black"/>
              </a:rPr>
              <a:t>they</a:t>
            </a:r>
            <a:r>
              <a:rPr sz="2150" spc="-185" dirty="0">
                <a:latin typeface="Arial Black"/>
                <a:cs typeface="Arial Black"/>
              </a:rPr>
              <a:t> </a:t>
            </a:r>
            <a:r>
              <a:rPr sz="2150" spc="-145" dirty="0">
                <a:latin typeface="Arial Black"/>
                <a:cs typeface="Arial Black"/>
              </a:rPr>
              <a:t>have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225" dirty="0">
                <a:latin typeface="Arial Black"/>
                <a:cs typeface="Arial Black"/>
              </a:rPr>
              <a:t>a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95" dirty="0">
                <a:latin typeface="Arial Black"/>
                <a:cs typeface="Arial Black"/>
              </a:rPr>
              <a:t>very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135" dirty="0">
                <a:latin typeface="Arial Black"/>
                <a:cs typeface="Arial Black"/>
              </a:rPr>
              <a:t>high</a:t>
            </a:r>
            <a:r>
              <a:rPr sz="2150" spc="-185" dirty="0">
                <a:latin typeface="Arial Black"/>
                <a:cs typeface="Arial Black"/>
              </a:rPr>
              <a:t> chance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75" dirty="0">
                <a:latin typeface="Arial Black"/>
                <a:cs typeface="Arial Black"/>
              </a:rPr>
              <a:t>to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160" dirty="0">
                <a:latin typeface="Arial Black"/>
                <a:cs typeface="Arial Black"/>
              </a:rPr>
              <a:t>get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145" dirty="0">
                <a:latin typeface="Arial Black"/>
                <a:cs typeface="Arial Black"/>
              </a:rPr>
              <a:t>almost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114" dirty="0">
                <a:latin typeface="Arial Black"/>
                <a:cs typeface="Arial Black"/>
              </a:rPr>
              <a:t>all</a:t>
            </a:r>
            <a:r>
              <a:rPr sz="2150" spc="-185" dirty="0">
                <a:latin typeface="Arial Black"/>
                <a:cs typeface="Arial Black"/>
              </a:rPr>
              <a:t> </a:t>
            </a:r>
            <a:r>
              <a:rPr sz="2150" spc="-114" dirty="0">
                <a:latin typeface="Arial Black"/>
                <a:cs typeface="Arial Black"/>
              </a:rPr>
              <a:t>the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105" dirty="0">
                <a:latin typeface="Arial Black"/>
                <a:cs typeface="Arial Black"/>
              </a:rPr>
              <a:t>potential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125" dirty="0">
                <a:latin typeface="Arial Black"/>
                <a:cs typeface="Arial Black"/>
              </a:rPr>
              <a:t>buyers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75" dirty="0">
                <a:latin typeface="Arial Black"/>
                <a:cs typeface="Arial Black"/>
              </a:rPr>
              <a:t>to</a:t>
            </a:r>
            <a:r>
              <a:rPr sz="2150" spc="-185" dirty="0">
                <a:latin typeface="Arial Black"/>
                <a:cs typeface="Arial Black"/>
              </a:rPr>
              <a:t> </a:t>
            </a:r>
            <a:r>
              <a:rPr sz="2150" spc="-10" dirty="0">
                <a:latin typeface="Arial Black"/>
                <a:cs typeface="Arial Black"/>
              </a:rPr>
              <a:t>change </a:t>
            </a:r>
            <a:r>
              <a:rPr sz="2150" spc="-100" dirty="0">
                <a:latin typeface="Arial Black"/>
                <a:cs typeface="Arial Black"/>
              </a:rPr>
              <a:t>their</a:t>
            </a:r>
            <a:r>
              <a:rPr sz="2150" spc="-190" dirty="0">
                <a:latin typeface="Arial Black"/>
                <a:cs typeface="Arial Black"/>
              </a:rPr>
              <a:t> </a:t>
            </a:r>
            <a:r>
              <a:rPr sz="2150" spc="-105" dirty="0">
                <a:latin typeface="Arial Black"/>
                <a:cs typeface="Arial Black"/>
              </a:rPr>
              <a:t>mind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125" dirty="0">
                <a:latin typeface="Arial Black"/>
                <a:cs typeface="Arial Black"/>
              </a:rPr>
              <a:t>and</a:t>
            </a:r>
            <a:r>
              <a:rPr sz="2150" spc="-175" dirty="0">
                <a:latin typeface="Arial Black"/>
                <a:cs typeface="Arial Black"/>
              </a:rPr>
              <a:t> </a:t>
            </a:r>
            <a:r>
              <a:rPr sz="2150" spc="-85" dirty="0">
                <a:latin typeface="Arial Black"/>
                <a:cs typeface="Arial Black"/>
              </a:rPr>
              <a:t>buy</a:t>
            </a:r>
            <a:r>
              <a:rPr sz="2150" spc="-180" dirty="0">
                <a:latin typeface="Arial Black"/>
                <a:cs typeface="Arial Black"/>
              </a:rPr>
              <a:t> </a:t>
            </a:r>
            <a:r>
              <a:rPr sz="2150" spc="-100" dirty="0">
                <a:latin typeface="Arial Black"/>
                <a:cs typeface="Arial Black"/>
              </a:rPr>
              <a:t>their</a:t>
            </a:r>
            <a:r>
              <a:rPr sz="2150" spc="-175" dirty="0">
                <a:latin typeface="Arial Black"/>
                <a:cs typeface="Arial Black"/>
              </a:rPr>
              <a:t> </a:t>
            </a:r>
            <a:r>
              <a:rPr sz="2150" spc="-30" dirty="0">
                <a:latin typeface="Arial Black"/>
                <a:cs typeface="Arial Black"/>
              </a:rPr>
              <a:t>courses.</a:t>
            </a:r>
            <a:endParaRPr sz="215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4312" y="2223844"/>
            <a:ext cx="11243687" cy="66865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15" dirty="0"/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18288000" cy="6884670"/>
            </a:xfrm>
            <a:custGeom>
              <a:avLst/>
              <a:gdLst/>
              <a:ahLst/>
              <a:cxnLst/>
              <a:rect l="l" t="t" r="r" b="b"/>
              <a:pathLst>
                <a:path w="18288000" h="6884670">
                  <a:moveTo>
                    <a:pt x="0" y="6884428"/>
                  </a:moveTo>
                  <a:lnTo>
                    <a:pt x="18287998" y="6884428"/>
                  </a:lnTo>
                  <a:lnTo>
                    <a:pt x="18287998" y="0"/>
                  </a:lnTo>
                  <a:lnTo>
                    <a:pt x="0" y="0"/>
                  </a:lnTo>
                  <a:lnTo>
                    <a:pt x="0" y="6884428"/>
                  </a:lnTo>
                  <a:close/>
                </a:path>
              </a:pathLst>
            </a:custGeom>
            <a:solidFill>
              <a:srgbClr val="DAD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884430"/>
              <a:ext cx="18277205" cy="3402965"/>
            </a:xfrm>
            <a:custGeom>
              <a:avLst/>
              <a:gdLst/>
              <a:ahLst/>
              <a:cxnLst/>
              <a:rect l="l" t="t" r="r" b="b"/>
              <a:pathLst>
                <a:path w="18277205" h="3402965">
                  <a:moveTo>
                    <a:pt x="0" y="0"/>
                  </a:moveTo>
                  <a:lnTo>
                    <a:pt x="18277002" y="0"/>
                  </a:lnTo>
                  <a:lnTo>
                    <a:pt x="18277002" y="3402569"/>
                  </a:lnTo>
                  <a:lnTo>
                    <a:pt x="0" y="34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454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750" spc="2950" dirty="0"/>
              <a:t>THANK</a:t>
            </a:r>
            <a:r>
              <a:rPr sz="17750" spc="1165" dirty="0"/>
              <a:t> </a:t>
            </a:r>
            <a:r>
              <a:rPr sz="17750" spc="2760" dirty="0"/>
              <a:t>YOU</a:t>
            </a:r>
            <a:endParaRPr sz="17750" dirty="0"/>
          </a:p>
        </p:txBody>
      </p:sp>
      <p:sp>
        <p:nvSpPr>
          <p:cNvPr id="6" name="object 6"/>
          <p:cNvSpPr/>
          <p:nvPr/>
        </p:nvSpPr>
        <p:spPr>
          <a:xfrm>
            <a:off x="0" y="7695293"/>
            <a:ext cx="335280" cy="1563370"/>
          </a:xfrm>
          <a:custGeom>
            <a:avLst/>
            <a:gdLst/>
            <a:ahLst/>
            <a:cxnLst/>
            <a:rect l="l" t="t" r="r" b="b"/>
            <a:pathLst>
              <a:path w="335280" h="1563370">
                <a:moveTo>
                  <a:pt x="334857" y="1563009"/>
                </a:moveTo>
                <a:lnTo>
                  <a:pt x="0" y="1563009"/>
                </a:lnTo>
                <a:lnTo>
                  <a:pt x="0" y="0"/>
                </a:lnTo>
                <a:lnTo>
                  <a:pt x="334857" y="0"/>
                </a:lnTo>
                <a:lnTo>
                  <a:pt x="334857" y="1563009"/>
                </a:lnTo>
                <a:close/>
              </a:path>
            </a:pathLst>
          </a:custGeom>
          <a:solidFill>
            <a:srgbClr val="BE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ubTitle" idx="4"/>
          </p:nvPr>
        </p:nvSpPr>
        <p:spPr>
          <a:xfrm>
            <a:off x="1016214" y="5741969"/>
            <a:ext cx="16598818" cy="2961636"/>
          </a:xfrm>
          <a:prstGeom prst="rect">
            <a:avLst/>
          </a:prstGeom>
        </p:spPr>
        <p:txBody>
          <a:bodyPr vert="horz" wrap="square" lIns="0" tIns="1530913" rIns="0" bIns="0" rtlCol="0">
            <a:spAutoFit/>
          </a:bodyPr>
          <a:lstStyle/>
          <a:p>
            <a:pPr marL="6004560">
              <a:lnSpc>
                <a:spcPct val="100000"/>
              </a:lnSpc>
              <a:spcBef>
                <a:spcPts val="100"/>
              </a:spcBef>
            </a:pPr>
            <a:r>
              <a:rPr sz="9200" spc="450" dirty="0">
                <a:solidFill>
                  <a:srgbClr val="DAD0CA"/>
                </a:solidFill>
                <a:latin typeface="Arial Black"/>
                <a:cs typeface="Arial Black"/>
              </a:rPr>
              <a:t>-</a:t>
            </a:r>
            <a:r>
              <a:rPr sz="9200" spc="-295" dirty="0">
                <a:solidFill>
                  <a:srgbClr val="DAD0CA"/>
                </a:solidFill>
                <a:latin typeface="Arial Black"/>
                <a:cs typeface="Arial Black"/>
              </a:rPr>
              <a:t>by</a:t>
            </a:r>
            <a:r>
              <a:rPr sz="9200" spc="-894" dirty="0">
                <a:solidFill>
                  <a:srgbClr val="DAD0CA"/>
                </a:solidFill>
                <a:latin typeface="Arial Black"/>
                <a:cs typeface="Arial Black"/>
              </a:rPr>
              <a:t> </a:t>
            </a:r>
            <a:r>
              <a:rPr lang="en-US" sz="9200" spc="-680" dirty="0">
                <a:solidFill>
                  <a:srgbClr val="DAD0CA"/>
                </a:solidFill>
                <a:latin typeface="Arial Black"/>
                <a:cs typeface="Arial Black"/>
              </a:rPr>
              <a:t>Jeevan GL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1621" y="0"/>
            <a:ext cx="10056495" cy="10287000"/>
          </a:xfrm>
          <a:custGeom>
            <a:avLst/>
            <a:gdLst/>
            <a:ahLst/>
            <a:cxnLst/>
            <a:rect l="l" t="t" r="r" b="b"/>
            <a:pathLst>
              <a:path w="10056494" h="10287000">
                <a:moveTo>
                  <a:pt x="0" y="10286999"/>
                </a:moveTo>
                <a:lnTo>
                  <a:pt x="10056376" y="10286999"/>
                </a:lnTo>
                <a:lnTo>
                  <a:pt x="10056376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AD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" y="0"/>
            <a:ext cx="18288000" cy="10287000"/>
            <a:chOff x="-1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8231619" y="0"/>
                  </a:moveTo>
                  <a:lnTo>
                    <a:pt x="0" y="0"/>
                  </a:lnTo>
                  <a:lnTo>
                    <a:pt x="0" y="3742448"/>
                  </a:lnTo>
                  <a:lnTo>
                    <a:pt x="8231619" y="3742448"/>
                  </a:lnTo>
                  <a:lnTo>
                    <a:pt x="8231619" y="0"/>
                  </a:lnTo>
                  <a:close/>
                </a:path>
                <a:path w="18288000" h="10287000">
                  <a:moveTo>
                    <a:pt x="18287988" y="3742550"/>
                  </a:moveTo>
                  <a:lnTo>
                    <a:pt x="8231606" y="3742550"/>
                  </a:lnTo>
                  <a:lnTo>
                    <a:pt x="8231606" y="10286987"/>
                  </a:lnTo>
                  <a:lnTo>
                    <a:pt x="18287988" y="10286987"/>
                  </a:lnTo>
                  <a:lnTo>
                    <a:pt x="18287988" y="3742550"/>
                  </a:lnTo>
                  <a:close/>
                </a:path>
              </a:pathLst>
            </a:custGeom>
            <a:solidFill>
              <a:srgbClr val="59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" y="3742454"/>
              <a:ext cx="8232140" cy="6544945"/>
            </a:xfrm>
            <a:custGeom>
              <a:avLst/>
              <a:gdLst/>
              <a:ahLst/>
              <a:cxnLst/>
              <a:rect l="l" t="t" r="r" b="b"/>
              <a:pathLst>
                <a:path w="8232140" h="6544945">
                  <a:moveTo>
                    <a:pt x="0" y="6544544"/>
                  </a:moveTo>
                  <a:lnTo>
                    <a:pt x="0" y="0"/>
                  </a:lnTo>
                  <a:lnTo>
                    <a:pt x="8231533" y="0"/>
                  </a:lnTo>
                  <a:lnTo>
                    <a:pt x="8231533" y="6544544"/>
                  </a:lnTo>
                  <a:lnTo>
                    <a:pt x="0" y="6544544"/>
                  </a:lnTo>
                  <a:close/>
                </a:path>
              </a:pathLst>
            </a:custGeom>
            <a:solidFill>
              <a:srgbClr val="DAD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260" y="1393294"/>
              <a:ext cx="7725305" cy="77216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449216" y="3999503"/>
            <a:ext cx="9637395" cy="5810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330" dirty="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sz="28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X Educationsells online courses</a:t>
            </a:r>
            <a:r>
              <a:rPr sz="2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5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industry</a:t>
            </a:r>
            <a:r>
              <a:rPr sz="2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professionals.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2550">
              <a:latin typeface="Arial"/>
              <a:cs typeface="Arial"/>
            </a:endParaRPr>
          </a:p>
          <a:p>
            <a:pPr marL="12700" marR="257810">
              <a:lnSpc>
                <a:spcPct val="113599"/>
              </a:lnSpc>
              <a:tabLst>
                <a:tab pos="3263900" algn="l"/>
              </a:tabLst>
            </a:pPr>
            <a:r>
              <a:rPr sz="2800" spc="330" dirty="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sz="28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X Education gets a lot of leads, its</a:t>
            </a:r>
            <a:r>
              <a:rPr sz="2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lead</a:t>
            </a:r>
            <a:r>
              <a:rPr sz="25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conversion</a:t>
            </a:r>
            <a:r>
              <a:rPr sz="2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r>
              <a:rPr sz="25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poor. For example, 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if,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	say, they acquire 100 leads in a day, 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about 30 of them are 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converted.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2550">
              <a:latin typeface="Arial"/>
              <a:cs typeface="Arial"/>
            </a:endParaRPr>
          </a:p>
          <a:p>
            <a:pPr marL="12700" marR="583565">
              <a:lnSpc>
                <a:spcPct val="112200"/>
              </a:lnSpc>
              <a:tabLst>
                <a:tab pos="2559685" algn="l"/>
              </a:tabLst>
            </a:pPr>
            <a:r>
              <a:rPr sz="2800" spc="330" dirty="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sz="28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To make this process more efficient,</a:t>
            </a:r>
            <a:r>
              <a:rPr sz="2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5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company</a:t>
            </a:r>
            <a:r>
              <a:rPr sz="2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wishes</a:t>
            </a:r>
            <a:r>
              <a:rPr sz="25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identify the 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	potential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leads, also knownas ‘Hot 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Leads’.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2550">
              <a:latin typeface="Arial"/>
              <a:cs typeface="Arial"/>
            </a:endParaRPr>
          </a:p>
          <a:p>
            <a:pPr marL="12700" marR="5080">
              <a:lnSpc>
                <a:spcPct val="114100"/>
              </a:lnSpc>
              <a:tabLst>
                <a:tab pos="3048000" algn="l"/>
                <a:tab pos="5775960" algn="l"/>
              </a:tabLst>
            </a:pPr>
            <a:r>
              <a:rPr sz="2800" spc="330" dirty="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sz="28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25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successfully identify this</a:t>
            </a:r>
            <a:r>
              <a:rPr sz="25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2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5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leads, the lead</a:t>
            </a:r>
            <a:r>
              <a:rPr sz="25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conversion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rate should go 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upas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	the sales team will now be focusing more 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communicating with the potential 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leads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	rather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than making calls 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everyone.</a:t>
            </a:r>
            <a:endParaRPr sz="25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449216" y="557942"/>
            <a:ext cx="6249670" cy="252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100"/>
              </a:spcBef>
            </a:pPr>
            <a:r>
              <a:rPr sz="7600" spc="-10" dirty="0">
                <a:latin typeface="Verdana"/>
                <a:cs typeface="Verdana"/>
              </a:rPr>
              <a:t>PROBLEM </a:t>
            </a:r>
            <a:r>
              <a:rPr sz="7600" spc="-215" dirty="0">
                <a:latin typeface="Verdana"/>
                <a:cs typeface="Verdana"/>
              </a:rPr>
              <a:t>STATEMENT</a:t>
            </a:r>
            <a:endParaRPr sz="7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3447394" cy="10287000"/>
          </a:xfrm>
          <a:custGeom>
            <a:avLst/>
            <a:gdLst/>
            <a:ahLst/>
            <a:cxnLst/>
            <a:rect l="l" t="t" r="r" b="b"/>
            <a:pathLst>
              <a:path w="13447394" h="10287000">
                <a:moveTo>
                  <a:pt x="0" y="10286999"/>
                </a:moveTo>
                <a:lnTo>
                  <a:pt x="13446815" y="10286999"/>
                </a:lnTo>
                <a:lnTo>
                  <a:pt x="13446815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AD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09821" y="1"/>
            <a:ext cx="8078470" cy="10287000"/>
            <a:chOff x="10209821" y="1"/>
            <a:chExt cx="8078470" cy="10287000"/>
          </a:xfrm>
        </p:grpSpPr>
        <p:sp>
          <p:nvSpPr>
            <p:cNvPr id="4" name="object 4"/>
            <p:cNvSpPr/>
            <p:nvPr/>
          </p:nvSpPr>
          <p:spPr>
            <a:xfrm>
              <a:off x="18285869" y="1"/>
              <a:ext cx="2540" cy="10287000"/>
            </a:xfrm>
            <a:custGeom>
              <a:avLst/>
              <a:gdLst/>
              <a:ahLst/>
              <a:cxnLst/>
              <a:rect l="l" t="t" r="r" b="b"/>
              <a:pathLst>
                <a:path w="2540" h="10287000">
                  <a:moveTo>
                    <a:pt x="0" y="10286999"/>
                  </a:moveTo>
                  <a:lnTo>
                    <a:pt x="2128" y="10286999"/>
                  </a:lnTo>
                  <a:lnTo>
                    <a:pt x="2128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DAD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46815" y="1"/>
              <a:ext cx="4839335" cy="10270490"/>
            </a:xfrm>
            <a:custGeom>
              <a:avLst/>
              <a:gdLst/>
              <a:ahLst/>
              <a:cxnLst/>
              <a:rect l="l" t="t" r="r" b="b"/>
              <a:pathLst>
                <a:path w="4839334" h="10270490">
                  <a:moveTo>
                    <a:pt x="4839054" y="10269935"/>
                  </a:moveTo>
                  <a:lnTo>
                    <a:pt x="0" y="10269935"/>
                  </a:lnTo>
                  <a:lnTo>
                    <a:pt x="0" y="0"/>
                  </a:lnTo>
                  <a:lnTo>
                    <a:pt x="4839054" y="0"/>
                  </a:lnTo>
                  <a:lnTo>
                    <a:pt x="4839054" y="10269935"/>
                  </a:lnTo>
                  <a:close/>
                </a:path>
              </a:pathLst>
            </a:custGeom>
            <a:solidFill>
              <a:srgbClr val="59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9821" y="1922534"/>
              <a:ext cx="6476999" cy="6438899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0" y="7695293"/>
            <a:ext cx="335280" cy="1563370"/>
          </a:xfrm>
          <a:custGeom>
            <a:avLst/>
            <a:gdLst/>
            <a:ahLst/>
            <a:cxnLst/>
            <a:rect l="l" t="t" r="r" b="b"/>
            <a:pathLst>
              <a:path w="335280" h="1563370">
                <a:moveTo>
                  <a:pt x="334857" y="1563009"/>
                </a:moveTo>
                <a:lnTo>
                  <a:pt x="0" y="1563009"/>
                </a:lnTo>
                <a:lnTo>
                  <a:pt x="0" y="0"/>
                </a:lnTo>
                <a:lnTo>
                  <a:pt x="334857" y="0"/>
                </a:lnTo>
                <a:lnTo>
                  <a:pt x="334857" y="1563009"/>
                </a:lnTo>
                <a:close/>
              </a:path>
            </a:pathLst>
          </a:custGeom>
          <a:solidFill>
            <a:srgbClr val="BE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1332611"/>
            <a:ext cx="6250940" cy="2710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90"/>
              </a:spcBef>
            </a:pPr>
            <a:r>
              <a:rPr sz="8150" spc="-500" dirty="0">
                <a:latin typeface="Verdana"/>
                <a:cs typeface="Verdana"/>
              </a:rPr>
              <a:t>BUSINESS </a:t>
            </a:r>
            <a:r>
              <a:rPr sz="8150" spc="-220" dirty="0">
                <a:latin typeface="Verdana"/>
                <a:cs typeface="Verdana"/>
              </a:rPr>
              <a:t>OBJECTIVE</a:t>
            </a:r>
            <a:endParaRPr sz="81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4744110"/>
            <a:ext cx="8284845" cy="489394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160"/>
              </a:spcBef>
            </a:pPr>
            <a:r>
              <a:rPr sz="3500" spc="41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3500" spc="-235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X</a:t>
            </a:r>
            <a:r>
              <a:rPr sz="3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education</a:t>
            </a:r>
            <a:r>
              <a:rPr sz="3200" spc="-1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wants</a:t>
            </a:r>
            <a:r>
              <a:rPr sz="3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to</a:t>
            </a:r>
            <a:r>
              <a:rPr sz="3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know</a:t>
            </a:r>
            <a:r>
              <a:rPr sz="3200" spc="-1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most</a:t>
            </a:r>
            <a:r>
              <a:rPr sz="3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593F2A"/>
                </a:solidFill>
                <a:latin typeface="Arial"/>
                <a:cs typeface="Arial"/>
              </a:rPr>
              <a:t>promising leads.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3200">
              <a:latin typeface="Arial"/>
              <a:cs typeface="Arial"/>
            </a:endParaRPr>
          </a:p>
          <a:p>
            <a:pPr marL="12700" marR="321945">
              <a:lnSpc>
                <a:spcPct val="114300"/>
              </a:lnSpc>
            </a:pPr>
            <a:r>
              <a:rPr sz="3500" spc="41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3500" spc="-235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For</a:t>
            </a:r>
            <a:r>
              <a:rPr sz="3200" spc="-1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that</a:t>
            </a:r>
            <a:r>
              <a:rPr sz="3200" spc="-1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they</a:t>
            </a:r>
            <a:r>
              <a:rPr sz="3200" spc="-1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want</a:t>
            </a:r>
            <a:r>
              <a:rPr sz="3200" spc="-1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to</a:t>
            </a:r>
            <a:r>
              <a:rPr sz="3200" spc="-1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build</a:t>
            </a:r>
            <a:r>
              <a:rPr sz="3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Model</a:t>
            </a:r>
            <a:r>
              <a:rPr sz="3200" spc="-10" dirty="0">
                <a:solidFill>
                  <a:srgbClr val="593F2A"/>
                </a:solidFill>
                <a:latin typeface="Arial"/>
                <a:cs typeface="Arial"/>
              </a:rPr>
              <a:t> which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identifies</a:t>
            </a:r>
            <a:r>
              <a:rPr sz="3200" spc="-2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the</a:t>
            </a:r>
            <a:r>
              <a:rPr sz="3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hot</a:t>
            </a:r>
            <a:r>
              <a:rPr sz="3200" spc="-2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593F2A"/>
                </a:solidFill>
                <a:latin typeface="Arial"/>
                <a:cs typeface="Arial"/>
              </a:rPr>
              <a:t>leads.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05"/>
              </a:spcBef>
            </a:pPr>
            <a:endParaRPr sz="3200">
              <a:latin typeface="Arial"/>
              <a:cs typeface="Arial"/>
            </a:endParaRPr>
          </a:p>
          <a:p>
            <a:pPr marL="12700" marR="775970">
              <a:lnSpc>
                <a:spcPct val="114300"/>
              </a:lnSpc>
            </a:pPr>
            <a:r>
              <a:rPr sz="3500" spc="41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3500" spc="-235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Deployment</a:t>
            </a:r>
            <a:r>
              <a:rPr sz="3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of</a:t>
            </a:r>
            <a:r>
              <a:rPr sz="3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the</a:t>
            </a:r>
            <a:r>
              <a:rPr sz="3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model</a:t>
            </a:r>
            <a:r>
              <a:rPr sz="3200" spc="-10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for</a:t>
            </a:r>
            <a:r>
              <a:rPr sz="3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3F2A"/>
                </a:solidFill>
                <a:latin typeface="Arial"/>
                <a:cs typeface="Arial"/>
              </a:rPr>
              <a:t>the</a:t>
            </a:r>
            <a:r>
              <a:rPr sz="3200" spc="-15" dirty="0">
                <a:solidFill>
                  <a:srgbClr val="593F2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593F2A"/>
                </a:solidFill>
                <a:latin typeface="Arial"/>
                <a:cs typeface="Arial"/>
              </a:rPr>
              <a:t>future </a:t>
            </a:r>
            <a:r>
              <a:rPr sz="3200" spc="-20" dirty="0">
                <a:solidFill>
                  <a:srgbClr val="593F2A"/>
                </a:solidFill>
                <a:latin typeface="Arial"/>
                <a:cs typeface="Arial"/>
              </a:rPr>
              <a:t>use.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7736" y="1134215"/>
            <a:ext cx="14358619" cy="1227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850" spc="-425" dirty="0">
                <a:latin typeface="Verdana"/>
                <a:cs typeface="Verdana"/>
              </a:rPr>
              <a:t>SOLUTION</a:t>
            </a:r>
            <a:r>
              <a:rPr sz="7850" spc="-390" dirty="0">
                <a:latin typeface="Verdana"/>
                <a:cs typeface="Verdana"/>
              </a:rPr>
              <a:t> </a:t>
            </a:r>
            <a:r>
              <a:rPr sz="7850" spc="-90" dirty="0">
                <a:latin typeface="Verdana"/>
                <a:cs typeface="Verdana"/>
              </a:rPr>
              <a:t>METHODOLOGY</a:t>
            </a:r>
            <a:endParaRPr sz="78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878" y="4238373"/>
            <a:ext cx="7123430" cy="3940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930" indent="-3162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28930" algn="l"/>
              </a:tabLst>
            </a:pP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Check</a:t>
            </a:r>
            <a:r>
              <a:rPr sz="2250" spc="-7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and</a:t>
            </a:r>
            <a:r>
              <a:rPr sz="2250" spc="-7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handle</a:t>
            </a:r>
            <a:r>
              <a:rPr sz="2250" spc="-7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duplicate</a:t>
            </a:r>
            <a:r>
              <a:rPr sz="2250" spc="-7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171616"/>
                </a:solidFill>
                <a:latin typeface="Arial"/>
                <a:cs typeface="Arial"/>
              </a:rPr>
              <a:t>data.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60"/>
              </a:spcBef>
              <a:buClr>
                <a:srgbClr val="171616"/>
              </a:buClr>
              <a:buFont typeface="Arial"/>
              <a:buAutoNum type="arabicPeriod"/>
            </a:pPr>
            <a:endParaRPr sz="2250">
              <a:latin typeface="Arial"/>
              <a:cs typeface="Arial"/>
            </a:endParaRPr>
          </a:p>
          <a:p>
            <a:pPr marL="328930" indent="-3162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28930" algn="l"/>
              </a:tabLst>
            </a:pP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Check</a:t>
            </a:r>
            <a:r>
              <a:rPr sz="2250" spc="-6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and</a:t>
            </a:r>
            <a:r>
              <a:rPr sz="2250" spc="-6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handle</a:t>
            </a:r>
            <a:r>
              <a:rPr sz="2250" spc="-6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NA</a:t>
            </a:r>
            <a:r>
              <a:rPr sz="2250" spc="-6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values</a:t>
            </a:r>
            <a:r>
              <a:rPr sz="2250" spc="-6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and</a:t>
            </a:r>
            <a:r>
              <a:rPr sz="2250" spc="-5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missing</a:t>
            </a:r>
            <a:r>
              <a:rPr sz="2250" spc="-6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171616"/>
                </a:solidFill>
                <a:latin typeface="Arial"/>
                <a:cs typeface="Arial"/>
              </a:rPr>
              <a:t>values.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5"/>
              </a:spcBef>
              <a:buClr>
                <a:srgbClr val="171616"/>
              </a:buClr>
              <a:buFont typeface="Arial"/>
              <a:buAutoNum type="arabicPeriod"/>
            </a:pPr>
            <a:endParaRPr sz="2250">
              <a:latin typeface="Arial"/>
              <a:cs typeface="Arial"/>
            </a:endParaRPr>
          </a:p>
          <a:p>
            <a:pPr marL="12700" marR="5080" indent="316230">
              <a:lnSpc>
                <a:spcPct val="115799"/>
              </a:lnSpc>
              <a:buAutoNum type="arabicPeriod"/>
              <a:tabLst>
                <a:tab pos="328930" algn="l"/>
              </a:tabLst>
            </a:pP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Drop</a:t>
            </a:r>
            <a:r>
              <a:rPr sz="2250" spc="-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columns,</a:t>
            </a:r>
            <a:r>
              <a:rPr sz="2250" spc="-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if</a:t>
            </a:r>
            <a:r>
              <a:rPr sz="2250" spc="-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it</a:t>
            </a:r>
            <a:r>
              <a:rPr sz="2250" spc="-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contains</a:t>
            </a:r>
            <a:r>
              <a:rPr sz="2250" spc="-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a</a:t>
            </a:r>
            <a:r>
              <a:rPr sz="2250" spc="-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large</a:t>
            </a:r>
            <a:r>
              <a:rPr sz="2250" spc="-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number</a:t>
            </a:r>
            <a:r>
              <a:rPr sz="2250" spc="-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of</a:t>
            </a:r>
            <a:r>
              <a:rPr sz="2250" spc="-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171616"/>
                </a:solidFill>
                <a:latin typeface="Arial"/>
                <a:cs typeface="Arial"/>
              </a:rPr>
              <a:t>missing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values</a:t>
            </a:r>
            <a:r>
              <a:rPr sz="2250" spc="-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and</a:t>
            </a:r>
            <a:r>
              <a:rPr sz="2250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are</a:t>
            </a:r>
            <a:r>
              <a:rPr sz="2250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not</a:t>
            </a:r>
            <a:r>
              <a:rPr sz="2250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useful</a:t>
            </a:r>
            <a:r>
              <a:rPr sz="2250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for</a:t>
            </a:r>
            <a:r>
              <a:rPr sz="2250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the</a:t>
            </a:r>
            <a:r>
              <a:rPr sz="2250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171616"/>
                </a:solidFill>
                <a:latin typeface="Arial"/>
                <a:cs typeface="Arial"/>
              </a:rPr>
              <a:t>analysis.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65"/>
              </a:spcBef>
              <a:buClr>
                <a:srgbClr val="171616"/>
              </a:buClr>
              <a:buFont typeface="Arial"/>
              <a:buAutoNum type="arabicPeriod"/>
            </a:pPr>
            <a:endParaRPr sz="2250">
              <a:latin typeface="Arial"/>
              <a:cs typeface="Arial"/>
            </a:endParaRPr>
          </a:p>
          <a:p>
            <a:pPr marL="328930" indent="-316230">
              <a:lnSpc>
                <a:spcPct val="100000"/>
              </a:lnSpc>
              <a:buAutoNum type="arabicPeriod"/>
              <a:tabLst>
                <a:tab pos="328930" algn="l"/>
              </a:tabLst>
            </a:pP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Imputation</a:t>
            </a:r>
            <a:r>
              <a:rPr sz="2250" spc="-5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of</a:t>
            </a:r>
            <a:r>
              <a:rPr sz="2250" spc="-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the</a:t>
            </a:r>
            <a:r>
              <a:rPr sz="2250" spc="-5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values,</a:t>
            </a:r>
            <a:r>
              <a:rPr sz="2250" spc="-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if</a:t>
            </a:r>
            <a:r>
              <a:rPr sz="2250" spc="-5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171616"/>
                </a:solidFill>
                <a:latin typeface="Arial"/>
                <a:cs typeface="Arial"/>
              </a:rPr>
              <a:t>necessary.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65"/>
              </a:spcBef>
              <a:buClr>
                <a:srgbClr val="171616"/>
              </a:buClr>
              <a:buFont typeface="Arial"/>
              <a:buAutoNum type="arabicPeriod"/>
            </a:pPr>
            <a:endParaRPr sz="2250">
              <a:latin typeface="Arial"/>
              <a:cs typeface="Arial"/>
            </a:endParaRPr>
          </a:p>
          <a:p>
            <a:pPr marL="328930" indent="-316230">
              <a:lnSpc>
                <a:spcPct val="100000"/>
              </a:lnSpc>
              <a:buAutoNum type="arabicPeriod"/>
              <a:tabLst>
                <a:tab pos="328930" algn="l"/>
              </a:tabLst>
            </a:pP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Check</a:t>
            </a:r>
            <a:r>
              <a:rPr sz="2250" spc="-6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and</a:t>
            </a:r>
            <a:r>
              <a:rPr sz="2250" spc="-5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handle</a:t>
            </a:r>
            <a:r>
              <a:rPr sz="2250" spc="-6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outliers</a:t>
            </a:r>
            <a:r>
              <a:rPr sz="2250" spc="-5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71616"/>
                </a:solidFill>
                <a:latin typeface="Arial"/>
                <a:cs typeface="Arial"/>
              </a:rPr>
              <a:t>in</a:t>
            </a:r>
            <a:r>
              <a:rPr sz="2250" spc="-5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171616"/>
                </a:solidFill>
                <a:latin typeface="Arial"/>
                <a:cs typeface="Arial"/>
              </a:rPr>
              <a:t>data.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1300" y="8570863"/>
            <a:ext cx="26631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6.</a:t>
            </a:r>
            <a:r>
              <a:rPr sz="2100" spc="-3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Model</a:t>
            </a:r>
            <a:r>
              <a:rPr sz="2100" spc="-3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171616"/>
                </a:solidFill>
                <a:latin typeface="Arial"/>
                <a:cs typeface="Arial"/>
              </a:rPr>
              <a:t>presentation.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31300" y="9380488"/>
            <a:ext cx="45593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7.</a:t>
            </a:r>
            <a:r>
              <a:rPr sz="2100" spc="-3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Conclusions</a:t>
            </a:r>
            <a:r>
              <a:rPr sz="2100" spc="-3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and</a:t>
            </a:r>
            <a:r>
              <a:rPr sz="2100" spc="-3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171616"/>
                </a:solidFill>
                <a:latin typeface="Arial"/>
                <a:cs typeface="Arial"/>
              </a:rPr>
              <a:t>recommendations.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891" y="3184422"/>
            <a:ext cx="785304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spc="-204" dirty="0">
                <a:latin typeface="Arial Black"/>
                <a:cs typeface="Arial Black"/>
              </a:rPr>
              <a:t>Data</a:t>
            </a:r>
            <a:r>
              <a:rPr sz="3350" spc="-290" dirty="0">
                <a:latin typeface="Arial Black"/>
                <a:cs typeface="Arial Black"/>
              </a:rPr>
              <a:t> </a:t>
            </a:r>
            <a:r>
              <a:rPr sz="3350" spc="-235" dirty="0">
                <a:latin typeface="Arial Black"/>
                <a:cs typeface="Arial Black"/>
              </a:rPr>
              <a:t>cleaning</a:t>
            </a:r>
            <a:r>
              <a:rPr sz="3350" spc="-285" dirty="0">
                <a:latin typeface="Arial Black"/>
                <a:cs typeface="Arial Black"/>
              </a:rPr>
              <a:t> </a:t>
            </a:r>
            <a:r>
              <a:rPr sz="3350" spc="-180" dirty="0">
                <a:latin typeface="Arial Black"/>
                <a:cs typeface="Arial Black"/>
              </a:rPr>
              <a:t>and</a:t>
            </a:r>
            <a:r>
              <a:rPr sz="3350" spc="-285" dirty="0">
                <a:latin typeface="Arial Black"/>
                <a:cs typeface="Arial Black"/>
              </a:rPr>
              <a:t> </a:t>
            </a:r>
            <a:r>
              <a:rPr sz="3350" spc="-215" dirty="0">
                <a:latin typeface="Arial Black"/>
                <a:cs typeface="Arial Black"/>
              </a:rPr>
              <a:t>data</a:t>
            </a:r>
            <a:r>
              <a:rPr sz="3350" spc="-285" dirty="0">
                <a:latin typeface="Arial Black"/>
                <a:cs typeface="Arial Black"/>
              </a:rPr>
              <a:t> </a:t>
            </a:r>
            <a:r>
              <a:rPr sz="3350" spc="-130" dirty="0">
                <a:latin typeface="Arial Black"/>
                <a:cs typeface="Arial Black"/>
              </a:rPr>
              <a:t>manipulation.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1300" y="3093198"/>
            <a:ext cx="8738235" cy="5013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71219">
              <a:lnSpc>
                <a:spcPct val="100000"/>
              </a:lnSpc>
              <a:spcBef>
                <a:spcPts val="130"/>
              </a:spcBef>
            </a:pPr>
            <a:r>
              <a:rPr sz="3350" spc="-180" dirty="0">
                <a:latin typeface="Arial Black"/>
                <a:cs typeface="Arial Black"/>
              </a:rPr>
              <a:t>Exploratory</a:t>
            </a:r>
            <a:r>
              <a:rPr sz="3350" spc="-265" dirty="0">
                <a:latin typeface="Arial Black"/>
                <a:cs typeface="Arial Black"/>
              </a:rPr>
              <a:t> </a:t>
            </a:r>
            <a:r>
              <a:rPr sz="3350" spc="-204" dirty="0">
                <a:latin typeface="Arial Black"/>
                <a:cs typeface="Arial Black"/>
              </a:rPr>
              <a:t>Data</a:t>
            </a:r>
            <a:r>
              <a:rPr sz="3350" spc="-260" dirty="0">
                <a:latin typeface="Arial Black"/>
                <a:cs typeface="Arial Black"/>
              </a:rPr>
              <a:t> </a:t>
            </a:r>
            <a:r>
              <a:rPr sz="3350" spc="-235" dirty="0">
                <a:latin typeface="Arial Black"/>
                <a:cs typeface="Arial Black"/>
              </a:rPr>
              <a:t>Analysis</a:t>
            </a:r>
            <a:r>
              <a:rPr sz="3350" spc="-265" dirty="0">
                <a:latin typeface="Arial Black"/>
                <a:cs typeface="Arial Black"/>
              </a:rPr>
              <a:t> </a:t>
            </a:r>
            <a:r>
              <a:rPr sz="3350" spc="-10" dirty="0">
                <a:latin typeface="Arial Black"/>
                <a:cs typeface="Arial Black"/>
              </a:rPr>
              <a:t>(EDA)</a:t>
            </a:r>
            <a:endParaRPr sz="3350">
              <a:latin typeface="Arial Black"/>
              <a:cs typeface="Arial Black"/>
            </a:endParaRPr>
          </a:p>
          <a:p>
            <a:pPr marL="307975" indent="-295275">
              <a:lnSpc>
                <a:spcPct val="100000"/>
              </a:lnSpc>
              <a:spcBef>
                <a:spcPts val="1880"/>
              </a:spcBef>
              <a:buAutoNum type="arabicPeriod"/>
              <a:tabLst>
                <a:tab pos="307975" algn="l"/>
              </a:tabLst>
            </a:pP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Univariate</a:t>
            </a:r>
            <a:r>
              <a:rPr sz="2100" spc="-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data</a:t>
            </a:r>
            <a:r>
              <a:rPr sz="2100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analysis:</a:t>
            </a:r>
            <a:r>
              <a:rPr sz="2100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value</a:t>
            </a:r>
            <a:r>
              <a:rPr sz="2100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count,</a:t>
            </a:r>
            <a:r>
              <a:rPr sz="2100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distribution</a:t>
            </a:r>
            <a:r>
              <a:rPr sz="2100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of</a:t>
            </a:r>
            <a:r>
              <a:rPr sz="2100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variables,</a:t>
            </a:r>
            <a:r>
              <a:rPr sz="2100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171616"/>
                </a:solidFill>
                <a:latin typeface="Arial"/>
                <a:cs typeface="Arial"/>
              </a:rPr>
              <a:t>etc.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35"/>
              </a:spcBef>
              <a:buClr>
                <a:srgbClr val="171616"/>
              </a:buClr>
              <a:buFont typeface="Arial"/>
              <a:buAutoNum type="arabicPeriod"/>
            </a:pPr>
            <a:endParaRPr sz="2100">
              <a:latin typeface="Arial"/>
              <a:cs typeface="Arial"/>
            </a:endParaRPr>
          </a:p>
          <a:p>
            <a:pPr marL="12700" marR="5080" indent="295275">
              <a:lnSpc>
                <a:spcPct val="116100"/>
              </a:lnSpc>
              <a:buAutoNum type="arabicPeriod"/>
              <a:tabLst>
                <a:tab pos="307975" algn="l"/>
              </a:tabLst>
            </a:pP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Bivariate</a:t>
            </a:r>
            <a:r>
              <a:rPr sz="2100" spc="-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data</a:t>
            </a:r>
            <a:r>
              <a:rPr sz="2100" spc="-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analysis:</a:t>
            </a:r>
            <a:r>
              <a:rPr sz="2100" spc="-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correlation</a:t>
            </a:r>
            <a:r>
              <a:rPr sz="2100" spc="-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coefficients</a:t>
            </a:r>
            <a:r>
              <a:rPr sz="2100" spc="-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and</a:t>
            </a:r>
            <a:r>
              <a:rPr sz="2100" spc="-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pattern</a:t>
            </a:r>
            <a:r>
              <a:rPr sz="2100" spc="-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between</a:t>
            </a:r>
            <a:r>
              <a:rPr sz="2100" spc="-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171616"/>
                </a:solidFill>
                <a:latin typeface="Arial"/>
                <a:cs typeface="Arial"/>
              </a:rPr>
              <a:t>the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variables</a:t>
            </a:r>
            <a:r>
              <a:rPr sz="2100" spc="-5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171616"/>
                </a:solidFill>
                <a:latin typeface="Arial"/>
                <a:cs typeface="Arial"/>
              </a:rPr>
              <a:t>etc.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buClr>
                <a:srgbClr val="171616"/>
              </a:buClr>
              <a:buFont typeface="Arial"/>
              <a:buAutoNum type="arabicPeriod"/>
            </a:pPr>
            <a:endParaRPr sz="21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buAutoNum type="arabicPeriod"/>
              <a:tabLst>
                <a:tab pos="307975" algn="l"/>
              </a:tabLst>
            </a:pP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Feature</a:t>
            </a:r>
            <a:r>
              <a:rPr sz="2100" spc="-3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Scaling</a:t>
            </a:r>
            <a:r>
              <a:rPr sz="2100" spc="-3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&amp;</a:t>
            </a:r>
            <a:r>
              <a:rPr sz="2100" spc="-3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Dummy</a:t>
            </a:r>
            <a:r>
              <a:rPr sz="2100" spc="-3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variables</a:t>
            </a:r>
            <a:r>
              <a:rPr sz="2100" spc="-3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and</a:t>
            </a:r>
            <a:r>
              <a:rPr sz="2100" spc="-3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encoding</a:t>
            </a:r>
            <a:r>
              <a:rPr sz="2100" spc="-3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of</a:t>
            </a:r>
            <a:r>
              <a:rPr sz="2100" spc="-3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the</a:t>
            </a:r>
            <a:r>
              <a:rPr sz="2100" spc="-3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171616"/>
                </a:solidFill>
                <a:latin typeface="Arial"/>
                <a:cs typeface="Arial"/>
              </a:rPr>
              <a:t>data.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30"/>
              </a:spcBef>
              <a:buClr>
                <a:srgbClr val="171616"/>
              </a:buClr>
              <a:buFont typeface="Arial"/>
              <a:buAutoNum type="arabicPeriod"/>
            </a:pPr>
            <a:endParaRPr sz="2100">
              <a:latin typeface="Arial"/>
              <a:cs typeface="Arial"/>
            </a:endParaRPr>
          </a:p>
          <a:p>
            <a:pPr marL="12700" marR="302260" indent="295275">
              <a:lnSpc>
                <a:spcPct val="116100"/>
              </a:lnSpc>
              <a:spcBef>
                <a:spcPts val="5"/>
              </a:spcBef>
              <a:buAutoNum type="arabicPeriod"/>
              <a:tabLst>
                <a:tab pos="307975" algn="l"/>
              </a:tabLst>
            </a:pP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Classification</a:t>
            </a:r>
            <a:r>
              <a:rPr sz="2100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technique:</a:t>
            </a:r>
            <a:r>
              <a:rPr sz="2100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logistic</a:t>
            </a:r>
            <a:r>
              <a:rPr sz="2100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regression</a:t>
            </a:r>
            <a:r>
              <a:rPr sz="2100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is</a:t>
            </a:r>
            <a:r>
              <a:rPr sz="2100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used</a:t>
            </a:r>
            <a:r>
              <a:rPr sz="2100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for</a:t>
            </a:r>
            <a:r>
              <a:rPr sz="2100" spc="-4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model</a:t>
            </a:r>
            <a:r>
              <a:rPr sz="2100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171616"/>
                </a:solidFill>
                <a:latin typeface="Arial"/>
                <a:cs typeface="Arial"/>
              </a:rPr>
              <a:t>making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and</a:t>
            </a:r>
            <a:r>
              <a:rPr sz="2100" spc="-1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171616"/>
                </a:solidFill>
                <a:latin typeface="Arial"/>
                <a:cs typeface="Arial"/>
              </a:rPr>
              <a:t>prediction.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10"/>
              </a:spcBef>
              <a:buClr>
                <a:srgbClr val="171616"/>
              </a:buClr>
              <a:buFont typeface="Arial"/>
              <a:buAutoNum type="arabicPeriod"/>
            </a:pPr>
            <a:endParaRPr sz="21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07975" algn="l"/>
              </a:tabLst>
            </a:pP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Validation</a:t>
            </a:r>
            <a:r>
              <a:rPr sz="2100" spc="-3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of</a:t>
            </a:r>
            <a:r>
              <a:rPr sz="2100" spc="-3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71616"/>
                </a:solidFill>
                <a:latin typeface="Arial"/>
                <a:cs typeface="Arial"/>
              </a:rPr>
              <a:t>the</a:t>
            </a:r>
            <a:r>
              <a:rPr sz="2100" spc="-3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171616"/>
                </a:solidFill>
                <a:latin typeface="Arial"/>
                <a:cs typeface="Arial"/>
              </a:rPr>
              <a:t>model.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9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95291"/>
            <a:ext cx="335280" cy="1563370"/>
          </a:xfrm>
          <a:custGeom>
            <a:avLst/>
            <a:gdLst/>
            <a:ahLst/>
            <a:cxnLst/>
            <a:rect l="l" t="t" r="r" b="b"/>
            <a:pathLst>
              <a:path w="335280" h="1563370">
                <a:moveTo>
                  <a:pt x="334857" y="1563009"/>
                </a:moveTo>
                <a:lnTo>
                  <a:pt x="0" y="1563009"/>
                </a:lnTo>
                <a:lnTo>
                  <a:pt x="0" y="0"/>
                </a:lnTo>
                <a:lnTo>
                  <a:pt x="334857" y="0"/>
                </a:lnTo>
                <a:lnTo>
                  <a:pt x="334857" y="1563009"/>
                </a:lnTo>
                <a:close/>
              </a:path>
            </a:pathLst>
          </a:custGeom>
          <a:solidFill>
            <a:srgbClr val="BE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295" dirty="0">
                <a:latin typeface="Lucida Sans Unicode"/>
                <a:cs typeface="Lucida Sans Unicode"/>
              </a:rPr>
              <a:t>▶</a:t>
            </a:r>
            <a:r>
              <a:rPr sz="2350" spc="-145" dirty="0">
                <a:latin typeface="Lucida Sans Unicode"/>
                <a:cs typeface="Lucida Sans Unicode"/>
              </a:rPr>
              <a:t> </a:t>
            </a:r>
            <a:r>
              <a:rPr dirty="0"/>
              <a:t>Total</a:t>
            </a:r>
            <a:r>
              <a:rPr spc="15" dirty="0"/>
              <a:t> </a:t>
            </a:r>
            <a:r>
              <a:rPr dirty="0"/>
              <a:t>Number</a:t>
            </a:r>
            <a:r>
              <a:rPr spc="1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dirty="0"/>
              <a:t>Rows=37,Total</a:t>
            </a:r>
            <a:r>
              <a:rPr spc="15" dirty="0"/>
              <a:t> </a:t>
            </a:r>
            <a:r>
              <a:rPr dirty="0"/>
              <a:t>Number</a:t>
            </a:r>
            <a:r>
              <a:rPr spc="1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dirty="0"/>
              <a:t>Columns</a:t>
            </a:r>
            <a:r>
              <a:rPr spc="15" dirty="0"/>
              <a:t> </a:t>
            </a:r>
            <a:r>
              <a:rPr spc="-10" dirty="0"/>
              <a:t>=9240.</a:t>
            </a:r>
            <a:endParaRPr sz="2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350">
              <a:latin typeface="Lucida Sans Unicode"/>
              <a:cs typeface="Lucida Sans Unicode"/>
            </a:endParaRPr>
          </a:p>
          <a:p>
            <a:pPr marL="12700" marR="252095">
              <a:lnSpc>
                <a:spcPct val="112300"/>
              </a:lnSpc>
              <a:tabLst>
                <a:tab pos="1712595" algn="l"/>
              </a:tabLst>
            </a:pPr>
            <a:r>
              <a:rPr sz="3000" spc="330" dirty="0">
                <a:latin typeface="Lucida Sans Unicode"/>
                <a:cs typeface="Lucida Sans Unicode"/>
              </a:rPr>
              <a:t>▶</a:t>
            </a:r>
            <a:r>
              <a:rPr sz="3000" spc="-220" dirty="0">
                <a:latin typeface="Lucida Sans Unicode"/>
                <a:cs typeface="Lucida Sans Unicode"/>
              </a:rPr>
              <a:t> </a:t>
            </a:r>
            <a:r>
              <a:rPr sz="2750" spc="-90" dirty="0">
                <a:latin typeface="Lucida Sans Unicode"/>
                <a:cs typeface="Lucida Sans Unicode"/>
              </a:rPr>
              <a:t>Single</a:t>
            </a:r>
            <a:r>
              <a:rPr sz="2750" spc="-135" dirty="0">
                <a:latin typeface="Lucida Sans Unicode"/>
                <a:cs typeface="Lucida Sans Unicode"/>
              </a:rPr>
              <a:t> </a:t>
            </a:r>
            <a:r>
              <a:rPr sz="2750" spc="-50" dirty="0">
                <a:latin typeface="Lucida Sans Unicode"/>
                <a:cs typeface="Lucida Sans Unicode"/>
              </a:rPr>
              <a:t>value</a:t>
            </a:r>
            <a:r>
              <a:rPr sz="2750" spc="-135" dirty="0">
                <a:latin typeface="Lucida Sans Unicode"/>
                <a:cs typeface="Lucida Sans Unicode"/>
              </a:rPr>
              <a:t> </a:t>
            </a:r>
            <a:r>
              <a:rPr sz="2750" spc="-40" dirty="0">
                <a:latin typeface="Lucida Sans Unicode"/>
                <a:cs typeface="Lucida Sans Unicode"/>
              </a:rPr>
              <a:t>features</a:t>
            </a:r>
            <a:r>
              <a:rPr sz="2750" spc="-135" dirty="0">
                <a:latin typeface="Lucida Sans Unicode"/>
                <a:cs typeface="Lucida Sans Unicode"/>
              </a:rPr>
              <a:t> </a:t>
            </a:r>
            <a:r>
              <a:rPr sz="2750" spc="-95" dirty="0">
                <a:latin typeface="Lucida Sans Unicode"/>
                <a:cs typeface="Lucida Sans Unicode"/>
              </a:rPr>
              <a:t>like“Magazine”,</a:t>
            </a:r>
            <a:r>
              <a:rPr sz="2750" spc="-135" dirty="0">
                <a:latin typeface="Lucida Sans Unicode"/>
                <a:cs typeface="Lucida Sans Unicode"/>
              </a:rPr>
              <a:t> </a:t>
            </a:r>
            <a:r>
              <a:rPr sz="2750" spc="-35" dirty="0">
                <a:latin typeface="Lucida Sans Unicode"/>
                <a:cs typeface="Lucida Sans Unicode"/>
              </a:rPr>
              <a:t>“ReceiveMoreUpdates</a:t>
            </a:r>
            <a:r>
              <a:rPr sz="2750" spc="-135" dirty="0">
                <a:latin typeface="Lucida Sans Unicode"/>
                <a:cs typeface="Lucida Sans Unicode"/>
              </a:rPr>
              <a:t> </a:t>
            </a:r>
            <a:r>
              <a:rPr sz="2750" spc="-80" dirty="0">
                <a:latin typeface="Lucida Sans Unicode"/>
                <a:cs typeface="Lucida Sans Unicode"/>
              </a:rPr>
              <a:t>About</a:t>
            </a:r>
            <a:r>
              <a:rPr sz="2750" spc="-135" dirty="0">
                <a:latin typeface="Lucida Sans Unicode"/>
                <a:cs typeface="Lucida Sans Unicode"/>
              </a:rPr>
              <a:t> </a:t>
            </a:r>
            <a:r>
              <a:rPr sz="2750" spc="-25" dirty="0">
                <a:latin typeface="Lucida Sans Unicode"/>
                <a:cs typeface="Lucida Sans Unicode"/>
              </a:rPr>
              <a:t>Our </a:t>
            </a:r>
            <a:r>
              <a:rPr sz="2750" spc="-10" dirty="0">
                <a:latin typeface="Lucida Sans Unicode"/>
                <a:cs typeface="Lucida Sans Unicode"/>
              </a:rPr>
              <a:t>Courses”,</a:t>
            </a:r>
            <a:r>
              <a:rPr sz="2750" dirty="0">
                <a:latin typeface="Lucida Sans Unicode"/>
                <a:cs typeface="Lucida Sans Unicode"/>
              </a:rPr>
              <a:t>	</a:t>
            </a:r>
            <a:r>
              <a:rPr sz="2750" spc="-25" dirty="0">
                <a:latin typeface="Lucida Sans Unicode"/>
                <a:cs typeface="Lucida Sans Unicode"/>
              </a:rPr>
              <a:t>“Update</a:t>
            </a:r>
            <a:r>
              <a:rPr sz="2750" spc="-175" dirty="0">
                <a:latin typeface="Lucida Sans Unicode"/>
                <a:cs typeface="Lucida Sans Unicode"/>
              </a:rPr>
              <a:t> </a:t>
            </a:r>
            <a:r>
              <a:rPr sz="2750" spc="-30" dirty="0">
                <a:latin typeface="Lucida Sans Unicode"/>
                <a:cs typeface="Lucida Sans Unicode"/>
              </a:rPr>
              <a:t>my</a:t>
            </a:r>
            <a:r>
              <a:rPr sz="2750" spc="-170" dirty="0">
                <a:latin typeface="Lucida Sans Unicode"/>
                <a:cs typeface="Lucida Sans Unicode"/>
              </a:rPr>
              <a:t> </a:t>
            </a:r>
            <a:r>
              <a:rPr sz="2750" spc="-10" dirty="0">
                <a:latin typeface="Lucida Sans Unicode"/>
                <a:cs typeface="Lucida Sans Unicode"/>
              </a:rPr>
              <a:t>supply”</a:t>
            </a:r>
            <a:endParaRPr sz="2750">
              <a:latin typeface="Lucida Sans Unicode"/>
              <a:cs typeface="Lucida Sans Unicode"/>
            </a:endParaRPr>
          </a:p>
          <a:p>
            <a:pPr marL="12700" marR="19685">
              <a:lnSpc>
                <a:spcPct val="113199"/>
              </a:lnSpc>
              <a:spcBef>
                <a:spcPts val="3659"/>
              </a:spcBef>
            </a:pPr>
            <a:r>
              <a:rPr sz="2350" spc="295" dirty="0">
                <a:latin typeface="Lucida Sans Unicode"/>
                <a:cs typeface="Lucida Sans Unicode"/>
              </a:rPr>
              <a:t>▶</a:t>
            </a:r>
            <a:r>
              <a:rPr sz="2350" spc="-160" dirty="0">
                <a:latin typeface="Lucida Sans Unicode"/>
                <a:cs typeface="Lucida Sans Unicode"/>
              </a:rPr>
              <a:t> </a:t>
            </a:r>
            <a:r>
              <a:rPr dirty="0"/>
              <a:t>Chain</a:t>
            </a:r>
            <a:r>
              <a:rPr spc="5" dirty="0"/>
              <a:t> </a:t>
            </a:r>
            <a:r>
              <a:rPr dirty="0"/>
              <a:t>Content”,</a:t>
            </a:r>
            <a:r>
              <a:rPr spc="-5" dirty="0"/>
              <a:t> </a:t>
            </a:r>
            <a:r>
              <a:rPr dirty="0"/>
              <a:t>“Get</a:t>
            </a:r>
            <a:r>
              <a:rPr spc="5" dirty="0"/>
              <a:t> </a:t>
            </a:r>
            <a:r>
              <a:rPr dirty="0"/>
              <a:t>updates</a:t>
            </a:r>
            <a:r>
              <a:rPr spc="-5" dirty="0"/>
              <a:t> </a:t>
            </a:r>
            <a:r>
              <a:rPr dirty="0"/>
              <a:t>on</a:t>
            </a:r>
            <a:r>
              <a:rPr spc="5" dirty="0"/>
              <a:t> </a:t>
            </a:r>
            <a:r>
              <a:rPr dirty="0"/>
              <a:t>DM</a:t>
            </a:r>
            <a:r>
              <a:rPr spc="-5" dirty="0"/>
              <a:t> </a:t>
            </a:r>
            <a:r>
              <a:rPr dirty="0"/>
              <a:t>Content”, “I agree to pay the amount through</a:t>
            </a:r>
            <a:r>
              <a:rPr spc="-5" dirty="0"/>
              <a:t> </a:t>
            </a:r>
            <a:r>
              <a:rPr dirty="0"/>
              <a:t>cheque”</a:t>
            </a:r>
            <a:r>
              <a:rPr spc="5" dirty="0"/>
              <a:t> </a:t>
            </a:r>
            <a:r>
              <a:rPr spc="-20" dirty="0"/>
              <a:t>etc. </a:t>
            </a:r>
            <a:r>
              <a:rPr dirty="0"/>
              <a:t>have</a:t>
            </a:r>
            <a:r>
              <a:rPr spc="-5" dirty="0"/>
              <a:t> </a:t>
            </a:r>
            <a:r>
              <a:rPr dirty="0"/>
              <a:t>been</a:t>
            </a:r>
            <a:r>
              <a:rPr spc="-5" dirty="0"/>
              <a:t> </a:t>
            </a:r>
            <a:r>
              <a:rPr spc="-10" dirty="0"/>
              <a:t>dropped.</a:t>
            </a:r>
            <a:endParaRPr sz="2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30"/>
              </a:spcBef>
            </a:pPr>
            <a:endParaRPr sz="2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350" spc="295" dirty="0">
                <a:latin typeface="Lucida Sans Unicode"/>
                <a:cs typeface="Lucida Sans Unicode"/>
              </a:rPr>
              <a:t>▶</a:t>
            </a:r>
            <a:r>
              <a:rPr sz="2350" spc="-150" dirty="0">
                <a:latin typeface="Lucida Sans Unicode"/>
                <a:cs typeface="Lucida Sans Unicode"/>
              </a:rPr>
              <a:t> </a:t>
            </a:r>
            <a:r>
              <a:rPr dirty="0"/>
              <a:t>Removing</a:t>
            </a:r>
            <a:r>
              <a:rPr spc="5" dirty="0"/>
              <a:t> </a:t>
            </a:r>
            <a:r>
              <a:rPr dirty="0"/>
              <a:t>the“ProspectID”</a:t>
            </a:r>
            <a:r>
              <a:rPr spc="5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dirty="0"/>
              <a:t>“Lead</a:t>
            </a:r>
            <a:r>
              <a:rPr spc="5" dirty="0"/>
              <a:t> </a:t>
            </a:r>
            <a:r>
              <a:rPr dirty="0"/>
              <a:t>Number”</a:t>
            </a:r>
            <a:r>
              <a:rPr spc="5" dirty="0"/>
              <a:t> </a:t>
            </a:r>
            <a:r>
              <a:rPr dirty="0"/>
              <a:t>which</a:t>
            </a:r>
            <a:r>
              <a:rPr spc="5" dirty="0"/>
              <a:t> </a:t>
            </a:r>
            <a:r>
              <a:rPr dirty="0"/>
              <a:t>are</a:t>
            </a:r>
            <a:r>
              <a:rPr spc="5" dirty="0"/>
              <a:t> </a:t>
            </a:r>
            <a:r>
              <a:rPr dirty="0"/>
              <a:t>not</a:t>
            </a:r>
            <a:r>
              <a:rPr spc="5" dirty="0"/>
              <a:t> </a:t>
            </a:r>
            <a:r>
              <a:rPr dirty="0"/>
              <a:t>necessary</a:t>
            </a:r>
            <a:r>
              <a:rPr spc="10" dirty="0"/>
              <a:t> </a:t>
            </a:r>
            <a:r>
              <a:rPr dirty="0"/>
              <a:t>for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10" dirty="0"/>
              <a:t>analysis.</a:t>
            </a:r>
            <a:endParaRPr sz="2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350">
              <a:latin typeface="Lucida Sans Unicode"/>
              <a:cs typeface="Lucida Sans Unicode"/>
            </a:endParaRPr>
          </a:p>
          <a:p>
            <a:pPr marL="12700" marR="5080">
              <a:lnSpc>
                <a:spcPct val="114999"/>
              </a:lnSpc>
              <a:tabLst>
                <a:tab pos="9538335" algn="l"/>
              </a:tabLst>
            </a:pPr>
            <a:r>
              <a:rPr sz="2350" spc="295" dirty="0">
                <a:latin typeface="Lucida Sans Unicode"/>
                <a:cs typeface="Lucida Sans Unicode"/>
              </a:rPr>
              <a:t>▶</a:t>
            </a:r>
            <a:r>
              <a:rPr sz="2350" spc="-155" dirty="0">
                <a:latin typeface="Lucida Sans Unicode"/>
                <a:cs typeface="Lucida Sans Unicode"/>
              </a:rPr>
              <a:t> </a:t>
            </a:r>
            <a:r>
              <a:rPr dirty="0"/>
              <a:t>After</a:t>
            </a:r>
            <a:r>
              <a:rPr spc="5" dirty="0"/>
              <a:t> </a:t>
            </a:r>
            <a:r>
              <a:rPr dirty="0"/>
              <a:t>checking</a:t>
            </a:r>
            <a:r>
              <a:rPr spc="5" dirty="0"/>
              <a:t> </a:t>
            </a:r>
            <a:r>
              <a:rPr dirty="0"/>
              <a:t>for</a:t>
            </a:r>
            <a:r>
              <a:rPr spc="5" dirty="0"/>
              <a:t> </a:t>
            </a:r>
            <a:r>
              <a:rPr dirty="0"/>
              <a:t>the value</a:t>
            </a:r>
            <a:r>
              <a:rPr spc="5" dirty="0"/>
              <a:t> </a:t>
            </a:r>
            <a:r>
              <a:rPr dirty="0"/>
              <a:t>counts</a:t>
            </a:r>
            <a:r>
              <a:rPr spc="5" dirty="0"/>
              <a:t> </a:t>
            </a:r>
            <a:r>
              <a:rPr dirty="0"/>
              <a:t>for some</a:t>
            </a:r>
            <a:r>
              <a:rPr spc="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the object</a:t>
            </a:r>
            <a:r>
              <a:rPr spc="5" dirty="0"/>
              <a:t> </a:t>
            </a:r>
            <a:r>
              <a:rPr dirty="0"/>
              <a:t>type</a:t>
            </a:r>
            <a:r>
              <a:rPr spc="5" dirty="0"/>
              <a:t> </a:t>
            </a:r>
            <a:r>
              <a:rPr dirty="0"/>
              <a:t>variables, we</a:t>
            </a:r>
            <a:r>
              <a:rPr spc="5" dirty="0"/>
              <a:t> </a:t>
            </a:r>
            <a:r>
              <a:rPr dirty="0"/>
              <a:t>find</a:t>
            </a:r>
            <a:r>
              <a:rPr spc="5" dirty="0"/>
              <a:t> </a:t>
            </a:r>
            <a:r>
              <a:rPr dirty="0"/>
              <a:t>some of</a:t>
            </a:r>
            <a:r>
              <a:rPr spc="5" dirty="0"/>
              <a:t> </a:t>
            </a:r>
            <a:r>
              <a:rPr spc="-25" dirty="0"/>
              <a:t>the </a:t>
            </a:r>
            <a:r>
              <a:rPr dirty="0"/>
              <a:t>features</a:t>
            </a:r>
            <a:r>
              <a:rPr spc="-5" dirty="0"/>
              <a:t> </a:t>
            </a:r>
            <a:r>
              <a:rPr dirty="0"/>
              <a:t>which</a:t>
            </a:r>
            <a:r>
              <a:rPr spc="-5" dirty="0"/>
              <a:t> </a:t>
            </a:r>
            <a:r>
              <a:rPr dirty="0"/>
              <a:t>have</a:t>
            </a:r>
            <a:r>
              <a:rPr spc="-5" dirty="0"/>
              <a:t> </a:t>
            </a:r>
            <a:r>
              <a:rPr dirty="0"/>
              <a:t>enough</a:t>
            </a:r>
            <a:r>
              <a:rPr spc="-5" dirty="0"/>
              <a:t> </a:t>
            </a:r>
            <a:r>
              <a:rPr dirty="0"/>
              <a:t>variance,</a:t>
            </a:r>
            <a:r>
              <a:rPr spc="-5" dirty="0"/>
              <a:t> </a:t>
            </a:r>
            <a:r>
              <a:rPr dirty="0"/>
              <a:t>which have</a:t>
            </a:r>
            <a:r>
              <a:rPr spc="-5" dirty="0"/>
              <a:t> </a:t>
            </a:r>
            <a:r>
              <a:rPr dirty="0"/>
              <a:t>dropped,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features</a:t>
            </a:r>
            <a:r>
              <a:rPr spc="-5" dirty="0"/>
              <a:t> </a:t>
            </a:r>
            <a:r>
              <a:rPr spc="-20" dirty="0"/>
              <a:t>are:</a:t>
            </a:r>
            <a:r>
              <a:rPr dirty="0"/>
              <a:t>	“Do</a:t>
            </a:r>
            <a:r>
              <a:rPr spc="15" dirty="0"/>
              <a:t> </a:t>
            </a:r>
            <a:r>
              <a:rPr dirty="0"/>
              <a:t>Not</a:t>
            </a:r>
            <a:r>
              <a:rPr spc="10" dirty="0"/>
              <a:t> </a:t>
            </a:r>
            <a:r>
              <a:rPr dirty="0"/>
              <a:t>Call”,</a:t>
            </a:r>
            <a:r>
              <a:rPr spc="15" dirty="0"/>
              <a:t> </a:t>
            </a:r>
            <a:r>
              <a:rPr spc="-10" dirty="0"/>
              <a:t>“What </a:t>
            </a:r>
            <a:r>
              <a:rPr dirty="0"/>
              <a:t>matters most</a:t>
            </a:r>
            <a:r>
              <a:rPr spc="5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dirty="0"/>
              <a:t>you</a:t>
            </a:r>
            <a:r>
              <a:rPr spc="5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choosing</a:t>
            </a:r>
            <a:r>
              <a:rPr spc="5" dirty="0"/>
              <a:t> </a:t>
            </a:r>
            <a:r>
              <a:rPr dirty="0"/>
              <a:t>course”,</a:t>
            </a:r>
            <a:r>
              <a:rPr spc="10" dirty="0"/>
              <a:t> </a:t>
            </a:r>
            <a:r>
              <a:rPr dirty="0"/>
              <a:t>“Search”,</a:t>
            </a:r>
            <a:r>
              <a:rPr spc="5" dirty="0"/>
              <a:t> </a:t>
            </a:r>
            <a:r>
              <a:rPr dirty="0"/>
              <a:t>“Newspaper,</a:t>
            </a:r>
            <a:r>
              <a:rPr spc="10" dirty="0"/>
              <a:t> </a:t>
            </a:r>
            <a:r>
              <a:rPr dirty="0"/>
              <a:t>Article”,</a:t>
            </a:r>
            <a:r>
              <a:rPr spc="5" dirty="0"/>
              <a:t> </a:t>
            </a:r>
            <a:r>
              <a:rPr dirty="0"/>
              <a:t>“XEducation</a:t>
            </a:r>
            <a:r>
              <a:rPr spc="10" dirty="0"/>
              <a:t> </a:t>
            </a:r>
            <a:r>
              <a:rPr spc="-10" dirty="0"/>
              <a:t>Forums”, </a:t>
            </a:r>
            <a:r>
              <a:rPr dirty="0"/>
              <a:t>“Newspaper”, “DigitalAdvertisement”</a:t>
            </a:r>
            <a:r>
              <a:rPr spc="15" dirty="0"/>
              <a:t> </a:t>
            </a:r>
            <a:r>
              <a:rPr spc="-20" dirty="0"/>
              <a:t>etc.</a:t>
            </a:r>
            <a:endParaRPr sz="2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z="2350">
              <a:latin typeface="Lucida Sans Unicode"/>
              <a:cs typeface="Lucida Sans Unicode"/>
            </a:endParaRPr>
          </a:p>
          <a:p>
            <a:pPr marL="12700" marR="558165">
              <a:lnSpc>
                <a:spcPct val="113199"/>
              </a:lnSpc>
              <a:spcBef>
                <a:spcPts val="5"/>
              </a:spcBef>
            </a:pPr>
            <a:r>
              <a:rPr sz="2350" spc="295" dirty="0">
                <a:latin typeface="Lucida Sans Unicode"/>
                <a:cs typeface="Lucida Sans Unicode"/>
              </a:rPr>
              <a:t>▶</a:t>
            </a:r>
            <a:r>
              <a:rPr sz="2350" spc="-150" dirty="0">
                <a:latin typeface="Lucida Sans Unicode"/>
                <a:cs typeface="Lucida Sans Unicode"/>
              </a:rPr>
              <a:t> </a:t>
            </a:r>
            <a:r>
              <a:rPr dirty="0"/>
              <a:t>Dropping</a:t>
            </a:r>
            <a:r>
              <a:rPr spc="1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column</a:t>
            </a:r>
            <a:r>
              <a:rPr spc="5" dirty="0"/>
              <a:t> </a:t>
            </a:r>
            <a:r>
              <a:rPr dirty="0"/>
              <a:t>shaving</a:t>
            </a:r>
            <a:r>
              <a:rPr spc="10" dirty="0"/>
              <a:t> </a:t>
            </a:r>
            <a:r>
              <a:rPr dirty="0"/>
              <a:t>more</a:t>
            </a:r>
            <a:r>
              <a:rPr spc="10" dirty="0"/>
              <a:t> </a:t>
            </a:r>
            <a:r>
              <a:rPr dirty="0"/>
              <a:t>than</a:t>
            </a:r>
            <a:r>
              <a:rPr spc="5" dirty="0"/>
              <a:t> </a:t>
            </a:r>
            <a:r>
              <a:rPr dirty="0"/>
              <a:t>35%</a:t>
            </a:r>
            <a:r>
              <a:rPr spc="10" dirty="0"/>
              <a:t> </a:t>
            </a:r>
            <a:r>
              <a:rPr dirty="0"/>
              <a:t>as</a:t>
            </a:r>
            <a:r>
              <a:rPr spc="5" dirty="0"/>
              <a:t> </a:t>
            </a:r>
            <a:r>
              <a:rPr dirty="0"/>
              <a:t>missing</a:t>
            </a:r>
            <a:r>
              <a:rPr spc="10" dirty="0"/>
              <a:t> </a:t>
            </a:r>
            <a:r>
              <a:rPr dirty="0"/>
              <a:t>values</a:t>
            </a:r>
            <a:r>
              <a:rPr spc="10" dirty="0"/>
              <a:t> </a:t>
            </a:r>
            <a:r>
              <a:rPr dirty="0"/>
              <a:t>such</a:t>
            </a:r>
            <a:r>
              <a:rPr spc="5" dirty="0"/>
              <a:t> </a:t>
            </a:r>
            <a:r>
              <a:rPr dirty="0"/>
              <a:t>as</a:t>
            </a:r>
            <a:r>
              <a:rPr spc="10" dirty="0"/>
              <a:t> </a:t>
            </a:r>
            <a:r>
              <a:rPr dirty="0"/>
              <a:t>‘How</a:t>
            </a:r>
            <a:r>
              <a:rPr spc="5" dirty="0"/>
              <a:t> </a:t>
            </a:r>
            <a:r>
              <a:rPr dirty="0"/>
              <a:t>did</a:t>
            </a:r>
            <a:r>
              <a:rPr spc="10" dirty="0"/>
              <a:t> </a:t>
            </a:r>
            <a:r>
              <a:rPr dirty="0"/>
              <a:t>you</a:t>
            </a:r>
            <a:r>
              <a:rPr spc="10" dirty="0"/>
              <a:t> </a:t>
            </a:r>
            <a:r>
              <a:rPr spc="-20" dirty="0"/>
              <a:t>hear </a:t>
            </a:r>
            <a:r>
              <a:rPr dirty="0"/>
              <a:t>about</a:t>
            </a:r>
            <a:r>
              <a:rPr spc="-10" dirty="0"/>
              <a:t> </a:t>
            </a:r>
            <a:r>
              <a:rPr dirty="0"/>
              <a:t>X</a:t>
            </a:r>
            <a:r>
              <a:rPr spc="-5" dirty="0"/>
              <a:t> </a:t>
            </a:r>
            <a:r>
              <a:rPr dirty="0"/>
              <a:t>Education’</a:t>
            </a:r>
            <a:r>
              <a:rPr spc="-5" dirty="0"/>
              <a:t> </a:t>
            </a:r>
            <a:r>
              <a:rPr dirty="0"/>
              <a:t>and‘Lead</a:t>
            </a:r>
            <a:r>
              <a:rPr spc="-10" dirty="0"/>
              <a:t> Profile’.</a:t>
            </a:r>
            <a:endParaRPr sz="235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025" y="1777820"/>
            <a:ext cx="5333999" cy="58483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22554" y="406974"/>
            <a:ext cx="11170920" cy="1163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45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7450" spc="-6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450" spc="-385" dirty="0">
                <a:solidFill>
                  <a:srgbClr val="FFFFFF"/>
                </a:solidFill>
                <a:latin typeface="Verdana"/>
                <a:cs typeface="Verdana"/>
              </a:rPr>
              <a:t>MANIPULATION</a:t>
            </a:r>
            <a:endParaRPr sz="7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29106" y="673191"/>
            <a:ext cx="6456680" cy="416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100"/>
              </a:spcBef>
            </a:pPr>
            <a:r>
              <a:rPr sz="6300" b="1" spc="1075" dirty="0">
                <a:solidFill>
                  <a:srgbClr val="593F2A"/>
                </a:solidFill>
                <a:latin typeface="Calibri"/>
                <a:cs typeface="Calibri"/>
              </a:rPr>
              <a:t>EXPLORATORY </a:t>
            </a:r>
            <a:r>
              <a:rPr sz="6300" b="1" spc="1035" dirty="0">
                <a:solidFill>
                  <a:srgbClr val="593F2A"/>
                </a:solidFill>
                <a:latin typeface="Calibri"/>
                <a:cs typeface="Calibri"/>
              </a:rPr>
              <a:t>DATA </a:t>
            </a:r>
            <a:r>
              <a:rPr sz="6300" b="1" spc="980" dirty="0">
                <a:solidFill>
                  <a:srgbClr val="593F2A"/>
                </a:solidFill>
                <a:latin typeface="Calibri"/>
                <a:cs typeface="Calibri"/>
              </a:rPr>
              <a:t>ANALYSIS </a:t>
            </a:r>
            <a:r>
              <a:rPr sz="6300" b="1" spc="810" dirty="0">
                <a:solidFill>
                  <a:srgbClr val="593F2A"/>
                </a:solidFill>
                <a:latin typeface="Calibri"/>
                <a:cs typeface="Calibri"/>
              </a:rPr>
              <a:t>(EDA)</a:t>
            </a:r>
            <a:endParaRPr sz="63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534774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AD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7879060" cy="10287000"/>
            <a:chOff x="0" y="0"/>
            <a:chExt cx="1787906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7879060" cy="10287000"/>
            </a:xfrm>
            <a:custGeom>
              <a:avLst/>
              <a:gdLst/>
              <a:ahLst/>
              <a:cxnLst/>
              <a:rect l="l" t="t" r="r" b="b"/>
              <a:pathLst>
                <a:path w="17879060" h="10287000">
                  <a:moveTo>
                    <a:pt x="17878683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4475139" y="0"/>
                  </a:lnTo>
                  <a:lnTo>
                    <a:pt x="17878683" y="10286999"/>
                  </a:lnTo>
                  <a:close/>
                </a:path>
              </a:pathLst>
            </a:custGeom>
            <a:solidFill>
              <a:srgbClr val="59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877" y="243302"/>
              <a:ext cx="10344149" cy="37718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6948" y="4014693"/>
              <a:ext cx="5895974" cy="59912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250" spc="-1245" dirty="0">
                <a:solidFill>
                  <a:srgbClr val="DAD0CA"/>
                </a:solidFill>
                <a:latin typeface="Arial Black"/>
                <a:cs typeface="Arial Black"/>
              </a:rPr>
              <a:t>HEAT</a:t>
            </a:r>
            <a:r>
              <a:rPr sz="13250" spc="-1285" dirty="0">
                <a:solidFill>
                  <a:srgbClr val="DAD0CA"/>
                </a:solidFill>
                <a:latin typeface="Arial Black"/>
                <a:cs typeface="Arial Black"/>
              </a:rPr>
              <a:t> </a:t>
            </a:r>
            <a:r>
              <a:rPr sz="13250" spc="-855" dirty="0">
                <a:solidFill>
                  <a:srgbClr val="DAD0CA"/>
                </a:solidFill>
                <a:latin typeface="Arial Black"/>
                <a:cs typeface="Arial Black"/>
              </a:rPr>
              <a:t>MAP</a:t>
            </a:r>
            <a:endParaRPr sz="1325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97390">
              <a:lnSpc>
                <a:spcPct val="100000"/>
              </a:lnSpc>
              <a:spcBef>
                <a:spcPts val="90"/>
              </a:spcBef>
            </a:pPr>
            <a:r>
              <a:rPr sz="10600" b="0" spc="-980" dirty="0">
                <a:latin typeface="Arial Black"/>
                <a:cs typeface="Arial Black"/>
              </a:rPr>
              <a:t>BOX</a:t>
            </a:r>
            <a:r>
              <a:rPr sz="10600" b="0" spc="-1040" dirty="0">
                <a:latin typeface="Arial Black"/>
                <a:cs typeface="Arial Black"/>
              </a:rPr>
              <a:t> </a:t>
            </a:r>
            <a:r>
              <a:rPr sz="10600" b="0" spc="-985" dirty="0">
                <a:latin typeface="Arial Black"/>
                <a:cs typeface="Arial Black"/>
              </a:rPr>
              <a:t>PLOT</a:t>
            </a:r>
            <a:endParaRPr sz="10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5293"/>
            <a:ext cx="335280" cy="1563370"/>
          </a:xfrm>
          <a:custGeom>
            <a:avLst/>
            <a:gdLst/>
            <a:ahLst/>
            <a:cxnLst/>
            <a:rect l="l" t="t" r="r" b="b"/>
            <a:pathLst>
              <a:path w="335280" h="1563370">
                <a:moveTo>
                  <a:pt x="334857" y="1563009"/>
                </a:moveTo>
                <a:lnTo>
                  <a:pt x="0" y="1563009"/>
                </a:lnTo>
                <a:lnTo>
                  <a:pt x="0" y="0"/>
                </a:lnTo>
                <a:lnTo>
                  <a:pt x="334857" y="0"/>
                </a:lnTo>
                <a:lnTo>
                  <a:pt x="334857" y="1563009"/>
                </a:lnTo>
                <a:close/>
              </a:path>
            </a:pathLst>
          </a:custGeom>
          <a:solidFill>
            <a:srgbClr val="BE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01521" y="1"/>
            <a:ext cx="5819774" cy="102869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7456" y="3461825"/>
            <a:ext cx="10079355" cy="4797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50" spc="-15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3400" spc="-155" dirty="0">
                <a:solidFill>
                  <a:srgbClr val="593F2A"/>
                </a:solidFill>
                <a:latin typeface="Arial Black"/>
                <a:cs typeface="Arial Black"/>
              </a:rPr>
              <a:t>Numerical</a:t>
            </a:r>
            <a:r>
              <a:rPr sz="3400" spc="-285" dirty="0">
                <a:solidFill>
                  <a:srgbClr val="593F2A"/>
                </a:solidFill>
                <a:latin typeface="Arial Black"/>
                <a:cs typeface="Arial Black"/>
              </a:rPr>
              <a:t> </a:t>
            </a:r>
            <a:r>
              <a:rPr sz="3400" spc="-240" dirty="0">
                <a:solidFill>
                  <a:srgbClr val="593F2A"/>
                </a:solidFill>
                <a:latin typeface="Arial Black"/>
                <a:cs typeface="Arial Black"/>
              </a:rPr>
              <a:t>Variables</a:t>
            </a:r>
            <a:r>
              <a:rPr sz="3400" spc="-285" dirty="0">
                <a:solidFill>
                  <a:srgbClr val="593F2A"/>
                </a:solidFill>
                <a:latin typeface="Arial Black"/>
                <a:cs typeface="Arial Black"/>
              </a:rPr>
              <a:t> </a:t>
            </a:r>
            <a:r>
              <a:rPr sz="3400" spc="-240" dirty="0">
                <a:solidFill>
                  <a:srgbClr val="593F2A"/>
                </a:solidFill>
                <a:latin typeface="Arial Black"/>
                <a:cs typeface="Arial Black"/>
              </a:rPr>
              <a:t>are</a:t>
            </a:r>
            <a:r>
              <a:rPr sz="3400" spc="-285" dirty="0">
                <a:solidFill>
                  <a:srgbClr val="593F2A"/>
                </a:solidFill>
                <a:latin typeface="Arial Black"/>
                <a:cs typeface="Arial Black"/>
              </a:rPr>
              <a:t> </a:t>
            </a:r>
            <a:r>
              <a:rPr sz="3400" spc="-60" dirty="0">
                <a:solidFill>
                  <a:srgbClr val="593F2A"/>
                </a:solidFill>
                <a:latin typeface="Arial Black"/>
                <a:cs typeface="Arial Black"/>
              </a:rPr>
              <a:t>normalized</a:t>
            </a:r>
            <a:endParaRPr sz="3400">
              <a:latin typeface="Arial Black"/>
              <a:cs typeface="Arial Black"/>
            </a:endParaRPr>
          </a:p>
          <a:p>
            <a:pPr marL="12700" marR="5080">
              <a:lnSpc>
                <a:spcPct val="112799"/>
              </a:lnSpc>
              <a:spcBef>
                <a:spcPts val="4375"/>
              </a:spcBef>
            </a:pPr>
            <a:r>
              <a:rPr sz="3750" spc="41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3750" spc="-355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3400" spc="-165" dirty="0">
                <a:solidFill>
                  <a:srgbClr val="593F2A"/>
                </a:solidFill>
                <a:latin typeface="Arial Black"/>
                <a:cs typeface="Arial Black"/>
              </a:rPr>
              <a:t>Dummy</a:t>
            </a:r>
            <a:r>
              <a:rPr sz="3400" spc="-300" dirty="0">
                <a:solidFill>
                  <a:srgbClr val="593F2A"/>
                </a:solidFill>
                <a:latin typeface="Arial Black"/>
                <a:cs typeface="Arial Black"/>
              </a:rPr>
              <a:t> </a:t>
            </a:r>
            <a:r>
              <a:rPr sz="3400" spc="-240" dirty="0">
                <a:solidFill>
                  <a:srgbClr val="593F2A"/>
                </a:solidFill>
                <a:latin typeface="Arial Black"/>
                <a:cs typeface="Arial Black"/>
              </a:rPr>
              <a:t>Variables</a:t>
            </a:r>
            <a:r>
              <a:rPr sz="3400" spc="-300" dirty="0">
                <a:solidFill>
                  <a:srgbClr val="593F2A"/>
                </a:solidFill>
                <a:latin typeface="Arial Black"/>
                <a:cs typeface="Arial Black"/>
              </a:rPr>
              <a:t> </a:t>
            </a:r>
            <a:r>
              <a:rPr sz="3400" spc="-240" dirty="0">
                <a:solidFill>
                  <a:srgbClr val="593F2A"/>
                </a:solidFill>
                <a:latin typeface="Arial Black"/>
                <a:cs typeface="Arial Black"/>
              </a:rPr>
              <a:t>are</a:t>
            </a:r>
            <a:r>
              <a:rPr sz="3400" spc="-295" dirty="0">
                <a:solidFill>
                  <a:srgbClr val="593F2A"/>
                </a:solidFill>
                <a:latin typeface="Arial Black"/>
                <a:cs typeface="Arial Black"/>
              </a:rPr>
              <a:t> </a:t>
            </a:r>
            <a:r>
              <a:rPr sz="3400" spc="-225" dirty="0">
                <a:solidFill>
                  <a:srgbClr val="593F2A"/>
                </a:solidFill>
                <a:latin typeface="Arial Black"/>
                <a:cs typeface="Arial Black"/>
              </a:rPr>
              <a:t>created</a:t>
            </a:r>
            <a:r>
              <a:rPr sz="3400" spc="-300" dirty="0">
                <a:solidFill>
                  <a:srgbClr val="593F2A"/>
                </a:solidFill>
                <a:latin typeface="Arial Black"/>
                <a:cs typeface="Arial Black"/>
              </a:rPr>
              <a:t> </a:t>
            </a:r>
            <a:r>
              <a:rPr sz="3400" spc="-80" dirty="0">
                <a:solidFill>
                  <a:srgbClr val="593F2A"/>
                </a:solidFill>
                <a:latin typeface="Arial Black"/>
                <a:cs typeface="Arial Black"/>
              </a:rPr>
              <a:t>for</a:t>
            </a:r>
            <a:r>
              <a:rPr sz="3400" spc="-300" dirty="0">
                <a:solidFill>
                  <a:srgbClr val="593F2A"/>
                </a:solidFill>
                <a:latin typeface="Arial Black"/>
                <a:cs typeface="Arial Black"/>
              </a:rPr>
              <a:t> </a:t>
            </a:r>
            <a:r>
              <a:rPr sz="3400" spc="-195" dirty="0">
                <a:solidFill>
                  <a:srgbClr val="593F2A"/>
                </a:solidFill>
                <a:latin typeface="Arial Black"/>
                <a:cs typeface="Arial Black"/>
              </a:rPr>
              <a:t>object</a:t>
            </a:r>
            <a:r>
              <a:rPr sz="3400" spc="-300" dirty="0">
                <a:solidFill>
                  <a:srgbClr val="593F2A"/>
                </a:solidFill>
                <a:latin typeface="Arial Black"/>
                <a:cs typeface="Arial Black"/>
              </a:rPr>
              <a:t> </a:t>
            </a:r>
            <a:r>
              <a:rPr sz="3400" spc="-25" dirty="0">
                <a:solidFill>
                  <a:srgbClr val="593F2A"/>
                </a:solidFill>
                <a:latin typeface="Arial Black"/>
                <a:cs typeface="Arial Black"/>
              </a:rPr>
              <a:t>type </a:t>
            </a:r>
            <a:r>
              <a:rPr sz="3400" spc="-100" dirty="0">
                <a:solidFill>
                  <a:srgbClr val="593F2A"/>
                </a:solidFill>
                <a:latin typeface="Arial Black"/>
                <a:cs typeface="Arial Black"/>
              </a:rPr>
              <a:t>variables</a:t>
            </a:r>
            <a:endParaRPr sz="3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3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3750" spc="41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3750" spc="-345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3400" spc="-229" dirty="0">
                <a:solidFill>
                  <a:srgbClr val="593F2A"/>
                </a:solidFill>
                <a:latin typeface="Arial Black"/>
                <a:cs typeface="Arial Black"/>
              </a:rPr>
              <a:t>Total</a:t>
            </a:r>
            <a:r>
              <a:rPr sz="3400" spc="-290" dirty="0">
                <a:solidFill>
                  <a:srgbClr val="593F2A"/>
                </a:solidFill>
                <a:latin typeface="Arial Black"/>
                <a:cs typeface="Arial Black"/>
              </a:rPr>
              <a:t> </a:t>
            </a:r>
            <a:r>
              <a:rPr sz="3400" spc="-370" dirty="0">
                <a:solidFill>
                  <a:srgbClr val="593F2A"/>
                </a:solidFill>
                <a:latin typeface="Arial Black"/>
                <a:cs typeface="Arial Black"/>
              </a:rPr>
              <a:t>Rows</a:t>
            </a:r>
            <a:r>
              <a:rPr sz="3400" spc="-290" dirty="0">
                <a:solidFill>
                  <a:srgbClr val="593F2A"/>
                </a:solidFill>
                <a:latin typeface="Arial Black"/>
                <a:cs typeface="Arial Black"/>
              </a:rPr>
              <a:t> </a:t>
            </a:r>
            <a:r>
              <a:rPr sz="3400" spc="-204" dirty="0">
                <a:solidFill>
                  <a:srgbClr val="593F2A"/>
                </a:solidFill>
                <a:latin typeface="Arial Black"/>
                <a:cs typeface="Arial Black"/>
              </a:rPr>
              <a:t>forAnalysis:</a:t>
            </a:r>
            <a:r>
              <a:rPr sz="3400" spc="-285" dirty="0">
                <a:solidFill>
                  <a:srgbClr val="593F2A"/>
                </a:solidFill>
                <a:latin typeface="Arial Black"/>
                <a:cs typeface="Arial Black"/>
              </a:rPr>
              <a:t> </a:t>
            </a:r>
            <a:r>
              <a:rPr sz="3400" spc="-20" dirty="0">
                <a:solidFill>
                  <a:srgbClr val="593F2A"/>
                </a:solidFill>
                <a:latin typeface="Arial Black"/>
                <a:cs typeface="Arial Black"/>
              </a:rPr>
              <a:t>9240</a:t>
            </a:r>
            <a:endParaRPr sz="3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3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3750" spc="41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3750" spc="-345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3400" spc="-229" dirty="0">
                <a:solidFill>
                  <a:srgbClr val="593F2A"/>
                </a:solidFill>
                <a:latin typeface="Arial Black"/>
                <a:cs typeface="Arial Black"/>
              </a:rPr>
              <a:t>Total</a:t>
            </a:r>
            <a:r>
              <a:rPr sz="3400" spc="-290" dirty="0">
                <a:solidFill>
                  <a:srgbClr val="593F2A"/>
                </a:solidFill>
                <a:latin typeface="Arial Black"/>
                <a:cs typeface="Arial Black"/>
              </a:rPr>
              <a:t> </a:t>
            </a:r>
            <a:r>
              <a:rPr sz="3400" spc="-210" dirty="0">
                <a:solidFill>
                  <a:srgbClr val="593F2A"/>
                </a:solidFill>
                <a:latin typeface="Arial Black"/>
                <a:cs typeface="Arial Black"/>
              </a:rPr>
              <a:t>Columns</a:t>
            </a:r>
            <a:r>
              <a:rPr sz="3400" spc="-290" dirty="0">
                <a:solidFill>
                  <a:srgbClr val="593F2A"/>
                </a:solidFill>
                <a:latin typeface="Arial Black"/>
                <a:cs typeface="Arial Black"/>
              </a:rPr>
              <a:t> </a:t>
            </a:r>
            <a:r>
              <a:rPr sz="3400" spc="-80" dirty="0">
                <a:solidFill>
                  <a:srgbClr val="593F2A"/>
                </a:solidFill>
                <a:latin typeface="Arial Black"/>
                <a:cs typeface="Arial Black"/>
              </a:rPr>
              <a:t>for</a:t>
            </a:r>
            <a:r>
              <a:rPr sz="3400" spc="-290" dirty="0">
                <a:solidFill>
                  <a:srgbClr val="593F2A"/>
                </a:solidFill>
                <a:latin typeface="Arial Black"/>
                <a:cs typeface="Arial Black"/>
              </a:rPr>
              <a:t> </a:t>
            </a:r>
            <a:r>
              <a:rPr sz="3400" spc="-245" dirty="0">
                <a:solidFill>
                  <a:srgbClr val="593F2A"/>
                </a:solidFill>
                <a:latin typeface="Arial Black"/>
                <a:cs typeface="Arial Black"/>
              </a:rPr>
              <a:t>Analysis:</a:t>
            </a:r>
            <a:r>
              <a:rPr sz="3400" spc="-290" dirty="0">
                <a:solidFill>
                  <a:srgbClr val="593F2A"/>
                </a:solidFill>
                <a:latin typeface="Arial Black"/>
                <a:cs typeface="Arial Black"/>
              </a:rPr>
              <a:t> </a:t>
            </a:r>
            <a:r>
              <a:rPr sz="3400" spc="-425" dirty="0">
                <a:solidFill>
                  <a:srgbClr val="593F2A"/>
                </a:solidFill>
                <a:latin typeface="Arial Black"/>
                <a:cs typeface="Arial Black"/>
              </a:rPr>
              <a:t>37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4163" y="1212675"/>
            <a:ext cx="9980930" cy="1160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450" spc="1260" dirty="0"/>
              <a:t>DATA</a:t>
            </a:r>
            <a:r>
              <a:rPr sz="7450" spc="480" dirty="0"/>
              <a:t> </a:t>
            </a:r>
            <a:r>
              <a:rPr sz="7450" spc="1175" dirty="0"/>
              <a:t>CONVERSION</a:t>
            </a:r>
            <a:endParaRPr sz="74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9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95291"/>
            <a:ext cx="335280" cy="1563370"/>
          </a:xfrm>
          <a:custGeom>
            <a:avLst/>
            <a:gdLst/>
            <a:ahLst/>
            <a:cxnLst/>
            <a:rect l="l" t="t" r="r" b="b"/>
            <a:pathLst>
              <a:path w="335280" h="1563370">
                <a:moveTo>
                  <a:pt x="334857" y="1563009"/>
                </a:moveTo>
                <a:lnTo>
                  <a:pt x="0" y="1563009"/>
                </a:lnTo>
                <a:lnTo>
                  <a:pt x="0" y="0"/>
                </a:lnTo>
                <a:lnTo>
                  <a:pt x="334857" y="0"/>
                </a:lnTo>
                <a:lnTo>
                  <a:pt x="334857" y="1563009"/>
                </a:lnTo>
                <a:close/>
              </a:path>
            </a:pathLst>
          </a:custGeom>
          <a:solidFill>
            <a:srgbClr val="BE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7822" y="3270117"/>
            <a:ext cx="7143749" cy="46005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59039" y="714136"/>
            <a:ext cx="8970010" cy="1162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50" spc="1200" dirty="0">
                <a:solidFill>
                  <a:srgbClr val="FFFFFF"/>
                </a:solidFill>
              </a:rPr>
              <a:t>MODEL</a:t>
            </a:r>
            <a:r>
              <a:rPr sz="7450" spc="495" dirty="0">
                <a:solidFill>
                  <a:srgbClr val="FFFFFF"/>
                </a:solidFill>
              </a:rPr>
              <a:t> </a:t>
            </a:r>
            <a:r>
              <a:rPr sz="7450" spc="1040" dirty="0">
                <a:solidFill>
                  <a:srgbClr val="FFFFFF"/>
                </a:solidFill>
              </a:rPr>
              <a:t>BUILDING</a:t>
            </a:r>
            <a:endParaRPr sz="7450"/>
          </a:p>
        </p:txBody>
      </p:sp>
      <p:sp>
        <p:nvSpPr>
          <p:cNvPr id="6" name="object 6"/>
          <p:cNvSpPr txBox="1"/>
          <p:nvPr/>
        </p:nvSpPr>
        <p:spPr>
          <a:xfrm>
            <a:off x="779296" y="3036774"/>
            <a:ext cx="9648825" cy="5894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270" dirty="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sz="245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Arial Black"/>
                <a:cs typeface="Arial Black"/>
              </a:rPr>
              <a:t>Splitting</a:t>
            </a:r>
            <a:r>
              <a:rPr sz="22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0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2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3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22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80" dirty="0">
                <a:solidFill>
                  <a:srgbClr val="FFFFFF"/>
                </a:solidFill>
                <a:latin typeface="Arial Black"/>
                <a:cs typeface="Arial Black"/>
              </a:rPr>
              <a:t>into</a:t>
            </a:r>
            <a:r>
              <a:rPr sz="22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40" dirty="0">
                <a:solidFill>
                  <a:srgbClr val="FFFFFF"/>
                </a:solidFill>
                <a:latin typeface="Arial Black"/>
                <a:cs typeface="Arial Black"/>
              </a:rPr>
              <a:t>Training</a:t>
            </a:r>
            <a:r>
              <a:rPr sz="22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22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70" dirty="0">
                <a:solidFill>
                  <a:srgbClr val="FFFFFF"/>
                </a:solidFill>
                <a:latin typeface="Arial Black"/>
                <a:cs typeface="Arial Black"/>
              </a:rPr>
              <a:t>Testing</a:t>
            </a:r>
            <a:r>
              <a:rPr sz="22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 Black"/>
                <a:cs typeface="Arial Black"/>
              </a:rPr>
              <a:t>Sets</a:t>
            </a: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13599"/>
              </a:lnSpc>
              <a:spcBef>
                <a:spcPts val="2845"/>
              </a:spcBef>
            </a:pPr>
            <a:r>
              <a:rPr sz="2450" spc="270" dirty="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sz="245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20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Arial Black"/>
                <a:cs typeface="Arial Black"/>
              </a:rPr>
              <a:t>first</a:t>
            </a:r>
            <a:r>
              <a:rPr sz="220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60" dirty="0">
                <a:solidFill>
                  <a:srgbClr val="FFFFFF"/>
                </a:solidFill>
                <a:latin typeface="Arial Black"/>
                <a:cs typeface="Arial Black"/>
              </a:rPr>
              <a:t>basic</a:t>
            </a:r>
            <a:r>
              <a:rPr sz="2200" spc="-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00" dirty="0">
                <a:solidFill>
                  <a:srgbClr val="FFFFFF"/>
                </a:solidFill>
                <a:latin typeface="Arial Black"/>
                <a:cs typeface="Arial Black"/>
              </a:rPr>
              <a:t>step</a:t>
            </a:r>
            <a:r>
              <a:rPr sz="220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220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Arial Black"/>
                <a:cs typeface="Arial Black"/>
              </a:rPr>
              <a:t>regression</a:t>
            </a:r>
            <a:r>
              <a:rPr sz="2200" spc="-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20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220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80" dirty="0">
                <a:solidFill>
                  <a:srgbClr val="FFFFFF"/>
                </a:solidFill>
                <a:latin typeface="Arial Black"/>
                <a:cs typeface="Arial Black"/>
              </a:rPr>
              <a:t>performing</a:t>
            </a:r>
            <a:r>
              <a:rPr sz="220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220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65" dirty="0">
                <a:solidFill>
                  <a:srgbClr val="FFFFFF"/>
                </a:solidFill>
                <a:latin typeface="Arial Black"/>
                <a:cs typeface="Arial Black"/>
              </a:rPr>
              <a:t>train-</a:t>
            </a:r>
            <a:r>
              <a:rPr sz="2200" spc="-100" dirty="0">
                <a:solidFill>
                  <a:srgbClr val="FFFFFF"/>
                </a:solidFill>
                <a:latin typeface="Arial Black"/>
                <a:cs typeface="Arial Black"/>
              </a:rPr>
              <a:t>test</a:t>
            </a:r>
            <a:r>
              <a:rPr sz="220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Arial Black"/>
                <a:cs typeface="Arial Black"/>
              </a:rPr>
              <a:t>split, </a:t>
            </a:r>
            <a:r>
              <a:rPr sz="2200" spc="-254" dirty="0">
                <a:solidFill>
                  <a:srgbClr val="FFFFFF"/>
                </a:solidFill>
                <a:latin typeface="Arial Black"/>
                <a:cs typeface="Arial Black"/>
              </a:rPr>
              <a:t>we</a:t>
            </a:r>
            <a:r>
              <a:rPr sz="22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Arial Black"/>
                <a:cs typeface="Arial Black"/>
              </a:rPr>
              <a:t>have</a:t>
            </a:r>
            <a:r>
              <a:rPr sz="220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Arial Black"/>
                <a:cs typeface="Arial Black"/>
              </a:rPr>
              <a:t>chosen</a:t>
            </a:r>
            <a:r>
              <a:rPr sz="22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00" dirty="0">
                <a:solidFill>
                  <a:srgbClr val="FFFFFF"/>
                </a:solidFill>
                <a:latin typeface="Arial Black"/>
                <a:cs typeface="Arial Black"/>
              </a:rPr>
              <a:t>70:30</a:t>
            </a:r>
            <a:r>
              <a:rPr sz="220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 Black"/>
                <a:cs typeface="Arial Black"/>
              </a:rPr>
              <a:t>ratio.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450" spc="270" dirty="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sz="245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204" dirty="0">
                <a:solidFill>
                  <a:srgbClr val="FFFFFF"/>
                </a:solidFill>
                <a:latin typeface="Arial Black"/>
                <a:cs typeface="Arial Black"/>
              </a:rPr>
              <a:t>Use</a:t>
            </a:r>
            <a:r>
              <a:rPr sz="22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229" dirty="0">
                <a:solidFill>
                  <a:srgbClr val="FFFFFF"/>
                </a:solidFill>
                <a:latin typeface="Arial Black"/>
                <a:cs typeface="Arial Black"/>
              </a:rPr>
              <a:t>RFE</a:t>
            </a:r>
            <a:r>
              <a:rPr sz="22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220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40" dirty="0">
                <a:solidFill>
                  <a:srgbClr val="FFFFFF"/>
                </a:solidFill>
                <a:latin typeface="Arial Black"/>
                <a:cs typeface="Arial Black"/>
              </a:rPr>
              <a:t>Feature</a:t>
            </a:r>
            <a:r>
              <a:rPr sz="22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 Black"/>
                <a:cs typeface="Arial Black"/>
              </a:rPr>
              <a:t>Selection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450" spc="270" dirty="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sz="245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30" dirty="0">
                <a:solidFill>
                  <a:srgbClr val="FFFFFF"/>
                </a:solidFill>
                <a:latin typeface="Arial Black"/>
                <a:cs typeface="Arial Black"/>
              </a:rPr>
              <a:t>Running</a:t>
            </a:r>
            <a:r>
              <a:rPr sz="22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229" dirty="0">
                <a:solidFill>
                  <a:srgbClr val="FFFFFF"/>
                </a:solidFill>
                <a:latin typeface="Arial Black"/>
                <a:cs typeface="Arial Black"/>
              </a:rPr>
              <a:t>RFE</a:t>
            </a:r>
            <a:r>
              <a:rPr sz="220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45" dirty="0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sz="220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220" dirty="0">
                <a:solidFill>
                  <a:srgbClr val="FFFFFF"/>
                </a:solidFill>
                <a:latin typeface="Arial Black"/>
                <a:cs typeface="Arial Black"/>
              </a:rPr>
              <a:t>15</a:t>
            </a:r>
            <a:r>
              <a:rPr sz="220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Arial Black"/>
                <a:cs typeface="Arial Black"/>
              </a:rPr>
              <a:t>variables</a:t>
            </a:r>
            <a:r>
              <a:rPr sz="220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Arial Black"/>
                <a:cs typeface="Arial Black"/>
              </a:rPr>
              <a:t>as</a:t>
            </a:r>
            <a:r>
              <a:rPr sz="220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 Black"/>
                <a:cs typeface="Arial Black"/>
              </a:rPr>
              <a:t>output</a:t>
            </a:r>
            <a:endParaRPr sz="2200">
              <a:latin typeface="Arial Black"/>
              <a:cs typeface="Arial Black"/>
            </a:endParaRPr>
          </a:p>
          <a:p>
            <a:pPr marL="12700" marR="7620">
              <a:lnSpc>
                <a:spcPct val="113599"/>
              </a:lnSpc>
              <a:spcBef>
                <a:spcPts val="2840"/>
              </a:spcBef>
            </a:pPr>
            <a:r>
              <a:rPr sz="2450" spc="270" dirty="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sz="24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Arial Black"/>
                <a:cs typeface="Arial Black"/>
              </a:rPr>
              <a:t>Building</a:t>
            </a:r>
            <a:r>
              <a:rPr sz="22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Arial Black"/>
                <a:cs typeface="Arial Black"/>
              </a:rPr>
              <a:t>Model</a:t>
            </a:r>
            <a:r>
              <a:rPr sz="2200" spc="-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sz="22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Arial Black"/>
                <a:cs typeface="Arial Black"/>
              </a:rPr>
              <a:t>removing</a:t>
            </a:r>
            <a:r>
              <a:rPr sz="22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200" spc="-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Arial Black"/>
                <a:cs typeface="Arial Black"/>
              </a:rPr>
              <a:t>variable</a:t>
            </a:r>
            <a:r>
              <a:rPr sz="22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85" dirty="0">
                <a:solidFill>
                  <a:srgbClr val="FFFFFF"/>
                </a:solidFill>
                <a:latin typeface="Arial Black"/>
                <a:cs typeface="Arial Black"/>
              </a:rPr>
              <a:t>whose</a:t>
            </a:r>
            <a:r>
              <a:rPr sz="2200" spc="-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FFFFFF"/>
                </a:solidFill>
                <a:latin typeface="Arial Black"/>
                <a:cs typeface="Arial Black"/>
              </a:rPr>
              <a:t>p-</a:t>
            </a:r>
            <a:r>
              <a:rPr sz="2200" spc="-110" dirty="0">
                <a:solidFill>
                  <a:srgbClr val="FFFFFF"/>
                </a:solidFill>
                <a:latin typeface="Arial Black"/>
                <a:cs typeface="Arial Black"/>
              </a:rPr>
              <a:t>value</a:t>
            </a:r>
            <a:r>
              <a:rPr sz="2200" spc="-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85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2200" spc="-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65" dirty="0">
                <a:solidFill>
                  <a:srgbClr val="FFFFFF"/>
                </a:solidFill>
                <a:latin typeface="Arial Black"/>
                <a:cs typeface="Arial Black"/>
              </a:rPr>
              <a:t>greater </a:t>
            </a:r>
            <a:r>
              <a:rPr sz="2200" spc="-105" dirty="0">
                <a:solidFill>
                  <a:srgbClr val="FFFFFF"/>
                </a:solidFill>
                <a:latin typeface="Arial Black"/>
                <a:cs typeface="Arial Black"/>
              </a:rPr>
              <a:t>than</a:t>
            </a:r>
            <a:r>
              <a:rPr sz="22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Arial Black"/>
                <a:cs typeface="Arial Black"/>
              </a:rPr>
              <a:t>0.05</a:t>
            </a:r>
            <a:r>
              <a:rPr sz="22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220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Arial Black"/>
                <a:cs typeface="Arial Black"/>
              </a:rPr>
              <a:t>vi</a:t>
            </a:r>
            <a:r>
              <a:rPr sz="22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25" dirty="0">
                <a:solidFill>
                  <a:srgbClr val="FFFFFF"/>
                </a:solidFill>
                <a:latin typeface="Arial Black"/>
                <a:cs typeface="Arial Black"/>
              </a:rPr>
              <a:t>value</a:t>
            </a:r>
            <a:r>
              <a:rPr sz="220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85" dirty="0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sz="2200" spc="-135" dirty="0">
                <a:solidFill>
                  <a:srgbClr val="FFFFFF"/>
                </a:solidFill>
                <a:latin typeface="Arial Black"/>
                <a:cs typeface="Arial Black"/>
              </a:rPr>
              <a:t>greater</a:t>
            </a:r>
            <a:r>
              <a:rPr sz="220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Arial Black"/>
                <a:cs typeface="Arial Black"/>
              </a:rPr>
              <a:t>than</a:t>
            </a:r>
            <a:r>
              <a:rPr sz="22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Arial Black"/>
                <a:cs typeface="Arial Black"/>
              </a:rPr>
              <a:t>5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450" spc="270" dirty="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sz="245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25" dirty="0">
                <a:solidFill>
                  <a:srgbClr val="FFFFFF"/>
                </a:solidFill>
                <a:latin typeface="Arial Black"/>
                <a:cs typeface="Arial Black"/>
              </a:rPr>
              <a:t>Predictions</a:t>
            </a:r>
            <a:r>
              <a:rPr sz="22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75" dirty="0">
                <a:solidFill>
                  <a:srgbClr val="FFFFFF"/>
                </a:solidFill>
                <a:latin typeface="Arial Black"/>
                <a:cs typeface="Arial Black"/>
              </a:rPr>
              <a:t>on</a:t>
            </a:r>
            <a:r>
              <a:rPr sz="22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40" dirty="0">
                <a:solidFill>
                  <a:srgbClr val="FFFFFF"/>
                </a:solidFill>
                <a:latin typeface="Arial Black"/>
                <a:cs typeface="Arial Black"/>
              </a:rPr>
              <a:t>test</a:t>
            </a:r>
            <a:r>
              <a:rPr sz="22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22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 Black"/>
                <a:cs typeface="Arial Black"/>
              </a:rPr>
              <a:t>set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450" spc="270" dirty="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sz="2450" spc="-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Arial Black"/>
                <a:cs typeface="Arial Black"/>
              </a:rPr>
              <a:t>Overall</a:t>
            </a:r>
            <a:r>
              <a:rPr sz="22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175" dirty="0">
                <a:solidFill>
                  <a:srgbClr val="FFFFFF"/>
                </a:solidFill>
                <a:latin typeface="Arial Black"/>
                <a:cs typeface="Arial Black"/>
              </a:rPr>
              <a:t>accuracy</a:t>
            </a:r>
            <a:r>
              <a:rPr sz="22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 Black"/>
                <a:cs typeface="Arial Black"/>
              </a:rPr>
              <a:t>81%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914</Words>
  <Application>Microsoft Office PowerPoint</Application>
  <PresentationFormat>Custom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Lucida Sans Unicode</vt:lpstr>
      <vt:lpstr>Verdana</vt:lpstr>
      <vt:lpstr>Office Theme</vt:lpstr>
      <vt:lpstr>LEADS SCORING</vt:lpstr>
      <vt:lpstr>PROBLEM STATEMENT</vt:lpstr>
      <vt:lpstr>BUSINESS OBJECTIVE</vt:lpstr>
      <vt:lpstr>SOLUTION METHODOLOGY</vt:lpstr>
      <vt:lpstr>DATA MANIPULATION</vt:lpstr>
      <vt:lpstr>PowerPoint Presentation</vt:lpstr>
      <vt:lpstr>BOX PLOT</vt:lpstr>
      <vt:lpstr>DATA CONVERSION</vt:lpstr>
      <vt:lpstr>MODEL BUILDING</vt:lpstr>
      <vt:lpstr>ROC Curve</vt:lpstr>
      <vt:lpstr>PREDICTION ON TEST SET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Leads Scoring ppt -by Swapnil Nigam</dc:title>
  <dc:creator>M VENM</dc:creator>
  <cp:keywords>DAFhlWkqMJY,BAEzVRvIQkw</cp:keywords>
  <cp:lastModifiedBy>Jeevan GL</cp:lastModifiedBy>
  <cp:revision>1</cp:revision>
  <dcterms:created xsi:type="dcterms:W3CDTF">2024-03-15T02:35:14Z</dcterms:created>
  <dcterms:modified xsi:type="dcterms:W3CDTF">2024-03-15T02:43:36Z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2023-04-30T00:00:00Z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2023-04-30T00:00:00Z</vt:filetime>
  </property>
</Properties>
</file>