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6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90A4-A418-4B4D-977A-24F714B0CAF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A840-40F2-4AD7-9800-7913C45E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ew from a car">
            <a:extLst>
              <a:ext uri="{FF2B5EF4-FFF2-40B4-BE49-F238E27FC236}">
                <a16:creationId xmlns:a16="http://schemas.microsoft.com/office/drawing/2014/main" id="{F20457F4-CB72-EDB4-AFAD-2C2808AB3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A6C85-0DB3-407F-76AB-1670EA41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  <a:latin typeface="Arial Rounded MT Bold" panose="020F0704030504030204" pitchFamily="34" charset="0"/>
              </a:rPr>
              <a:t>AXON CAR COMPANY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2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41C-A558-5A4E-66DE-2F16C9CD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Autofit/>
          </a:bodyPr>
          <a:lstStyle/>
          <a:p>
            <a:r>
              <a:rPr lang="en-US" sz="4000">
                <a:latin typeface="Arial Rounded MT Bold" panose="020F0704030504030204" pitchFamily="34" charset="0"/>
              </a:rPr>
              <a:t>PROBLEM STATMENT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C4AF-5AB7-84B2-3C4D-24D16566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7331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000" b="1" dirty="0">
                <a:latin typeface="Arial Rounded MT Bold" panose="020F0704030504030204" pitchFamily="34" charset="0"/>
              </a:rPr>
              <a:t>KPI'S NEED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Arial Nova" panose="020F0502020204030204" pitchFamily="34" charset="0"/>
              </a:rPr>
              <a:t>To understand the performance of our business, we must analyze the important indication for our Axon sales statistics. We wish to compute the following metrics.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600" b="1" dirty="0">
                <a:latin typeface="Arial Nova" panose="020F0502020204030204" pitchFamily="34" charset="0"/>
              </a:rPr>
              <a:t>Total Revenue: The total amount of money received by a business from the sale of its goods is known as total revenue. </a:t>
            </a:r>
            <a:br>
              <a:rPr lang="en-US" sz="1600" b="1" dirty="0">
                <a:latin typeface="Arial Nova" panose="020F0502020204030204" pitchFamily="34" charset="0"/>
              </a:rPr>
            </a:br>
            <a:r>
              <a:rPr lang="en-US" sz="1600" b="1" dirty="0">
                <a:latin typeface="Arial Nova" panose="020F0502020204030204" pitchFamily="34" charset="0"/>
              </a:rPr>
              <a:t>Calculation: Total Revenue = </a:t>
            </a:r>
            <a:r>
              <a:rPr lang="el-GR" sz="1600" b="1" dirty="0">
                <a:latin typeface="Arial Nova" panose="020F0502020204030204" pitchFamily="34" charset="0"/>
              </a:rPr>
              <a:t>Σ (</a:t>
            </a:r>
            <a:r>
              <a:rPr lang="en-US" sz="1600" b="1" dirty="0">
                <a:latin typeface="Arial Nova" panose="020F0502020204030204" pitchFamily="34" charset="0"/>
              </a:rPr>
              <a:t>Price * Quantity)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600" b="1" dirty="0">
                <a:latin typeface="Arial Nova" panose="020F0502020204030204" pitchFamily="34" charset="0"/>
              </a:rPr>
              <a:t>Total Profit: The total amount of money that a business makes. </a:t>
            </a:r>
            <a:br>
              <a:rPr lang="en-US" sz="1600" b="1" dirty="0">
                <a:latin typeface="Arial Nova" panose="020F0502020204030204" pitchFamily="34" charset="0"/>
              </a:rPr>
            </a:br>
            <a:r>
              <a:rPr lang="en-US" sz="1600" b="1" dirty="0">
                <a:latin typeface="Arial Nova" panose="020F0502020204030204" pitchFamily="34" charset="0"/>
              </a:rPr>
              <a:t>Calculation: Total Profit = Total Revenue - Total Cost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600" b="1" i="0" dirty="0">
                <a:effectLst/>
                <a:latin typeface="Arial Nova" panose="020B0504020202020204" pitchFamily="34" charset="0"/>
              </a:rPr>
              <a:t>Total Quantity Ordered: </a:t>
            </a:r>
            <a:r>
              <a:rPr lang="en-US" sz="1600" b="1" dirty="0">
                <a:latin typeface="Arial Nova" panose="020F0502020204030204" pitchFamily="34" charset="0"/>
              </a:rPr>
              <a:t>Total Quantity Placed. </a:t>
            </a:r>
            <a:br>
              <a:rPr lang="en-US" sz="1600" b="1" dirty="0">
                <a:latin typeface="Arial Nova" panose="020F0502020204030204" pitchFamily="34" charset="0"/>
              </a:rPr>
            </a:br>
            <a:r>
              <a:rPr lang="en-US" sz="1600" b="1" dirty="0">
                <a:latin typeface="Arial Nova" panose="020F0502020204030204" pitchFamily="34" charset="0"/>
              </a:rPr>
              <a:t>Calculation: Total Quantity Ordered = </a:t>
            </a:r>
            <a:r>
              <a:rPr lang="el-GR" sz="1600" b="1" dirty="0">
                <a:latin typeface="Arial Nova" panose="020F0502020204030204" pitchFamily="34" charset="0"/>
              </a:rPr>
              <a:t>Σ </a:t>
            </a:r>
            <a:r>
              <a:rPr lang="en-US" sz="1600" b="1" dirty="0">
                <a:latin typeface="Arial Nova" panose="020F0502020204030204" pitchFamily="34" charset="0"/>
              </a:rPr>
              <a:t>Quantity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600" b="1" dirty="0">
                <a:latin typeface="Arial Nova" panose="020F0502020204030204" pitchFamily="34" charset="0"/>
              </a:rPr>
              <a:t>Total Product: The total number of unique goods or models that a business sells  through its catalog or product line is referred to as total products. </a:t>
            </a:r>
            <a:br>
              <a:rPr lang="en-US" sz="1600" b="1" dirty="0">
                <a:latin typeface="Arial Nova" panose="020F0502020204030204" pitchFamily="34" charset="0"/>
              </a:rPr>
            </a:br>
            <a:r>
              <a:rPr lang="en-US" sz="1600" b="1" dirty="0">
                <a:latin typeface="Arial Nova" panose="020F0502020204030204" pitchFamily="34" charset="0"/>
              </a:rPr>
              <a:t>Calculation: Total Product = Count of distinct product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600" b="1" dirty="0">
                <a:latin typeface="Arial Nova" panose="020F0502020204030204" pitchFamily="34" charset="0"/>
              </a:rPr>
              <a:t>Total Customer: The total number of distinct people or entities that have made purchases. </a:t>
            </a:r>
            <a:br>
              <a:rPr lang="en-US" sz="1600" b="1" dirty="0">
                <a:latin typeface="Arial Nova" panose="020F0502020204030204" pitchFamily="34" charset="0"/>
              </a:rPr>
            </a:br>
            <a:r>
              <a:rPr lang="en-US" sz="1600" b="1" dirty="0">
                <a:latin typeface="Arial Nova" panose="020F0502020204030204" pitchFamily="34" charset="0"/>
              </a:rPr>
              <a:t>Calculation: Total Customer = Count of unique customer IDs</a:t>
            </a:r>
          </a:p>
        </p:txBody>
      </p:sp>
    </p:spTree>
    <p:extLst>
      <p:ext uri="{BB962C8B-B14F-4D97-AF65-F5344CB8AC3E}">
        <p14:creationId xmlns:p14="http://schemas.microsoft.com/office/powerpoint/2010/main" val="37866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F248-51F2-82DD-C244-42E8F472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PROBLEM STATMENT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CD16-7121-FAF1-145A-CFAB6539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5200" b="1" dirty="0">
                <a:latin typeface="Arial Nova" panose="020B0504020202020204" pitchFamily="34" charset="0"/>
              </a:rPr>
              <a:t>Revenue Generated / Product Line: This metric calculates the average revenue generated per product line, helping to understand the relative contribution of each product line to the total revenue.</a:t>
            </a:r>
            <a:br>
              <a:rPr lang="en-US" sz="5200" b="1" dirty="0">
                <a:latin typeface="Arial Nova" panose="020B0504020202020204" pitchFamily="34" charset="0"/>
              </a:rPr>
            </a:br>
            <a:r>
              <a:rPr lang="en-US" sz="5200" b="1" dirty="0">
                <a:latin typeface="Arial Nova" panose="020B0504020202020204" pitchFamily="34" charset="0"/>
              </a:rPr>
              <a:t>Calculation: Revenue Generated / Product Line = Total Revenue for each product line / Number of distinct product lines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5200" b="1" dirty="0">
                <a:latin typeface="Arial Nova" panose="020B0504020202020204" pitchFamily="34" charset="0"/>
              </a:rPr>
              <a:t>Order Quantity / Product Line: Order quantity per product line measures the average number of units ordered for each product line, giving insights into the popularity of different product categories.</a:t>
            </a:r>
            <a:br>
              <a:rPr lang="en-US" sz="5200" b="1" dirty="0">
                <a:latin typeface="Arial Nova" panose="020B0504020202020204" pitchFamily="34" charset="0"/>
              </a:rPr>
            </a:br>
            <a:r>
              <a:rPr lang="en-US" sz="5200" b="1" dirty="0">
                <a:latin typeface="Arial Nova" panose="020B0504020202020204" pitchFamily="34" charset="0"/>
              </a:rPr>
              <a:t>Calculation: Order Quantity / Product Line = Total Quantity Ordered for each product line / Number of distinct product lines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5200" b="1" dirty="0">
                <a:latin typeface="Arial Nova" panose="020B0504020202020204" pitchFamily="34" charset="0"/>
              </a:rPr>
              <a:t>No of Customer / Product Line: This metric indicates the average number of customers who have purchased products from each product line, offering insights into customer engagement across different product categories.</a:t>
            </a:r>
            <a:br>
              <a:rPr lang="en-US" sz="5200" b="1" dirty="0">
                <a:latin typeface="Arial Nova" panose="020B0504020202020204" pitchFamily="34" charset="0"/>
              </a:rPr>
            </a:br>
            <a:r>
              <a:rPr lang="en-US" sz="5200" b="1" dirty="0">
                <a:latin typeface="Arial Nova" panose="020B0504020202020204" pitchFamily="34" charset="0"/>
              </a:rPr>
              <a:t>Calculation: No of Customer / Product Line = Total Customer for each product line / Number of distinct product lines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5200" b="1" dirty="0">
                <a:latin typeface="Arial Nova" panose="020B0504020202020204" pitchFamily="34" charset="0"/>
              </a:rPr>
              <a:t>Top 5 Customer: The top 5 customers represent the individuals or entities that have contributed the most to the company's revenue.</a:t>
            </a:r>
            <a:br>
              <a:rPr lang="en-US" sz="5200" b="1" dirty="0">
                <a:latin typeface="Arial Nova" panose="020B0504020202020204" pitchFamily="34" charset="0"/>
              </a:rPr>
            </a:br>
            <a:r>
              <a:rPr lang="en-US" sz="5200" b="1" dirty="0">
                <a:latin typeface="Arial Nova" panose="020B0504020202020204" pitchFamily="34" charset="0"/>
              </a:rPr>
              <a:t>Calculation: Identify the top 5 customers based on total revenue contribution.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5200" b="1" dirty="0">
                <a:latin typeface="Arial Nova" panose="020B0504020202020204" pitchFamily="34" charset="0"/>
              </a:rPr>
              <a:t>Order Quantity Status: Order quantity status provides a snapshot of the current state of orders, indicating whether the demand for products is increasing, decreasing, or remaining stable.</a:t>
            </a:r>
            <a:br>
              <a:rPr lang="en-US" sz="5200" b="1" dirty="0">
                <a:latin typeface="Arial Nova" panose="020B0504020202020204" pitchFamily="34" charset="0"/>
              </a:rPr>
            </a:br>
            <a:r>
              <a:rPr lang="en-US" sz="5200" b="1" dirty="0">
                <a:latin typeface="Arial Nova" panose="020B0504020202020204" pitchFamily="34" charset="0"/>
              </a:rPr>
              <a:t>Calculation: Compare the current order quantity with the previous period to determine the status (increase, decrease, or stable).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5200" b="1" dirty="0">
                <a:latin typeface="Arial Nova" panose="020B0504020202020204" pitchFamily="34" charset="0"/>
              </a:rPr>
              <a:t>Delivered Orders: Delivered orders represent the number of customer orders that have been successfully fulfilled and delivered.</a:t>
            </a:r>
            <a:br>
              <a:rPr lang="en-US" sz="5200" b="1" dirty="0">
                <a:latin typeface="Arial Nova" panose="020B0504020202020204" pitchFamily="34" charset="0"/>
              </a:rPr>
            </a:br>
            <a:r>
              <a:rPr lang="en-US" sz="5200" b="1" dirty="0">
                <a:latin typeface="Arial Nova" panose="020B0504020202020204" pitchFamily="34" charset="0"/>
              </a:rPr>
              <a:t>Calculation: Count of orders marked as delivered or fulfilled.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5200" b="1" dirty="0">
                <a:latin typeface="Arial Nova" panose="020B0504020202020204" pitchFamily="34" charset="0"/>
              </a:rPr>
              <a:t>Undelivered Orders: Undelivered orders indicate the number of customer orders that have not yet been fulfilled or delivered.</a:t>
            </a:r>
            <a:br>
              <a:rPr lang="en-US" sz="5200" b="1" dirty="0">
                <a:latin typeface="Arial Nova" panose="020B0504020202020204" pitchFamily="34" charset="0"/>
              </a:rPr>
            </a:br>
            <a:r>
              <a:rPr lang="en-US" sz="5200" b="1" dirty="0">
                <a:latin typeface="Arial Nova" panose="020B0504020202020204" pitchFamily="34" charset="0"/>
              </a:rPr>
              <a:t>Calculation: Count of orders not marked as delivered or fulfilled.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F248-51F2-82DD-C244-42E8F472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PROBLEM STATMENT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CD16-7121-FAF1-145A-CFAB6539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300" b="1" dirty="0">
                <a:latin typeface="Arial Nova" panose="020B0504020202020204" pitchFamily="34" charset="0"/>
              </a:rPr>
              <a:t>Revenue Generated / Month: This is how much money your business makes in a month.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300" b="1" dirty="0">
                <a:latin typeface="Arial Nova" panose="020B0504020202020204" pitchFamily="34" charset="0"/>
              </a:rPr>
              <a:t>Profit Generated / Month: This is how much money you have left after you subtract all your costs from your revenue.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300" b="1" dirty="0">
                <a:latin typeface="Arial Nova" panose="020B0504020202020204" pitchFamily="34" charset="0"/>
              </a:rPr>
              <a:t>Percentage of profit / territory: If you do business in different places (territories), this tells you what percentage of the money you make in a specific territory is profit.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300" b="1" dirty="0">
                <a:latin typeface="Arial Nova" panose="020B0504020202020204" pitchFamily="34" charset="0"/>
              </a:rPr>
              <a:t>YTD / Total Revenue:</a:t>
            </a:r>
          </a:p>
          <a:p>
            <a:endParaRPr lang="en-US" sz="2800" b="1" dirty="0">
              <a:latin typeface="Arial Nova" panose="020B05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5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1175</TotalTime>
  <Words>580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Arial Rounded MT Bold</vt:lpstr>
      <vt:lpstr>Calibri</vt:lpstr>
      <vt:lpstr>Calibri Light</vt:lpstr>
      <vt:lpstr>Office Theme</vt:lpstr>
      <vt:lpstr>AXON CAR COMPANY </vt:lpstr>
      <vt:lpstr>PROBLEM STATMENT</vt:lpstr>
      <vt:lpstr>PROBLEM STATMENT</vt:lpstr>
      <vt:lpstr>PROBLEM STATMENT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AXON CAR COMPANY </dc:title>
  <dc:creator>jeevanjc27</dc:creator>
  <cp:lastModifiedBy>jeevanjc27</cp:lastModifiedBy>
  <cp:revision>2</cp:revision>
  <dcterms:created xsi:type="dcterms:W3CDTF">2023-11-30T06:42:17Z</dcterms:created>
  <dcterms:modified xsi:type="dcterms:W3CDTF">2023-12-09T08:58:31Z</dcterms:modified>
</cp:coreProperties>
</file>