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4369F8-ED73-40D8-ADF4-41B42E80737E}" v="21" dt="2025-08-19T15:49:16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van K" userId="664728cd64e03c71" providerId="LiveId" clId="{CB4369F8-ED73-40D8-ADF4-41B42E80737E}"/>
    <pc:docChg chg="undo custSel modSld">
      <pc:chgData name="Jeevan K" userId="664728cd64e03c71" providerId="LiveId" clId="{CB4369F8-ED73-40D8-ADF4-41B42E80737E}" dt="2025-08-19T15:49:16.936" v="251" actId="255"/>
      <pc:docMkLst>
        <pc:docMk/>
      </pc:docMkLst>
      <pc:sldChg chg="addSp delSp modSp mod">
        <pc:chgData name="Jeevan K" userId="664728cd64e03c71" providerId="LiveId" clId="{CB4369F8-ED73-40D8-ADF4-41B42E80737E}" dt="2025-08-19T15:49:16.936" v="251" actId="255"/>
        <pc:sldMkLst>
          <pc:docMk/>
          <pc:sldMk cId="1370882069" sldId="256"/>
        </pc:sldMkLst>
        <pc:spChg chg="mod">
          <ac:chgData name="Jeevan K" userId="664728cd64e03c71" providerId="LiveId" clId="{CB4369F8-ED73-40D8-ADF4-41B42E80737E}" dt="2025-08-19T15:49:16.936" v="251" actId="255"/>
          <ac:spMkLst>
            <pc:docMk/>
            <pc:sldMk cId="1370882069" sldId="256"/>
            <ac:spMk id="2" creationId="{77351E69-D750-4B06-9064-0602566C3DCF}"/>
          </ac:spMkLst>
        </pc:spChg>
        <pc:spChg chg="mod">
          <ac:chgData name="Jeevan K" userId="664728cd64e03c71" providerId="LiveId" clId="{CB4369F8-ED73-40D8-ADF4-41B42E80737E}" dt="2025-08-19T15:48:10.085" v="247" actId="1076"/>
          <ac:spMkLst>
            <pc:docMk/>
            <pc:sldMk cId="1370882069" sldId="256"/>
            <ac:spMk id="3" creationId="{FE634AB7-519A-41FC-B09C-FDD726D76C1D}"/>
          </ac:spMkLst>
        </pc:spChg>
        <pc:picChg chg="add mod">
          <ac:chgData name="Jeevan K" userId="664728cd64e03c71" providerId="LiveId" clId="{CB4369F8-ED73-40D8-ADF4-41B42E80737E}" dt="2025-08-19T15:47:39.944" v="246" actId="1076"/>
          <ac:picMkLst>
            <pc:docMk/>
            <pc:sldMk cId="1370882069" sldId="256"/>
            <ac:picMk id="5" creationId="{D6D499EB-3AF3-B161-AE0D-19FAD548E236}"/>
          </ac:picMkLst>
        </pc:picChg>
        <pc:picChg chg="mod">
          <ac:chgData name="Jeevan K" userId="664728cd64e03c71" providerId="LiveId" clId="{CB4369F8-ED73-40D8-ADF4-41B42E80737E}" dt="2025-08-19T15:47:13.248" v="242" actId="1076"/>
          <ac:picMkLst>
            <pc:docMk/>
            <pc:sldMk cId="1370882069" sldId="256"/>
            <ac:picMk id="9" creationId="{C6D76DE2-433A-4ED7-BD89-8E95C1DFB4F6}"/>
          </ac:picMkLst>
        </pc:picChg>
        <pc:picChg chg="del">
          <ac:chgData name="Jeevan K" userId="664728cd64e03c71" providerId="LiveId" clId="{CB4369F8-ED73-40D8-ADF4-41B42E80737E}" dt="2025-08-19T15:46:28.764" v="236" actId="21"/>
          <ac:picMkLst>
            <pc:docMk/>
            <pc:sldMk cId="1370882069" sldId="256"/>
            <ac:picMk id="10" creationId="{D3276CD9-83AF-4E88-88AE-08DF64EECB6A}"/>
          </ac:picMkLst>
        </pc:picChg>
      </pc:sldChg>
      <pc:sldChg chg="modSp mod">
        <pc:chgData name="Jeevan K" userId="664728cd64e03c71" providerId="LiveId" clId="{CB4369F8-ED73-40D8-ADF4-41B42E80737E}" dt="2025-08-19T15:38:40.471" v="233" actId="255"/>
        <pc:sldMkLst>
          <pc:docMk/>
          <pc:sldMk cId="1752271662" sldId="257"/>
        </pc:sldMkLst>
        <pc:spChg chg="mod">
          <ac:chgData name="Jeevan K" userId="664728cd64e03c71" providerId="LiveId" clId="{CB4369F8-ED73-40D8-ADF4-41B42E80737E}" dt="2025-08-19T15:38:40.471" v="233" actId="255"/>
          <ac:spMkLst>
            <pc:docMk/>
            <pc:sldMk cId="1752271662" sldId="257"/>
            <ac:spMk id="4" creationId="{1A11D8D6-990D-4463-B012-A9EE74C3D663}"/>
          </ac:spMkLst>
        </pc:spChg>
      </pc:sldChg>
      <pc:sldChg chg="modSp mod">
        <pc:chgData name="Jeevan K" userId="664728cd64e03c71" providerId="LiveId" clId="{CB4369F8-ED73-40D8-ADF4-41B42E80737E}" dt="2025-08-19T15:22:02.726" v="21" actId="1076"/>
        <pc:sldMkLst>
          <pc:docMk/>
          <pc:sldMk cId="3757935253" sldId="262"/>
        </pc:sldMkLst>
        <pc:spChg chg="mod">
          <ac:chgData name="Jeevan K" userId="664728cd64e03c71" providerId="LiveId" clId="{CB4369F8-ED73-40D8-ADF4-41B42E80737E}" dt="2025-08-19T15:22:02.726" v="21" actId="1076"/>
          <ac:spMkLst>
            <pc:docMk/>
            <pc:sldMk cId="3757935253" sldId="262"/>
            <ac:spMk id="4" creationId="{5EF50E8E-7FC1-A1AE-B711-6E72917A165C}"/>
          </ac:spMkLst>
        </pc:spChg>
      </pc:sldChg>
      <pc:sldChg chg="modSp mod">
        <pc:chgData name="Jeevan K" userId="664728cd64e03c71" providerId="LiveId" clId="{CB4369F8-ED73-40D8-ADF4-41B42E80737E}" dt="2025-08-19T15:39:46.579" v="235" actId="255"/>
        <pc:sldMkLst>
          <pc:docMk/>
          <pc:sldMk cId="3892484202" sldId="263"/>
        </pc:sldMkLst>
        <pc:spChg chg="mod">
          <ac:chgData name="Jeevan K" userId="664728cd64e03c71" providerId="LiveId" clId="{CB4369F8-ED73-40D8-ADF4-41B42E80737E}" dt="2025-08-19T15:39:46.579" v="235" actId="255"/>
          <ac:spMkLst>
            <pc:docMk/>
            <pc:sldMk cId="3892484202" sldId="263"/>
            <ac:spMk id="4" creationId="{1A11D8D6-990D-4463-B012-A9EE74C3D663}"/>
          </ac:spMkLst>
        </pc:spChg>
        <pc:spChg chg="mod">
          <ac:chgData name="Jeevan K" userId="664728cd64e03c71" providerId="LiveId" clId="{CB4369F8-ED73-40D8-ADF4-41B42E80737E}" dt="2025-08-19T15:39:32.043" v="234" actId="255"/>
          <ac:spMkLst>
            <pc:docMk/>
            <pc:sldMk cId="3892484202" sldId="263"/>
            <ac:spMk id="11" creationId="{D3A40A1E-15C9-4F5B-92E3-A3DA092713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B42EA-9E9E-482E-857C-50E7F5F74F25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2C565-26FC-4AE9-BDDB-165DEF158F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45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154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2C565-26FC-4AE9-BDDB-165DEF158F0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73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A6040-2F92-4E28-B3BD-58926CEBB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9510B-C052-471F-A3F3-E9FD022F7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F15A9-A114-46C6-A187-6BBCEB62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08E68-9F8A-4A9F-AF12-BDFDC2004E9F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27855-57EA-4B15-9984-0B57F27E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C9BC-5BD4-4C7C-A311-AB4217B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73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DF96-4C31-4415-A9C8-98043400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CA3F9-7214-4C74-B612-979465F23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7ED4-6CDF-4E32-B617-CD2B7CB4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CB67-86B3-4C99-8FF8-3F5131B629A5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B8C3C-F7FA-435F-8D19-C959906B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CA63C-DAEF-4020-9746-895AF960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7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A6405-20B0-4ACD-AA72-A324D32A3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78A3E-9557-44BA-872F-75D0EDBF8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931E-44AF-4214-9626-CD07835B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70259-A48A-4813-9F2B-3CAD864A3794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9D04-FF45-4DE5-B291-6E2BF05F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66822-E7B3-4028-9EEA-28F85FE6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23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0E7C-7216-4376-B385-DB931678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22A7-1393-4BA5-A933-17F8AEB3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FF8AA-2A0D-4BE4-913A-D1A8B9A6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C79B-3A48-4611-892A-9DE79C0A0192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41D70-AB7B-47B3-B420-B79B2C83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FC80F-4A35-4562-A2F8-3D2AA372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3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F29A-3C0F-4A4D-92D2-CFF499B85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7EB75-107C-4A85-826C-74C80C255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B0DD-9D87-4E65-918F-06D006A4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E5FC4-D370-464B-A06E-457ECAD69E84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6D14-E4B8-406D-B8EF-E1A51CB2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17E01-4639-4478-A176-0576DBC8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54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EE2A-4B31-4299-91EB-40709CE8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8E92E-191C-4427-9BEB-530D4F70C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7735D-3608-49FD-ACC7-2D489B9A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009F2-283B-4A2B-B3EE-9A252B56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E7878-20FE-4C2E-8C78-A855FE095A7E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E50D-EFE9-40B0-9395-DE4CBF53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928B2-E0B7-4467-B7DB-7F848CD4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756C-339A-4367-8B26-982E8C36B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13968-F16F-4DA0-B61C-882828435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FECA0-37FE-4F17-AA2E-C99A32B0C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E2D60-5E3C-444D-85FB-9382ACA0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20DAD-4985-4E0B-AF64-7EA2662ED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61D354-F4CC-4695-BD68-654C81B1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B3058-E3BB-4823-8762-5C6F89557C29}" type="datetime1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8451A-8809-4C03-903A-E7EAE35C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FC9F4-CB4A-40CB-BFAA-931474EB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7BC0-99D2-4BA9-819C-441347B1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8B129-F293-4F47-9043-6FF00D26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A5CFC-F4D1-42C5-A7C7-5B6E805C1581}" type="datetime1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4F72A-5779-43A4-B96B-89FF47B2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72D66-666F-4D0B-B731-97E04CD3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1BAAF9-65F3-4683-82FE-9DB38227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50CF8-97C1-4599-A83F-07F9F35396C7}" type="datetime1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8E1D4-705D-4DA8-8479-0FEEE324E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15F62-ACB3-4ED6-9666-F8C2D33A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51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C8633-BDFF-44E9-BA19-B07E6230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19D1-056B-4C44-ABEC-218CBB764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90BEB-9B5D-4863-80B4-7F421CD53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8E5E8-D840-412D-97C1-CFC6BE64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6994A-0A29-4E48-A241-F8D60086EA3C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671BC-A4B8-456B-B93B-C68E5196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C19D-0A70-4C8B-A873-E5B5C3B6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5028-807E-4484-94A7-9E5604D8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DB926-3C30-4B65-8D30-FE4627B36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6963-48EC-45C6-AEC9-0ADCD0383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68A5-A168-4CCF-A0B3-011DA783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FC2AF-DE68-443B-B99D-8E826F1EAFAF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C3B7C-F84E-41B8-9F25-9115512F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1FCF0-DD0A-4AFC-8B1F-88B7B85B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19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94E711-2B5E-45F4-8A36-6C7E723B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821C4-2D13-492C-ACD4-143BA32F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9368D-DA6D-4E3E-B64E-A50C390FB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A276-F727-4F7E-B9E2-A14FEA8FDA45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6A77-474B-409D-ADBA-5F6024082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FB593-3BAC-4EDE-A910-C9906DB42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E106B-8933-499E-B64E-7DFAEA3B4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60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1D3464-6C8C-4524-A0D4-E3B739681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0562" y="4965672"/>
            <a:ext cx="4412719" cy="1655762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       Guided By: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Prof. AMMU BHUVANA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Assistant Professor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Dept. of CS &amp; D</a:t>
            </a:r>
            <a:endParaRPr lang="en-IN" b="1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93964" y="136524"/>
            <a:ext cx="11877963" cy="6584951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03" y="354858"/>
            <a:ext cx="1327977" cy="152043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27CA1D6-E331-4837-A4D1-D4D390759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1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351E69-D750-4B06-9064-0602566C3DCF}"/>
              </a:ext>
            </a:extLst>
          </p:cNvPr>
          <p:cNvSpPr txBox="1"/>
          <p:nvPr/>
        </p:nvSpPr>
        <p:spPr>
          <a:xfrm>
            <a:off x="840658" y="2120089"/>
            <a:ext cx="1051068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solidFill>
                  <a:srgbClr val="C00000"/>
                </a:solidFill>
                <a:latin typeface="Bookman Old Style" panose="02050604050505020204" pitchFamily="18" charset="0"/>
              </a:rPr>
              <a:t>Department of Computer Science and Design</a:t>
            </a:r>
          </a:p>
          <a:p>
            <a:pPr algn="ctr"/>
            <a:r>
              <a:rPr lang="en-US" sz="2400" b="1">
                <a:solidFill>
                  <a:srgbClr val="C00000"/>
                </a:solidFill>
                <a:latin typeface="Bookman Old Style" panose="02050604050505020204" pitchFamily="18" charset="0"/>
              </a:rPr>
              <a:t>Mini Project BCG586          </a:t>
            </a:r>
          </a:p>
          <a:p>
            <a:pPr algn="ctr"/>
            <a:r>
              <a:rPr lang="en-US" sz="2400" b="1">
                <a:solidFill>
                  <a:srgbClr val="C00000"/>
                </a:solidFill>
                <a:latin typeface="Bookman Old Style" panose="02050604050505020204" pitchFamily="18" charset="0"/>
              </a:rPr>
              <a:t>Review – 0</a:t>
            </a:r>
          </a:p>
          <a:p>
            <a:pPr algn="ctr"/>
            <a:r>
              <a:rPr lang="en-US" sz="2400" b="1">
                <a:solidFill>
                  <a:srgbClr val="C00000"/>
                </a:solidFill>
                <a:latin typeface="Bookman Old Style" panose="02050604050505020204" pitchFamily="18" charset="0"/>
              </a:rPr>
              <a:t>Early detection of student stress levels and psychological risks using Machine Learning </a:t>
            </a:r>
          </a:p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 </a:t>
            </a:r>
            <a:endParaRPr lang="en-IN" sz="3200" b="1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7B0C3EDD-C2AE-4B86-AF80-80BA847639F4}"/>
              </a:ext>
            </a:extLst>
          </p:cNvPr>
          <p:cNvSpPr txBox="1">
            <a:spLocks/>
          </p:cNvSpPr>
          <p:nvPr/>
        </p:nvSpPr>
        <p:spPr>
          <a:xfrm>
            <a:off x="455318" y="5179935"/>
            <a:ext cx="6099196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1KS23CG019 JEEVAN K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1KS23CG025 KUNGUMA SANJUTHA V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1KS23CG060 VEERABHADHRA PRASAD 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1KS23CG061 VIKAS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b="1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34AB7-519A-41FC-B09C-FDD726D76C1D}"/>
              </a:ext>
            </a:extLst>
          </p:cNvPr>
          <p:cNvSpPr txBox="1"/>
          <p:nvPr/>
        </p:nvSpPr>
        <p:spPr>
          <a:xfrm>
            <a:off x="2006848" y="4351343"/>
            <a:ext cx="769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</a:rPr>
              <a:t>Group No.:	13	                   	 Batch No.:  </a:t>
            </a:r>
            <a:endParaRPr lang="en-IN" sz="2400" b="1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499EB-3AF3-B161-AE0D-19FAD548E2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680" y="243401"/>
            <a:ext cx="10045357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8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Contents</a:t>
            </a:r>
            <a:endParaRPr lang="en-IN" b="1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2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684" y="2084201"/>
            <a:ext cx="9449116" cy="5103019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IN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and Hardware Requirements</a:t>
            </a:r>
            <a:endParaRPr lang="en-IN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endParaRPr lang="en-US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7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Introduction</a:t>
            </a:r>
            <a:endParaRPr lang="en-IN" b="1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3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515FCD-3F4E-936D-9ED8-F782923EF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19" y="1743029"/>
            <a:ext cx="10515600" cy="5244603"/>
          </a:xfrm>
        </p:spPr>
        <p:txBody>
          <a:bodyPr>
            <a:normAutofit/>
          </a:bodyPr>
          <a:lstStyle/>
          <a:p>
            <a:r>
              <a:rPr lang="en-US"/>
              <a:t>Mental health and stress are major concerns among students today. </a:t>
            </a:r>
          </a:p>
          <a:p>
            <a:r>
              <a:rPr lang="en-US"/>
              <a:t>Academic pressure, competitive environments, and lifestyle habits increase the risk of stress.</a:t>
            </a:r>
          </a:p>
          <a:p>
            <a:r>
              <a:rPr lang="en-US"/>
              <a:t>Prolonged stress can lead to </a:t>
            </a:r>
            <a:r>
              <a:rPr lang="en-US" b="1"/>
              <a:t>anxiety, depression, and burnout</a:t>
            </a:r>
            <a:r>
              <a:rPr lang="en-US"/>
              <a:t>, affecting academic success.</a:t>
            </a:r>
          </a:p>
          <a:p>
            <a:r>
              <a:rPr lang="en-US"/>
              <a:t> Many students fail to recognize early warning signs of psychological risks.</a:t>
            </a:r>
          </a:p>
          <a:p>
            <a:r>
              <a:rPr lang="en-US"/>
              <a:t>Data Science and Machine Learning can analyze student-related data to predict stress.</a:t>
            </a:r>
          </a:p>
        </p:txBody>
      </p:sp>
    </p:spTree>
    <p:extLst>
      <p:ext uri="{BB962C8B-B14F-4D97-AF65-F5344CB8AC3E}">
        <p14:creationId xmlns:p14="http://schemas.microsoft.com/office/powerpoint/2010/main" val="225207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CDAEA-99C9-3740-765D-A91DB94C7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B123764-5B66-7EB2-B4EA-03557D90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Introduction</a:t>
            </a:r>
            <a:endParaRPr lang="en-IN" b="1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AE6743-EC7A-FAB9-4CFC-5D0E77E85B43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D63CD7-63C0-150E-3174-9655CA86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E7C584-78B4-80AC-E2E9-2ABB7137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4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6E263A-0BFE-CC48-8F11-9A73592E1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3" y="1818967"/>
            <a:ext cx="10515600" cy="4537383"/>
          </a:xfrm>
        </p:spPr>
        <p:txBody>
          <a:bodyPr>
            <a:normAutofit/>
          </a:bodyPr>
          <a:lstStyle/>
          <a:p>
            <a:r>
              <a:rPr lang="en-US"/>
              <a:t>Inputs such as </a:t>
            </a:r>
            <a:r>
              <a:rPr lang="en-US" b="1"/>
              <a:t>age, academic background, study habits, and lifestyle factors </a:t>
            </a:r>
            <a:r>
              <a:rPr lang="en-US"/>
              <a:t>are considered.</a:t>
            </a:r>
          </a:p>
          <a:p>
            <a:r>
              <a:rPr lang="en-US"/>
              <a:t> The model predicts both </a:t>
            </a:r>
            <a:r>
              <a:rPr lang="en-US" b="1"/>
              <a:t>current stress levels and future psychological risks</a:t>
            </a:r>
            <a:r>
              <a:rPr lang="en-US"/>
              <a:t>.</a:t>
            </a:r>
          </a:p>
          <a:p>
            <a:r>
              <a:rPr lang="en-US"/>
              <a:t> This system can help in early detection and timely intervention, improving student well-being.</a:t>
            </a:r>
          </a:p>
          <a:p>
            <a:r>
              <a:rPr lang="en-US"/>
              <a:t> AI-driven stress prediction provides a </a:t>
            </a:r>
            <a:r>
              <a:rPr lang="en-US" b="1"/>
              <a:t>proactive solution</a:t>
            </a:r>
            <a:r>
              <a:rPr lang="en-US"/>
              <a:t> for monitoring mental health in academic settings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B7C53-537F-CDB7-DA9A-ED01456BA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60E630B-ADF5-02C5-2BCA-0081F5D5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Problem Statement</a:t>
            </a:r>
            <a:endParaRPr lang="en-IN" b="1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A5FC46-D06E-6653-E63E-AFD6D20FE171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364376-687C-6603-12D2-D85CCBCA1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2A08D-9FAD-8714-0BBE-2ECF8BBE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5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F72BE-5D04-E68C-41FD-1F89D336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651820"/>
            <a:ext cx="11260242" cy="4704530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buNone/>
            </a:pPr>
            <a:r>
              <a:rPr lang="en-US" sz="2400">
                <a:latin typeface="Bookman Old Style" panose="02050604050505020204" pitchFamily="18" charset="0"/>
                <a:cs typeface="Times New Roman" panose="02020603050405020304" pitchFamily="18" charset="0"/>
              </a:rPr>
              <a:t>Students often experience stress and psychological risks that go undetected until they severely impact academic performance and well-being. </a:t>
            </a:r>
          </a:p>
          <a:p>
            <a:pPr marL="0" lvl="0" indent="0" algn="just">
              <a:lnSpc>
                <a:spcPct val="107000"/>
              </a:lnSpc>
              <a:buNone/>
            </a:pPr>
            <a:endParaRPr lang="en-US" sz="240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US" sz="2400">
                <a:latin typeface="Bookman Old Style" panose="02050604050505020204" pitchFamily="18" charset="0"/>
                <a:cs typeface="Times New Roman" panose="02020603050405020304" pitchFamily="18" charset="0"/>
              </a:rPr>
              <a:t>Traditional detection methods are </a:t>
            </a:r>
            <a:r>
              <a:rPr lang="en-US" sz="2400" b="1">
                <a:latin typeface="Bookman Old Style" panose="02050604050505020204" pitchFamily="18" charset="0"/>
                <a:cs typeface="Times New Roman" panose="02020603050405020304" pitchFamily="18" charset="0"/>
              </a:rPr>
              <a:t>slow and subjective</a:t>
            </a:r>
            <a:r>
              <a:rPr lang="en-US" sz="2400"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</a:p>
          <a:p>
            <a:pPr marL="0" lvl="0" indent="0" algn="just">
              <a:lnSpc>
                <a:spcPct val="107000"/>
              </a:lnSpc>
              <a:buNone/>
            </a:pPr>
            <a:endParaRPr lang="en-US" sz="240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buNone/>
            </a:pPr>
            <a:r>
              <a:rPr lang="en-US" sz="2400">
                <a:latin typeface="Bookman Old Style" panose="02050604050505020204" pitchFamily="18" charset="0"/>
                <a:cs typeface="Times New Roman" panose="02020603050405020304" pitchFamily="18" charset="0"/>
              </a:rPr>
              <a:t>There is a need for a Machine Learning–based system to accurately and early detect student stress levels and psychological risks, enabling timely interventions and support.</a:t>
            </a:r>
            <a:endParaRPr lang="en-IN" sz="240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7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IN" sz="3200" b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20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6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181496"/>
            <a:ext cx="11260242" cy="5103019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4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44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6CCC4C-B856-3576-F321-F0C27092F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7626"/>
              </p:ext>
            </p:extLst>
          </p:nvPr>
        </p:nvGraphicFramePr>
        <p:xfrm>
          <a:off x="344129" y="1249443"/>
          <a:ext cx="11523405" cy="51327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5910">
                  <a:extLst>
                    <a:ext uri="{9D8B030D-6E8A-4147-A177-3AD203B41FA5}">
                      <a16:colId xmlns:a16="http://schemas.microsoft.com/office/drawing/2014/main" val="2807542390"/>
                    </a:ext>
                  </a:extLst>
                </a:gridCol>
                <a:gridCol w="3454928">
                  <a:extLst>
                    <a:ext uri="{9D8B030D-6E8A-4147-A177-3AD203B41FA5}">
                      <a16:colId xmlns:a16="http://schemas.microsoft.com/office/drawing/2014/main" val="2495202042"/>
                    </a:ext>
                  </a:extLst>
                </a:gridCol>
                <a:gridCol w="2810197">
                  <a:extLst>
                    <a:ext uri="{9D8B030D-6E8A-4147-A177-3AD203B41FA5}">
                      <a16:colId xmlns:a16="http://schemas.microsoft.com/office/drawing/2014/main" val="411861270"/>
                    </a:ext>
                  </a:extLst>
                </a:gridCol>
                <a:gridCol w="4432370">
                  <a:extLst>
                    <a:ext uri="{9D8B030D-6E8A-4147-A177-3AD203B41FA5}">
                      <a16:colId xmlns:a16="http://schemas.microsoft.com/office/drawing/2014/main" val="993597850"/>
                    </a:ext>
                  </a:extLst>
                </a:gridCol>
              </a:tblGrid>
              <a:tr h="61909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Serial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Authors and publication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Outcomes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291107"/>
                  </a:ext>
                </a:extLst>
              </a:tr>
              <a:tr h="1945724">
                <a:tc>
                  <a:txBody>
                    <a:bodyPr/>
                    <a:lstStyle/>
                    <a:p>
                      <a:r>
                        <a:rPr lang="en-US" sz="160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Bookman Old Style" panose="02050604050505020204" pitchFamily="18" charset="0"/>
                        </a:rPr>
                        <a:t>Mental Health Prediction of Students Using Machine Learning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Bookman Old Style" panose="02050604050505020204" pitchFamily="18" charset="0"/>
                        </a:rPr>
                        <a:t>B.R. Sathishkumar, M. Kavin Kumar, S.G. Paveen, S. Poorna Vignesh</a:t>
                      </a:r>
                      <a:br>
                        <a:rPr lang="en-US" sz="1600">
                          <a:latin typeface="Bookman Old Style" panose="02050604050505020204" pitchFamily="18" charset="0"/>
                        </a:rPr>
                      </a:br>
                      <a:r>
                        <a:rPr lang="en-US" sz="1600"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en-US" sz="1600" b="1">
                          <a:latin typeface="Bookman Old Style" panose="02050604050505020204" pitchFamily="18" charset="0"/>
                        </a:rPr>
                        <a:t>IEEE,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Bookman Old Style" panose="02050604050505020204" pitchFamily="18" charset="0"/>
                        </a:rPr>
                        <a:t>The authors used machine learning models like logistic regression and decision trees to predict student mental health. They achieved good accuracy, but the work was limited to a single dataset and did not include diverse lifestyle or physiological features.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276010"/>
                  </a:ext>
                </a:extLst>
              </a:tr>
              <a:tr h="1149746">
                <a:tc>
                  <a:txBody>
                    <a:bodyPr/>
                    <a:lstStyle/>
                    <a:p>
                      <a:r>
                        <a:rPr lang="en-US" sz="1600"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>
                          <a:latin typeface="Bookman Old Style" panose="02050604050505020204" pitchFamily="18" charset="0"/>
                        </a:rPr>
                        <a:t>University Student Stress Assessment</a:t>
                      </a:r>
                      <a:endParaRPr lang="en-US" sz="160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Bookman Old Style" panose="02050604050505020204" pitchFamily="18" charset="0"/>
                        </a:rPr>
                        <a:t>Waruni9810 </a:t>
                      </a:r>
                      <a:br>
                        <a:rPr lang="en-US" sz="1600">
                          <a:latin typeface="Bookman Old Style" panose="02050604050505020204" pitchFamily="18" charset="0"/>
                        </a:rPr>
                      </a:br>
                      <a:r>
                        <a:rPr lang="en-US" sz="1600" b="1">
                          <a:latin typeface="Bookman Old Style" panose="02050604050505020204" pitchFamily="18" charset="0"/>
                        </a:rPr>
                        <a:t>GitHub,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Bookman Old Style" panose="02050604050505020204" pitchFamily="18" charset="0"/>
                        </a:rPr>
                        <a:t>This system predicts stress levels based on academic pressure, social life, and career plans. It included a </a:t>
                      </a:r>
                      <a:r>
                        <a:rPr lang="en-US" sz="1600" err="1">
                          <a:latin typeface="Bookman Old Style" panose="02050604050505020204" pitchFamily="18" charset="0"/>
                        </a:rPr>
                        <a:t>Streamlit</a:t>
                      </a:r>
                      <a:r>
                        <a:rPr lang="en-US" sz="1600">
                          <a:latin typeface="Bookman Old Style" panose="02050604050505020204" pitchFamily="18" charset="0"/>
                        </a:rPr>
                        <a:t> app for easier user interaction.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80641"/>
                  </a:ext>
                </a:extLst>
              </a:tr>
              <a:tr h="1418140">
                <a:tc>
                  <a:txBody>
                    <a:bodyPr/>
                    <a:lstStyle/>
                    <a:p>
                      <a:r>
                        <a:rPr lang="en-US" sz="1600">
                          <a:latin typeface="Bookman Old Style" panose="020506040505050202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>
                          <a:latin typeface="Bookman Old Style" panose="02050604050505020204" pitchFamily="18" charset="0"/>
                        </a:rPr>
                        <a:t>Mental Health Risk Prediction System</a:t>
                      </a:r>
                      <a:br>
                        <a:rPr lang="en-US" sz="1600">
                          <a:latin typeface="Bookman Old Style" panose="02050604050505020204" pitchFamily="18" charset="0"/>
                        </a:rPr>
                      </a:br>
                      <a:endParaRPr lang="en-US" sz="1600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err="1">
                          <a:latin typeface="Bookman Old Style" panose="02050604050505020204" pitchFamily="18" charset="0"/>
                        </a:rPr>
                        <a:t>Utkrsh</a:t>
                      </a:r>
                      <a:r>
                        <a:rPr lang="en-US" sz="1600">
                          <a:latin typeface="Bookman Old Style" panose="02050604050505020204" pitchFamily="18" charset="0"/>
                        </a:rPr>
                        <a:t> Shukla </a:t>
                      </a:r>
                      <a:br>
                        <a:rPr lang="en-US" sz="1600">
                          <a:latin typeface="Bookman Old Style" panose="02050604050505020204" pitchFamily="18" charset="0"/>
                        </a:rPr>
                      </a:br>
                      <a:r>
                        <a:rPr lang="en-US" sz="1600" b="1">
                          <a:latin typeface="Bookman Old Style" panose="02050604050505020204" pitchFamily="18" charset="0"/>
                        </a:rPr>
                        <a:t>GitHub, 2021</a:t>
                      </a:r>
                      <a:br>
                        <a:rPr lang="en-US" sz="1600" b="1">
                          <a:latin typeface="Bookman Old Style" panose="02050604050505020204" pitchFamily="18" charset="0"/>
                        </a:rPr>
                      </a:br>
                      <a:endParaRPr lang="en-US" sz="1600" b="1"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Bookman Old Style" panose="02050604050505020204" pitchFamily="18" charset="0"/>
                        </a:rPr>
                        <a:t> Predicted whether a person is “At Risk” or “Not at Risk” for mental health issues. The project emphasized binary classification but lacked finer stress-level distinctions.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862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31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E826C-F3BD-C13E-37E5-C1FDA4FC3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7149521-5FBE-42A0-4FA6-00495564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/>
          <a:lstStyle/>
          <a:p>
            <a:pPr algn="ctr"/>
            <a:r>
              <a:rPr lang="en-IN" sz="4400" b="1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Objectives</a:t>
            </a:r>
            <a:endParaRPr lang="en-IN" b="1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5DF671-C26D-D87F-63D6-2DBEABD09D5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4026D9-CF7E-3F4F-BD71-CAC8EC869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9EA5AD-926F-76A1-A3C0-28BAC0AE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7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D58CD3-F5A4-FDEA-FB39-E0665701A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260" y="1762523"/>
            <a:ext cx="11260242" cy="5103019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>
                <a:latin typeface="Bookman Old Style" panose="02050604050505020204" pitchFamily="18" charset="0"/>
                <a:cs typeface="Times New Roman" panose="02020603050405020304" pitchFamily="18" charset="0"/>
              </a:rPr>
              <a:t>To analyze student data for identifying stress factors.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>
                <a:latin typeface="Bookman Old Style" panose="02050604050505020204" pitchFamily="18" charset="0"/>
                <a:cs typeface="Times New Roman" panose="02020603050405020304" pitchFamily="18" charset="0"/>
              </a:rPr>
              <a:t>To build a machine learning model that </a:t>
            </a:r>
            <a:r>
              <a:rPr lang="en-US" sz="2400" b="1">
                <a:latin typeface="Bookman Old Style" panose="02050604050505020204" pitchFamily="18" charset="0"/>
                <a:cs typeface="Times New Roman" panose="02020603050405020304" pitchFamily="18" charset="0"/>
              </a:rPr>
              <a:t>predicts the current stress level of students</a:t>
            </a:r>
            <a:r>
              <a:rPr lang="en-US" sz="240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>
                <a:latin typeface="Bookman Old Style" panose="02050604050505020204" pitchFamily="18" charset="0"/>
                <a:cs typeface="Times New Roman" panose="02020603050405020304" pitchFamily="18" charset="0"/>
              </a:rPr>
              <a:t>To assess and forecast future psychological risks.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>
                <a:latin typeface="Bookman Old Style" panose="02050604050505020204" pitchFamily="18" charset="0"/>
                <a:cs typeface="Times New Roman" panose="02020603050405020304" pitchFamily="18" charset="0"/>
              </a:rPr>
              <a:t> To provide a data-driven, early warning system that helps in </a:t>
            </a:r>
            <a:r>
              <a:rPr lang="en-US" sz="2400" b="1">
                <a:latin typeface="Bookman Old Style" panose="02050604050505020204" pitchFamily="18" charset="0"/>
                <a:cs typeface="Times New Roman" panose="02020603050405020304" pitchFamily="18" charset="0"/>
              </a:rPr>
              <a:t>timely intervention and support</a:t>
            </a:r>
            <a:r>
              <a:rPr lang="en-US" sz="240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>
                <a:latin typeface="Bookman Old Style" panose="02050604050505020204" pitchFamily="18" charset="0"/>
                <a:cs typeface="Times New Roman" panose="02020603050405020304" pitchFamily="18" charset="0"/>
              </a:rPr>
              <a:t> To contribute towards improving student </a:t>
            </a:r>
            <a:r>
              <a:rPr lang="en-US" sz="2400" b="1">
                <a:latin typeface="Bookman Old Style" panose="02050604050505020204" pitchFamily="18" charset="0"/>
                <a:cs typeface="Times New Roman" panose="02020603050405020304" pitchFamily="18" charset="0"/>
              </a:rPr>
              <a:t>well-being and academic performance</a:t>
            </a:r>
            <a:r>
              <a:rPr lang="en-US" sz="2400">
                <a:latin typeface="Bookman Old Style" panose="02050604050505020204" pitchFamily="18" charset="0"/>
                <a:cs typeface="Times New Roman" panose="02020603050405020304" pitchFamily="18" charset="0"/>
              </a:rPr>
              <a:t> using AI and Data Science.</a:t>
            </a:r>
            <a:endParaRPr lang="en-IN" sz="240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4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90C20-D752-7A81-F44F-78B9829EE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A4D24DB-F6D3-E1C1-7006-5AFA6D458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3600" b="1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Hardware and Software Requirements</a:t>
            </a:r>
            <a:endParaRPr lang="en-IN" sz="3600" b="1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8B4CD6-CA52-F5DC-DAC6-AA508BDAAA03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021690-EFA0-C2B2-3945-A43ED24FE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D27EB-EA83-D366-4763-077D61AC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8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50E8E-7FC1-A1AE-B711-6E72917A1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308" y="1435893"/>
            <a:ext cx="11657802" cy="5103019"/>
          </a:xfrm>
        </p:spPr>
        <p:txBody>
          <a:bodyPr>
            <a:normAutofit/>
          </a:bodyPr>
          <a:lstStyle/>
          <a:p>
            <a:r>
              <a:rPr lang="en-US" sz="2000" b="1">
                <a:latin typeface="Bookman Old Style" panose="02050604050505020204" pitchFamily="18" charset="0"/>
              </a:rPr>
              <a:t>Software Requirements</a:t>
            </a:r>
          </a:p>
          <a:p>
            <a:r>
              <a:rPr lang="en-US" sz="1800" b="1">
                <a:latin typeface="Bookman Old Style" panose="02050604050505020204" pitchFamily="18" charset="0"/>
              </a:rPr>
              <a:t>    Operating System</a:t>
            </a:r>
            <a:r>
              <a:rPr lang="en-US" sz="1800">
                <a:latin typeface="Bookman Old Style" panose="02050604050505020204" pitchFamily="18" charset="0"/>
              </a:rPr>
              <a:t>: Windows 10/11 or Linux</a:t>
            </a:r>
          </a:p>
          <a:p>
            <a:r>
              <a:rPr lang="en-US" sz="1800" b="1">
                <a:latin typeface="Bookman Old Style" panose="02050604050505020204" pitchFamily="18" charset="0"/>
              </a:rPr>
              <a:t>    Programming Language</a:t>
            </a:r>
            <a:r>
              <a:rPr lang="en-US" sz="1800">
                <a:latin typeface="Bookman Old Style" panose="02050604050505020204" pitchFamily="18" charset="0"/>
              </a:rPr>
              <a:t>: Python 3.8 or above</a:t>
            </a:r>
          </a:p>
          <a:p>
            <a:r>
              <a:rPr lang="en-US" sz="1800" b="1">
                <a:latin typeface="Bookman Old Style" panose="02050604050505020204" pitchFamily="18" charset="0"/>
              </a:rPr>
              <a:t>    Libraries/Frameworks</a:t>
            </a:r>
            <a:r>
              <a:rPr lang="en-US" sz="1800">
                <a:latin typeface="Bookman Old Style" panose="02050604050505020204" pitchFamily="18" charset="0"/>
              </a:rPr>
              <a:t>:</a:t>
            </a:r>
          </a:p>
          <a:p>
            <a:pPr lvl="1"/>
            <a:r>
              <a:rPr lang="en-US" sz="1800">
                <a:latin typeface="Bookman Old Style" panose="02050604050505020204" pitchFamily="18" charset="0"/>
              </a:rPr>
              <a:t>   NumPy (numerical operations)</a:t>
            </a:r>
          </a:p>
          <a:p>
            <a:pPr lvl="1"/>
            <a:r>
              <a:rPr lang="en-US" sz="1800">
                <a:latin typeface="Bookman Old Style" panose="02050604050505020204" pitchFamily="18" charset="0"/>
              </a:rPr>
              <a:t>   Pandas (data preprocessing and handling)</a:t>
            </a:r>
          </a:p>
          <a:p>
            <a:pPr lvl="1"/>
            <a:r>
              <a:rPr lang="en-US" sz="1800">
                <a:latin typeface="Bookman Old Style" panose="02050604050505020204" pitchFamily="18" charset="0"/>
              </a:rPr>
              <a:t>   Scikit-learn (machine learning algorithms)</a:t>
            </a:r>
          </a:p>
          <a:p>
            <a:r>
              <a:rPr lang="en-US" sz="1800" b="1">
                <a:latin typeface="Bookman Old Style" panose="02050604050505020204" pitchFamily="18" charset="0"/>
              </a:rPr>
              <a:t>    IDE / Tools</a:t>
            </a:r>
            <a:r>
              <a:rPr lang="en-US" sz="1800">
                <a:latin typeface="Bookman Old Style" panose="02050604050505020204" pitchFamily="18" charset="0"/>
              </a:rPr>
              <a:t>: Jupyter Notebook / VS Code / PyCharm</a:t>
            </a:r>
          </a:p>
          <a:p>
            <a:r>
              <a:rPr lang="en-US" sz="1800" b="1">
                <a:latin typeface="Bookman Old Style" panose="02050604050505020204" pitchFamily="18" charset="0"/>
              </a:rPr>
              <a:t>    Dataset</a:t>
            </a:r>
            <a:r>
              <a:rPr lang="en-US" sz="1800">
                <a:latin typeface="Bookman Old Style" panose="02050604050505020204" pitchFamily="18" charset="0"/>
              </a:rPr>
              <a:t>: Student survey data datasets on stress and mental health(Kaggle).</a:t>
            </a:r>
          </a:p>
          <a:p>
            <a:r>
              <a:rPr lang="en-US" sz="2000" b="1">
                <a:latin typeface="Bookman Old Style" panose="02050604050505020204" pitchFamily="18" charset="0"/>
              </a:rPr>
              <a:t>Hardware Requirements</a:t>
            </a:r>
          </a:p>
          <a:p>
            <a:r>
              <a:rPr lang="en-US" sz="1800" b="1">
                <a:latin typeface="Bookman Old Style" panose="02050604050505020204" pitchFamily="18" charset="0"/>
              </a:rPr>
              <a:t>    Processor</a:t>
            </a:r>
            <a:r>
              <a:rPr lang="en-US" sz="1800">
                <a:latin typeface="Bookman Old Style" panose="02050604050505020204" pitchFamily="18" charset="0"/>
              </a:rPr>
              <a:t>: Intel i3 / AMD Ryzen 3 or higher</a:t>
            </a:r>
          </a:p>
          <a:p>
            <a:r>
              <a:rPr lang="en-US" sz="1800" b="1">
                <a:latin typeface="Bookman Old Style" panose="02050604050505020204" pitchFamily="18" charset="0"/>
              </a:rPr>
              <a:t>    RAM</a:t>
            </a:r>
            <a:r>
              <a:rPr lang="en-US" sz="1800">
                <a:latin typeface="Bookman Old Style" panose="02050604050505020204" pitchFamily="18" charset="0"/>
              </a:rPr>
              <a:t>: Minimum 4 GB </a:t>
            </a:r>
          </a:p>
          <a:p>
            <a:r>
              <a:rPr lang="en-US" sz="1800" b="1">
                <a:latin typeface="Bookman Old Style" panose="02050604050505020204" pitchFamily="18" charset="0"/>
              </a:rPr>
              <a:t>    Storage</a:t>
            </a:r>
            <a:r>
              <a:rPr lang="en-US" sz="1800">
                <a:latin typeface="Bookman Old Style" panose="02050604050505020204" pitchFamily="18" charset="0"/>
              </a:rPr>
              <a:t>: At least 5GB of free space </a:t>
            </a:r>
          </a:p>
          <a:p>
            <a:pPr marL="0" lvl="0" indent="0" algn="just">
              <a:lnSpc>
                <a:spcPct val="107000"/>
              </a:lnSpc>
              <a:buNone/>
            </a:pPr>
            <a:endParaRPr lang="en-IN" sz="24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3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3A40A1E-15C9-4F5B-92E3-A3DA0927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370" y="187720"/>
            <a:ext cx="9358840" cy="896145"/>
          </a:xfrm>
          <a:noFill/>
          <a:ln w="34925" cmpd="sng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</a:pPr>
            <a:r>
              <a:rPr lang="en-US" sz="4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93BCC-7F94-40D4-81F8-9237CC4EC1FD}"/>
              </a:ext>
            </a:extLst>
          </p:cNvPr>
          <p:cNvSpPr/>
          <p:nvPr/>
        </p:nvSpPr>
        <p:spPr>
          <a:xfrm>
            <a:off x="120072" y="90089"/>
            <a:ext cx="11942619" cy="6677822"/>
          </a:xfrm>
          <a:prstGeom prst="rect">
            <a:avLst/>
          </a:prstGeom>
          <a:noFill/>
          <a:ln w="730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76DE2-433A-4ED7-BD89-8E95C1DFB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89" y="187720"/>
            <a:ext cx="873901" cy="10005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B786F-E1BA-4BF1-B3B9-7B4FA0A6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106B-8933-499E-B64E-7DFAEA3B4E58}" type="slidenum">
              <a:rPr lang="en-IN" smtClean="0"/>
              <a:t>9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D8D6-990D-4463-B012-A9EE74C3D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889" y="1567261"/>
            <a:ext cx="11069356" cy="5103019"/>
          </a:xfrm>
        </p:spPr>
        <p:txBody>
          <a:bodyPr>
            <a:noAutofit/>
          </a:bodyPr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Journal Papers:</a:t>
            </a:r>
            <a:endParaRPr lang="en-IN" sz="160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[1] B.R. Sathishkumar, M. Kavin Kumar, S.G. Paveen, S. Poorna Vignesh, “Mental Health Prediction of Students Using Machine Learning Method”, IEEE Xplore, Vol. 11, No. 4, pp. 245–250, 2023.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Conference Paper: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[2] S. A. Patinge, V. K. Shandilya, “Mental Health Disorder Predication Using Machine Learning for Online Social Media”, ICCIML 2022 (Computational Intelligence in Machine Learning), Amravati, Maharashtra, India, February 2022.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Book: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[3] “Python Machine Learning”, Sebastian Raschka and Vahid Mirjalili, Packt Publishing, published: 2019.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Website:</a:t>
            </a:r>
            <a:r>
              <a:rPr lang="en-IN" sz="160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600">
                <a:solidFill>
                  <a:schemeClr val="tx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[4] https://scikit-learn.org, Accessed on: 18 August 2025.</a:t>
            </a:r>
            <a:endParaRPr lang="en-IN" sz="160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600">
              <a:solidFill>
                <a:schemeClr val="tx2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48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Contents</vt:lpstr>
      <vt:lpstr>Introduction</vt:lpstr>
      <vt:lpstr>Introduction</vt:lpstr>
      <vt:lpstr>Problem Statement</vt:lpstr>
      <vt:lpstr>Literature Review</vt:lpstr>
      <vt:lpstr>Objectives</vt:lpstr>
      <vt:lpstr>Hardware and Software Requirements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2025-08-19T15:49:49Z</dcterms:modified>
</cp:coreProperties>
</file>