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FD448-9947-447D-82EE-2F9FE6CDE9E7}" v="2" dt="2024-09-23T09:21:41.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IL VAN" userId="f040c116395e756c" providerId="LiveId" clId="{983FD448-9947-447D-82EE-2F9FE6CDE9E7}"/>
    <pc:docChg chg="modSld">
      <pc:chgData name="DIVIL VAN" userId="f040c116395e756c" providerId="LiveId" clId="{983FD448-9947-447D-82EE-2F9FE6CDE9E7}" dt="2024-09-23T09:21:54.727" v="8" actId="6549"/>
      <pc:docMkLst>
        <pc:docMk/>
      </pc:docMkLst>
      <pc:sldChg chg="modSp mod">
        <pc:chgData name="DIVIL VAN" userId="f040c116395e756c" providerId="LiveId" clId="{983FD448-9947-447D-82EE-2F9FE6CDE9E7}" dt="2024-09-23T09:21:54.727" v="8" actId="6549"/>
        <pc:sldMkLst>
          <pc:docMk/>
          <pc:sldMk cId="3665613602" sldId="257"/>
        </pc:sldMkLst>
        <pc:spChg chg="mod">
          <ac:chgData name="DIVIL VAN" userId="f040c116395e756c" providerId="LiveId" clId="{983FD448-9947-447D-82EE-2F9FE6CDE9E7}" dt="2024-09-23T09:21:54.727" v="8" actId="6549"/>
          <ac:spMkLst>
            <pc:docMk/>
            <pc:sldMk cId="3665613602" sldId="257"/>
            <ac:spMk id="4" creationId="{54D1EFD2-9BFB-76E6-C1C8-D0FCAB2168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E1A8B9-C77D-4413-8AAC-EA72DFFF9515}" type="datetimeFigureOut">
              <a:rPr lang="en-IN" smtClean="0"/>
              <a:t>23-09-2024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641D9CE-2377-463E-BAE1-3D643615B210}" type="slidenum">
              <a:rPr lang="en-IN" smtClean="0"/>
              <a:t>‹#›</a:t>
            </a:fld>
            <a:endParaRPr lang="en-IN"/>
          </a:p>
        </p:txBody>
      </p:sp>
    </p:spTree>
    <p:extLst>
      <p:ext uri="{BB962C8B-B14F-4D97-AF65-F5344CB8AC3E}">
        <p14:creationId xmlns:p14="http://schemas.microsoft.com/office/powerpoint/2010/main" val="88861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1A8B9-C77D-4413-8AAC-EA72DFFF9515}"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322815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BE1A8B9-C77D-4413-8AAC-EA72DFFF9515}" type="datetimeFigureOut">
              <a:rPr lang="en-IN" smtClean="0"/>
              <a:t>23-09-2024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641D9CE-2377-463E-BAE1-3D643615B210}" type="slidenum">
              <a:rPr lang="en-IN" smtClean="0"/>
              <a:t>‹#›</a:t>
            </a:fld>
            <a:endParaRPr lang="en-IN"/>
          </a:p>
        </p:txBody>
      </p:sp>
    </p:spTree>
    <p:extLst>
      <p:ext uri="{BB962C8B-B14F-4D97-AF65-F5344CB8AC3E}">
        <p14:creationId xmlns:p14="http://schemas.microsoft.com/office/powerpoint/2010/main" val="15898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1A8B9-C77D-4413-8AAC-EA72DFFF9515}"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62772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BE1A8B9-C77D-4413-8AAC-EA72DFFF9515}" type="datetimeFigureOut">
              <a:rPr lang="en-IN" smtClean="0"/>
              <a:t>23-09-2024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41D9CE-2377-463E-BAE1-3D643615B210}" type="slidenum">
              <a:rPr lang="en-IN" smtClean="0"/>
              <a:t>‹#›</a:t>
            </a:fld>
            <a:endParaRPr lang="en-IN"/>
          </a:p>
        </p:txBody>
      </p:sp>
    </p:spTree>
    <p:extLst>
      <p:ext uri="{BB962C8B-B14F-4D97-AF65-F5344CB8AC3E}">
        <p14:creationId xmlns:p14="http://schemas.microsoft.com/office/powerpoint/2010/main" val="274471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1A8B9-C77D-4413-8AAC-EA72DFFF9515}"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161868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1A8B9-C77D-4413-8AAC-EA72DFFF9515}"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9956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1A8B9-C77D-4413-8AAC-EA72DFFF9515}"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132148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1A8B9-C77D-4413-8AAC-EA72DFFF9515}"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312940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BE1A8B9-C77D-4413-8AAC-EA72DFFF9515}" type="datetimeFigureOut">
              <a:rPr lang="en-IN" smtClean="0"/>
              <a:t>23-09-2024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641D9CE-2377-463E-BAE1-3D643615B210}" type="slidenum">
              <a:rPr lang="en-IN" smtClean="0"/>
              <a:t>‹#›</a:t>
            </a:fld>
            <a:endParaRPr lang="en-IN"/>
          </a:p>
        </p:txBody>
      </p:sp>
    </p:spTree>
    <p:extLst>
      <p:ext uri="{BB962C8B-B14F-4D97-AF65-F5344CB8AC3E}">
        <p14:creationId xmlns:p14="http://schemas.microsoft.com/office/powerpoint/2010/main" val="200509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1A8B9-C77D-4413-8AAC-EA72DFFF9515}"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1D9CE-2377-463E-BAE1-3D643615B210}" type="slidenum">
              <a:rPr lang="en-IN" smtClean="0"/>
              <a:t>‹#›</a:t>
            </a:fld>
            <a:endParaRPr lang="en-IN"/>
          </a:p>
        </p:txBody>
      </p:sp>
    </p:spTree>
    <p:extLst>
      <p:ext uri="{BB962C8B-B14F-4D97-AF65-F5344CB8AC3E}">
        <p14:creationId xmlns:p14="http://schemas.microsoft.com/office/powerpoint/2010/main" val="265890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BE1A8B9-C77D-4413-8AAC-EA72DFFF9515}" type="datetimeFigureOut">
              <a:rPr lang="en-IN" smtClean="0"/>
              <a:t>23-09-2024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641D9CE-2377-463E-BAE1-3D643615B21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459161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CCC14E-DFEA-BBF5-ECEF-A76B29FB70A2}"/>
              </a:ext>
            </a:extLst>
          </p:cNvPr>
          <p:cNvSpPr txBox="1"/>
          <p:nvPr/>
        </p:nvSpPr>
        <p:spPr>
          <a:xfrm>
            <a:off x="713873" y="1352445"/>
            <a:ext cx="6096000" cy="707886"/>
          </a:xfrm>
          <a:prstGeom prst="rect">
            <a:avLst/>
          </a:prstGeom>
          <a:noFill/>
        </p:spPr>
        <p:txBody>
          <a:bodyPr wrap="square">
            <a:spAutoFit/>
          </a:bodyPr>
          <a:lstStyle/>
          <a:p>
            <a:r>
              <a:rPr lang="en-US" sz="4000" b="1" dirty="0">
                <a:solidFill>
                  <a:schemeClr val="accent3">
                    <a:lumMod val="50000"/>
                  </a:schemeClr>
                </a:solidFill>
                <a:latin typeface="Times New Roman" panose="02020603050405020304" pitchFamily="18" charset="0"/>
                <a:cs typeface="Times New Roman" panose="02020603050405020304" pitchFamily="18" charset="0"/>
              </a:rPr>
              <a:t>BANK ANALYTICS </a:t>
            </a:r>
            <a:endParaRPr lang="en-IN" sz="4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9B7E186-1F94-141C-FF39-DC84E9FDAF34}"/>
              </a:ext>
            </a:extLst>
          </p:cNvPr>
          <p:cNvSpPr/>
          <p:nvPr/>
        </p:nvSpPr>
        <p:spPr>
          <a:xfrm>
            <a:off x="5558589" y="1427747"/>
            <a:ext cx="4002506" cy="4238292"/>
          </a:xfrm>
          <a:prstGeom prst="rect">
            <a:avLst/>
          </a:prstGeom>
          <a:solidFill>
            <a:srgbClr val="FFFFCC"/>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C48B9E87-39B0-BFC3-702B-7E8816AF2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747" y="1459505"/>
            <a:ext cx="3882190" cy="4174775"/>
          </a:xfrm>
          <a:prstGeom prst="rect">
            <a:avLst/>
          </a:prstGeom>
        </p:spPr>
      </p:pic>
      <p:sp>
        <p:nvSpPr>
          <p:cNvPr id="11" name="TextBox 10">
            <a:extLst>
              <a:ext uri="{FF2B5EF4-FFF2-40B4-BE49-F238E27FC236}">
                <a16:creationId xmlns:a16="http://schemas.microsoft.com/office/drawing/2014/main" id="{17D2F09C-C365-EBA9-BFAD-F56F4D7F629E}"/>
              </a:ext>
            </a:extLst>
          </p:cNvPr>
          <p:cNvSpPr txBox="1"/>
          <p:nvPr/>
        </p:nvSpPr>
        <p:spPr>
          <a:xfrm>
            <a:off x="3060031" y="2550695"/>
            <a:ext cx="2438400" cy="461665"/>
          </a:xfrm>
          <a:prstGeom prst="rect">
            <a:avLst/>
          </a:prstGeom>
          <a:noFill/>
        </p:spPr>
        <p:txBody>
          <a:bodyPr wrap="square" rtlCol="0">
            <a:spAutoFit/>
          </a:bodyPr>
          <a:lstStyle/>
          <a:p>
            <a:r>
              <a:rPr lang="en-US" sz="2400" b="1" dirty="0">
                <a:solidFill>
                  <a:schemeClr val="accent3">
                    <a:lumMod val="50000"/>
                  </a:schemeClr>
                </a:solidFill>
                <a:latin typeface="Times New Roman" panose="02020603050405020304" pitchFamily="18" charset="0"/>
                <a:cs typeface="Times New Roman" panose="02020603050405020304" pitchFamily="18" charset="0"/>
              </a:rPr>
              <a:t>GROUP - 3</a:t>
            </a:r>
            <a:endParaRPr lang="en-IN" sz="2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8EB6BAA6-59F0-8FCE-867A-CCF5C0D58E4F}"/>
              </a:ext>
            </a:extLst>
          </p:cNvPr>
          <p:cNvSpPr/>
          <p:nvPr/>
        </p:nvSpPr>
        <p:spPr>
          <a:xfrm>
            <a:off x="2898606" y="2686970"/>
            <a:ext cx="158417" cy="1891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981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5EECB1-B52D-8DEE-85F9-2892D9093304}"/>
              </a:ext>
            </a:extLst>
          </p:cNvPr>
          <p:cNvSpPr txBox="1"/>
          <p:nvPr/>
        </p:nvSpPr>
        <p:spPr>
          <a:xfrm>
            <a:off x="697832" y="762000"/>
            <a:ext cx="6673516" cy="369332"/>
          </a:xfrm>
          <a:prstGeom prst="rect">
            <a:avLst/>
          </a:prstGeom>
          <a:noFill/>
        </p:spPr>
        <p:txBody>
          <a:bodyPr wrap="square" rtlCol="0">
            <a:spAutoFit/>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KEY TAKE AWAYS:</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1A1D6D-D08A-3893-E1FC-C07750210AFC}"/>
              </a:ext>
            </a:extLst>
          </p:cNvPr>
          <p:cNvSpPr txBox="1"/>
          <p:nvPr/>
        </p:nvSpPr>
        <p:spPr>
          <a:xfrm>
            <a:off x="697832" y="1243263"/>
            <a:ext cx="11053010" cy="5028556"/>
          </a:xfrm>
          <a:prstGeom prst="rect">
            <a:avLst/>
          </a:prstGeom>
          <a:noFill/>
        </p:spPr>
        <p:txBody>
          <a:bodyPr wrap="square" rtlCol="0">
            <a:spAutoFit/>
          </a:bodyPr>
          <a:lstStyle/>
          <a:p>
            <a:pPr algn="just">
              <a:lnSpc>
                <a:spcPct val="150000"/>
              </a:lnSpc>
            </a:pPr>
            <a:r>
              <a:rPr lang="en-US" dirty="0">
                <a:solidFill>
                  <a:schemeClr val="accent3">
                    <a:lumMod val="50000"/>
                  </a:schemeClr>
                </a:solidFill>
                <a:latin typeface="Times New Roman" panose="02020603050405020304" pitchFamily="18" charset="0"/>
                <a:cs typeface="Times New Roman" panose="02020603050405020304" pitchFamily="18" charset="0"/>
              </a:rPr>
              <a:t>Bank analytics provides banks with actionable insights to improve decision-making, customer service, risk management, and operational efficiency. By leveraging data, banks can stay competitive and responsive to changing financial landscapes and customer expectations.</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Customer Insights</a:t>
            </a: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 Risk Management</a:t>
            </a: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 Operational Efficiency</a:t>
            </a:r>
          </a:p>
          <a:p>
            <a:pPr marL="342900" indent="-342900">
              <a:lnSpc>
                <a:spcPct val="150000"/>
              </a:lnSpc>
              <a:buFont typeface="+mj-lt"/>
              <a:buAutoNum type="arabicPeriod"/>
            </a:pPr>
            <a:r>
              <a:rPr lang="en-US" dirty="0">
                <a:solidFill>
                  <a:schemeClr val="accent3">
                    <a:lumMod val="50000"/>
                  </a:schemeClr>
                </a:solidFill>
                <a:latin typeface="Times New Roman" panose="02020603050405020304" pitchFamily="18" charset="0"/>
                <a:cs typeface="Times New Roman" panose="02020603050405020304" pitchFamily="18" charset="0"/>
              </a:rPr>
              <a:t>Fraud Detection &amp; Prevention</a:t>
            </a: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Marketing &amp; Product Development</a:t>
            </a: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Regulatory Compliance</a:t>
            </a: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Financial Forecasting</a:t>
            </a:r>
          </a:p>
          <a:p>
            <a:pPr marL="342900" indent="-342900">
              <a:lnSpc>
                <a:spcPct val="150000"/>
              </a:lnSpc>
              <a:buAutoNum type="arabicPeriod"/>
            </a:pPr>
            <a:r>
              <a:rPr lang="en-US" dirty="0">
                <a:solidFill>
                  <a:schemeClr val="accent3">
                    <a:lumMod val="50000"/>
                  </a:schemeClr>
                </a:solidFill>
                <a:latin typeface="Times New Roman" panose="02020603050405020304" pitchFamily="18" charset="0"/>
                <a:cs typeface="Times New Roman" panose="02020603050405020304" pitchFamily="18" charset="0"/>
              </a:rPr>
              <a:t>Customer Retention and Lifetime Value</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dirty="0">
                <a:solidFill>
                  <a:schemeClr val="accent3">
                    <a:lumMod val="50000"/>
                  </a:schemeClr>
                </a:solidFill>
                <a:latin typeface="Times New Roman" panose="02020603050405020304" pitchFamily="18" charset="0"/>
                <a:cs typeface="Times New Roman" panose="02020603050405020304" pitchFamily="18" charset="0"/>
              </a:rPr>
              <a:t>Loan Analytics</a:t>
            </a:r>
          </a:p>
        </p:txBody>
      </p:sp>
    </p:spTree>
    <p:extLst>
      <p:ext uri="{BB962C8B-B14F-4D97-AF65-F5344CB8AC3E}">
        <p14:creationId xmlns:p14="http://schemas.microsoft.com/office/powerpoint/2010/main" val="213692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0F635-E6E0-EEF1-766A-934966230EF4}"/>
              </a:ext>
            </a:extLst>
          </p:cNvPr>
          <p:cNvSpPr txBox="1"/>
          <p:nvPr/>
        </p:nvSpPr>
        <p:spPr>
          <a:xfrm>
            <a:off x="2654969" y="2980457"/>
            <a:ext cx="6248400" cy="646331"/>
          </a:xfrm>
          <a:prstGeom prst="rect">
            <a:avLst/>
          </a:prstGeom>
          <a:noFill/>
        </p:spPr>
        <p:txBody>
          <a:bodyPr wrap="square" rtlCol="0">
            <a:spAutoFit/>
          </a:bodyPr>
          <a:lstStyle/>
          <a:p>
            <a:pPr algn="ctr"/>
            <a:r>
              <a:rPr lang="en-US" sz="3600" b="1" dirty="0">
                <a:solidFill>
                  <a:schemeClr val="accent3">
                    <a:lumMod val="50000"/>
                  </a:schemeClr>
                </a:solidFill>
                <a:latin typeface="Times New Roman" panose="02020603050405020304" pitchFamily="18" charset="0"/>
                <a:cs typeface="Times New Roman" panose="02020603050405020304" pitchFamily="18" charset="0"/>
              </a:rPr>
              <a:t>THANK YOU !!</a:t>
            </a:r>
            <a:endParaRPr lang="en-IN" sz="36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1187C-A745-3293-BDB3-894FCCEB3910}"/>
              </a:ext>
            </a:extLst>
          </p:cNvPr>
          <p:cNvSpPr txBox="1"/>
          <p:nvPr/>
        </p:nvSpPr>
        <p:spPr>
          <a:xfrm>
            <a:off x="1163053" y="1128736"/>
            <a:ext cx="2695073" cy="461665"/>
          </a:xfrm>
          <a:prstGeom prst="rect">
            <a:avLst/>
          </a:prstGeom>
          <a:noFill/>
        </p:spPr>
        <p:txBody>
          <a:bodyPr wrap="square" rtlCol="0">
            <a:spAutoFit/>
          </a:bodyPr>
          <a:lstStyle/>
          <a:p>
            <a:r>
              <a:rPr lang="en-US" sz="2400" b="1" u="sng" dirty="0">
                <a:solidFill>
                  <a:schemeClr val="accent3">
                    <a:lumMod val="50000"/>
                  </a:schemeClr>
                </a:solidFill>
                <a:latin typeface="Times New Roman" panose="02020603050405020304" pitchFamily="18" charset="0"/>
                <a:cs typeface="Times New Roman" panose="02020603050405020304" pitchFamily="18" charset="0"/>
              </a:rPr>
              <a:t>MEMBERS</a:t>
            </a:r>
            <a:r>
              <a:rPr lang="en-US" sz="2400" b="1" dirty="0">
                <a:solidFill>
                  <a:schemeClr val="accent3">
                    <a:lumMod val="50000"/>
                  </a:schemeClr>
                </a:solidFill>
                <a:latin typeface="Times New Roman" panose="02020603050405020304" pitchFamily="18" charset="0"/>
                <a:cs typeface="Times New Roman" panose="02020603050405020304" pitchFamily="18" charset="0"/>
              </a:rPr>
              <a:t>:</a:t>
            </a:r>
            <a:endParaRPr lang="en-IN" sz="2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1EFD2-9BFB-76E6-C1C8-D0FCAB21688B}"/>
              </a:ext>
            </a:extLst>
          </p:cNvPr>
          <p:cNvSpPr txBox="1"/>
          <p:nvPr/>
        </p:nvSpPr>
        <p:spPr>
          <a:xfrm>
            <a:off x="1082842" y="1764632"/>
            <a:ext cx="3673643" cy="4247317"/>
          </a:xfrm>
          <a:prstGeom prst="rect">
            <a:avLst/>
          </a:prstGeom>
          <a:noFill/>
        </p:spPr>
        <p:txBody>
          <a:bodyPr wrap="square" rtlCol="0">
            <a:spAutoFit/>
          </a:bodyPr>
          <a:lstStyle/>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Jeevan Narra </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Manjula A Shinde</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Mirza SSV Baig</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Rohit Ramesh Kulange </a:t>
            </a:r>
          </a:p>
          <a:p>
            <a:pPr marL="342900" indent="-342900">
              <a:lnSpc>
                <a:spcPct val="200000"/>
              </a:lnSpc>
              <a:buFont typeface="+mj-lt"/>
              <a:buAutoNum type="arabicPeriod"/>
            </a:pPr>
            <a:r>
              <a:rPr lang="en-US">
                <a:latin typeface="Times New Roman" panose="02020603050405020304" pitchFamily="18" charset="0"/>
                <a:cs typeface="Times New Roman" panose="02020603050405020304" pitchFamily="18" charset="0"/>
              </a:rPr>
              <a:t>K Rishi </a:t>
            </a:r>
            <a:r>
              <a:rPr lang="en-US" dirty="0">
                <a:latin typeface="Times New Roman" panose="02020603050405020304" pitchFamily="18" charset="0"/>
                <a:cs typeface="Times New Roman" panose="02020603050405020304" pitchFamily="18" charset="0"/>
              </a:rPr>
              <a:t>Verma</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Raksha Y</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Arpita D</a:t>
            </a:r>
          </a:p>
          <a:p>
            <a:endParaRPr lang="en-IN" dirty="0"/>
          </a:p>
        </p:txBody>
      </p:sp>
      <p:sp>
        <p:nvSpPr>
          <p:cNvPr id="5" name="Rectangle 4">
            <a:extLst>
              <a:ext uri="{FF2B5EF4-FFF2-40B4-BE49-F238E27FC236}">
                <a16:creationId xmlns:a16="http://schemas.microsoft.com/office/drawing/2014/main" id="{B699DE82-745B-3C72-FE19-8ACDB7139427}"/>
              </a:ext>
            </a:extLst>
          </p:cNvPr>
          <p:cNvSpPr/>
          <p:nvPr/>
        </p:nvSpPr>
        <p:spPr>
          <a:xfrm>
            <a:off x="6376737" y="1387642"/>
            <a:ext cx="4443663" cy="4371474"/>
          </a:xfrm>
          <a:prstGeom prst="rect">
            <a:avLst/>
          </a:prstGeom>
          <a:solidFill>
            <a:srgbClr val="FFFFCC"/>
          </a:solid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A9FF511-E25F-EBD4-0B33-9053A1424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886" y="1454043"/>
            <a:ext cx="4331367" cy="4247317"/>
          </a:xfrm>
          <a:prstGeom prst="rect">
            <a:avLst/>
          </a:prstGeom>
        </p:spPr>
      </p:pic>
    </p:spTree>
    <p:extLst>
      <p:ext uri="{BB962C8B-B14F-4D97-AF65-F5344CB8AC3E}">
        <p14:creationId xmlns:p14="http://schemas.microsoft.com/office/powerpoint/2010/main" val="366561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75814-9CC8-49BA-0630-FC0910ED9339}"/>
              </a:ext>
            </a:extLst>
          </p:cNvPr>
          <p:cNvSpPr txBox="1"/>
          <p:nvPr/>
        </p:nvSpPr>
        <p:spPr>
          <a:xfrm>
            <a:off x="705853" y="1034716"/>
            <a:ext cx="3625515" cy="461665"/>
          </a:xfrm>
          <a:prstGeom prst="rect">
            <a:avLst/>
          </a:prstGeom>
          <a:noFill/>
        </p:spPr>
        <p:txBody>
          <a:bodyPr wrap="square" rtlCol="0">
            <a:spAutoFit/>
          </a:bodyPr>
          <a:lstStyle/>
          <a:p>
            <a:r>
              <a:rPr lang="en-US" sz="2400" b="1" u="sng" dirty="0">
                <a:solidFill>
                  <a:schemeClr val="accent3">
                    <a:lumMod val="50000"/>
                  </a:schemeClr>
                </a:solidFill>
                <a:latin typeface="Times New Roman" panose="02020603050405020304" pitchFamily="18" charset="0"/>
                <a:cs typeface="Times New Roman" panose="02020603050405020304" pitchFamily="18" charset="0"/>
              </a:rPr>
              <a:t>SUMMARY</a:t>
            </a:r>
            <a:r>
              <a:rPr lang="en-US" sz="2400" b="1" dirty="0">
                <a:solidFill>
                  <a:schemeClr val="accent3">
                    <a:lumMod val="50000"/>
                  </a:schemeClr>
                </a:solidFill>
                <a:latin typeface="Times New Roman" panose="02020603050405020304" pitchFamily="18" charset="0"/>
                <a:cs typeface="Times New Roman" panose="02020603050405020304" pitchFamily="18" charset="0"/>
              </a:rPr>
              <a:t>:</a:t>
            </a:r>
            <a:endParaRPr lang="en-IN" sz="2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C7470D-8DCF-46A1-F94D-6651406E6EB5}"/>
              </a:ext>
            </a:extLst>
          </p:cNvPr>
          <p:cNvSpPr txBox="1"/>
          <p:nvPr/>
        </p:nvSpPr>
        <p:spPr>
          <a:xfrm>
            <a:off x="625642" y="1700463"/>
            <a:ext cx="10611853" cy="484940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Banking analytics is the process of collecting, analyzing, and interpreting data within the banking industry. By extracting valuable information from various sources, such as customer transactions, market trends, risk assessments, and operational performance, financial institutions can gain valuable insights and make informed decisions. Banking analytics requires the use of various analytical techniques and technologies including data visualization, business intelligence, AI-assisted data modeling, data mining, real-time KPI monitoring, and big data platforms.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Banking analytics is important because it enables banks, credit unions, and other financial institutions to turn the massive quantities of data they create or consume into valuable, actionable insights. Data analytics in banking is a powerful tool for improving performance, optimizing the customer experience, and growing revenue, amongst other things.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Banking analytics are of many types</a:t>
            </a:r>
          </a:p>
          <a:p>
            <a:pPr algn="just">
              <a:lnSpc>
                <a:spcPct val="150000"/>
              </a:lnSpc>
            </a:pPr>
            <a:r>
              <a:rPr lang="en-US" sz="1600" dirty="0">
                <a:latin typeface="Times New Roman" panose="02020603050405020304" pitchFamily="18" charset="0"/>
                <a:cs typeface="Times New Roman" panose="02020603050405020304" pitchFamily="18" charset="0"/>
              </a:rPr>
              <a:t>      Descriptive analytics, Diagnostic analytics, Predictive analytics, Prescriptive analytics, Real-time analytics, Behavioral </a:t>
            </a:r>
          </a:p>
          <a:p>
            <a:pPr algn="just">
              <a:lnSpc>
                <a:spcPct val="150000"/>
              </a:lnSpc>
            </a:pPr>
            <a:r>
              <a:rPr lang="en-US" sz="1600" dirty="0">
                <a:latin typeface="Times New Roman" panose="02020603050405020304" pitchFamily="18" charset="0"/>
                <a:cs typeface="Times New Roman" panose="02020603050405020304" pitchFamily="18" charset="0"/>
              </a:rPr>
              <a:t>      Analytics, Risk analytics.</a:t>
            </a:r>
          </a:p>
          <a:p>
            <a:pPr marL="285750" indent="-285750"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Benefits of Banking analytics are Enhanced customer insights,</a:t>
            </a:r>
            <a:r>
              <a:rPr lang="en-US" sz="1600" dirty="0">
                <a:latin typeface="Times New Roman" panose="02020603050405020304" pitchFamily="18" charset="0"/>
                <a:cs typeface="Times New Roman" panose="02020603050405020304" pitchFamily="18" charset="0"/>
              </a:rPr>
              <a:t>Improved risk management, Optimized operations, Data-driven decision making, Competitive advantage.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E44FDD-6420-F649-366B-4364E2039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928" y="783084"/>
            <a:ext cx="1930567" cy="917379"/>
          </a:xfrm>
          <a:prstGeom prst="rect">
            <a:avLst/>
          </a:prstGeom>
        </p:spPr>
      </p:pic>
      <p:sp>
        <p:nvSpPr>
          <p:cNvPr id="6" name="TextBox 5">
            <a:extLst>
              <a:ext uri="{FF2B5EF4-FFF2-40B4-BE49-F238E27FC236}">
                <a16:creationId xmlns:a16="http://schemas.microsoft.com/office/drawing/2014/main" id="{02B67134-FC01-AE7C-9669-4C7C5EA9AD40}"/>
              </a:ext>
            </a:extLst>
          </p:cNvPr>
          <p:cNvSpPr txBox="1"/>
          <p:nvPr/>
        </p:nvSpPr>
        <p:spPr>
          <a:xfrm>
            <a:off x="9233484" y="796316"/>
            <a:ext cx="2077453" cy="938464"/>
          </a:xfrm>
          <a:prstGeom prst="rect">
            <a:avLst/>
          </a:prstGeom>
          <a:noFill/>
          <a:ln w="28575">
            <a:solidFill>
              <a:schemeClr val="accent3">
                <a:lumMod val="50000"/>
              </a:schemeClr>
            </a:solidFill>
          </a:ln>
        </p:spPr>
        <p:txBody>
          <a:bodyPr wrap="square" rtlCol="0">
            <a:spAutoFit/>
          </a:bodyPr>
          <a:lstStyle/>
          <a:p>
            <a:endParaRPr lang="en-IN" dirty="0"/>
          </a:p>
        </p:txBody>
      </p:sp>
    </p:spTree>
    <p:extLst>
      <p:ext uri="{BB962C8B-B14F-4D97-AF65-F5344CB8AC3E}">
        <p14:creationId xmlns:p14="http://schemas.microsoft.com/office/powerpoint/2010/main" val="243137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818D01-C69B-1744-06BE-C6E8BF6D5E44}"/>
              </a:ext>
            </a:extLst>
          </p:cNvPr>
          <p:cNvSpPr/>
          <p:nvPr/>
        </p:nvSpPr>
        <p:spPr>
          <a:xfrm>
            <a:off x="7194884" y="1331496"/>
            <a:ext cx="3938337" cy="3416968"/>
          </a:xfrm>
          <a:prstGeom prst="rect">
            <a:avLst/>
          </a:prstGeom>
          <a:solidFill>
            <a:srgbClr val="FFFFCC"/>
          </a:solid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E85FF7C-B011-C753-ACB7-BC67C000DB19}"/>
              </a:ext>
            </a:extLst>
          </p:cNvPr>
          <p:cNvSpPr txBox="1"/>
          <p:nvPr/>
        </p:nvSpPr>
        <p:spPr>
          <a:xfrm>
            <a:off x="617621" y="938463"/>
            <a:ext cx="3585410" cy="461665"/>
          </a:xfrm>
          <a:prstGeom prst="rect">
            <a:avLst/>
          </a:prstGeom>
          <a:noFill/>
        </p:spPr>
        <p:txBody>
          <a:bodyPr wrap="square" rtlCol="0">
            <a:spAutoFit/>
          </a:bodyPr>
          <a:lstStyle/>
          <a:p>
            <a:r>
              <a:rPr lang="en-US" sz="2400" b="1" dirty="0">
                <a:solidFill>
                  <a:schemeClr val="accent3">
                    <a:lumMod val="50000"/>
                  </a:schemeClr>
                </a:solidFill>
                <a:latin typeface="Times New Roman" panose="02020603050405020304" pitchFamily="18" charset="0"/>
                <a:cs typeface="Times New Roman" panose="02020603050405020304" pitchFamily="18" charset="0"/>
              </a:rPr>
              <a:t>KPI’S:</a:t>
            </a:r>
            <a:endParaRPr lang="en-IN" sz="2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3A1BF0-9DB9-1EF3-5BDC-7BFA4F5C376F}"/>
              </a:ext>
            </a:extLst>
          </p:cNvPr>
          <p:cNvSpPr txBox="1"/>
          <p:nvPr/>
        </p:nvSpPr>
        <p:spPr>
          <a:xfrm>
            <a:off x="826168" y="1644316"/>
            <a:ext cx="4957011" cy="5355312"/>
          </a:xfrm>
          <a:prstGeom prst="rect">
            <a:avLst/>
          </a:prstGeom>
          <a:noFill/>
        </p:spPr>
        <p:txBody>
          <a:bodyPr wrap="square" rtlCol="0">
            <a:spAutoFit/>
          </a:bodyPr>
          <a:lstStyle/>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Year</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Wise Loan Amount</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Grade</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And Sub Grade Wise </a:t>
            </a:r>
            <a:r>
              <a:rPr lang="en-US" sz="1800" baseline="0" dirty="0" err="1">
                <a:solidFill>
                  <a:schemeClr val="accent3">
                    <a:lumMod val="50000"/>
                  </a:schemeClr>
                </a:solidFill>
                <a:latin typeface="Times New Roman" panose="02020603050405020304" pitchFamily="18" charset="0"/>
                <a:cs typeface="Times New Roman" panose="02020603050405020304" pitchFamily="18" charset="0"/>
              </a:rPr>
              <a:t>Revol</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Balance</a:t>
            </a:r>
          </a:p>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Verified</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And Non Verified Status For Total Payment</a:t>
            </a:r>
          </a:p>
          <a:p>
            <a:pPr marL="342900" indent="-342900">
              <a:buFont typeface="+mj-lt"/>
              <a:buAutoNum type="arabicPeriod"/>
            </a:pPr>
            <a:r>
              <a:rPr lang="en-IN" sz="1800" dirty="0">
                <a:solidFill>
                  <a:schemeClr val="accent3">
                    <a:lumMod val="50000"/>
                  </a:schemeClr>
                </a:solidFill>
                <a:latin typeface="Times New Roman" panose="02020603050405020304" pitchFamily="18" charset="0"/>
                <a:cs typeface="Times New Roman" panose="02020603050405020304" pitchFamily="18" charset="0"/>
              </a:rPr>
              <a:t>State</a:t>
            </a:r>
            <a:r>
              <a:rPr lang="en-IN" sz="1800" baseline="0" dirty="0">
                <a:solidFill>
                  <a:schemeClr val="accent3">
                    <a:lumMod val="50000"/>
                  </a:schemeClr>
                </a:solidFill>
                <a:latin typeface="Times New Roman" panose="02020603050405020304" pitchFamily="18" charset="0"/>
                <a:cs typeface="Times New Roman" panose="02020603050405020304" pitchFamily="18" charset="0"/>
              </a:rPr>
              <a:t> Wise And Month Wise Loan Status</a:t>
            </a:r>
            <a:endParaRPr lang="en-IN"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solidFill>
                  <a:schemeClr val="accent3">
                    <a:lumMod val="50000"/>
                  </a:schemeClr>
                </a:solidFill>
                <a:latin typeface="Times New Roman" panose="02020603050405020304" pitchFamily="18" charset="0"/>
                <a:cs typeface="Times New Roman" panose="02020603050405020304" pitchFamily="18" charset="0"/>
              </a:rPr>
              <a:t>Home</a:t>
            </a:r>
            <a:r>
              <a:rPr lang="en-IN" sz="1800" baseline="0" dirty="0">
                <a:solidFill>
                  <a:schemeClr val="accent3">
                    <a:lumMod val="50000"/>
                  </a:schemeClr>
                </a:solidFill>
                <a:latin typeface="Times New Roman" panose="02020603050405020304" pitchFamily="18" charset="0"/>
                <a:cs typeface="Times New Roman" panose="02020603050405020304" pitchFamily="18" charset="0"/>
              </a:rPr>
              <a:t> Ownership Vs Last Pay</a:t>
            </a:r>
          </a:p>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Term Wise Sum Of Installments </a:t>
            </a:r>
          </a:p>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Top</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10 Funded Amount Investors</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solidFill>
                  <a:schemeClr val="accent3">
                    <a:lumMod val="50000"/>
                  </a:schemeClr>
                </a:solidFill>
                <a:latin typeface="Times New Roman" panose="02020603050405020304" pitchFamily="18" charset="0"/>
                <a:cs typeface="Times New Roman" panose="02020603050405020304" pitchFamily="18" charset="0"/>
              </a:rPr>
              <a:t>Annual</a:t>
            </a:r>
            <a:r>
              <a:rPr lang="en-US" sz="1800" baseline="0" dirty="0">
                <a:solidFill>
                  <a:schemeClr val="accent3">
                    <a:lumMod val="50000"/>
                  </a:schemeClr>
                </a:solidFill>
                <a:latin typeface="Times New Roman" panose="02020603050405020304" pitchFamily="18" charset="0"/>
                <a:cs typeface="Times New Roman" panose="02020603050405020304" pitchFamily="18" charset="0"/>
              </a:rPr>
              <a:t> Income Wise Grade And Title Of Employee</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solidFill>
                  <a:schemeClr val="accent3">
                    <a:lumMod val="50000"/>
                  </a:schemeClr>
                </a:solidFill>
                <a:latin typeface="Times New Roman" panose="02020603050405020304" pitchFamily="18" charset="0"/>
                <a:cs typeface="Times New Roman" panose="02020603050405020304" pitchFamily="18" charset="0"/>
              </a:rPr>
              <a:t>Purpose</a:t>
            </a:r>
            <a:r>
              <a:rPr lang="en-IN" sz="1800" baseline="0" dirty="0">
                <a:solidFill>
                  <a:schemeClr val="accent3">
                    <a:lumMod val="50000"/>
                  </a:schemeClr>
                </a:solidFill>
                <a:latin typeface="Times New Roman" panose="02020603050405020304" pitchFamily="18" charset="0"/>
                <a:cs typeface="Times New Roman" panose="02020603050405020304" pitchFamily="18" charset="0"/>
              </a:rPr>
              <a:t> Wise Sum Of Loan Amount And Count Of Loan Amount </a:t>
            </a:r>
            <a:endParaRPr lang="en-IN"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solidFill>
                  <a:schemeClr val="accent3">
                    <a:lumMod val="50000"/>
                  </a:schemeClr>
                </a:solidFill>
                <a:latin typeface="Times New Roman" panose="02020603050405020304" pitchFamily="18" charset="0"/>
                <a:cs typeface="Times New Roman" panose="02020603050405020304" pitchFamily="18" charset="0"/>
              </a:rPr>
              <a:t>Sum</a:t>
            </a:r>
            <a:r>
              <a:rPr lang="en-IN" sz="1800" baseline="0" dirty="0">
                <a:solidFill>
                  <a:schemeClr val="accent3">
                    <a:lumMod val="50000"/>
                  </a:schemeClr>
                </a:solidFill>
                <a:latin typeface="Times New Roman" panose="02020603050405020304" pitchFamily="18" charset="0"/>
                <a:cs typeface="Times New Roman" panose="02020603050405020304" pitchFamily="18" charset="0"/>
              </a:rPr>
              <a:t> Of Recoveries Wise Of An Open Account </a:t>
            </a:r>
            <a:endParaRPr lang="en-IN" sz="18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baseline="0" dirty="0">
              <a:solidFill>
                <a:schemeClr val="accent3">
                  <a:lumMod val="50000"/>
                </a:schemeClr>
              </a:solidFill>
              <a:latin typeface="Times New Roman" panose="02020603050405020304" pitchFamily="18" charset="0"/>
              <a:cs typeface="Times New Roman" panose="02020603050405020304" pitchFamily="18" charset="0"/>
            </a:endParaRPr>
          </a:p>
          <a:p>
            <a:endParaRPr lang="en-IN" sz="1800"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800" baseline="0"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3B64E1C-337B-1A39-C594-6DB917485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991" y="1400128"/>
            <a:ext cx="3787013" cy="3291260"/>
          </a:xfrm>
          <a:prstGeom prst="rect">
            <a:avLst/>
          </a:prstGeom>
        </p:spPr>
      </p:pic>
    </p:spTree>
    <p:extLst>
      <p:ext uri="{BB962C8B-B14F-4D97-AF65-F5344CB8AC3E}">
        <p14:creationId xmlns:p14="http://schemas.microsoft.com/office/powerpoint/2010/main" val="82587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F4C63-3822-3AF9-323F-3DCA79F948B7}"/>
              </a:ext>
            </a:extLst>
          </p:cNvPr>
          <p:cNvSpPr txBox="1"/>
          <p:nvPr/>
        </p:nvSpPr>
        <p:spPr>
          <a:xfrm>
            <a:off x="3717758" y="56147"/>
            <a:ext cx="4756484" cy="369332"/>
          </a:xfrm>
          <a:prstGeom prst="rect">
            <a:avLst/>
          </a:prstGeom>
          <a:noFill/>
        </p:spPr>
        <p:txBody>
          <a:bodyPr wrap="square" rtlCol="0">
            <a:spAutoFit/>
          </a:bodyPr>
          <a:lstStyle/>
          <a:p>
            <a:pPr algn="ctr"/>
            <a:r>
              <a:rPr lang="en-US" b="1" dirty="0">
                <a:solidFill>
                  <a:schemeClr val="accent3">
                    <a:lumMod val="50000"/>
                  </a:schemeClr>
                </a:solidFill>
                <a:latin typeface="Times New Roman" panose="02020603050405020304" pitchFamily="18" charset="0"/>
                <a:cs typeface="Times New Roman" panose="02020603050405020304" pitchFamily="18" charset="0"/>
              </a:rPr>
              <a:t>BANK ANALYTICS EXCEL DASHBOARD </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A2231A-BEE6-DA61-9138-7A1B4748F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 y="593558"/>
            <a:ext cx="12087344" cy="6208295"/>
          </a:xfrm>
          <a:prstGeom prst="rect">
            <a:avLst/>
          </a:prstGeom>
        </p:spPr>
      </p:pic>
    </p:spTree>
    <p:extLst>
      <p:ext uri="{BB962C8B-B14F-4D97-AF65-F5344CB8AC3E}">
        <p14:creationId xmlns:p14="http://schemas.microsoft.com/office/powerpoint/2010/main" val="374381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FC80A-4271-8709-88E5-2BFCB6D3C1B0}"/>
              </a:ext>
            </a:extLst>
          </p:cNvPr>
          <p:cNvSpPr txBox="1"/>
          <p:nvPr/>
        </p:nvSpPr>
        <p:spPr>
          <a:xfrm>
            <a:off x="3717758" y="56147"/>
            <a:ext cx="5225716" cy="369332"/>
          </a:xfrm>
          <a:prstGeom prst="rect">
            <a:avLst/>
          </a:prstGeom>
          <a:noFill/>
        </p:spPr>
        <p:txBody>
          <a:bodyPr wrap="square" rtlCol="0">
            <a:spAutoFit/>
          </a:bodyPr>
          <a:lstStyle/>
          <a:p>
            <a:pPr algn="ctr"/>
            <a:r>
              <a:rPr lang="en-US" b="1" dirty="0">
                <a:solidFill>
                  <a:schemeClr val="accent3">
                    <a:lumMod val="50000"/>
                  </a:schemeClr>
                </a:solidFill>
                <a:latin typeface="Times New Roman" panose="02020603050405020304" pitchFamily="18" charset="0"/>
                <a:cs typeface="Times New Roman" panose="02020603050405020304" pitchFamily="18" charset="0"/>
              </a:rPr>
              <a:t>BANK ANALYTICS POWER BI BIDASHBOARD </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51CDF8-A5FC-68E4-750A-F3F4DA72B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8" y="616680"/>
            <a:ext cx="12071684" cy="6185174"/>
          </a:xfrm>
          <a:prstGeom prst="rect">
            <a:avLst/>
          </a:prstGeom>
        </p:spPr>
      </p:pic>
    </p:spTree>
    <p:extLst>
      <p:ext uri="{BB962C8B-B14F-4D97-AF65-F5344CB8AC3E}">
        <p14:creationId xmlns:p14="http://schemas.microsoft.com/office/powerpoint/2010/main" val="28175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65827-673B-140C-48DE-01028940B3DF}"/>
              </a:ext>
            </a:extLst>
          </p:cNvPr>
          <p:cNvSpPr txBox="1"/>
          <p:nvPr/>
        </p:nvSpPr>
        <p:spPr>
          <a:xfrm>
            <a:off x="3717758" y="56147"/>
            <a:ext cx="5225716" cy="369332"/>
          </a:xfrm>
          <a:prstGeom prst="rect">
            <a:avLst/>
          </a:prstGeom>
          <a:noFill/>
        </p:spPr>
        <p:txBody>
          <a:bodyPr wrap="square" rtlCol="0">
            <a:spAutoFit/>
          </a:bodyPr>
          <a:lstStyle/>
          <a:p>
            <a:pPr algn="ctr"/>
            <a:r>
              <a:rPr lang="en-US" b="1" dirty="0">
                <a:solidFill>
                  <a:schemeClr val="accent3">
                    <a:lumMod val="50000"/>
                  </a:schemeClr>
                </a:solidFill>
                <a:latin typeface="Times New Roman" panose="02020603050405020304" pitchFamily="18" charset="0"/>
                <a:cs typeface="Times New Roman" panose="02020603050405020304" pitchFamily="18" charset="0"/>
              </a:rPr>
              <a:t>BANK ANALYTICS TABLEAU DASHBOARD </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2F6E37-75D4-7571-2EB6-E7E92BB8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627260"/>
            <a:ext cx="12192000" cy="6172439"/>
          </a:xfrm>
          <a:prstGeom prst="rect">
            <a:avLst/>
          </a:prstGeom>
        </p:spPr>
      </p:pic>
    </p:spTree>
    <p:extLst>
      <p:ext uri="{BB962C8B-B14F-4D97-AF65-F5344CB8AC3E}">
        <p14:creationId xmlns:p14="http://schemas.microsoft.com/office/powerpoint/2010/main" val="3127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BB078-95C1-EF4A-4CE9-7F1FABA61316}"/>
              </a:ext>
            </a:extLst>
          </p:cNvPr>
          <p:cNvSpPr txBox="1"/>
          <p:nvPr/>
        </p:nvSpPr>
        <p:spPr>
          <a:xfrm>
            <a:off x="4195011" y="56147"/>
            <a:ext cx="3914273" cy="369332"/>
          </a:xfrm>
          <a:prstGeom prst="rect">
            <a:avLst/>
          </a:prstGeom>
          <a:noFill/>
        </p:spPr>
        <p:txBody>
          <a:bodyPr wrap="square" rtlCol="0">
            <a:spAutoFit/>
          </a:bodyPr>
          <a:lstStyle/>
          <a:p>
            <a:pPr algn="ctr"/>
            <a:r>
              <a:rPr lang="en-US" b="1" dirty="0">
                <a:solidFill>
                  <a:schemeClr val="accent3">
                    <a:lumMod val="50000"/>
                  </a:schemeClr>
                </a:solidFill>
                <a:latin typeface="Times New Roman" panose="02020603050405020304" pitchFamily="18" charset="0"/>
                <a:cs typeface="Times New Roman" panose="02020603050405020304" pitchFamily="18" charset="0"/>
              </a:rPr>
              <a:t>SQL COMMANDS</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1CAE4-4E48-62E2-A640-531786580DFF}"/>
              </a:ext>
            </a:extLst>
          </p:cNvPr>
          <p:cNvPicPr>
            <a:picLocks noChangeAspect="1"/>
          </p:cNvPicPr>
          <p:nvPr/>
        </p:nvPicPr>
        <p:blipFill>
          <a:blip r:embed="rId2">
            <a:extLst>
              <a:ext uri="{28A0092B-C50C-407E-A947-70E740481C1C}">
                <a14:useLocalDpi xmlns:a14="http://schemas.microsoft.com/office/drawing/2010/main" val="0"/>
              </a:ext>
            </a:extLst>
          </a:blip>
          <a:srcRect r="32914"/>
          <a:stretch/>
        </p:blipFill>
        <p:spPr>
          <a:xfrm>
            <a:off x="468906" y="3596955"/>
            <a:ext cx="5241014" cy="3088325"/>
          </a:xfrm>
          <a:prstGeom prst="rect">
            <a:avLst/>
          </a:prstGeom>
        </p:spPr>
      </p:pic>
      <p:pic>
        <p:nvPicPr>
          <p:cNvPr id="6" name="Picture 5">
            <a:extLst>
              <a:ext uri="{FF2B5EF4-FFF2-40B4-BE49-F238E27FC236}">
                <a16:creationId xmlns:a16="http://schemas.microsoft.com/office/drawing/2014/main" id="{33340953-470C-F26C-91BA-89DDDF4A96CE}"/>
              </a:ext>
            </a:extLst>
          </p:cNvPr>
          <p:cNvPicPr>
            <a:picLocks noChangeAspect="1"/>
          </p:cNvPicPr>
          <p:nvPr/>
        </p:nvPicPr>
        <p:blipFill>
          <a:blip r:embed="rId3">
            <a:extLst>
              <a:ext uri="{28A0092B-C50C-407E-A947-70E740481C1C}">
                <a14:useLocalDpi xmlns:a14="http://schemas.microsoft.com/office/drawing/2010/main" val="0"/>
              </a:ext>
            </a:extLst>
          </a:blip>
          <a:srcRect r="42500" b="122"/>
          <a:stretch/>
        </p:blipFill>
        <p:spPr>
          <a:xfrm>
            <a:off x="6070197" y="3596955"/>
            <a:ext cx="5652896" cy="3088325"/>
          </a:xfrm>
          <a:prstGeom prst="rect">
            <a:avLst/>
          </a:prstGeom>
        </p:spPr>
      </p:pic>
      <p:pic>
        <p:nvPicPr>
          <p:cNvPr id="12" name="Picture 11">
            <a:extLst>
              <a:ext uri="{FF2B5EF4-FFF2-40B4-BE49-F238E27FC236}">
                <a16:creationId xmlns:a16="http://schemas.microsoft.com/office/drawing/2014/main" id="{E1468549-B25B-9EC7-6281-A24BD42A403F}"/>
              </a:ext>
            </a:extLst>
          </p:cNvPr>
          <p:cNvPicPr>
            <a:picLocks noChangeAspect="1"/>
          </p:cNvPicPr>
          <p:nvPr/>
        </p:nvPicPr>
        <p:blipFill>
          <a:blip r:embed="rId4">
            <a:extLst>
              <a:ext uri="{28A0092B-C50C-407E-A947-70E740481C1C}">
                <a14:useLocalDpi xmlns:a14="http://schemas.microsoft.com/office/drawing/2010/main" val="0"/>
              </a:ext>
            </a:extLst>
          </a:blip>
          <a:srcRect r="32588"/>
          <a:stretch/>
        </p:blipFill>
        <p:spPr>
          <a:xfrm>
            <a:off x="6096000" y="557214"/>
            <a:ext cx="5652896" cy="2871786"/>
          </a:xfrm>
          <a:prstGeom prst="rect">
            <a:avLst/>
          </a:prstGeom>
        </p:spPr>
      </p:pic>
      <p:pic>
        <p:nvPicPr>
          <p:cNvPr id="14" name="Picture 13">
            <a:extLst>
              <a:ext uri="{FF2B5EF4-FFF2-40B4-BE49-F238E27FC236}">
                <a16:creationId xmlns:a16="http://schemas.microsoft.com/office/drawing/2014/main" id="{E374D17B-4B4C-618C-3905-EAF3FA270D7F}"/>
              </a:ext>
            </a:extLst>
          </p:cNvPr>
          <p:cNvPicPr>
            <a:picLocks noChangeAspect="1"/>
          </p:cNvPicPr>
          <p:nvPr/>
        </p:nvPicPr>
        <p:blipFill>
          <a:blip r:embed="rId5">
            <a:extLst>
              <a:ext uri="{28A0092B-C50C-407E-A947-70E740481C1C}">
                <a14:useLocalDpi xmlns:a14="http://schemas.microsoft.com/office/drawing/2010/main" val="0"/>
              </a:ext>
            </a:extLst>
          </a:blip>
          <a:srcRect r="30658"/>
          <a:stretch/>
        </p:blipFill>
        <p:spPr>
          <a:xfrm>
            <a:off x="468906" y="557213"/>
            <a:ext cx="5241014" cy="2922841"/>
          </a:xfrm>
          <a:prstGeom prst="rect">
            <a:avLst/>
          </a:prstGeom>
        </p:spPr>
      </p:pic>
    </p:spTree>
    <p:extLst>
      <p:ext uri="{BB962C8B-B14F-4D97-AF65-F5344CB8AC3E}">
        <p14:creationId xmlns:p14="http://schemas.microsoft.com/office/powerpoint/2010/main" val="210095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B8658C-BB07-5F20-A994-EAC90AE4E8A7}"/>
              </a:ext>
            </a:extLst>
          </p:cNvPr>
          <p:cNvPicPr>
            <a:picLocks noChangeAspect="1"/>
          </p:cNvPicPr>
          <p:nvPr/>
        </p:nvPicPr>
        <p:blipFill>
          <a:blip r:embed="rId2">
            <a:extLst>
              <a:ext uri="{28A0092B-C50C-407E-A947-70E740481C1C}">
                <a14:useLocalDpi xmlns:a14="http://schemas.microsoft.com/office/drawing/2010/main" val="0"/>
              </a:ext>
            </a:extLst>
          </a:blip>
          <a:srcRect r="6456"/>
          <a:stretch/>
        </p:blipFill>
        <p:spPr>
          <a:xfrm>
            <a:off x="230646" y="774213"/>
            <a:ext cx="11770854" cy="5857875"/>
          </a:xfrm>
          <a:prstGeom prst="rect">
            <a:avLst/>
          </a:prstGeom>
        </p:spPr>
      </p:pic>
      <p:sp>
        <p:nvSpPr>
          <p:cNvPr id="2" name="TextBox 1">
            <a:extLst>
              <a:ext uri="{FF2B5EF4-FFF2-40B4-BE49-F238E27FC236}">
                <a16:creationId xmlns:a16="http://schemas.microsoft.com/office/drawing/2014/main" id="{F06599E3-B500-C1FB-2749-FE2DE9921BF4}"/>
              </a:ext>
            </a:extLst>
          </p:cNvPr>
          <p:cNvSpPr txBox="1"/>
          <p:nvPr/>
        </p:nvSpPr>
        <p:spPr>
          <a:xfrm>
            <a:off x="4195011" y="56147"/>
            <a:ext cx="3914273" cy="369332"/>
          </a:xfrm>
          <a:prstGeom prst="rect">
            <a:avLst/>
          </a:prstGeom>
          <a:noFill/>
        </p:spPr>
        <p:txBody>
          <a:bodyPr wrap="square" rtlCol="0">
            <a:spAutoFit/>
          </a:bodyPr>
          <a:lstStyle/>
          <a:p>
            <a:pPr algn="ctr"/>
            <a:r>
              <a:rPr lang="en-US" b="1" dirty="0">
                <a:solidFill>
                  <a:schemeClr val="accent3">
                    <a:lumMod val="50000"/>
                  </a:schemeClr>
                </a:solidFill>
                <a:latin typeface="Times New Roman" panose="02020603050405020304" pitchFamily="18" charset="0"/>
                <a:cs typeface="Times New Roman" panose="02020603050405020304" pitchFamily="18" charset="0"/>
              </a:rPr>
              <a:t>SQL COMMANDS</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3140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552</TotalTime>
  <Words>383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Gill Sans MT</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Mirza Shaikshavali Baig</dc:creator>
  <cp:lastModifiedBy>DIVIL VAN</cp:lastModifiedBy>
  <cp:revision>25</cp:revision>
  <dcterms:created xsi:type="dcterms:W3CDTF">2024-09-21T15:58:15Z</dcterms:created>
  <dcterms:modified xsi:type="dcterms:W3CDTF">2024-09-23T09:22:03Z</dcterms:modified>
</cp:coreProperties>
</file>