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77" r:id="rId6"/>
    <p:sldId id="278" r:id="rId7"/>
    <p:sldId id="286" r:id="rId8"/>
    <p:sldId id="289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00" r:id="rId19"/>
    <p:sldId id="297" r:id="rId20"/>
    <p:sldId id="298" r:id="rId21"/>
    <p:sldId id="284" r:id="rId22"/>
    <p:sldId id="30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ENTITY RELATIONSHIP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2"/>
            <a:ext cx="7501650" cy="774173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Database Management			-Prof. Manish Khare	</a:t>
            </a:r>
          </a:p>
          <a:p>
            <a:r>
              <a:rPr lang="en-US" dirty="0">
                <a:solidFill>
                  <a:srgbClr val="FFFFFF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TA’s – Samiksha , Arjun, Naisargi, Ishant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Composite Attribute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An attribute that is composed of several other attributes is known as a composite attribute.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An oval showcases the composite attribute, and the composite attribute oval is further connected with other ovals.</a:t>
            </a:r>
          </a:p>
          <a:p>
            <a:endParaRPr lang="en-US" dirty="0"/>
          </a:p>
        </p:txBody>
      </p:sp>
      <p:pic>
        <p:nvPicPr>
          <p:cNvPr id="10242" name="Picture 2" descr="ERDiagramsInDBMS_7">
            <a:extLst>
              <a:ext uri="{FF2B5EF4-FFF2-40B4-BE49-F238E27FC236}">
                <a16:creationId xmlns:a16="http://schemas.microsoft.com/office/drawing/2014/main" id="{918927FE-378E-D88D-2E84-363E1416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239" y="4297680"/>
            <a:ext cx="71818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8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  <a:ea typeface="MingLiU-ExtB" panose="02020500000000000000" pitchFamily="18" charset="-120"/>
              </a:rPr>
              <a:t>Multivalued Attribute</a:t>
            </a:r>
            <a:endParaRPr lang="en-US" dirty="0">
              <a:latin typeface="+mn-lt"/>
              <a:ea typeface="MingLiU-ExtB" panose="02020500000000000000" pitchFamily="18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Some attributes can possess over one value, those attributes are called multivalued attributes.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The double oval shape is used to represent a multivalued attribute.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ERDiagramsInDBMS_8">
            <a:extLst>
              <a:ext uri="{FF2B5EF4-FFF2-40B4-BE49-F238E27FC236}">
                <a16:creationId xmlns:a16="http://schemas.microsoft.com/office/drawing/2014/main" id="{09F587F0-8D3B-8795-15FC-70FF3621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32" y="3985629"/>
            <a:ext cx="73914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6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Derived Attribute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An attribute that can be derived from other attributes of the entity is known as a derived attribute.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In the ER diagram, the dashed oval represents the derived attribute.</a:t>
            </a:r>
          </a:p>
          <a:p>
            <a:endParaRPr lang="en-US" dirty="0"/>
          </a:p>
        </p:txBody>
      </p:sp>
      <p:pic>
        <p:nvPicPr>
          <p:cNvPr id="12290" name="Picture 2" descr="ERDiagramsInDBMS_9.">
            <a:extLst>
              <a:ext uri="{FF2B5EF4-FFF2-40B4-BE49-F238E27FC236}">
                <a16:creationId xmlns:a16="http://schemas.microsoft.com/office/drawing/2014/main" id="{7D8EC5FF-AB7F-0C0F-CD22-AE83E077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48" y="3747135"/>
            <a:ext cx="751522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9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Relationship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The diamond shape showcases a relationship in the ER diagram.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It depicts the relationship between two entities.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In the example below, both the student and the course are entities, and study is the relationship between them. </a:t>
            </a:r>
          </a:p>
          <a:p>
            <a:endParaRPr lang="en-US" dirty="0"/>
          </a:p>
        </p:txBody>
      </p:sp>
      <p:pic>
        <p:nvPicPr>
          <p:cNvPr id="13314" name="Picture 2" descr="ERDiagramsInDBMS_10.">
            <a:extLst>
              <a:ext uri="{FF2B5EF4-FFF2-40B4-BE49-F238E27FC236}">
                <a16:creationId xmlns:a16="http://schemas.microsoft.com/office/drawing/2014/main" id="{443BC03F-8DA9-38E3-F196-002624D7D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4224528"/>
            <a:ext cx="70008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One-to-One Relationship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When a single element of an entity is associated with a single element of another entity, it is called a one-to-one relationship.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For example, a student has only one identification card and an identification card is given to one person.</a:t>
            </a:r>
          </a:p>
          <a:p>
            <a:endParaRPr lang="en-US" dirty="0"/>
          </a:p>
        </p:txBody>
      </p:sp>
      <p:pic>
        <p:nvPicPr>
          <p:cNvPr id="14338" name="Picture 2" descr="ERDiagramsInDBMS_11">
            <a:extLst>
              <a:ext uri="{FF2B5EF4-FFF2-40B4-BE49-F238E27FC236}">
                <a16:creationId xmlns:a16="http://schemas.microsoft.com/office/drawing/2014/main" id="{0D94CD7D-9919-3BBD-AE98-0EB13F268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73" y="4297680"/>
            <a:ext cx="73342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98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One-to-Many Relationship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369976"/>
            <a:ext cx="9720073" cy="402336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When a single element of an entity is associated with more than one element of another entity, it is called a one-to-many relationship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For example, a customer can place many orders, but an order cannot be placed by many customers.</a:t>
            </a:r>
          </a:p>
          <a:p>
            <a:endParaRPr lang="en-US" dirty="0"/>
          </a:p>
        </p:txBody>
      </p:sp>
      <p:pic>
        <p:nvPicPr>
          <p:cNvPr id="15362" name="Picture 2" descr="ERDiagramsInDBMS_12">
            <a:extLst>
              <a:ext uri="{FF2B5EF4-FFF2-40B4-BE49-F238E27FC236}">
                <a16:creationId xmlns:a16="http://schemas.microsoft.com/office/drawing/2014/main" id="{B86BA84C-9B70-B5E6-3565-5939142A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263701"/>
            <a:ext cx="7143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42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Many-to-One Relationship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When more than one element of an entity is related to a single element of another entity, then it is called a many-to-one relationship.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For example, students have to opt for a single course, but a course can have many students.</a:t>
            </a:r>
          </a:p>
          <a:p>
            <a:endParaRPr lang="en-US" dirty="0"/>
          </a:p>
        </p:txBody>
      </p:sp>
      <p:pic>
        <p:nvPicPr>
          <p:cNvPr id="16386" name="Picture 2" descr="ERDiagramsInDBMS_13">
            <a:extLst>
              <a:ext uri="{FF2B5EF4-FFF2-40B4-BE49-F238E27FC236}">
                <a16:creationId xmlns:a16="http://schemas.microsoft.com/office/drawing/2014/main" id="{48506AE9-8685-1C44-D25C-896F9E35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176" y="3839840"/>
            <a:ext cx="68103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7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Many-to-Many Relationship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When more than one element of an entity is associated with more than one element of another entity, this is called a many-to-many relationship.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For example, you can assign an employee to many projects and a project can have many employees.</a:t>
            </a:r>
          </a:p>
          <a:p>
            <a:endParaRPr lang="en-US" dirty="0"/>
          </a:p>
        </p:txBody>
      </p:sp>
      <p:pic>
        <p:nvPicPr>
          <p:cNvPr id="17410" name="Picture 2" descr="ERDiagramsInDBMS_14">
            <a:extLst>
              <a:ext uri="{FF2B5EF4-FFF2-40B4-BE49-F238E27FC236}">
                <a16:creationId xmlns:a16="http://schemas.microsoft.com/office/drawing/2014/main" id="{56346AF4-AB26-9ED6-9FE4-FB5E029D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16" y="4053666"/>
            <a:ext cx="71056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3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RDiagramsInDBMS_1">
            <a:extLst>
              <a:ext uri="{FF2B5EF4-FFF2-40B4-BE49-F238E27FC236}">
                <a16:creationId xmlns:a16="http://schemas.microsoft.com/office/drawing/2014/main" id="{7088B0A3-4496-7596-0299-F7A688441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14" y="1660654"/>
            <a:ext cx="8401772" cy="46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0E436D-0554-BCB0-4500-EEFEB205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>
                <a:latin typeface="+mn-lt"/>
              </a:rPr>
              <a:t>Student enrolled in course </a:t>
            </a:r>
          </a:p>
        </p:txBody>
      </p:sp>
    </p:spTree>
    <p:extLst>
      <p:ext uri="{BB962C8B-B14F-4D97-AF65-F5344CB8AC3E}">
        <p14:creationId xmlns:p14="http://schemas.microsoft.com/office/powerpoint/2010/main" val="17527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B396-2E4D-7993-BEF0-9A9EE469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195761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9275"/>
            <a:ext cx="9720072" cy="149961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222222"/>
                </a:solidFill>
                <a:effectLst/>
                <a:latin typeface="+mn-lt"/>
                <a:ea typeface="Cascadia Mono" panose="020B0609020000020004" pitchFamily="49" charset="0"/>
                <a:cs typeface="Cascadia Mono" panose="020B0609020000020004" pitchFamily="49" charset="0"/>
              </a:rPr>
              <a:t>Entity  Relationship  Model : </a:t>
            </a:r>
            <a:endParaRPr lang="en-US" sz="3600" b="0" dirty="0">
              <a:solidFill>
                <a:srgbClr val="222222"/>
              </a:solidFill>
              <a:effectLst/>
              <a:latin typeface="+mn-lt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7C393-9970-6C74-33D2-43D8DE49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ea typeface="Cascadia Mono" panose="020B0609020000020004" pitchFamily="49" charset="0"/>
                <a:cs typeface="Cascadia Mono" panose="020B0609020000020004" pitchFamily="49" charset="0"/>
              </a:rPr>
              <a:t>Entity  Relationship  Model  (ER)  data  model  is  based  on  a  perception  of  a  real  world  that  consists  of  a  set  of  basic  objects  called  entities  and  of  relationships  among  these objects. 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ea typeface="Cascadia Mono" panose="020B0609020000020004" pitchFamily="49" charset="0"/>
                <a:cs typeface="Cascadia Mono" panose="020B0609020000020004" pitchFamily="49" charset="0"/>
              </a:rPr>
              <a:t>It  was  developed  to  facilitate  database  design  by  allowing  the  specification  of  an  enterprise scheme, which  represents  the  overall  logical  structure  of  a  database.</a:t>
            </a:r>
          </a:p>
          <a:p>
            <a:endParaRPr lang="en-US" sz="2000" dirty="0"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A95A-16F0-8E0E-ADAC-15512E71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22222"/>
                </a:solidFill>
                <a:effectLst/>
                <a:latin typeface="+mn-lt"/>
                <a:ea typeface="Cascadia Mono" panose="020B0609020000020004" pitchFamily="49" charset="0"/>
                <a:cs typeface="Cascadia Mono" panose="020B0609020000020004" pitchFamily="49" charset="0"/>
              </a:rPr>
              <a:t> Basic  Concepts :</a:t>
            </a:r>
            <a:endParaRPr lang="en-US" sz="3600" dirty="0">
              <a:latin typeface="+mn-lt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4181-6580-B508-844D-7695A2FD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2" y="2084832"/>
            <a:ext cx="9969760" cy="4224528"/>
          </a:xfrm>
        </p:spPr>
        <p:txBody>
          <a:bodyPr>
            <a:noAutofit/>
          </a:bodyPr>
          <a:lstStyle/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</a:rPr>
              <a:t>There  are  three  basic  notations  that  the  E-R  data  model  involves – entity  sets, attributes  and  relationship  sets.</a:t>
            </a:r>
          </a:p>
          <a:p>
            <a:pPr algn="l"/>
            <a:r>
              <a:rPr lang="en-US" sz="2000" b="0" i="1" dirty="0">
                <a:solidFill>
                  <a:srgbClr val="222222"/>
                </a:solidFill>
                <a:effectLst/>
              </a:rPr>
              <a:t>Entity Relationship (ER) modeling : 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is a design tool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is a graphical representation of the database system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provides a high-level conceptual data model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supports the user’s perception of the data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is DBMS and hardware independent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had many variants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is composed of entities, attributes, and relationships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372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62E8-A53B-EF96-AAD3-90B7E74D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72C37"/>
                </a:solidFill>
                <a:effectLst/>
                <a:latin typeface="+mn-lt"/>
                <a:ea typeface="Cascadia Mono" panose="020B0609020000020004" pitchFamily="49" charset="0"/>
                <a:cs typeface="Cascadia Mono" panose="020B0609020000020004" pitchFamily="49" charset="0"/>
              </a:rPr>
              <a:t>Symbols Used in ER Diagrams</a:t>
            </a:r>
            <a:endParaRPr lang="en-US" sz="3600" dirty="0">
              <a:latin typeface="+mn-lt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31-9077-9716-DDDB-4D478AB9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335024"/>
            <a:ext cx="9720073" cy="4023360"/>
          </a:xfrm>
        </p:spPr>
        <p:txBody>
          <a:bodyPr/>
          <a:lstStyle/>
          <a:p>
            <a:pPr algn="l"/>
            <a:endParaRPr lang="en-US" b="0" i="0" dirty="0">
              <a:solidFill>
                <a:srgbClr val="272C37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Rectangles: This Entity Relationship Diagram symbol represents entity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Ellipses: This symbol represents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Diamonds: This symbol represents relationship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Lines: It links attributes to entity types and entity types with other relationship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Primary key: Here, it underlines the attributes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Double Ellipses: Represents multi-valued attributes</a:t>
            </a:r>
          </a:p>
          <a:p>
            <a:endParaRPr lang="en-US" dirty="0"/>
          </a:p>
        </p:txBody>
      </p:sp>
      <p:pic>
        <p:nvPicPr>
          <p:cNvPr id="5122" name="Picture 2" descr="ERDiagramsInDBMS_2">
            <a:extLst>
              <a:ext uri="{FF2B5EF4-FFF2-40B4-BE49-F238E27FC236}">
                <a16:creationId xmlns:a16="http://schemas.microsoft.com/office/drawing/2014/main" id="{B814091B-BE32-CB53-E327-BB67DDC5A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0" y="4259146"/>
            <a:ext cx="5013454" cy="21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9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62E8-A53B-EF96-AAD3-90B7E74D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  <a:ea typeface="Cascadia Mono" panose="020B0609020000020004" pitchFamily="49" charset="0"/>
                <a:cs typeface="Cascadia Mono" panose="020B0609020000020004" pitchFamily="49" charset="0"/>
              </a:rPr>
              <a:t>Components of ER Diagram</a:t>
            </a:r>
            <a:endParaRPr lang="en-US" dirty="0">
              <a:latin typeface="+mn-lt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31-9077-9716-DDDB-4D478AB9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You base an ER Diagram on three basic concepts: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Entities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Weak Entity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Attributes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Key Attribute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Composite Attribute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Multivalued Attribute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Derived Attribute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One-to-One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One-to-Many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Many-to-One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</a:rPr>
              <a:t>Many-to-Many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2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62E8-A53B-EF96-AAD3-90B7E74D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  <a:ea typeface="Cascadia Mono" panose="020B0609020000020004" pitchFamily="49" charset="0"/>
                <a:cs typeface="Cascadia Mono" panose="020B0609020000020004" pitchFamily="49" charset="0"/>
              </a:rPr>
              <a:t>Entities</a:t>
            </a:r>
            <a:endParaRPr lang="en-US" dirty="0">
              <a:latin typeface="+mn-lt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31-9077-9716-DDDB-4D478AB9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65919"/>
            <a:ext cx="9720073" cy="402336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An entity can be either a living or non-living component.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It showcases an entity as a rectangle in an ER diagram.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For example, in a student study course, both the student and the course are entities.</a:t>
            </a:r>
          </a:p>
          <a:p>
            <a:endParaRPr lang="en-US" dirty="0"/>
          </a:p>
        </p:txBody>
      </p:sp>
      <p:pic>
        <p:nvPicPr>
          <p:cNvPr id="6146" name="Picture 2" descr="ERDiagramsInDBMS_3.">
            <a:extLst>
              <a:ext uri="{FF2B5EF4-FFF2-40B4-BE49-F238E27FC236}">
                <a16:creationId xmlns:a16="http://schemas.microsoft.com/office/drawing/2014/main" id="{24F8BBDB-9A4E-BD68-7806-CCD1526A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63" y="4183810"/>
            <a:ext cx="602932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57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62E8-A53B-EF96-AAD3-90B7E74D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Weak Entity</a:t>
            </a:r>
            <a:endParaRPr lang="en-US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0E31-9077-9716-DDDB-4D478AB9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An entity that makes reliance over another entity is called a weak entity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You showcase the weak entity as a double rectangle in ER Diagram.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In the example below, school is a strong entity because it has a primary key attribute - school number. Unlike school, the classroom is a weak entity because it does not have any primary key and the room number here acts only as a discriminator.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170" name="Picture 2" descr="ERDiagramsInDBMS_4">
            <a:extLst>
              <a:ext uri="{FF2B5EF4-FFF2-40B4-BE49-F238E27FC236}">
                <a16:creationId xmlns:a16="http://schemas.microsoft.com/office/drawing/2014/main" id="{5722EA78-51B7-BC96-3EA8-00F44B1AA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25" y="4390986"/>
            <a:ext cx="8648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2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Attribute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An attribute exhibits the properties of an entity. 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You can illustrate an attribute with an oval shape in an ER diagram.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194" name="Picture 2" descr="ERDiagramsInDBMS_5">
            <a:extLst>
              <a:ext uri="{FF2B5EF4-FFF2-40B4-BE49-F238E27FC236}">
                <a16:creationId xmlns:a16="http://schemas.microsoft.com/office/drawing/2014/main" id="{1D34D46A-CE05-AB3C-6E5B-EDA00860B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225" y="3678788"/>
            <a:ext cx="73628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22-924C-FEA6-1C48-DF00655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C37"/>
                </a:solidFill>
                <a:effectLst/>
                <a:latin typeface="+mn-lt"/>
              </a:rPr>
              <a:t>Key Attribute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01D7-141A-A7D0-2B15-33675390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Key attribute uniquely identifies an entity from an entity set.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It underlines the text of a key attribute.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</a:rPr>
              <a:t>For example: For a student entity, the roll number can uniquely identify a student from a set of students.</a:t>
            </a:r>
          </a:p>
          <a:p>
            <a:endParaRPr lang="en-US" dirty="0"/>
          </a:p>
        </p:txBody>
      </p:sp>
      <p:pic>
        <p:nvPicPr>
          <p:cNvPr id="9218" name="Picture 2" descr="ERDiagramsInDBMS_6">
            <a:extLst>
              <a:ext uri="{FF2B5EF4-FFF2-40B4-BE49-F238E27FC236}">
                <a16:creationId xmlns:a16="http://schemas.microsoft.com/office/drawing/2014/main" id="{AC3553B2-D1B6-F020-5C38-C5DB63D3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2" y="4110228"/>
            <a:ext cx="71151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40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38</TotalTime>
  <Words>779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ENTITY RELATIONSHIP MODEL</vt:lpstr>
      <vt:lpstr>Entity  Relationship  Model : </vt:lpstr>
      <vt:lpstr> Basic  Concepts :</vt:lpstr>
      <vt:lpstr>Symbols Used in ER Diagrams</vt:lpstr>
      <vt:lpstr>Components of ER Diagram</vt:lpstr>
      <vt:lpstr>Entities</vt:lpstr>
      <vt:lpstr>Weak Entity</vt:lpstr>
      <vt:lpstr>Attribute</vt:lpstr>
      <vt:lpstr>Key Attribute</vt:lpstr>
      <vt:lpstr>Composite Attribute</vt:lpstr>
      <vt:lpstr>Multivalued Attribute</vt:lpstr>
      <vt:lpstr>Derived Attribute</vt:lpstr>
      <vt:lpstr>Relationship</vt:lpstr>
      <vt:lpstr>One-to-One Relationship</vt:lpstr>
      <vt:lpstr>One-to-Many Relationship</vt:lpstr>
      <vt:lpstr>Many-to-One Relationship</vt:lpstr>
      <vt:lpstr>Many-to-Many Relationship</vt:lpstr>
      <vt:lpstr>Student enrolled in course </vt:lpstr>
      <vt:lpstr>Thank you so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MODEL</dc:title>
  <dc:creator>Vankani Arjun</dc:creator>
  <cp:lastModifiedBy>Vankani Arjun</cp:lastModifiedBy>
  <cp:revision>15</cp:revision>
  <dcterms:created xsi:type="dcterms:W3CDTF">2023-09-12T07:48:21Z</dcterms:created>
  <dcterms:modified xsi:type="dcterms:W3CDTF">2023-09-12T08:27:17Z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