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1522" y="1378039"/>
            <a:ext cx="10572000" cy="1921697"/>
          </a:xfrm>
        </p:spPr>
        <p:txBody>
          <a:bodyPr/>
          <a:lstStyle/>
          <a:p>
            <a:r>
              <a:rPr lang="en-US" dirty="0" smtClean="0"/>
              <a:t>POLYNOMIAL REGRESSION</a:t>
            </a:r>
            <a:endParaRPr lang="en-US" dirty="0"/>
          </a:p>
        </p:txBody>
      </p:sp>
    </p:spTree>
    <p:extLst>
      <p:ext uri="{BB962C8B-B14F-4D97-AF65-F5344CB8AC3E}">
        <p14:creationId xmlns:p14="http://schemas.microsoft.com/office/powerpoint/2010/main" val="652132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640371"/>
            <a:ext cx="10571998" cy="970450"/>
          </a:xfrm>
        </p:spPr>
        <p:txBody>
          <a:bodyPr/>
          <a:lstStyle/>
          <a:p>
            <a:r>
              <a:rPr lang="en-US" u="sng" dirty="0">
                <a:latin typeface="Times New Roman" panose="02020603050405020304" pitchFamily="18" charset="0"/>
                <a:cs typeface="Times New Roman" panose="02020603050405020304" pitchFamily="18" charset="0"/>
              </a:rPr>
              <a:t>Applications of Polynomial Regression:</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r>
              <a:rPr lang="en-US" sz="2800" dirty="0">
                <a:latin typeface="Times New Roman" panose="02020603050405020304" pitchFamily="18" charset="0"/>
                <a:cs typeface="Times New Roman" panose="02020603050405020304" pitchFamily="18" charset="0"/>
              </a:rPr>
              <a:t>It is used to study the isotopes of the sediments.</a:t>
            </a:r>
          </a:p>
          <a:p>
            <a:pPr lvl="0" algn="just"/>
            <a:r>
              <a:rPr lang="en-US" sz="2800" dirty="0">
                <a:latin typeface="Times New Roman" panose="02020603050405020304" pitchFamily="18" charset="0"/>
                <a:cs typeface="Times New Roman" panose="02020603050405020304" pitchFamily="18" charset="0"/>
              </a:rPr>
              <a:t>It is widely applied to predict the spread rate of  COVID-19 and other infectious diseases</a:t>
            </a:r>
          </a:p>
          <a:p>
            <a:pPr lvl="0" algn="just"/>
            <a:r>
              <a:rPr lang="en-US" sz="2800" dirty="0">
                <a:latin typeface="Times New Roman" panose="02020603050405020304" pitchFamily="18" charset="0"/>
                <a:cs typeface="Times New Roman" panose="02020603050405020304" pitchFamily="18" charset="0"/>
              </a:rPr>
              <a:t>It is used to study the rise of different diseases within any population.</a:t>
            </a:r>
          </a:p>
          <a:p>
            <a:pPr lvl="0" algn="just"/>
            <a:r>
              <a:rPr lang="en-US" sz="2800" dirty="0">
                <a:latin typeface="Times New Roman" panose="02020603050405020304" pitchFamily="18" charset="0"/>
                <a:cs typeface="Times New Roman" panose="02020603050405020304" pitchFamily="18" charset="0"/>
              </a:rPr>
              <a:t>It is used to study the generation of any synthesis.</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07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807796"/>
            <a:ext cx="10571998" cy="970450"/>
          </a:xfrm>
        </p:spPr>
        <p:txBody>
          <a:bodyPr/>
          <a:lstStyle/>
          <a:p>
            <a:r>
              <a:rPr lang="en-US" u="sng" dirty="0">
                <a:latin typeface="Times New Roman" panose="02020603050405020304" pitchFamily="18" charset="0"/>
                <a:cs typeface="Times New Roman" panose="02020603050405020304" pitchFamily="18" charset="0"/>
              </a:rPr>
              <a:t>Conclusion:</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Polynomial Regression is used in many organizations when they identify a nonlinear relationship between the independent and dependent variables. It is one of the difficult regression techniques as compared to other regression methods, so having in-depth knowledge about the approach and algorithm will help you to achieve better results.</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45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698" y="3525238"/>
            <a:ext cx="10571998" cy="970450"/>
          </a:xfrm>
        </p:spPr>
        <p:txBody>
          <a:bodyPr/>
          <a:lstStyle/>
          <a:p>
            <a:pPr algn="ctr"/>
            <a:r>
              <a:rPr lang="en-US" dirty="0" smtClean="0">
                <a:latin typeface="Bahnschrift" panose="020B0502040204020203" pitchFamily="34" charset="0"/>
              </a:rPr>
              <a:t>THANK YOU</a:t>
            </a:r>
            <a:endParaRPr lang="en-US" dirty="0">
              <a:latin typeface="Bahnschrift" panose="020B0502040204020203" pitchFamily="34" charset="0"/>
            </a:endParaRPr>
          </a:p>
        </p:txBody>
      </p:sp>
    </p:spTree>
    <p:extLst>
      <p:ext uri="{BB962C8B-B14F-4D97-AF65-F5344CB8AC3E}">
        <p14:creationId xmlns:p14="http://schemas.microsoft.com/office/powerpoint/2010/main" val="48752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8" y="0"/>
            <a:ext cx="10571998" cy="970450"/>
          </a:xfrm>
        </p:spPr>
        <p:txBody>
          <a:bodyPr/>
          <a:lstStyle/>
          <a:p>
            <a:r>
              <a:rPr lang="en-US" u="sng" dirty="0" smtClean="0">
                <a:latin typeface="Times New Roman" panose="02020603050405020304" pitchFamily="18" charset="0"/>
                <a:cs typeface="Times New Roman" panose="02020603050405020304" pitchFamily="18" charset="0"/>
              </a:rPr>
              <a:t>INTRODUCTION</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712" y="2446986"/>
            <a:ext cx="10554574" cy="4971245"/>
          </a:xfrm>
        </p:spPr>
        <p:txBody>
          <a:bodyPr>
            <a:normAutofit/>
          </a:bodyPr>
          <a:lstStyle/>
          <a:p>
            <a:pPr algn="just"/>
            <a:r>
              <a:rPr lang="en-US" sz="2400" dirty="0">
                <a:latin typeface="Times New Roman" panose="02020603050405020304" pitchFamily="18" charset="0"/>
                <a:cs typeface="Times New Roman" panose="02020603050405020304" pitchFamily="18" charset="0"/>
              </a:rPr>
              <a:t>Polynomial regression is a kind of linear regression in which the relationship shared between the dependent and independent variables Y and X is modeled as the nth degree of the polynomial. This is done to look for the best way of drawing a line using data points.</a:t>
            </a:r>
          </a:p>
          <a:p>
            <a:pPr algn="just"/>
            <a:r>
              <a:rPr lang="en-US" sz="2400" dirty="0">
                <a:latin typeface="Times New Roman" panose="02020603050405020304" pitchFamily="18" charset="0"/>
                <a:cs typeface="Times New Roman" panose="02020603050405020304" pitchFamily="18" charset="0"/>
              </a:rPr>
              <a:t>In statistics, polynomial regression is a form of regression analysis in which the relationship between the independent variable x and the dependent variable y is modelled as an nth degree polynomial in x</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Although this model allows for a nonlinear relationship between Y and X, polynomial regression is still considered linear regression since it is linear in the regression coefficients.</a:t>
            </a:r>
          </a:p>
          <a:p>
            <a:pPr algn="just"/>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8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sz="3000" dirty="0">
                <a:latin typeface="Times New Roman" panose="02020603050405020304" pitchFamily="18" charset="0"/>
                <a:cs typeface="Times New Roman" panose="02020603050405020304" pitchFamily="18" charset="0"/>
              </a:rPr>
              <a:t>The equation of the polynomial regression having an nth degree can be written as:</a:t>
            </a:r>
          </a:p>
          <a:p>
            <a:pPr marL="0" indent="0">
              <a:buNone/>
            </a:pPr>
            <a:r>
              <a:rPr lang="en-US" sz="3000" dirty="0">
                <a:latin typeface="Times New Roman" panose="02020603050405020304" pitchFamily="18" charset="0"/>
                <a:cs typeface="Times New Roman" panose="02020603050405020304" pitchFamily="18" charset="0"/>
              </a:rPr>
              <a:t>Y</a:t>
            </a:r>
            <a:r>
              <a:rPr lang="en-US" sz="3000" dirty="0" smtClean="0">
                <a:latin typeface="Times New Roman" panose="02020603050405020304" pitchFamily="18" charset="0"/>
                <a:cs typeface="Times New Roman" panose="02020603050405020304" pitchFamily="18" charset="0"/>
              </a:rPr>
              <a:t>= b</a:t>
            </a:r>
            <a:r>
              <a:rPr lang="en-US" sz="3000" baseline="-25000" dirty="0">
                <a:latin typeface="Times New Roman" panose="02020603050405020304" pitchFamily="18" charset="0"/>
                <a:cs typeface="Times New Roman" panose="02020603050405020304" pitchFamily="18" charset="0"/>
              </a:rPr>
              <a:t>0</a:t>
            </a:r>
            <a:r>
              <a:rPr lang="en-US" sz="3000" dirty="0" smtClean="0">
                <a:latin typeface="Times New Roman" panose="02020603050405020304" pitchFamily="18" charset="0"/>
                <a:cs typeface="Times New Roman" panose="02020603050405020304" pitchFamily="18" charset="0"/>
              </a:rPr>
              <a:t>+b</a:t>
            </a:r>
            <a:r>
              <a:rPr lang="en-US" sz="3000" baseline="-25000" dirty="0" smtClean="0">
                <a:latin typeface="Times New Roman" panose="02020603050405020304" pitchFamily="18" charset="0"/>
                <a:cs typeface="Times New Roman" panose="02020603050405020304" pitchFamily="18" charset="0"/>
              </a:rPr>
              <a:t>1</a:t>
            </a:r>
            <a:r>
              <a:rPr lang="en-US" sz="3000" dirty="0" smtClean="0">
                <a:latin typeface="Times New Roman" panose="02020603050405020304" pitchFamily="18" charset="0"/>
                <a:cs typeface="Times New Roman" panose="02020603050405020304" pitchFamily="18" charset="0"/>
              </a:rPr>
              <a:t>x+ b</a:t>
            </a:r>
            <a:r>
              <a:rPr lang="en-US" sz="3000" baseline="-25000" dirty="0" smtClean="0">
                <a:latin typeface="Times New Roman" panose="02020603050405020304" pitchFamily="18" charset="0"/>
                <a:cs typeface="Times New Roman" panose="02020603050405020304" pitchFamily="18" charset="0"/>
              </a:rPr>
              <a:t>2</a:t>
            </a:r>
            <a:r>
              <a:rPr lang="en-US" sz="3000" dirty="0" smtClean="0">
                <a:latin typeface="Times New Roman" panose="02020603050405020304" pitchFamily="18" charset="0"/>
                <a:cs typeface="Times New Roman" panose="02020603050405020304" pitchFamily="18" charset="0"/>
              </a:rPr>
              <a:t>x</a:t>
            </a:r>
            <a:r>
              <a:rPr lang="en-US" sz="3000" baseline="30000" dirty="0" smtClean="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b</a:t>
            </a:r>
            <a:r>
              <a:rPr lang="en-US" sz="3000" baseline="-25000" dirty="0" smtClean="0">
                <a:latin typeface="Times New Roman" panose="02020603050405020304" pitchFamily="18" charset="0"/>
                <a:cs typeface="Times New Roman" panose="02020603050405020304" pitchFamily="18" charset="0"/>
              </a:rPr>
              <a:t>3</a:t>
            </a:r>
            <a:r>
              <a:rPr lang="en-US" sz="3000" dirty="0" smtClean="0">
                <a:latin typeface="Times New Roman" panose="02020603050405020304" pitchFamily="18" charset="0"/>
                <a:cs typeface="Times New Roman" panose="02020603050405020304" pitchFamily="18" charset="0"/>
              </a:rPr>
              <a:t>x</a:t>
            </a:r>
            <a:r>
              <a:rPr lang="en-US" sz="3000" baseline="30000" dirty="0" smtClean="0">
                <a:latin typeface="Times New Roman" panose="02020603050405020304" pitchFamily="18" charset="0"/>
                <a:cs typeface="Times New Roman" panose="02020603050405020304" pitchFamily="18" charset="0"/>
              </a:rPr>
              <a:t>3</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a:t>
            </a:r>
            <a:r>
              <a:rPr lang="en-US" sz="3000" baseline="-25000" dirty="0" err="1" smtClean="0">
                <a:latin typeface="Times New Roman" panose="02020603050405020304" pitchFamily="18" charset="0"/>
                <a:cs typeface="Times New Roman" panose="02020603050405020304" pitchFamily="18" charset="0"/>
              </a:rPr>
              <a:t>n</a:t>
            </a:r>
            <a:r>
              <a:rPr lang="en-US" sz="3000" dirty="0" err="1" smtClean="0">
                <a:latin typeface="Times New Roman" panose="02020603050405020304" pitchFamily="18" charset="0"/>
                <a:cs typeface="Times New Roman" panose="02020603050405020304" pitchFamily="18" charset="0"/>
              </a:rPr>
              <a:t>x</a:t>
            </a:r>
            <a:r>
              <a:rPr lang="en-US" sz="3000" baseline="30000" dirty="0" err="1" smtClean="0">
                <a:latin typeface="Times New Roman" panose="02020603050405020304" pitchFamily="18" charset="0"/>
                <a:cs typeface="Times New Roman" panose="02020603050405020304" pitchFamily="18" charset="0"/>
              </a:rPr>
              <a:t>n</a:t>
            </a:r>
            <a:endParaRPr lang="en-US" sz="3000" dirty="0">
              <a:latin typeface="Times New Roman" panose="02020603050405020304" pitchFamily="18" charset="0"/>
              <a:cs typeface="Times New Roman" panose="02020603050405020304" pitchFamily="18" charset="0"/>
            </a:endParaRPr>
          </a:p>
          <a:p>
            <a:r>
              <a:rPr lang="en-US" sz="3500" baseline="30000" dirty="0">
                <a:latin typeface="Times New Roman" panose="02020603050405020304" pitchFamily="18" charset="0"/>
                <a:cs typeface="Times New Roman" panose="02020603050405020304" pitchFamily="18" charset="0"/>
              </a:rPr>
              <a:t>Y</a:t>
            </a:r>
            <a:r>
              <a:rPr lang="en-US" sz="3500" baseline="30000" dirty="0" smtClean="0">
                <a:latin typeface="Times New Roman" panose="02020603050405020304" pitchFamily="18" charset="0"/>
                <a:cs typeface="Times New Roman" panose="02020603050405020304" pitchFamily="18" charset="0"/>
              </a:rPr>
              <a:t>: </a:t>
            </a:r>
            <a:r>
              <a:rPr lang="en-US" sz="3500" baseline="30000" dirty="0">
                <a:latin typeface="Times New Roman" panose="02020603050405020304" pitchFamily="18" charset="0"/>
                <a:cs typeface="Times New Roman" panose="02020603050405020304" pitchFamily="18" charset="0"/>
              </a:rPr>
              <a:t>Dependent </a:t>
            </a:r>
            <a:r>
              <a:rPr lang="en-US" sz="3500" baseline="30000" dirty="0" smtClean="0">
                <a:latin typeface="Times New Roman" panose="02020603050405020304" pitchFamily="18" charset="0"/>
                <a:cs typeface="Times New Roman" panose="02020603050405020304" pitchFamily="18" charset="0"/>
              </a:rPr>
              <a:t>Variable</a:t>
            </a:r>
            <a:endParaRPr lang="en-US" sz="3500" dirty="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X: Independent Variable</a:t>
            </a:r>
          </a:p>
          <a:p>
            <a:r>
              <a:rPr lang="en-US" sz="3000" baseline="-25000" dirty="0">
                <a:latin typeface="Times New Roman" panose="02020603050405020304" pitchFamily="18" charset="0"/>
                <a:cs typeface="Times New Roman" panose="02020603050405020304" pitchFamily="18" charset="0"/>
              </a:rPr>
              <a:t>b1, b2, b3: Coefficients</a:t>
            </a:r>
            <a:endParaRPr lang="en-US" sz="3000" dirty="0">
              <a:latin typeface="Times New Roman" panose="02020603050405020304" pitchFamily="18" charset="0"/>
              <a:cs typeface="Times New Roman" panose="02020603050405020304" pitchFamily="18" charset="0"/>
            </a:endParaRPr>
          </a:p>
          <a:p>
            <a:r>
              <a:rPr lang="en-US" sz="3000" baseline="-25000" dirty="0">
                <a:latin typeface="Times New Roman" panose="02020603050405020304" pitchFamily="18" charset="0"/>
                <a:cs typeface="Times New Roman" panose="02020603050405020304" pitchFamily="18" charset="0"/>
              </a:rPr>
              <a:t>n: Number of observations</a:t>
            </a:r>
            <a:endParaRPr lang="en-US" sz="3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343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923" y="820675"/>
            <a:ext cx="10571998" cy="970450"/>
          </a:xfrm>
        </p:spPr>
        <p:txBody>
          <a:bodyPr/>
          <a:lstStyle/>
          <a:p>
            <a:r>
              <a:rPr lang="en-US" u="sng" dirty="0">
                <a:latin typeface="Times New Roman" panose="02020603050405020304" pitchFamily="18" charset="0"/>
                <a:cs typeface="Times New Roman" panose="02020603050405020304" pitchFamily="18" charset="0"/>
              </a:rPr>
              <a:t>Need for Polynomial Regression</a:t>
            </a:r>
            <a:r>
              <a:rPr lang="en-US" dirty="0"/>
              <a:t>:</a:t>
            </a:r>
            <a:br>
              <a:rPr lang="en-US" dirty="0"/>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9923" y="1900723"/>
            <a:ext cx="10554574" cy="4957277"/>
          </a:xfrm>
        </p:spPr>
        <p:txBody>
          <a:bodyPr>
            <a:noAutofit/>
          </a:bodyPr>
          <a:lstStyle/>
          <a:p>
            <a:pPr algn="just"/>
            <a:r>
              <a:rPr lang="en-US" sz="2400" dirty="0">
                <a:latin typeface="Times New Roman" panose="02020603050405020304" pitchFamily="18" charset="0"/>
                <a:cs typeface="Times New Roman" panose="02020603050405020304" pitchFamily="18" charset="0"/>
              </a:rPr>
              <a:t>The need of Polynomial Regression in ML can be understood in the below points:</a:t>
            </a:r>
          </a:p>
          <a:p>
            <a:pPr lvl="0" algn="just"/>
            <a:r>
              <a:rPr lang="en-US" sz="2400" dirty="0">
                <a:latin typeface="Times New Roman" panose="02020603050405020304" pitchFamily="18" charset="0"/>
                <a:cs typeface="Times New Roman" panose="02020603050405020304" pitchFamily="18" charset="0"/>
              </a:rPr>
              <a:t>If we apply a linear model on a </a:t>
            </a:r>
            <a:r>
              <a:rPr lang="en-US" sz="2400" b="1" dirty="0">
                <a:latin typeface="Times New Roman" panose="02020603050405020304" pitchFamily="18" charset="0"/>
                <a:cs typeface="Times New Roman" panose="02020603050405020304" pitchFamily="18" charset="0"/>
              </a:rPr>
              <a:t>linear dataset</a:t>
            </a:r>
            <a:r>
              <a:rPr lang="en-US" sz="2400" dirty="0">
                <a:latin typeface="Times New Roman" panose="02020603050405020304" pitchFamily="18" charset="0"/>
                <a:cs typeface="Times New Roman" panose="02020603050405020304" pitchFamily="18" charset="0"/>
              </a:rPr>
              <a:t>, then it provides us a good result as we have seen in Simple Linear Regression, but if we apply the same model without any modification on a </a:t>
            </a:r>
            <a:r>
              <a:rPr lang="en-US" sz="2400" b="1" dirty="0">
                <a:latin typeface="Times New Roman" panose="02020603050405020304" pitchFamily="18" charset="0"/>
                <a:cs typeface="Times New Roman" panose="02020603050405020304" pitchFamily="18" charset="0"/>
              </a:rPr>
              <a:t>non-linear dataset</a:t>
            </a:r>
            <a:r>
              <a:rPr lang="en-US" sz="2400" dirty="0">
                <a:latin typeface="Times New Roman" panose="02020603050405020304" pitchFamily="18" charset="0"/>
                <a:cs typeface="Times New Roman" panose="02020603050405020304" pitchFamily="18" charset="0"/>
              </a:rPr>
              <a:t>, then it will produce a drastic output. Due to which loss function will increase, the error rate will be high, and accuracy will be decreased.</a:t>
            </a:r>
          </a:p>
          <a:p>
            <a:pPr lvl="0" algn="just"/>
            <a:r>
              <a:rPr lang="en-US" sz="2400" dirty="0">
                <a:latin typeface="Times New Roman" panose="02020603050405020304" pitchFamily="18" charset="0"/>
                <a:cs typeface="Times New Roman" panose="02020603050405020304" pitchFamily="18" charset="0"/>
              </a:rPr>
              <a:t>So for such cases, </a:t>
            </a:r>
            <a:r>
              <a:rPr lang="en-US" sz="2400" b="1" dirty="0">
                <a:latin typeface="Times New Roman" panose="02020603050405020304" pitchFamily="18" charset="0"/>
                <a:cs typeface="Times New Roman" panose="02020603050405020304" pitchFamily="18" charset="0"/>
              </a:rPr>
              <a:t>where data points are arranged in a non-linear fashion, we need the Polynomial Regression model</a:t>
            </a:r>
            <a:r>
              <a:rPr lang="en-US" sz="2400" dirty="0">
                <a:latin typeface="Times New Roman" panose="02020603050405020304" pitchFamily="18" charset="0"/>
                <a:cs typeface="Times New Roman" panose="02020603050405020304" pitchFamily="18" charset="0"/>
              </a:rPr>
              <a:t>. We can understand it in a better way using the below comparison diagram of the linear dataset and non-linear dataset.</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41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21984" y="12880"/>
            <a:ext cx="8023538" cy="31609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descr="ML Polynomial Regression"/>
          <p:cNvPicPr/>
          <p:nvPr/>
        </p:nvPicPr>
        <p:blipFill>
          <a:blip r:embed="rId2">
            <a:extLst>
              <a:ext uri="{28A0092B-C50C-407E-A947-70E740481C1C}">
                <a14:useLocalDpi xmlns:a14="http://schemas.microsoft.com/office/drawing/2010/main" val="0"/>
              </a:ext>
            </a:extLst>
          </a:blip>
          <a:srcRect/>
          <a:stretch>
            <a:fillRect/>
          </a:stretch>
        </p:blipFill>
        <p:spPr bwMode="auto">
          <a:xfrm>
            <a:off x="3058196" y="316337"/>
            <a:ext cx="5715000" cy="2857500"/>
          </a:xfrm>
          <a:prstGeom prst="rect">
            <a:avLst/>
          </a:prstGeom>
          <a:noFill/>
          <a:ln>
            <a:noFill/>
          </a:ln>
        </p:spPr>
      </p:pic>
      <p:sp>
        <p:nvSpPr>
          <p:cNvPr id="7" name="TextBox 6"/>
          <p:cNvSpPr txBox="1"/>
          <p:nvPr/>
        </p:nvSpPr>
        <p:spPr>
          <a:xfrm>
            <a:off x="283336" y="3477294"/>
            <a:ext cx="11372045" cy="2308324"/>
          </a:xfrm>
          <a:prstGeom prst="rect">
            <a:avLst/>
          </a:prstGeom>
          <a:noFill/>
        </p:spPr>
        <p:txBody>
          <a:bodyPr wrap="square" rtlCol="0">
            <a:spAutoFit/>
          </a:bodyPr>
          <a:lstStyle/>
          <a:p>
            <a:pPr marL="342900" lvl="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In the above image, we have taken a dataset which is arranged non-linearly. So if we try to cover it with a linear model, then we can clearly see that it hardly covers any data point. On the other hand, a curve is suitable to cover most of the data points, which is of the Polynomial model.</a:t>
            </a:r>
          </a:p>
          <a:p>
            <a:pPr marL="342900" lvl="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Hence, if the datasets are arranged in a non-linear fashion, then we should use the Polynomial Regression model instead of Simple Linear Regression.</a:t>
            </a:r>
          </a:p>
        </p:txBody>
      </p:sp>
    </p:spTree>
    <p:extLst>
      <p:ext uri="{BB962C8B-B14F-4D97-AF65-F5344CB8AC3E}">
        <p14:creationId xmlns:p14="http://schemas.microsoft.com/office/powerpoint/2010/main" val="371248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472946"/>
            <a:ext cx="10571998" cy="970450"/>
          </a:xfrm>
        </p:spPr>
        <p:txBody>
          <a:bodyPr/>
          <a:lstStyle/>
          <a:p>
            <a:r>
              <a:rPr lang="en-US" u="sng" dirty="0">
                <a:latin typeface="Times New Roman" panose="02020603050405020304" pitchFamily="18" charset="0"/>
                <a:cs typeface="Times New Roman" panose="02020603050405020304" pitchFamily="18" charset="0"/>
              </a:rPr>
              <a:t>Types of Polynomial </a:t>
            </a:r>
            <a:r>
              <a:rPr lang="en-US" u="sng" dirty="0" smtClean="0">
                <a:latin typeface="Times New Roman" panose="02020603050405020304" pitchFamily="18" charset="0"/>
                <a:cs typeface="Times New Roman" panose="02020603050405020304" pitchFamily="18" charset="0"/>
              </a:rPr>
              <a:t>Regression:</a:t>
            </a: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712" y="958171"/>
            <a:ext cx="10554574" cy="3636511"/>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 quadratic equation is a general term for a second-degree polynomial equation. This degree, on the other hand, can go up to nth values. Polynomial regression can so be categorized as follows:</a:t>
            </a:r>
          </a:p>
          <a:p>
            <a:pPr algn="just"/>
            <a:r>
              <a:rPr lang="en-US" sz="2400" dirty="0">
                <a:latin typeface="Times New Roman" panose="02020603050405020304" pitchFamily="18" charset="0"/>
                <a:cs typeface="Times New Roman" panose="02020603050405020304" pitchFamily="18" charset="0"/>
              </a:rPr>
              <a:t>1. Linear – if degree as 1</a:t>
            </a:r>
          </a:p>
          <a:p>
            <a:pPr algn="just"/>
            <a:r>
              <a:rPr lang="en-US" sz="2400" dirty="0">
                <a:latin typeface="Times New Roman" panose="02020603050405020304" pitchFamily="18" charset="0"/>
                <a:cs typeface="Times New Roman" panose="02020603050405020304" pitchFamily="18" charset="0"/>
              </a:rPr>
              <a:t>2. Quadratic – if degree as 2</a:t>
            </a:r>
          </a:p>
          <a:p>
            <a:pPr algn="just"/>
            <a:r>
              <a:rPr lang="en-US" sz="2400" dirty="0">
                <a:latin typeface="Times New Roman" panose="02020603050405020304" pitchFamily="18" charset="0"/>
                <a:cs typeface="Times New Roman" panose="02020603050405020304" pitchFamily="18" charset="0"/>
              </a:rPr>
              <a:t>3. Cubic – if degree as 3 and goes on, on the basis of degree.</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38" y="3897180"/>
            <a:ext cx="11864172" cy="2974841"/>
          </a:xfrm>
          <a:prstGeom prst="rect">
            <a:avLst/>
          </a:prstGeom>
        </p:spPr>
      </p:pic>
    </p:spTree>
    <p:extLst>
      <p:ext uri="{BB962C8B-B14F-4D97-AF65-F5344CB8AC3E}">
        <p14:creationId xmlns:p14="http://schemas.microsoft.com/office/powerpoint/2010/main" val="298120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17644"/>
            <a:ext cx="10571998" cy="1162672"/>
          </a:xfrm>
        </p:spPr>
        <p:txBody>
          <a:bodyPr/>
          <a:lstStyle/>
          <a:p>
            <a:r>
              <a:rPr lang="en-US" u="sng" dirty="0">
                <a:latin typeface="Times New Roman" panose="02020603050405020304" pitchFamily="18" charset="0"/>
                <a:cs typeface="Times New Roman" panose="02020603050405020304" pitchFamily="18" charset="0"/>
              </a:rPr>
              <a:t>Assumption of Polynomial </a:t>
            </a:r>
            <a:r>
              <a:rPr lang="en-US" u="sng" dirty="0" smtClean="0">
                <a:latin typeface="Times New Roman" panose="02020603050405020304" pitchFamily="18" charset="0"/>
                <a:cs typeface="Times New Roman" panose="02020603050405020304" pitchFamily="18" charset="0"/>
              </a:rPr>
              <a:t>Regression:</a:t>
            </a: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8712" y="2428349"/>
            <a:ext cx="10554574" cy="3636511"/>
          </a:xfrm>
        </p:spPr>
        <p:txBody>
          <a:bodyPr>
            <a:noAutofit/>
          </a:bodyPr>
          <a:lstStyle/>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We cannot process all of the datasets and use polynomial regression machine learning to make a better judgment. We can still do it, but there should be specific constraints for the dataset in order to get the best polynomial regression results</a:t>
            </a:r>
            <a:r>
              <a:rPr lang="en-US" sz="24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 dependent variable’s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can be described by a linear, or curved, an additive link between the dependent variable and a set of k independent factors</a:t>
            </a:r>
            <a:r>
              <a:rPr lang="en-US" sz="24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independent variables have no relationship with one another</a:t>
            </a:r>
            <a:r>
              <a:rPr lang="en-US" sz="24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We’re utilizing datasets with independent errors that are normally distributed with a mean of zero and a constant variance.</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41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794917"/>
            <a:ext cx="10571998" cy="970450"/>
          </a:xfrm>
        </p:spPr>
        <p:txBody>
          <a:bodyPr/>
          <a:lstStyle/>
          <a:p>
            <a:r>
              <a:rPr lang="en-US" u="sng" dirty="0">
                <a:latin typeface="Times New Roman" panose="02020603050405020304" pitchFamily="18" charset="0"/>
                <a:cs typeface="Times New Roman" panose="02020603050405020304" pitchFamily="18" charset="0"/>
              </a:rPr>
              <a:t>Advantages of using Polynomial Regression:</a:t>
            </a: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800" dirty="0">
                <a:latin typeface="Times New Roman" panose="02020603050405020304" pitchFamily="18" charset="0"/>
                <a:cs typeface="Times New Roman" panose="02020603050405020304" pitchFamily="18" charset="0"/>
              </a:rPr>
              <a:t>Polynomial provides the best approximation of the relationship between the dependent and independent variable.</a:t>
            </a:r>
          </a:p>
          <a:p>
            <a:pPr lvl="0"/>
            <a:r>
              <a:rPr lang="en-US" sz="2800" dirty="0">
                <a:latin typeface="Times New Roman" panose="02020603050405020304" pitchFamily="18" charset="0"/>
                <a:cs typeface="Times New Roman" panose="02020603050405020304" pitchFamily="18" charset="0"/>
              </a:rPr>
              <a:t>A Broad range of function can be fit under it.</a:t>
            </a:r>
          </a:p>
          <a:p>
            <a:pPr lvl="0"/>
            <a:r>
              <a:rPr lang="en-US" sz="2800" dirty="0">
                <a:latin typeface="Times New Roman" panose="02020603050405020304" pitchFamily="18" charset="0"/>
                <a:cs typeface="Times New Roman" panose="02020603050405020304" pitchFamily="18" charset="0"/>
              </a:rPr>
              <a:t>Polynomial basically fits a wide range of curvature.</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948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Disadvantages of Polynomial Regression:</a:t>
            </a:r>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One or two outliers in the data might have a significant impact on the nonlinear analysis' outcomes. These are overly reliant on outliers. Furthermore, there are fewer model validation methods for detecting outliers in nonlinear regression than there are for linear regression.</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15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48</TotalTime>
  <Words>497</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Bahnschrift</vt:lpstr>
      <vt:lpstr>Century Gothic</vt:lpstr>
      <vt:lpstr>Courier New</vt:lpstr>
      <vt:lpstr>Times New Roman</vt:lpstr>
      <vt:lpstr>Wingdings 2</vt:lpstr>
      <vt:lpstr>Quotable</vt:lpstr>
      <vt:lpstr>POLYNOMIAL REGRESSION</vt:lpstr>
      <vt:lpstr>INTRODUCTION</vt:lpstr>
      <vt:lpstr>PowerPoint Presentation</vt:lpstr>
      <vt:lpstr>Need for Polynomial Regression: </vt:lpstr>
      <vt:lpstr>PowerPoint Presentation</vt:lpstr>
      <vt:lpstr>Types of Polynomial Regression: </vt:lpstr>
      <vt:lpstr>Assumption of Polynomial Regression: </vt:lpstr>
      <vt:lpstr>Advantages of using Polynomial Regression: </vt:lpstr>
      <vt:lpstr>Disadvantages of Polynomial Regression:</vt:lpstr>
      <vt:lpstr>Applications of Polynomial Regression: </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 REGRESSION</dc:title>
  <dc:creator>Nagendra Swamy</dc:creator>
  <cp:lastModifiedBy>Nagendra Swamy</cp:lastModifiedBy>
  <cp:revision>6</cp:revision>
  <dcterms:created xsi:type="dcterms:W3CDTF">2023-02-02T10:52:08Z</dcterms:created>
  <dcterms:modified xsi:type="dcterms:W3CDTF">2023-02-02T11:40:11Z</dcterms:modified>
</cp:coreProperties>
</file>