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5" r:id="rId8"/>
    <p:sldId id="261" r:id="rId9"/>
    <p:sldId id="262" r:id="rId10"/>
    <p:sldId id="268" r:id="rId11"/>
    <p:sldId id="264" r:id="rId12"/>
  </p:sldIdLst>
  <p:sldSz cx="9144000" cy="5143500" type="screen16x9"/>
  <p:notesSz cx="6858000" cy="9144000"/>
  <p:embeddedFontLst>
    <p:embeddedFont>
      <p:font typeface="Comic Sans MS" panose="030F0702030302020204" pitchFamily="66" charset="0"/>
      <p:regular r:id="rId14"/>
      <p:bold r:id="rId15"/>
      <p:italic r:id="rId16"/>
      <p:boldItalic r:id="rId17"/>
    </p:embeddedFont>
    <p:embeddedFont>
      <p:font typeface="Lora" pitchFamily="2"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ExtraBold" panose="020B0906030804020204" pitchFamily="34" charset="0"/>
      <p:bold r:id="rId26"/>
      <p:boldItalic r:id="rId27"/>
    </p:embeddedFont>
    <p:embeddedFont>
      <p:font typeface="Open Sans Light" panose="020B03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2" d="100"/>
          <a:sy n="112" d="100"/>
        </p:scale>
        <p:origin x="363" y="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62021CAA-D78D-6FAF-A05A-800C191DFAF8}"/>
            </a:ext>
          </a:extLst>
        </p:cNvPr>
        <p:cNvGrpSpPr/>
        <p:nvPr/>
      </p:nvGrpSpPr>
      <p:grpSpPr>
        <a:xfrm>
          <a:off x="0" y="0"/>
          <a:ext cx="0" cy="0"/>
          <a:chOff x="0" y="0"/>
          <a:chExt cx="0" cy="0"/>
        </a:xfrm>
      </p:grpSpPr>
      <p:sp>
        <p:nvSpPr>
          <p:cNvPr id="127" name="Google Shape;127;geb49ee68a6_7_44:notes">
            <a:extLst>
              <a:ext uri="{FF2B5EF4-FFF2-40B4-BE49-F238E27FC236}">
                <a16:creationId xmlns:a16="http://schemas.microsoft.com/office/drawing/2014/main" id="{F559F219-81A2-35D5-6783-A16C0B0F79DD}"/>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a:extLst>
              <a:ext uri="{FF2B5EF4-FFF2-40B4-BE49-F238E27FC236}">
                <a16:creationId xmlns:a16="http://schemas.microsoft.com/office/drawing/2014/main" id="{3F551412-7D32-2308-80CB-9C3F3A70DF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16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a:extLst>
            <a:ext uri="{FF2B5EF4-FFF2-40B4-BE49-F238E27FC236}">
              <a16:creationId xmlns:a16="http://schemas.microsoft.com/office/drawing/2014/main" id="{CF0990C9-4ADF-7AE9-E78B-201F2BB7297D}"/>
            </a:ext>
          </a:extLst>
        </p:cNvPr>
        <p:cNvGrpSpPr/>
        <p:nvPr/>
      </p:nvGrpSpPr>
      <p:grpSpPr>
        <a:xfrm>
          <a:off x="0" y="0"/>
          <a:ext cx="0" cy="0"/>
          <a:chOff x="0" y="0"/>
          <a:chExt cx="0" cy="0"/>
        </a:xfrm>
      </p:grpSpPr>
      <p:sp>
        <p:nvSpPr>
          <p:cNvPr id="144" name="Google Shape;144;geb49ee68a6_7_72:notes">
            <a:extLst>
              <a:ext uri="{FF2B5EF4-FFF2-40B4-BE49-F238E27FC236}">
                <a16:creationId xmlns:a16="http://schemas.microsoft.com/office/drawing/2014/main" id="{94E5B639-FD0D-97FE-DBDB-E086E36E8E8E}"/>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a:extLst>
              <a:ext uri="{FF2B5EF4-FFF2-40B4-BE49-F238E27FC236}">
                <a16:creationId xmlns:a16="http://schemas.microsoft.com/office/drawing/2014/main" id="{7E923C3E-D605-E42E-E9F4-62B08162B9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25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Customer 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indent="-355600">
              <a:lnSpc>
                <a:spcPct val="115000"/>
              </a:lnSpc>
              <a:buSzPts val="2000"/>
              <a:buFont typeface="Open Sans"/>
              <a:buChar char="❏"/>
            </a:pPr>
            <a:r>
              <a:rPr lang="en" sz="2000" dirty="0">
                <a:latin typeface="Open Sans"/>
                <a:ea typeface="Open Sans"/>
                <a:cs typeface="Open Sans"/>
                <a:sym typeface="Open Sans"/>
              </a:rPr>
              <a:t>Age distribution and </a:t>
            </a:r>
            <a:r>
              <a:rPr lang="en-IN" sz="2000" dirty="0">
                <a:latin typeface="Open Sans"/>
                <a:ea typeface="Open Sans"/>
                <a:cs typeface="Open Sans"/>
                <a:sym typeface="Open Sans"/>
              </a:rPr>
              <a:t>Bike purchase </a:t>
            </a: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indent="-355600">
              <a:lnSpc>
                <a:spcPct val="115000"/>
              </a:lnSpc>
              <a:buSzPts val="2000"/>
              <a:buFont typeface="Open Sans"/>
              <a:buChar char="❏"/>
            </a:pPr>
            <a:r>
              <a:rPr lang="en-IN" sz="2000" dirty="0">
                <a:latin typeface="Open Sans"/>
                <a:ea typeface="Open Sans"/>
                <a:cs typeface="Open Sans"/>
                <a:sym typeface="Open Sans"/>
              </a:rPr>
              <a:t>Job industry</a:t>
            </a: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 Wealth Segment</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&amp; Bike Purchases</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40-50 , followed by 50-60 &amp; 60-70.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30-40 &amp; 20-30.</a:t>
            </a:r>
          </a:p>
          <a:p>
            <a:pPr marL="285750" marR="0" lvl="0" indent="-285750" algn="l" rtl="0">
              <a:lnSpc>
                <a:spcPct val="115000"/>
              </a:lnSpc>
              <a:spcBef>
                <a:spcPts val="0"/>
              </a:spcBef>
              <a:spcAft>
                <a:spcPts val="0"/>
              </a:spcAft>
              <a:buSzPts val="1500"/>
              <a:buFont typeface="Noto Sans Symbols"/>
              <a:buChar char="❑"/>
            </a:pPr>
            <a:endParaRPr lang="en" sz="1500" dirty="0">
              <a:latin typeface="Open Sans"/>
              <a:ea typeface="Open Sans"/>
              <a:cs typeface="Open Sans"/>
              <a:sym typeface="Open Sans"/>
            </a:endParaRPr>
          </a:p>
          <a:p>
            <a:pPr marR="0" lvl="0" algn="l" rtl="0">
              <a:lnSpc>
                <a:spcPct val="115000"/>
              </a:lnSpc>
              <a:spcBef>
                <a:spcPts val="0"/>
              </a:spcBef>
              <a:spcAft>
                <a:spcPts val="0"/>
              </a:spcAft>
              <a:buSzPts val="1500"/>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a:blip r:embed="rId3"/>
          <a:srcRect/>
          <a:stretch/>
        </p:blipFill>
        <p:spPr>
          <a:xfrm>
            <a:off x="4733626" y="2960225"/>
            <a:ext cx="4071230"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a:blip r:embed="rId4"/>
          <a:srcRect/>
          <a:stretch/>
        </p:blipFill>
        <p:spPr>
          <a:xfrm>
            <a:off x="4733626" y="872600"/>
            <a:ext cx="4071230"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 Job Industry</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Manufacturing, Financial Services, and Health are the top three profit-generating industries, followed by retail and property in the past 3 years for old Customers.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dirty="0">
                <a:latin typeface="Open Sans"/>
                <a:ea typeface="Open Sans"/>
                <a:cs typeface="Open Sans"/>
                <a:sym typeface="Open Sans"/>
              </a:rPr>
              <a:t>Whereas, The highest profits are seen in </a:t>
            </a:r>
            <a:r>
              <a:rPr lang="en" sz="1500" dirty="0">
                <a:solidFill>
                  <a:schemeClr val="dk1"/>
                </a:solidFill>
                <a:latin typeface="Open Sans"/>
                <a:ea typeface="Open Sans"/>
                <a:cs typeface="Open Sans"/>
                <a:sym typeface="Open Sans"/>
              </a:rPr>
              <a:t>Financial Services, Manufacturing, and Health, </a:t>
            </a:r>
            <a:r>
              <a:rPr lang="en" sz="1500" dirty="0">
                <a:latin typeface="Open Sans"/>
                <a:ea typeface="Open Sans"/>
                <a:cs typeface="Open Sans"/>
                <a:sym typeface="Open Sans"/>
              </a:rPr>
              <a:t>followed by retail and property in the past 3 years for new Customers.</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4" name="Google Shape;134;p29"/>
          <p:cNvPicPr preferRelativeResize="0"/>
          <p:nvPr/>
        </p:nvPicPr>
        <p:blipFill>
          <a:blip r:embed="rId3"/>
          <a:srcRect/>
          <a:stretch/>
        </p:blipFill>
        <p:spPr>
          <a:xfrm>
            <a:off x="5112913" y="962193"/>
            <a:ext cx="3301284" cy="40519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C5818FFA-A00E-8606-360A-4EBFD938AC02}"/>
            </a:ext>
          </a:extLst>
        </p:cNvPr>
        <p:cNvGrpSpPr/>
        <p:nvPr/>
      </p:nvGrpSpPr>
      <p:grpSpPr>
        <a:xfrm>
          <a:off x="0" y="0"/>
          <a:ext cx="0" cy="0"/>
          <a:chOff x="0" y="0"/>
          <a:chExt cx="0" cy="0"/>
        </a:xfrm>
      </p:grpSpPr>
      <p:sp>
        <p:nvSpPr>
          <p:cNvPr id="130" name="Google Shape;130;p29">
            <a:extLst>
              <a:ext uri="{FF2B5EF4-FFF2-40B4-BE49-F238E27FC236}">
                <a16:creationId xmlns:a16="http://schemas.microsoft.com/office/drawing/2014/main" id="{5192EA7E-D08E-1E9F-0FB3-89D4074AF5A3}"/>
              </a:ext>
            </a:extLst>
          </p:cNvPr>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1" name="Google Shape;131;p29">
            <a:extLst>
              <a:ext uri="{FF2B5EF4-FFF2-40B4-BE49-F238E27FC236}">
                <a16:creationId xmlns:a16="http://schemas.microsoft.com/office/drawing/2014/main" id="{AB97BD1B-910A-0C64-23A0-8DBC7B737FFC}"/>
              </a:ext>
            </a:extLst>
          </p:cNvPr>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 W</a:t>
            </a:r>
            <a:r>
              <a:rPr lang="en" sz="2000" b="1" dirty="0">
                <a:solidFill>
                  <a:srgbClr val="FFFFFF"/>
                </a:solidFill>
              </a:rPr>
              <a:t>ealth segment</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132" name="Google Shape;132;p29">
            <a:extLst>
              <a:ext uri="{FF2B5EF4-FFF2-40B4-BE49-F238E27FC236}">
                <a16:creationId xmlns:a16="http://schemas.microsoft.com/office/drawing/2014/main" id="{B67B9993-5E06-AD3D-1D6D-F5A9BAE158B2}"/>
              </a:ext>
            </a:extLst>
          </p:cNvPr>
          <p:cNvSpPr/>
          <p:nvPr/>
        </p:nvSpPr>
        <p:spPr>
          <a:xfrm>
            <a:off x="105020" y="1274734"/>
            <a:ext cx="4630111" cy="3559135"/>
          </a:xfrm>
          <a:prstGeom prst="rect">
            <a:avLst/>
          </a:prstGeom>
          <a:noFill/>
          <a:ln>
            <a:noFill/>
          </a:ln>
        </p:spPr>
        <p:txBody>
          <a:bodyPr spcFirstLastPara="1" wrap="square" lIns="91400" tIns="91400" rIns="91400" bIns="91400" anchor="t" anchorCtr="0">
            <a:noAutofit/>
          </a:bodyPr>
          <a:lstStyle/>
          <a:p>
            <a:pPr marL="457200" indent="-323850">
              <a:lnSpc>
                <a:spcPct val="115000"/>
              </a:lnSpc>
              <a:buSzPts val="1500"/>
              <a:buFont typeface="Open Sans"/>
              <a:buChar char="❏"/>
            </a:pPr>
            <a:r>
              <a:rPr lang="en-US" sz="1500" b="1" dirty="0">
                <a:latin typeface="Open Sans"/>
                <a:ea typeface="Open Sans"/>
                <a:cs typeface="Open Sans"/>
                <a:sym typeface="Open Sans"/>
              </a:rPr>
              <a:t>New South Wales </a:t>
            </a:r>
            <a:r>
              <a:rPr lang="en-US" sz="1500" dirty="0">
                <a:latin typeface="Open Sans"/>
                <a:ea typeface="Open Sans"/>
                <a:cs typeface="Open Sans"/>
                <a:sym typeface="Open Sans"/>
              </a:rPr>
              <a:t>state has observed greater purchasing activity across all wealth segments, including Affluent Customers, High Net Worth individuals, and Mass Customers, with a particularly notable increase in purchases among Mass Customers.</a:t>
            </a: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US" sz="1500" dirty="0">
                <a:latin typeface="Open Sans"/>
                <a:ea typeface="Open Sans"/>
                <a:cs typeface="Open Sans"/>
                <a:sym typeface="Open Sans"/>
              </a:rPr>
              <a:t>While Queensland and Victoria have witnessed fewer and comparable purchases across all wealth segments, including Affluent Customers, High Net Worth individuals, and Mass Customers</a:t>
            </a:r>
            <a:endParaRPr sz="1500" i="0" u="none" strike="noStrike" cap="none" dirty="0">
              <a:solidFill>
                <a:srgbClr val="000000"/>
              </a:solidFill>
              <a:latin typeface="Open Sans"/>
              <a:ea typeface="Open Sans"/>
              <a:cs typeface="Open Sans"/>
              <a:sym typeface="Open Sans"/>
            </a:endParaRPr>
          </a:p>
        </p:txBody>
      </p:sp>
      <p:pic>
        <p:nvPicPr>
          <p:cNvPr id="134" name="Google Shape;134;p29">
            <a:extLst>
              <a:ext uri="{FF2B5EF4-FFF2-40B4-BE49-F238E27FC236}">
                <a16:creationId xmlns:a16="http://schemas.microsoft.com/office/drawing/2014/main" id="{8AC3D342-703F-B7DF-B376-8A49998AA418}"/>
              </a:ext>
            </a:extLst>
          </p:cNvPr>
          <p:cNvPicPr preferRelativeResize="0"/>
          <p:nvPr/>
        </p:nvPicPr>
        <p:blipFill>
          <a:blip r:embed="rId3"/>
          <a:srcRect/>
          <a:stretch/>
        </p:blipFill>
        <p:spPr>
          <a:xfrm>
            <a:off x="4941193" y="1751527"/>
            <a:ext cx="3614671" cy="2481330"/>
          </a:xfrm>
          <a:prstGeom prst="rect">
            <a:avLst/>
          </a:prstGeom>
          <a:noFill/>
          <a:ln>
            <a:noFill/>
          </a:ln>
        </p:spPr>
      </p:pic>
    </p:spTree>
    <p:extLst>
      <p:ext uri="{BB962C8B-B14F-4D97-AF65-F5344CB8AC3E}">
        <p14:creationId xmlns:p14="http://schemas.microsoft.com/office/powerpoint/2010/main" val="209477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Number of cars owned</a:t>
            </a:r>
            <a:endParaRPr dirty="0"/>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p:cNvPicPr preferRelativeResize="0"/>
          <p:nvPr/>
        </p:nvPicPr>
        <p:blipFill>
          <a:blip r:embed="rId3"/>
          <a:srcRect/>
          <a:stretch/>
        </p:blipFill>
        <p:spPr>
          <a:xfrm>
            <a:off x="4963278" y="1365221"/>
            <a:ext cx="3807347" cy="3459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0"/>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IN" sz="2000" b="1" i="0" u="none" strike="noStrike" cap="none" dirty="0">
                <a:solidFill>
                  <a:srgbClr val="FFFFFF"/>
                </a:solidFill>
                <a:latin typeface="Arial"/>
                <a:ea typeface="Arial"/>
                <a:cs typeface="Arial"/>
                <a:sym typeface="Arial"/>
              </a:rPr>
              <a:t>Model Development</a:t>
            </a:r>
            <a:endParaRPr sz="2000" b="1" i="0" u="none" strike="noStrike" cap="none" dirty="0">
              <a:solidFill>
                <a:srgbClr val="FFFFFF"/>
              </a:solidFill>
              <a:latin typeface="Arial"/>
              <a:ea typeface="Arial"/>
              <a:cs typeface="Arial"/>
              <a:sym typeface="Arial"/>
            </a:endParaRPr>
          </a:p>
        </p:txBody>
      </p:sp>
      <p:sp>
        <p:nvSpPr>
          <p:cNvPr id="149" name="Google Shape;149;p31"/>
          <p:cNvSpPr/>
          <p:nvPr/>
        </p:nvSpPr>
        <p:spPr>
          <a:xfrm>
            <a:off x="0" y="586917"/>
            <a:ext cx="9144000" cy="1131304"/>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Lora"/>
                <a:ea typeface="Lora"/>
                <a:cs typeface="Lora"/>
                <a:sym typeface="Lora"/>
              </a:rPr>
              <a:t>Targeting High Value Customers</a:t>
            </a:r>
            <a:endParaRPr sz="2200" b="1" i="1" u="none" strike="noStrike" cap="none" dirty="0">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26850" y="1328668"/>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Who are currently living in New South Wales and Victoria.</a:t>
            </a:r>
          </a:p>
          <a:p>
            <a:pPr marL="603250" lvl="1" indent="0" algn="l" rtl="0">
              <a:spcBef>
                <a:spcPts val="0"/>
              </a:spcBef>
              <a:spcAft>
                <a:spcPts val="0"/>
              </a:spcAft>
              <a:buClr>
                <a:schemeClr val="dk1"/>
              </a:buClr>
              <a:buSzPts val="1500"/>
              <a:buNone/>
            </a:pPr>
            <a:endParaRPr lang="en"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endParaRPr lang="en"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endParaRPr lang="en" sz="1500" dirty="0">
              <a:solidFill>
                <a:schemeClr val="dk1"/>
              </a:solidFill>
              <a:latin typeface="Open Sans"/>
              <a:ea typeface="Open Sans"/>
              <a:cs typeface="Open Sans"/>
              <a:sym typeface="Open Sans"/>
            </a:endParaRPr>
          </a:p>
          <a:p>
            <a:pPr marL="603250" lvl="1" indent="0" algn="l" rtl="0">
              <a:spcBef>
                <a:spcPts val="0"/>
              </a:spcBef>
              <a:spcAft>
                <a:spcPts val="0"/>
              </a:spcAft>
              <a:buClr>
                <a:schemeClr val="dk1"/>
              </a:buClr>
              <a:buSzPts val="1500"/>
              <a:buNone/>
            </a:pP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a:extLst>
            <a:ext uri="{FF2B5EF4-FFF2-40B4-BE49-F238E27FC236}">
              <a16:creationId xmlns:a16="http://schemas.microsoft.com/office/drawing/2014/main" id="{056AD04E-CE58-682F-549D-0C8714FAC495}"/>
            </a:ext>
          </a:extLst>
        </p:cNvPr>
        <p:cNvGrpSpPr/>
        <p:nvPr/>
      </p:nvGrpSpPr>
      <p:grpSpPr>
        <a:xfrm>
          <a:off x="0" y="0"/>
          <a:ext cx="0" cy="0"/>
          <a:chOff x="0" y="0"/>
          <a:chExt cx="0" cy="0"/>
        </a:xfrm>
      </p:grpSpPr>
      <p:sp>
        <p:nvSpPr>
          <p:cNvPr id="147" name="Google Shape;147;p31">
            <a:extLst>
              <a:ext uri="{FF2B5EF4-FFF2-40B4-BE49-F238E27FC236}">
                <a16:creationId xmlns:a16="http://schemas.microsoft.com/office/drawing/2014/main" id="{23018F07-E001-38A5-65A9-612459D625DB}"/>
              </a:ext>
            </a:extLst>
          </p:cNvPr>
          <p:cNvSpPr/>
          <p:nvPr/>
        </p:nvSpPr>
        <p:spPr>
          <a:xfrm>
            <a:off x="-15501" y="0"/>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 name="Google Shape;148;p31">
            <a:extLst>
              <a:ext uri="{FF2B5EF4-FFF2-40B4-BE49-F238E27FC236}">
                <a16:creationId xmlns:a16="http://schemas.microsoft.com/office/drawing/2014/main" id="{9B70858C-3BA9-C235-C6C8-121F083F7613}"/>
              </a:ext>
            </a:extLst>
          </p:cNvPr>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IN" sz="2000" b="1" i="0" u="none" strike="noStrike" cap="none" dirty="0">
                <a:solidFill>
                  <a:srgbClr val="FFFFFF"/>
                </a:solidFill>
                <a:latin typeface="Arial"/>
                <a:ea typeface="Arial"/>
                <a:cs typeface="Arial"/>
                <a:sym typeface="Arial"/>
              </a:rPr>
              <a:t>Interpretation</a:t>
            </a:r>
            <a:endParaRPr sz="2000" b="1" i="0" u="none" strike="noStrike" cap="none" dirty="0">
              <a:solidFill>
                <a:srgbClr val="FFFFFF"/>
              </a:solidFill>
              <a:latin typeface="Arial"/>
              <a:ea typeface="Arial"/>
              <a:cs typeface="Arial"/>
              <a:sym typeface="Arial"/>
            </a:endParaRPr>
          </a:p>
        </p:txBody>
      </p:sp>
      <p:sp>
        <p:nvSpPr>
          <p:cNvPr id="149" name="Google Shape;149;p31">
            <a:extLst>
              <a:ext uri="{FF2B5EF4-FFF2-40B4-BE49-F238E27FC236}">
                <a16:creationId xmlns:a16="http://schemas.microsoft.com/office/drawing/2014/main" id="{673E6878-1244-ADB1-4678-4216AE5984A2}"/>
              </a:ext>
            </a:extLst>
          </p:cNvPr>
          <p:cNvSpPr/>
          <p:nvPr/>
        </p:nvSpPr>
        <p:spPr>
          <a:xfrm>
            <a:off x="0" y="586917"/>
            <a:ext cx="9144000" cy="1131304"/>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200" b="1" i="1" u="none" strike="noStrike" cap="none" dirty="0">
              <a:solidFill>
                <a:srgbClr val="073763"/>
              </a:solidFill>
              <a:latin typeface="Lora"/>
              <a:ea typeface="Lora"/>
              <a:cs typeface="Lora"/>
              <a:sym typeface="Lora"/>
            </a:endParaRPr>
          </a:p>
        </p:txBody>
      </p:sp>
      <p:sp>
        <p:nvSpPr>
          <p:cNvPr id="150" name="Google Shape;150;p31">
            <a:extLst>
              <a:ext uri="{FF2B5EF4-FFF2-40B4-BE49-F238E27FC236}">
                <a16:creationId xmlns:a16="http://schemas.microsoft.com/office/drawing/2014/main" id="{7D3D9AF1-4AB7-AC07-7247-D586F5ADCC2D}"/>
              </a:ext>
            </a:extLst>
          </p:cNvPr>
          <p:cNvSpPr txBox="1">
            <a:spLocks noGrp="1"/>
          </p:cNvSpPr>
          <p:nvPr>
            <p:ph type="body" idx="1"/>
          </p:nvPr>
        </p:nvSpPr>
        <p:spPr>
          <a:xfrm>
            <a:off x="126850" y="969498"/>
            <a:ext cx="8906700" cy="3831670"/>
          </a:xfrm>
          <a:prstGeom prst="rect">
            <a:avLst/>
          </a:prstGeom>
          <a:noFill/>
          <a:ln>
            <a:noFill/>
          </a:ln>
        </p:spPr>
        <p:txBody>
          <a:bodyPr spcFirstLastPara="1" wrap="square" lIns="91400" tIns="91400" rIns="91400" bIns="91400" anchor="t" anchorCtr="0">
            <a:normAutofit fontScale="92500" lnSpcReduction="10000"/>
          </a:bodyPr>
          <a:lstStyle/>
          <a:p>
            <a:pPr marL="0" lvl="0" indent="0" algn="l" rtl="0">
              <a:lnSpc>
                <a:spcPct val="115000"/>
              </a:lnSpc>
              <a:spcBef>
                <a:spcPts val="0"/>
              </a:spcBef>
              <a:spcAft>
                <a:spcPts val="0"/>
              </a:spcAft>
              <a:buNone/>
            </a:pPr>
            <a:r>
              <a:rPr lang="en-IN" sz="2000" b="1" dirty="0">
                <a:solidFill>
                  <a:srgbClr val="073763"/>
                </a:solidFill>
                <a:latin typeface="Open Sans"/>
                <a:ea typeface="Open Sans"/>
                <a:cs typeface="Open Sans"/>
                <a:sym typeface="Open Sans"/>
              </a:rPr>
              <a:t>P</a:t>
            </a:r>
            <a:r>
              <a:rPr lang="en" sz="2000" b="1" dirty="0">
                <a:solidFill>
                  <a:srgbClr val="073763"/>
                </a:solidFill>
                <a:latin typeface="Open Sans"/>
                <a:ea typeface="Open Sans"/>
                <a:cs typeface="Open Sans"/>
                <a:sym typeface="Open Sans"/>
              </a:rPr>
              <a:t>otential Insights:</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lang="en-US"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Explore why females are more prevalent among high-value customers. Is it due to specific product preferences, marketing approaches, or socioeconomic factors? </a:t>
            </a:r>
          </a:p>
          <a:p>
            <a:pPr marL="603250" lvl="1" indent="0" algn="l" rtl="0">
              <a:lnSpc>
                <a:spcPct val="115000"/>
              </a:lnSpc>
              <a:spcBef>
                <a:spcPts val="0"/>
              </a:spcBef>
              <a:spcAft>
                <a:spcPts val="0"/>
              </a:spcAft>
              <a:buClr>
                <a:schemeClr val="dk1"/>
              </a:buClr>
              <a:buSzPts val="1500"/>
              <a:buNone/>
            </a:pPr>
            <a:endParaRPr lang="en-US"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Investigate further into why certain industries yield more high-value customers. Are there particular needs or pain points within these industries that your products or services address effectively?</a:t>
            </a:r>
          </a:p>
          <a:p>
            <a:pPr marL="603250" lvl="1" indent="0" algn="l" rtl="0">
              <a:lnSpc>
                <a:spcPct val="115000"/>
              </a:lnSpc>
              <a:spcBef>
                <a:spcPts val="0"/>
              </a:spcBef>
              <a:spcAft>
                <a:spcPts val="0"/>
              </a:spcAft>
              <a:buClr>
                <a:schemeClr val="dk1"/>
              </a:buClr>
              <a:buSzPts val="1500"/>
              <a:buNone/>
            </a:pPr>
            <a:endParaRPr lang="en-US"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Consider delving deeper into the demographics and behaviors of customers in New South Wales and Victoria to understand their specific preferences and habits, enabling more targeted and effective marketing campaigns.</a:t>
            </a:r>
          </a:p>
          <a:p>
            <a:pPr marL="603250" lvl="1" indent="0" algn="l" rtl="0">
              <a:lnSpc>
                <a:spcPct val="115000"/>
              </a:lnSpc>
              <a:spcBef>
                <a:spcPts val="0"/>
              </a:spcBef>
              <a:spcAft>
                <a:spcPts val="0"/>
              </a:spcAft>
              <a:buClr>
                <a:schemeClr val="dk1"/>
              </a:buClr>
              <a:buSzPts val="1500"/>
              <a:buNone/>
            </a:pPr>
            <a:endParaRPr lang="en-US"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Interpreting these insights can help in refining marketing strategies, tailoring products and services, and allocating resources more effectively to attract and retain high-value customers.</a:t>
            </a:r>
            <a:endParaRPr lang="en"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endParaRPr lang="en"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endParaRPr lang="en" sz="1500" dirty="0">
              <a:solidFill>
                <a:schemeClr val="dk1"/>
              </a:solidFill>
              <a:latin typeface="Open Sans"/>
              <a:ea typeface="Open Sans"/>
              <a:cs typeface="Open Sans"/>
              <a:sym typeface="Open Sans"/>
            </a:endParaRPr>
          </a:p>
          <a:p>
            <a:pPr marL="603250" lvl="1" indent="0" algn="l" rtl="0">
              <a:spcBef>
                <a:spcPts val="0"/>
              </a:spcBef>
              <a:spcAft>
                <a:spcPts val="0"/>
              </a:spcAft>
              <a:buClr>
                <a:schemeClr val="dk1"/>
              </a:buClr>
              <a:buSzPts val="1500"/>
              <a:buNone/>
            </a:pP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extLst>
      <p:ext uri="{BB962C8B-B14F-4D97-AF65-F5344CB8AC3E}">
        <p14:creationId xmlns:p14="http://schemas.microsoft.com/office/powerpoint/2010/main" val="42873331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(16:9)</PresentationFormat>
  <Paragraphs>77</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Lora</vt:lpstr>
      <vt:lpstr>Comic Sans MS</vt:lpstr>
      <vt:lpstr>Arial</vt:lpstr>
      <vt:lpstr>Open Sans Light</vt:lpstr>
      <vt:lpstr>Noto Sans Symbols</vt:lpstr>
      <vt:lpstr>Open Sans</vt:lpstr>
      <vt:lpstr>Open Sans ExtraBold</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Jeevanand Bendigeri</dc:creator>
  <cp:lastModifiedBy>Jeevanand Bendigeri</cp:lastModifiedBy>
  <cp:revision>1</cp:revision>
  <dcterms:modified xsi:type="dcterms:W3CDTF">2024-03-09T07:56:48Z</dcterms:modified>
</cp:coreProperties>
</file>