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9" r:id="rId12"/>
    <p:sldId id="264" r:id="rId13"/>
    <p:sldId id="270" r:id="rId14"/>
    <p:sldId id="271" r:id="rId15"/>
    <p:sldId id="272" r:id="rId16"/>
    <p:sldId id="265" r:id="rId17"/>
    <p:sldId id="273" r:id="rId18"/>
    <p:sldId id="268" r:id="rId19"/>
    <p:sldId id="274"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02" autoAdjust="0"/>
    <p:restoredTop sz="94660"/>
  </p:normalViewPr>
  <p:slideViewPr>
    <p:cSldViewPr>
      <p:cViewPr varScale="1">
        <p:scale>
          <a:sx n="69" d="100"/>
          <a:sy n="69" d="100"/>
        </p:scale>
        <p:origin x="68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1717141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585809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2.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GB" sz="2400" dirty="0"/>
              <a:t> JEEVANANDHAM H </a:t>
            </a:r>
            <a:endParaRPr lang="en-US" sz="2400" dirty="0"/>
          </a:p>
          <a:p>
            <a:r>
              <a:rPr lang="en-US" sz="2400" dirty="0"/>
              <a:t>REGISTER NO  </a:t>
            </a:r>
            <a:r>
              <a:rPr lang="en-GB" sz="2400" dirty="0"/>
              <a:t>    :312211516</a:t>
            </a:r>
          </a:p>
          <a:p>
            <a:r>
              <a:rPr lang="en-GB" sz="2400" dirty="0"/>
              <a:t>NAAN MUDHALVAN ID</a:t>
            </a:r>
            <a:r>
              <a:rPr lang="en-US" sz="2400" dirty="0"/>
              <a:t> : 22BCOMAF</a:t>
            </a:r>
            <a:r>
              <a:rPr lang="en-GB" sz="2400" dirty="0"/>
              <a:t>15</a:t>
            </a:r>
            <a:r>
              <a:rPr lang="en-US" sz="2400" dirty="0"/>
              <a:t> </a:t>
            </a:r>
          </a:p>
          <a:p>
            <a:r>
              <a:rPr lang="en-US" sz="2400" dirty="0"/>
              <a:t>DEPARTMENT     : BACHELOR OF COMMERCE </a:t>
            </a:r>
          </a:p>
          <a:p>
            <a:r>
              <a:rPr lang="en-US" sz="2400" dirty="0"/>
              <a:t>COLLEGE              : THIRUTHANGAL NADAR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609600" y="533400"/>
            <a:ext cx="13411200" cy="5724644"/>
          </a:xfrm>
        </p:spPr>
        <p:txBody>
          <a:bodyPr/>
          <a:lstStyle/>
          <a:p>
            <a:r>
              <a:rPr lang="en-US" sz="3600" dirty="0"/>
              <a:t>B. Feature Collection </a:t>
            </a:r>
            <a:br>
              <a:rPr lang="en-US" sz="3600" dirty="0"/>
            </a:br>
            <a:r>
              <a:rPr lang="en-US" sz="3600" dirty="0"/>
              <a:t>   </a:t>
            </a:r>
            <a:r>
              <a:rPr lang="en-US" sz="3200" b="0" dirty="0">
                <a:effectLst>
                  <a:outerShdw blurRad="38100" dist="38100" dir="2700000" algn="tl">
                    <a:srgbClr val="000000">
                      <a:alpha val="43137"/>
                    </a:srgbClr>
                  </a:outerShdw>
                </a:effectLst>
              </a:rPr>
              <a:t>1) Select key features (e.g., employee id, </a:t>
            </a:r>
            <a:br>
              <a:rPr lang="en-US" sz="3200" b="0" dirty="0">
                <a:effectLst>
                  <a:outerShdw blurRad="38100" dist="38100" dir="2700000" algn="tl">
                    <a:srgbClr val="000000">
                      <a:alpha val="43137"/>
                    </a:srgbClr>
                  </a:outerShdw>
                </a:effectLst>
              </a:rPr>
            </a:br>
            <a:r>
              <a:rPr lang="en-US" sz="3200" b="0" dirty="0">
                <a:effectLst>
                  <a:outerShdw blurRad="38100" dist="38100" dir="2700000" algn="tl">
                    <a:srgbClr val="000000">
                      <a:alpha val="43137"/>
                    </a:srgbClr>
                  </a:outerShdw>
                </a:effectLst>
              </a:rPr>
              <a:t>gender, </a:t>
            </a:r>
            <a:r>
              <a:rPr lang="en-GB" sz="3200" b="0" dirty="0">
                <a:effectLst>
                  <a:outerShdw blurRad="38100" dist="38100" dir="2700000" algn="tl">
                    <a:srgbClr val="000000">
                      <a:alpha val="43137"/>
                    </a:srgbClr>
                  </a:outerShdw>
                </a:effectLst>
              </a:rPr>
              <a:t>start date, end date</a:t>
            </a:r>
            <a:r>
              <a:rPr lang="en-US" sz="3200" b="0" dirty="0">
                <a:effectLst>
                  <a:outerShdw blurRad="38100" dist="38100" dir="2700000" algn="tl">
                    <a:srgbClr val="000000">
                      <a:alpha val="43137"/>
                    </a:srgbClr>
                  </a:outerShdw>
                </a:effectLst>
              </a:rPr>
              <a:t>).</a:t>
            </a:r>
            <a:br>
              <a:rPr lang="en-US" sz="3200" b="0" dirty="0">
                <a:effectLst>
                  <a:outerShdw blurRad="38100" dist="38100" dir="2700000" algn="tl">
                    <a:srgbClr val="000000">
                      <a:alpha val="43137"/>
                    </a:srgbClr>
                  </a:outerShdw>
                </a:effectLst>
              </a:rPr>
            </a:br>
            <a:br>
              <a:rPr lang="en-US" sz="3600" dirty="0"/>
            </a:br>
            <a:r>
              <a:rPr lang="en-US" sz="3600" dirty="0"/>
              <a:t>C. Data Cleaning</a:t>
            </a:r>
            <a:br>
              <a:rPr lang="en-US" sz="3600" dirty="0"/>
            </a:br>
            <a:r>
              <a:rPr lang="en-US" sz="3600" dirty="0"/>
              <a:t>   </a:t>
            </a:r>
            <a:r>
              <a:rPr lang="en-US" sz="3200" b="0" dirty="0">
                <a:effectLst>
                  <a:outerShdw blurRad="38100" dist="38100" dir="2700000" algn="tl">
                    <a:srgbClr val="000000">
                      <a:alpha val="43137"/>
                    </a:srgbClr>
                  </a:outerShdw>
                </a:effectLst>
              </a:rPr>
              <a:t>1) Highlight incomplete records through </a:t>
            </a:r>
            <a:br>
              <a:rPr lang="en-US" sz="3200" b="0" dirty="0">
                <a:effectLst>
                  <a:outerShdw blurRad="38100" dist="38100" dir="2700000" algn="tl">
                    <a:srgbClr val="000000">
                      <a:alpha val="43137"/>
                    </a:srgbClr>
                  </a:outerShdw>
                </a:effectLst>
              </a:rPr>
            </a:br>
            <a:r>
              <a:rPr lang="en-US" sz="3200" b="0" dirty="0">
                <a:effectLst>
                  <a:outerShdw blurRad="38100" dist="38100" dir="2700000" algn="tl">
                    <a:srgbClr val="000000">
                      <a:alpha val="43137"/>
                    </a:srgbClr>
                  </a:outerShdw>
                </a:effectLst>
              </a:rPr>
              <a:t>conditional formatting.</a:t>
            </a:r>
            <a:br>
              <a:rPr lang="en-US" sz="3200" b="0" dirty="0">
                <a:effectLst>
                  <a:outerShdw blurRad="38100" dist="38100" dir="2700000" algn="tl">
                    <a:srgbClr val="000000">
                      <a:alpha val="43137"/>
                    </a:srgbClr>
                  </a:outerShdw>
                </a:effectLst>
              </a:rPr>
            </a:br>
            <a:r>
              <a:rPr lang="en-US" sz="3200" b="0" dirty="0">
                <a:effectLst>
                  <a:outerShdw blurRad="38100" dist="38100" dir="2700000" algn="tl">
                    <a:srgbClr val="000000">
                      <a:alpha val="43137"/>
                    </a:srgbClr>
                  </a:outerShdw>
                </a:effectLst>
              </a:rPr>
              <a:t>    2) Remove blanks data using filter.</a:t>
            </a:r>
            <a:br>
              <a:rPr lang="en-US" sz="3200" b="0" dirty="0">
                <a:effectLst>
                  <a:outerShdw blurRad="38100" dist="38100" dir="2700000" algn="tl">
                    <a:srgbClr val="000000">
                      <a:alpha val="43137"/>
                    </a:srgbClr>
                  </a:outerShdw>
                </a:effectLst>
              </a:rPr>
            </a:br>
            <a:r>
              <a:rPr lang="en-US" sz="3200" b="0" dirty="0">
                <a:effectLst>
                  <a:outerShdw blurRad="38100" dist="38100" dir="2700000" algn="tl">
                    <a:srgbClr val="000000">
                      <a:alpha val="43137"/>
                    </a:srgbClr>
                  </a:outerShdw>
                </a:effectLst>
              </a:rPr>
              <a:t>    3) </a:t>
            </a:r>
            <a:r>
              <a:rPr lang="en-GB" sz="3200" b="0" dirty="0">
                <a:effectLst>
                  <a:outerShdw blurRad="38100" dist="38100" dir="2700000" algn="tl">
                    <a:srgbClr val="000000">
                      <a:alpha val="43137"/>
                    </a:srgbClr>
                  </a:outerShdw>
                </a:effectLst>
              </a:rPr>
              <a:t>Data comparative using the filler and using </a:t>
            </a:r>
            <a:br>
              <a:rPr lang="en-GB" sz="3200" b="0" dirty="0">
                <a:effectLst>
                  <a:outerShdw blurRad="38100" dist="38100" dir="2700000" algn="tl">
                    <a:srgbClr val="000000">
                      <a:alpha val="43137"/>
                    </a:srgbClr>
                  </a:outerShdw>
                </a:effectLst>
              </a:rPr>
            </a:br>
            <a:r>
              <a:rPr lang="en-GB" sz="3200" b="0" dirty="0">
                <a:effectLst>
                  <a:outerShdw blurRad="38100" dist="38100" dir="2700000" algn="tl">
                    <a:srgbClr val="000000">
                      <a:alpha val="43137"/>
                    </a:srgbClr>
                  </a:outerShdw>
                </a:effectLst>
              </a:rPr>
              <a:t>border of the excel sheet.</a:t>
            </a:r>
            <a:br>
              <a:rPr lang="en-US" sz="3200" b="0" dirty="0">
                <a:effectLst>
                  <a:outerShdw blurRad="38100" dist="38100" dir="2700000" algn="tl">
                    <a:srgbClr val="000000">
                      <a:alpha val="43137"/>
                    </a:srgbClr>
                  </a:outerShdw>
                </a:effectLst>
              </a:rPr>
            </a:br>
            <a:endParaRPr lang="en-US" sz="3200"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228600" y="-609600"/>
            <a:ext cx="11353800" cy="276999"/>
          </a:xfrm>
        </p:spPr>
        <p:txBody>
          <a:bodyPr/>
          <a:lstStyle/>
          <a:p>
            <a:r>
              <a:rPr lang="en-US" dirty="0"/>
              <a:t>   </a:t>
            </a:r>
          </a:p>
        </p:txBody>
      </p:sp>
    </p:spTree>
    <p:extLst>
      <p:ext uri="{BB962C8B-B14F-4D97-AF65-F5344CB8AC3E}">
        <p14:creationId xmlns:p14="http://schemas.microsoft.com/office/powerpoint/2010/main" val="353795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0681335" cy="6217087"/>
          </a:xfrm>
        </p:spPr>
        <p:txBody>
          <a:bodyPr/>
          <a:lstStyle/>
          <a:p>
            <a:r>
              <a:rPr lang="en-US" sz="3600" dirty="0"/>
              <a:t>D. Performance Level</a:t>
            </a:r>
            <a:br>
              <a:rPr lang="en-US" sz="3600" dirty="0"/>
            </a:br>
            <a:r>
              <a:rPr lang="en-US" sz="3600" dirty="0"/>
              <a:t>   </a:t>
            </a:r>
            <a:r>
              <a:rPr lang="en-US" sz="3200" b="0" dirty="0">
                <a:effectLst>
                  <a:outerShdw blurRad="38100" dist="38100" dir="2700000" algn="tl">
                    <a:srgbClr val="000000">
                      <a:alpha val="43137"/>
                    </a:srgbClr>
                  </a:outerShdw>
                </a:effectLst>
              </a:rPr>
              <a:t>1) Define </a:t>
            </a:r>
            <a:r>
              <a:rPr lang="en-GB" sz="3200" b="0" dirty="0">
                <a:effectLst>
                  <a:outerShdw blurRad="38100" dist="38100" dir="2700000" algn="tl">
                    <a:srgbClr val="000000">
                      <a:alpha val="43137"/>
                    </a:srgbClr>
                  </a:outerShdw>
                </a:effectLst>
              </a:rPr>
              <a:t>Attendance </a:t>
            </a:r>
            <a:r>
              <a:rPr lang="en-US" sz="3200" b="0" dirty="0">
                <a:effectLst>
                  <a:outerShdw blurRad="38100" dist="38100" dir="2700000" algn="tl">
                    <a:srgbClr val="000000">
                      <a:alpha val="43137"/>
                    </a:srgbClr>
                  </a:outerShdw>
                </a:effectLst>
              </a:rPr>
              <a:t>level (</a:t>
            </a:r>
            <a:r>
              <a:rPr lang="en-GB" sz="3200" b="0" dirty="0">
                <a:effectLst>
                  <a:outerShdw blurRad="38100" dist="38100" dir="2700000" algn="tl">
                    <a:srgbClr val="000000">
                      <a:alpha val="43137"/>
                    </a:srgbClr>
                  </a:outerShdw>
                </a:effectLst>
              </a:rPr>
              <a:t>Active and Inactive</a:t>
            </a:r>
            <a:r>
              <a:rPr lang="en-US" sz="3200" b="0" dirty="0">
                <a:effectLst>
                  <a:outerShdw blurRad="38100" dist="38100" dir="2700000" algn="tl">
                    <a:srgbClr val="000000">
                      <a:alpha val="43137"/>
                    </a:srgbClr>
                  </a:outerShdw>
                </a:effectLst>
              </a:rPr>
              <a:t>)</a:t>
            </a:r>
            <a:r>
              <a:rPr lang="en-GB" sz="3200" b="0" dirty="0">
                <a:effectLst>
                  <a:outerShdw blurRad="38100" dist="38100" dir="2700000" algn="tl">
                    <a:srgbClr val="000000">
                      <a:alpha val="43137"/>
                    </a:srgbClr>
                  </a:outerShdw>
                </a:effectLst>
              </a:rPr>
              <a:t> </a:t>
            </a:r>
            <a:br>
              <a:rPr lang="en-GB" sz="3200" b="0" dirty="0">
                <a:effectLst>
                  <a:outerShdw blurRad="38100" dist="38100" dir="2700000" algn="tl">
                    <a:srgbClr val="000000">
                      <a:alpha val="43137"/>
                    </a:srgbClr>
                  </a:outerShdw>
                </a:effectLst>
              </a:rPr>
            </a:br>
            <a:r>
              <a:rPr lang="en-US" sz="3200" b="0" dirty="0">
                <a:effectLst>
                  <a:outerShdw blurRad="38100" dist="38100" dir="2700000" algn="tl">
                    <a:srgbClr val="000000">
                      <a:alpha val="43137"/>
                    </a:srgbClr>
                  </a:outerShdw>
                </a:effectLst>
              </a:rPr>
              <a:t>based on </a:t>
            </a:r>
            <a:r>
              <a:rPr lang="en-GB" sz="3200" b="0" dirty="0" err="1">
                <a:effectLst>
                  <a:outerShdw blurRad="38100" dist="38100" dir="2700000" algn="tl">
                    <a:srgbClr val="000000">
                      <a:alpha val="43137"/>
                    </a:srgbClr>
                  </a:outerShdw>
                </a:effectLst>
              </a:rPr>
              <a:t>edunet</a:t>
            </a:r>
            <a:r>
              <a:rPr lang="en-GB" sz="3200" b="0" dirty="0">
                <a:effectLst>
                  <a:outerShdw blurRad="38100" dist="38100" dir="2700000" algn="tl">
                    <a:srgbClr val="000000">
                      <a:alpha val="43137"/>
                    </a:srgbClr>
                  </a:outerShdw>
                </a:effectLst>
              </a:rPr>
              <a:t> given data.</a:t>
            </a:r>
            <a:br>
              <a:rPr lang="en-US" sz="3200" b="0" dirty="0">
                <a:effectLst>
                  <a:outerShdw blurRad="38100" dist="38100" dir="2700000" algn="tl">
                    <a:srgbClr val="000000">
                      <a:alpha val="43137"/>
                    </a:srgbClr>
                  </a:outerShdw>
                </a:effectLst>
              </a:rPr>
            </a:br>
            <a:r>
              <a:rPr lang="en-US" sz="3200" b="0" dirty="0">
                <a:effectLst>
                  <a:outerShdw blurRad="38100" dist="38100" dir="2700000" algn="tl">
                    <a:srgbClr val="000000">
                      <a:alpha val="43137"/>
                    </a:srgbClr>
                  </a:outerShdw>
                </a:effectLst>
              </a:rPr>
              <a:t>    2) Assign </a:t>
            </a:r>
            <a:r>
              <a:rPr lang="en-GB" sz="3200" b="0" dirty="0">
                <a:effectLst>
                  <a:outerShdw blurRad="38100" dist="38100" dir="2700000" algn="tl">
                    <a:srgbClr val="000000">
                      <a:alpha val="43137"/>
                    </a:srgbClr>
                  </a:outerShdw>
                </a:effectLst>
              </a:rPr>
              <a:t>the two categories of employees attendance </a:t>
            </a:r>
            <a:br>
              <a:rPr lang="en-GB" sz="3200" b="0" dirty="0">
                <a:effectLst>
                  <a:outerShdw blurRad="38100" dist="38100" dir="2700000" algn="tl">
                    <a:srgbClr val="000000">
                      <a:alpha val="43137"/>
                    </a:srgbClr>
                  </a:outerShdw>
                </a:effectLst>
              </a:rPr>
            </a:br>
            <a:r>
              <a:rPr lang="en-GB" sz="3200" b="0" dirty="0">
                <a:effectLst>
                  <a:outerShdw blurRad="38100" dist="38100" dir="2700000" algn="tl">
                    <a:srgbClr val="000000">
                      <a:alpha val="43137"/>
                    </a:srgbClr>
                  </a:outerShdw>
                </a:effectLst>
              </a:rPr>
              <a:t>performance level.</a:t>
            </a:r>
            <a:br>
              <a:rPr lang="en-US" sz="3200" b="0" dirty="0">
                <a:effectLst>
                  <a:outerShdw blurRad="38100" dist="38100" dir="2700000" algn="tl">
                    <a:srgbClr val="000000">
                      <a:alpha val="43137"/>
                    </a:srgbClr>
                  </a:outerShdw>
                </a:effectLst>
              </a:rPr>
            </a:br>
            <a:br>
              <a:rPr lang="en-US" sz="3200" b="0" dirty="0">
                <a:effectLst>
                  <a:outerShdw blurRad="38100" dist="38100" dir="2700000" algn="tl">
                    <a:srgbClr val="000000">
                      <a:alpha val="43137"/>
                    </a:srgbClr>
                  </a:outerShdw>
                </a:effectLst>
              </a:rPr>
            </a:br>
            <a:r>
              <a:rPr lang="en-US" sz="3600" dirty="0"/>
              <a:t>E. Summary</a:t>
            </a:r>
            <a:br>
              <a:rPr lang="en-US" sz="3600" dirty="0"/>
            </a:br>
            <a:r>
              <a:rPr lang="en-US" sz="3600" dirty="0"/>
              <a:t>  </a:t>
            </a:r>
            <a:r>
              <a:rPr lang="en-US" sz="3200" b="0" dirty="0">
                <a:effectLst>
                  <a:outerShdw blurRad="38100" dist="38100" dir="2700000" algn="tl">
                    <a:srgbClr val="000000">
                      <a:alpha val="43137"/>
                    </a:srgbClr>
                  </a:outerShdw>
                </a:effectLst>
              </a:rPr>
              <a:t> 1) Summarize key findings from the data </a:t>
            </a:r>
            <a:br>
              <a:rPr lang="en-US" sz="3200" b="0" dirty="0">
                <a:effectLst>
                  <a:outerShdw blurRad="38100" dist="38100" dir="2700000" algn="tl">
                    <a:srgbClr val="000000">
                      <a:alpha val="43137"/>
                    </a:srgbClr>
                  </a:outerShdw>
                </a:effectLst>
              </a:rPr>
            </a:br>
            <a:r>
              <a:rPr lang="en-US" sz="3200" b="0" dirty="0">
                <a:effectLst>
                  <a:outerShdw blurRad="38100" dist="38100" dir="2700000" algn="tl">
                    <a:srgbClr val="000000">
                      <a:alpha val="43137"/>
                    </a:srgbClr>
                  </a:outerShdw>
                </a:effectLst>
              </a:rPr>
              <a:t>preparation.</a:t>
            </a:r>
            <a:br>
              <a:rPr lang="en-US" sz="3200" b="0" dirty="0">
                <a:effectLst>
                  <a:outerShdw blurRad="38100" dist="38100" dir="2700000" algn="tl">
                    <a:srgbClr val="000000">
                      <a:alpha val="43137"/>
                    </a:srgbClr>
                  </a:outerShdw>
                </a:effectLst>
              </a:rPr>
            </a:br>
            <a:r>
              <a:rPr lang="en-US" sz="3200" b="0" dirty="0">
                <a:effectLst>
                  <a:outerShdw blurRad="38100" dist="38100" dir="2700000" algn="tl">
                    <a:srgbClr val="000000">
                      <a:alpha val="43137"/>
                    </a:srgbClr>
                  </a:outerShdw>
                </a:effectLst>
              </a:rPr>
              <a:t>    2) Pivot table setup by add gender, </a:t>
            </a:r>
            <a:r>
              <a:rPr lang="en-GB" sz="3200" b="0" dirty="0">
                <a:effectLst>
                  <a:outerShdw blurRad="38100" dist="38100" dir="2700000" algn="tl">
                    <a:srgbClr val="000000">
                      <a:alpha val="43137"/>
                    </a:srgbClr>
                  </a:outerShdw>
                </a:effectLst>
              </a:rPr>
              <a:t>start date ,</a:t>
            </a:r>
            <a:br>
              <a:rPr lang="en-GB" sz="3200" b="0" dirty="0">
                <a:effectLst>
                  <a:outerShdw blurRad="38100" dist="38100" dir="2700000" algn="tl">
                    <a:srgbClr val="000000">
                      <a:alpha val="43137"/>
                    </a:srgbClr>
                  </a:outerShdw>
                </a:effectLst>
              </a:rPr>
            </a:br>
            <a:r>
              <a:rPr lang="en-GB" sz="3200" b="0" dirty="0">
                <a:effectLst>
                  <a:outerShdw blurRad="38100" dist="38100" dir="2700000" algn="tl">
                    <a:srgbClr val="000000">
                      <a:alpha val="43137"/>
                    </a:srgbClr>
                  </a:outerShdw>
                </a:effectLst>
              </a:rPr>
              <a:t>end date , active , inactive </a:t>
            </a:r>
            <a:r>
              <a:rPr lang="en-US" sz="3200" b="0" dirty="0">
                <a:effectLst>
                  <a:outerShdw blurRad="38100" dist="38100" dir="2700000" algn="tl">
                    <a:srgbClr val="000000">
                      <a:alpha val="43137"/>
                    </a:srgbClr>
                  </a:outerShdw>
                </a:effectLst>
              </a:rPr>
              <a:t>.</a:t>
            </a:r>
            <a:br>
              <a:rPr lang="en-US" sz="3200" b="0" dirty="0">
                <a:effectLst>
                  <a:outerShdw blurRad="38100" dist="38100" dir="2700000" algn="tl">
                    <a:srgbClr val="000000">
                      <a:alpha val="43137"/>
                    </a:srgbClr>
                  </a:outerShdw>
                </a:effectLst>
              </a:rPr>
            </a:br>
            <a:endParaRPr lang="en-US" sz="3600" dirty="0"/>
          </a:p>
        </p:txBody>
      </p:sp>
    </p:spTree>
    <p:extLst>
      <p:ext uri="{BB962C8B-B14F-4D97-AF65-F5344CB8AC3E}">
        <p14:creationId xmlns:p14="http://schemas.microsoft.com/office/powerpoint/2010/main" val="414235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031" y="650848"/>
            <a:ext cx="10681335" cy="1012341"/>
          </a:xfrm>
        </p:spPr>
        <p:txBody>
          <a:bodyPr/>
          <a:lstStyle/>
          <a:p>
            <a:r>
              <a:rPr lang="en-US" dirty="0"/>
              <a:t> </a:t>
            </a:r>
            <a:r>
              <a:rPr lang="en-US" sz="3600" dirty="0"/>
              <a:t>F. Visualization</a:t>
            </a:r>
            <a:br>
              <a:rPr lang="en-US" sz="3600" dirty="0"/>
            </a:br>
            <a:r>
              <a:rPr lang="en-US" sz="3600" dirty="0"/>
              <a:t>    </a:t>
            </a:r>
            <a:r>
              <a:rPr lang="en-US" sz="3200" b="0" dirty="0">
                <a:effectLst>
                  <a:outerShdw blurRad="38100" dist="38100" dir="2700000" algn="tl">
                    <a:srgbClr val="000000">
                      <a:alpha val="43137"/>
                    </a:srgbClr>
                  </a:outerShdw>
                </a:effectLst>
              </a:rPr>
              <a:t>1) After set up of pivot table select the type </a:t>
            </a:r>
            <a:br>
              <a:rPr lang="en-US" sz="3200" b="0" dirty="0">
                <a:effectLst>
                  <a:outerShdw blurRad="38100" dist="38100" dir="2700000" algn="tl">
                    <a:srgbClr val="000000">
                      <a:alpha val="43137"/>
                    </a:srgbClr>
                  </a:outerShdw>
                </a:effectLst>
              </a:rPr>
            </a:br>
            <a:r>
              <a:rPr lang="en-US" sz="3200" b="0" dirty="0">
                <a:effectLst>
                  <a:outerShdw blurRad="38100" dist="38100" dir="2700000" algn="tl">
                    <a:srgbClr val="000000">
                      <a:alpha val="43137"/>
                    </a:srgbClr>
                  </a:outerShdw>
                </a:effectLst>
              </a:rPr>
              <a:t>of chart (e.g.,</a:t>
            </a:r>
            <a:r>
              <a:rPr lang="en-GB" sz="3200" b="0" dirty="0">
                <a:effectLst>
                  <a:outerShdw blurRad="38100" dist="38100" dir="2700000" algn="tl">
                    <a:srgbClr val="000000">
                      <a:alpha val="43137"/>
                    </a:srgbClr>
                  </a:outerShdw>
                </a:effectLst>
              </a:rPr>
              <a:t> pivot table</a:t>
            </a:r>
            <a:r>
              <a:rPr lang="en-US" sz="3200" b="0" dirty="0">
                <a:effectLst>
                  <a:outerShdw blurRad="38100" dist="38100" dir="2700000" algn="tl">
                    <a:srgbClr val="000000">
                      <a:alpha val="43137"/>
                    </a:srgbClr>
                  </a:outerShdw>
                </a:effectLst>
              </a:rPr>
              <a:t>) for comparing </a:t>
            </a:r>
            <a:r>
              <a:rPr lang="en-GB" sz="3200" b="0" dirty="0">
                <a:effectLst>
                  <a:outerShdw blurRad="38100" dist="38100" dir="2700000" algn="tl">
                    <a:srgbClr val="000000">
                      <a:alpha val="43137"/>
                    </a:srgbClr>
                  </a:outerShdw>
                </a:effectLst>
              </a:rPr>
              <a:t>employee </a:t>
            </a:r>
            <a:br>
              <a:rPr lang="en-GB" sz="3200" b="0" dirty="0">
                <a:effectLst>
                  <a:outerShdw blurRad="38100" dist="38100" dir="2700000" algn="tl">
                    <a:srgbClr val="000000">
                      <a:alpha val="43137"/>
                    </a:srgbClr>
                  </a:outerShdw>
                </a:effectLst>
              </a:rPr>
            </a:br>
            <a:r>
              <a:rPr lang="en-GB" sz="3200" b="0" dirty="0">
                <a:effectLst>
                  <a:outerShdw blurRad="38100" dist="38100" dir="2700000" algn="tl">
                    <a:srgbClr val="000000">
                      <a:alpha val="43137"/>
                    </a:srgbClr>
                  </a:outerShdw>
                </a:effectLst>
              </a:rPr>
              <a:t>Attendence </a:t>
            </a:r>
            <a:r>
              <a:rPr lang="en-US" sz="3200" b="0" dirty="0">
                <a:effectLst>
                  <a:outerShdw blurRad="38100" dist="38100" dir="2700000" algn="tl">
                    <a:srgbClr val="000000">
                      <a:alpha val="43137"/>
                    </a:srgbClr>
                  </a:outerShdw>
                </a:effectLst>
              </a:rPr>
              <a:t>performance level.</a:t>
            </a:r>
            <a:br>
              <a:rPr lang="en-US" sz="3200" b="0" dirty="0">
                <a:effectLst>
                  <a:outerShdw blurRad="38100" dist="38100" dir="2700000" algn="tl">
                    <a:srgbClr val="000000">
                      <a:alpha val="43137"/>
                    </a:srgbClr>
                  </a:outerShdw>
                </a:effectLst>
              </a:rPr>
            </a:br>
            <a:br>
              <a:rPr lang="en-US" sz="3200" b="0" dirty="0">
                <a:effectLst>
                  <a:outerShdw blurRad="38100" dist="38100" dir="2700000" algn="tl">
                    <a:srgbClr val="000000">
                      <a:alpha val="43137"/>
                    </a:srgbClr>
                  </a:outerShdw>
                </a:effectLst>
              </a:rPr>
            </a:br>
            <a:r>
              <a:rPr lang="en-US" sz="3200" b="0" dirty="0">
                <a:effectLst>
                  <a:outerShdw blurRad="38100" dist="38100" dir="2700000" algn="tl">
                    <a:srgbClr val="000000">
                      <a:alpha val="43137"/>
                    </a:srgbClr>
                  </a:outerShdw>
                </a:effectLst>
              </a:rPr>
              <a:t>     Purpose: Compare </a:t>
            </a:r>
            <a:r>
              <a:rPr lang="en-GB" sz="3200" b="0" dirty="0">
                <a:effectLst>
                  <a:outerShdw blurRad="38100" dist="38100" dir="2700000" algn="tl">
                    <a:srgbClr val="000000">
                      <a:alpha val="43137"/>
                    </a:srgbClr>
                  </a:outerShdw>
                </a:effectLst>
              </a:rPr>
              <a:t>two different pivot table of the employee performance.</a:t>
            </a:r>
            <a:br>
              <a:rPr lang="en-US" sz="3200" b="0" dirty="0">
                <a:effectLst>
                  <a:outerShdw blurRad="38100" dist="38100" dir="2700000" algn="tl">
                    <a:srgbClr val="000000">
                      <a:alpha val="43137"/>
                    </a:srgbClr>
                  </a:outerShdw>
                </a:effectLst>
              </a:rPr>
            </a:br>
            <a:br>
              <a:rPr lang="en-US" sz="3200" b="0" dirty="0">
                <a:effectLst>
                  <a:outerShdw blurRad="38100" dist="38100" dir="2700000" algn="tl">
                    <a:srgbClr val="000000">
                      <a:alpha val="43137"/>
                    </a:srgbClr>
                  </a:outerShdw>
                </a:effectLst>
              </a:rPr>
            </a:br>
            <a:r>
              <a:rPr lang="en-US" sz="3200" b="0" dirty="0">
                <a:effectLst>
                  <a:outerShdw blurRad="38100" dist="38100" dir="2700000" algn="tl">
                    <a:srgbClr val="000000">
                      <a:alpha val="43137"/>
                    </a:srgbClr>
                  </a:outerShdw>
                </a:effectLst>
              </a:rPr>
              <a:t>     Insights: Easily identify which</a:t>
            </a:r>
            <a:r>
              <a:rPr lang="en-GB" sz="3200" b="0" dirty="0">
                <a:effectLst>
                  <a:outerShdw blurRad="38100" dist="38100" dir="2700000" algn="tl">
                    <a:srgbClr val="000000">
                      <a:alpha val="43137"/>
                    </a:srgbClr>
                  </a:outerShdw>
                </a:effectLst>
              </a:rPr>
              <a:t> employee is active and inactive .</a:t>
            </a:r>
            <a:endParaRPr lang="en-US" dirty="0"/>
          </a:p>
        </p:txBody>
      </p:sp>
    </p:spTree>
    <p:extLst>
      <p:ext uri="{BB962C8B-B14F-4D97-AF65-F5344CB8AC3E}">
        <p14:creationId xmlns:p14="http://schemas.microsoft.com/office/powerpoint/2010/main" val="1198381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77175" y="44230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31532" y="387059"/>
            <a:ext cx="844581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a:t>
            </a:r>
            <a:r>
              <a:rPr lang="en-GB" dirty="0"/>
              <a:t> 1</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a:extLst>
              <a:ext uri="{FF2B5EF4-FFF2-40B4-BE49-F238E27FC236}">
                <a16:creationId xmlns:a16="http://schemas.microsoft.com/office/drawing/2014/main" id="{9C66BEAA-3BD7-E5E8-C6DB-F2285AFCB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532" y="1239387"/>
            <a:ext cx="8652305" cy="51763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1E9D-1E8C-D94B-BC27-2B931C8F688E}"/>
              </a:ext>
            </a:extLst>
          </p:cNvPr>
          <p:cNvSpPr>
            <a:spLocks noGrp="1"/>
          </p:cNvSpPr>
          <p:nvPr>
            <p:ph type="title"/>
          </p:nvPr>
        </p:nvSpPr>
        <p:spPr>
          <a:xfrm>
            <a:off x="755332" y="385444"/>
            <a:ext cx="10681335" cy="738664"/>
          </a:xfrm>
        </p:spPr>
        <p:txBody>
          <a:bodyPr/>
          <a:lstStyle/>
          <a:p>
            <a:r>
              <a:rPr lang="en-GB" dirty="0"/>
              <a:t>RESULT 2</a:t>
            </a:r>
            <a:endParaRPr lang="en-US" dirty="0"/>
          </a:p>
        </p:txBody>
      </p:sp>
      <p:pic>
        <p:nvPicPr>
          <p:cNvPr id="3" name="Picture 2">
            <a:extLst>
              <a:ext uri="{FF2B5EF4-FFF2-40B4-BE49-F238E27FC236}">
                <a16:creationId xmlns:a16="http://schemas.microsoft.com/office/drawing/2014/main" id="{B0287DB5-E4E8-8408-43C8-7F7EA978B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4972" y="0"/>
            <a:ext cx="7390941" cy="6858000"/>
          </a:xfrm>
          <a:prstGeom prst="rect">
            <a:avLst/>
          </a:prstGeom>
        </p:spPr>
      </p:pic>
      <p:sp>
        <p:nvSpPr>
          <p:cNvPr id="4" name="TextBox 3">
            <a:extLst>
              <a:ext uri="{FF2B5EF4-FFF2-40B4-BE49-F238E27FC236}">
                <a16:creationId xmlns:a16="http://schemas.microsoft.com/office/drawing/2014/main" id="{39C71095-7FEF-52ED-3F1E-88431F3FD86A}"/>
              </a:ext>
            </a:extLst>
          </p:cNvPr>
          <p:cNvSpPr txBox="1"/>
          <p:nvPr/>
        </p:nvSpPr>
        <p:spPr>
          <a:xfrm>
            <a:off x="914336" y="2606059"/>
            <a:ext cx="2883868" cy="2308324"/>
          </a:xfrm>
          <a:prstGeom prst="rect">
            <a:avLst/>
          </a:prstGeom>
          <a:noFill/>
        </p:spPr>
        <p:txBody>
          <a:bodyPr wrap="square" rtlCol="0">
            <a:spAutoFit/>
          </a:bodyPr>
          <a:lstStyle/>
          <a:p>
            <a:pPr algn="l"/>
            <a:r>
              <a:rPr lang="en-GB" sz="3600" dirty="0"/>
              <a:t>Result 2 is active employee of the data</a:t>
            </a:r>
          </a:p>
        </p:txBody>
      </p:sp>
    </p:spTree>
    <p:extLst>
      <p:ext uri="{BB962C8B-B14F-4D97-AF65-F5344CB8AC3E}">
        <p14:creationId xmlns:p14="http://schemas.microsoft.com/office/powerpoint/2010/main" val="1877476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52400" y="762000"/>
            <a:ext cx="11796609" cy="4431983"/>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GB" dirty="0">
                <a:latin typeface="Times New Roman" panose="02020603050405020304" pitchFamily="18" charset="0"/>
                <a:cs typeface="Times New Roman" panose="02020603050405020304" pitchFamily="18" charset="0"/>
              </a:rPr>
            </a:br>
            <a:r>
              <a:rPr lang="en-US" sz="4000" b="0" dirty="0">
                <a:latin typeface="Times New Roman" panose="02020603050405020304" pitchFamily="18" charset="0"/>
                <a:cs typeface="Times New Roman" panose="02020603050405020304" pitchFamily="18" charset="0"/>
              </a:rPr>
              <a:t>From this Employee </a:t>
            </a:r>
            <a:r>
              <a:rPr lang="en-GB" sz="4000" b="0" dirty="0">
                <a:latin typeface="Times New Roman" panose="02020603050405020304" pitchFamily="18" charset="0"/>
                <a:cs typeface="Times New Roman" panose="02020603050405020304" pitchFamily="18" charset="0"/>
              </a:rPr>
              <a:t>Attendance </a:t>
            </a:r>
            <a:r>
              <a:rPr lang="en-US" sz="4000" b="0" dirty="0">
                <a:latin typeface="Times New Roman" panose="02020603050405020304" pitchFamily="18" charset="0"/>
                <a:cs typeface="Times New Roman" panose="02020603050405020304" pitchFamily="18" charset="0"/>
              </a:rPr>
              <a:t>performance analysis</a:t>
            </a:r>
            <a:r>
              <a:rPr lang="en-GB" sz="4000" b="0" dirty="0">
                <a:latin typeface="Times New Roman" panose="02020603050405020304" pitchFamily="18" charset="0"/>
                <a:cs typeface="Times New Roman" panose="02020603050405020304" pitchFamily="18" charset="0"/>
              </a:rPr>
              <a:t>,</a:t>
            </a:r>
            <a:r>
              <a:rPr lang="en-US" sz="4000" b="0" dirty="0">
                <a:latin typeface="Times New Roman" panose="02020603050405020304" pitchFamily="18" charset="0"/>
                <a:cs typeface="Times New Roman" panose="02020603050405020304" pitchFamily="18" charset="0"/>
              </a:rPr>
              <a:t> most of </a:t>
            </a:r>
            <a:r>
              <a:rPr lang="en-US" sz="4000" b="0" dirty="0" err="1">
                <a:latin typeface="Times New Roman" panose="02020603050405020304" pitchFamily="18" charset="0"/>
                <a:cs typeface="Times New Roman" panose="02020603050405020304" pitchFamily="18" charset="0"/>
              </a:rPr>
              <a:t>th</a:t>
            </a:r>
            <a:r>
              <a:rPr lang="en-GB" sz="4000" b="0" dirty="0">
                <a:latin typeface="Times New Roman" panose="02020603050405020304" pitchFamily="18" charset="0"/>
                <a:cs typeface="Times New Roman" panose="02020603050405020304" pitchFamily="18" charset="0"/>
              </a:rPr>
              <a:t>e employee exist of the company in given data. From the result 2 compare than result 1 data are employee exist in company in given data.</a:t>
            </a:r>
            <a:r>
              <a:rPr lang="en-US" sz="4000" b="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8711-6805-2DF0-77E8-3C95F956D3C1}"/>
              </a:ext>
            </a:extLst>
          </p:cNvPr>
          <p:cNvSpPr>
            <a:spLocks noGrp="1"/>
          </p:cNvSpPr>
          <p:nvPr>
            <p:ph type="title"/>
          </p:nvPr>
        </p:nvSpPr>
        <p:spPr>
          <a:xfrm>
            <a:off x="141548" y="2505144"/>
            <a:ext cx="10781237" cy="1477328"/>
          </a:xfrm>
        </p:spPr>
        <p:txBody>
          <a:bodyPr anchor="ctr"/>
          <a:lstStyle/>
          <a:p>
            <a:pPr algn="ctr"/>
            <a:r>
              <a:rPr lang="en-GB" sz="9600" dirty="0">
                <a:latin typeface="Times New Roman" panose="02020603050405020304" pitchFamily="18" charset="0"/>
                <a:cs typeface="Times New Roman" panose="02020603050405020304" pitchFamily="18" charset="0"/>
              </a:rPr>
              <a:t>Thankyou</a:t>
            </a:r>
            <a:r>
              <a:rPr lang="en-GB" sz="9600" dirty="0"/>
              <a:t> </a:t>
            </a:r>
            <a:endParaRPr lang="en-US" sz="9600" dirty="0"/>
          </a:p>
        </p:txBody>
      </p:sp>
    </p:spTree>
    <p:extLst>
      <p:ext uri="{BB962C8B-B14F-4D97-AF65-F5344CB8AC3E}">
        <p14:creationId xmlns:p14="http://schemas.microsoft.com/office/powerpoint/2010/main" val="341017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Attendance or Active and Inactive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86344"/>
            <a:ext cx="6629400" cy="4841069"/>
          </a:xfrm>
          <a:prstGeom prst="rect">
            <a:avLst/>
          </a:prstGeom>
        </p:spPr>
        <p:txBody>
          <a:bodyPr vert="horz" wrap="square" lIns="0" tIns="16510" rIns="0" bIns="0" rtlCol="0" anchor="ctr">
            <a:spAutoFit/>
          </a:bodyPr>
          <a:lstStyle/>
          <a:p>
            <a:pPr marL="12700" algn="ctr">
              <a:lnSpc>
                <a:spcPct val="100000"/>
              </a:lnSpc>
              <a:spcBef>
                <a:spcPts val="130"/>
              </a:spcBef>
              <a:tabLst>
                <a:tab pos="2727960" algn="l"/>
              </a:tabLst>
            </a:pPr>
            <a:r>
              <a:rPr sz="4250" b="0" spc="-20" dirty="0"/>
              <a:t>P</a:t>
            </a:r>
            <a:r>
              <a:rPr sz="4250" b="0" spc="15" dirty="0"/>
              <a:t>ROB</a:t>
            </a:r>
            <a:r>
              <a:rPr sz="4250" b="0" spc="55" dirty="0"/>
              <a:t>L</a:t>
            </a:r>
            <a:r>
              <a:rPr sz="4250" b="0" spc="-20" dirty="0"/>
              <a:t>E</a:t>
            </a:r>
            <a:r>
              <a:rPr sz="4250" b="0" spc="20" dirty="0"/>
              <a:t>M</a:t>
            </a:r>
            <a:r>
              <a:rPr sz="4250" b="0" dirty="0"/>
              <a:t>	</a:t>
            </a:r>
            <a:r>
              <a:rPr sz="4250" b="0" spc="10" dirty="0"/>
              <a:t>S</a:t>
            </a:r>
            <a:r>
              <a:rPr sz="4250" b="0" spc="-370" dirty="0"/>
              <a:t>T</a:t>
            </a:r>
            <a:r>
              <a:rPr sz="4250" b="0" spc="-375" dirty="0"/>
              <a:t>A</a:t>
            </a:r>
            <a:r>
              <a:rPr sz="4250" b="0" spc="15" dirty="0"/>
              <a:t>T</a:t>
            </a:r>
            <a:r>
              <a:rPr sz="4250" b="0" spc="-10" dirty="0"/>
              <a:t>E</a:t>
            </a:r>
            <a:r>
              <a:rPr sz="4250" b="0" spc="-20" dirty="0"/>
              <a:t>ME</a:t>
            </a:r>
            <a:r>
              <a:rPr sz="4250" b="0" spc="10" dirty="0"/>
              <a:t>NT</a:t>
            </a:r>
            <a:r>
              <a:rPr lang="en-US" sz="4250" b="0" spc="10" dirty="0"/>
              <a:t> </a:t>
            </a:r>
            <a:br>
              <a:rPr lang="en-GB" sz="4250" b="0" spc="10" dirty="0"/>
            </a:br>
            <a:r>
              <a:rPr lang="en-US" sz="4250" b="0" spc="10" dirty="0"/>
              <a:t>           </a:t>
            </a:r>
            <a:br>
              <a:rPr lang="en-US" sz="4250" b="0" spc="10" dirty="0"/>
            </a:br>
            <a:r>
              <a:rPr lang="en-GB" sz="4250" b="0" spc="10" dirty="0"/>
              <a:t>record every time an employee is absent, including information such as the date, the time, and the reason. </a:t>
            </a:r>
            <a:br>
              <a:rPr lang="en-US" sz="4250" b="0" spc="10" dirty="0"/>
            </a:br>
            <a:r>
              <a:rPr lang="en-GB" sz="1600" b="0" dirty="0">
                <a:solidFill>
                  <a:srgbClr val="FFFFFF"/>
                </a:solidFill>
                <a:effectLst/>
                <a:latin typeface="Google Sans"/>
              </a:rPr>
              <a:t>record every time an employee is absent, including information such as the da.        </a:t>
            </a:r>
            <a:endParaRPr sz="36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25461" y="2161045"/>
            <a:ext cx="7924800" cy="2308324"/>
          </a:xfrm>
          <a:prstGeom prst="rect">
            <a:avLst/>
          </a:prstGeom>
          <a:noFill/>
        </p:spPr>
        <p:txBody>
          <a:bodyPr wrap="square" rtlCol="0">
            <a:spAutoFit/>
          </a:bodyPr>
          <a:lstStyle/>
          <a:p>
            <a:pPr algn="l"/>
            <a:r>
              <a:rPr lang="en-GB" sz="3600" b="0" i="0" dirty="0">
                <a:solidFill>
                  <a:srgbClr val="0D0D0D"/>
                </a:solidFill>
                <a:effectLst/>
                <a:latin typeface="Times New Roman" panose="02020603050405020304" pitchFamily="18" charset="0"/>
                <a:cs typeface="Times New Roman" panose="02020603050405020304" pitchFamily="18" charset="0"/>
              </a:rPr>
              <a:t> This project can employee attendance performance of the company through over the financial year in using Excel spreadsheet data</a:t>
            </a:r>
            <a:endParaRPr lang="en-US" sz="36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6F7CBF1B-1A35-76E5-4EC5-AB348A5D8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452" y="1581035"/>
            <a:ext cx="3039774" cy="3039774"/>
          </a:xfrm>
          <a:prstGeom prst="rect">
            <a:avLst/>
          </a:prstGeom>
        </p:spPr>
      </p:pic>
      <p:pic>
        <p:nvPicPr>
          <p:cNvPr id="15" name="Picture 14">
            <a:extLst>
              <a:ext uri="{FF2B5EF4-FFF2-40B4-BE49-F238E27FC236}">
                <a16:creationId xmlns:a16="http://schemas.microsoft.com/office/drawing/2014/main" id="{F0CD2D52-FD0A-1CDA-CA7F-44D4F9F834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8522" y="1384394"/>
            <a:ext cx="3433055" cy="3433055"/>
          </a:xfrm>
          <a:prstGeom prst="rect">
            <a:avLst/>
          </a:prstGeom>
        </p:spPr>
      </p:pic>
      <p:pic>
        <p:nvPicPr>
          <p:cNvPr id="16" name="Picture 15">
            <a:extLst>
              <a:ext uri="{FF2B5EF4-FFF2-40B4-BE49-F238E27FC236}">
                <a16:creationId xmlns:a16="http://schemas.microsoft.com/office/drawing/2014/main" id="{0E9617E0-0446-E1CE-5964-CD41677C53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0348" y="1666610"/>
            <a:ext cx="2794177" cy="2794177"/>
          </a:xfrm>
          <a:prstGeom prst="rect">
            <a:avLst/>
          </a:prstGeom>
        </p:spPr>
      </p:pic>
      <p:pic>
        <p:nvPicPr>
          <p:cNvPr id="18" name="Picture 17">
            <a:extLst>
              <a:ext uri="{FF2B5EF4-FFF2-40B4-BE49-F238E27FC236}">
                <a16:creationId xmlns:a16="http://schemas.microsoft.com/office/drawing/2014/main" id="{8CDC1A40-66A3-8301-80BD-997F1A615B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5203" y="4566097"/>
            <a:ext cx="5679691" cy="20501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1476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857884"/>
            <a:ext cx="11199747" cy="78309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r>
              <a:rPr lang="en-US" sz="3600" dirty="0"/>
              <a:t>      </a:t>
            </a:r>
            <a:br>
              <a:rPr lang="en-US" sz="3600" dirty="0"/>
            </a:br>
            <a:r>
              <a:rPr lang="en-US" sz="3600" dirty="0"/>
              <a:t>                 </a:t>
            </a:r>
            <a:br>
              <a:rPr lang="en-US" sz="3600" dirty="0"/>
            </a:br>
            <a:br>
              <a:rPr lang="en-US" sz="3600" dirty="0"/>
            </a:br>
            <a:r>
              <a:rPr lang="en-US" sz="2400" dirty="0"/>
              <a:t>                            Conditional formatting -Highlight </a:t>
            </a:r>
            <a:r>
              <a:rPr lang="en-GB" sz="2400" dirty="0"/>
              <a:t> row &amp; column</a:t>
            </a:r>
            <a:br>
              <a:rPr lang="en-US" sz="2400" dirty="0"/>
            </a:br>
            <a:r>
              <a:rPr lang="en-US" sz="2400" dirty="0"/>
              <a:t>                            Filter                           -</a:t>
            </a:r>
            <a:r>
              <a:rPr lang="en-GB" sz="2400" dirty="0"/>
              <a:t>Sperate active &amp; inactive</a:t>
            </a:r>
            <a:br>
              <a:rPr lang="en-US" sz="2400" dirty="0"/>
            </a:br>
            <a:r>
              <a:rPr lang="en-US" sz="2400" dirty="0"/>
              <a:t>                            Formula                       -</a:t>
            </a:r>
            <a:r>
              <a:rPr lang="en-GB" sz="2400" dirty="0"/>
              <a:t>Attendence </a:t>
            </a:r>
            <a:r>
              <a:rPr lang="en-US" sz="2400" dirty="0"/>
              <a:t>analysis</a:t>
            </a:r>
            <a:br>
              <a:rPr lang="en-US" sz="2400" dirty="0"/>
            </a:br>
            <a:r>
              <a:rPr lang="en-US" sz="2400" dirty="0"/>
              <a:t>                            Pivot table                   -Summarize information</a:t>
            </a:r>
            <a:br>
              <a:rPr lang="en-US" sz="2400" dirty="0"/>
            </a:br>
            <a:r>
              <a:rPr lang="en-US" sz="2400" dirty="0"/>
              <a:t>                            </a:t>
            </a:r>
            <a:r>
              <a:rPr lang="en-GB" sz="2400" dirty="0"/>
              <a:t>Excel  </a:t>
            </a:r>
            <a:r>
              <a:rPr lang="en-US" sz="2400" dirty="0"/>
              <a:t>                          –Data visualization</a:t>
            </a:r>
            <a:br>
              <a:rPr lang="en-US" sz="2400" dirty="0"/>
            </a:br>
            <a:r>
              <a:rPr lang="en-US" sz="2400" dirty="0"/>
              <a:t>                                                                                                                                                                                                                   </a:t>
            </a:r>
            <a:br>
              <a:rPr lang="en-US" sz="2400" dirty="0"/>
            </a:br>
            <a:br>
              <a:rPr lang="en-US" sz="2400" dirty="0"/>
            </a:br>
            <a:br>
              <a:rPr lang="en-US" sz="3600" dirty="0"/>
            </a:br>
            <a:br>
              <a:rPr lang="en-US" sz="3600" dirty="0"/>
            </a:br>
            <a:br>
              <a:rPr lang="en-US" sz="3600" dirty="0"/>
            </a:br>
            <a:br>
              <a:rPr lang="en-US" sz="3600" dirty="0"/>
            </a:br>
            <a:br>
              <a:rPr lang="en-US" sz="3600" dirty="0"/>
            </a:br>
            <a:r>
              <a:rPr lang="en-US" sz="360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57200" y="228600"/>
            <a:ext cx="10681335" cy="7571303"/>
          </a:xfrm>
        </p:spPr>
        <p:txBody>
          <a:bodyPr/>
          <a:lstStyle/>
          <a:p>
            <a:r>
              <a:rPr lang="en-IN" dirty="0"/>
              <a:t>Dataset Description</a:t>
            </a:r>
            <a:br>
              <a:rPr lang="en-IN" dirty="0"/>
            </a:br>
            <a:br>
              <a:rPr lang="en-IN" dirty="0"/>
            </a:br>
            <a:r>
              <a:rPr lang="en-IN" sz="3600" b="0" dirty="0"/>
              <a:t>Employee Dataset  - From Edunet Dashboard</a:t>
            </a:r>
            <a:br>
              <a:rPr lang="en-IN" sz="3600" b="0" dirty="0"/>
            </a:br>
            <a:r>
              <a:rPr lang="en-IN" sz="3600" b="0" dirty="0"/>
              <a:t>Available Features - </a:t>
            </a:r>
            <a:r>
              <a:rPr lang="en-GB" sz="3600" b="0" dirty="0"/>
              <a:t>50</a:t>
            </a:r>
            <a:br>
              <a:rPr lang="en-IN" sz="3600" b="0" dirty="0"/>
            </a:br>
            <a:r>
              <a:rPr lang="en-IN" sz="3600" b="0" dirty="0"/>
              <a:t>Necessary Features- </a:t>
            </a:r>
            <a:r>
              <a:rPr lang="en-GB" sz="3600" b="0" dirty="0"/>
              <a:t>26</a:t>
            </a:r>
            <a:br>
              <a:rPr lang="en-IN" sz="3600" b="0" dirty="0"/>
            </a:br>
            <a:r>
              <a:rPr lang="en-IN" sz="3600" b="0" dirty="0"/>
              <a:t>Employee Id          - In Number</a:t>
            </a:r>
            <a:br>
              <a:rPr lang="en-IN" sz="3600" b="0" dirty="0"/>
            </a:br>
            <a:r>
              <a:rPr lang="en-IN" sz="3600" b="0" dirty="0"/>
              <a:t>Name                    - In text</a:t>
            </a:r>
            <a:br>
              <a:rPr lang="en-IN" sz="3600" b="0" dirty="0"/>
            </a:br>
            <a:r>
              <a:rPr lang="en-IN" sz="3600" b="0" dirty="0"/>
              <a:t>Performance Level – In text </a:t>
            </a:r>
            <a:br>
              <a:rPr lang="en-IN" sz="3600" b="0" dirty="0"/>
            </a:br>
            <a:r>
              <a:rPr lang="en-IN" sz="3600" b="0" dirty="0"/>
              <a:t>Gender                  - Male, Female</a:t>
            </a:r>
            <a:br>
              <a:rPr lang="en-IN" sz="3600" b="0" dirty="0"/>
            </a:br>
            <a:r>
              <a:rPr lang="en-IN" sz="3600" b="0" dirty="0"/>
              <a:t>Employee</a:t>
            </a:r>
            <a:br>
              <a:rPr lang="en-GB" sz="3600" b="0" dirty="0"/>
            </a:br>
            <a:r>
              <a:rPr lang="en-GB" sz="3600" b="0" dirty="0"/>
              <a:t>Attendance </a:t>
            </a:r>
            <a:r>
              <a:rPr lang="en-IN" sz="3600" b="0" dirty="0"/>
              <a:t> </a:t>
            </a:r>
            <a:r>
              <a:rPr lang="en-GB" sz="3600" b="0" dirty="0"/>
              <a:t>        </a:t>
            </a:r>
            <a:r>
              <a:rPr lang="en-IN" sz="3600" b="0" dirty="0"/>
              <a:t>  - In </a:t>
            </a:r>
            <a:r>
              <a:rPr lang="en-GB" sz="3600" b="0" dirty="0"/>
              <a:t>Date format</a:t>
            </a:r>
            <a:br>
              <a:rPr lang="en-IN" sz="3600" b="0" dirty="0"/>
            </a:br>
            <a:br>
              <a:rPr lang="en-IN" sz="3600" b="0" dirty="0"/>
            </a:br>
            <a:endParaRPr lang="en-IN" sz="3600" b="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365615"/>
            <a:ext cx="10407130" cy="473014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r>
              <a:rPr lang="en-GB" sz="4400" b="1" spc="5" dirty="0">
                <a:latin typeface="Trebuchet MS"/>
                <a:cs typeface="Trebuchet MS"/>
              </a:rPr>
              <a:t>  </a:t>
            </a:r>
          </a:p>
          <a:p>
            <a:pPr marL="12700">
              <a:lnSpc>
                <a:spcPct val="100000"/>
              </a:lnSpc>
              <a:spcBef>
                <a:spcPts val="105"/>
              </a:spcBef>
            </a:pPr>
            <a:r>
              <a:rPr lang="en-GB" sz="4400" b="1" spc="5" dirty="0">
                <a:latin typeface="Trebuchet MS"/>
                <a:cs typeface="Trebuchet MS"/>
              </a:rPr>
              <a:t>   </a:t>
            </a:r>
            <a:r>
              <a:rPr lang="en-US" sz="4400" b="1" spc="5" dirty="0">
                <a:latin typeface="Trebuchet MS"/>
                <a:cs typeface="Trebuchet MS"/>
              </a:rPr>
              <a:t> </a:t>
            </a:r>
            <a:r>
              <a:rPr lang="en-US" sz="4400" b="1" spc="5" dirty="0">
                <a:effectLst>
                  <a:outerShdw blurRad="38100" dist="38100" dir="2700000" algn="tl">
                    <a:srgbClr val="000000">
                      <a:alpha val="43137"/>
                    </a:srgbClr>
                  </a:outerShdw>
                </a:effectLst>
                <a:latin typeface="Trebuchet MS"/>
                <a:cs typeface="Trebuchet MS"/>
              </a:rPr>
              <a:t>A. Data Collection</a:t>
            </a:r>
          </a:p>
          <a:p>
            <a:pPr marL="12700">
              <a:lnSpc>
                <a:spcPct val="100000"/>
              </a:lnSpc>
              <a:spcBef>
                <a:spcPts val="105"/>
              </a:spcBef>
            </a:pPr>
            <a:r>
              <a:rPr lang="en-US" sz="3200" b="1" spc="5" dirty="0">
                <a:latin typeface="Trebuchet MS"/>
                <a:cs typeface="Trebuchet MS"/>
              </a:rPr>
              <a:t> </a:t>
            </a:r>
            <a:r>
              <a:rPr lang="en-GB" sz="4800" b="1" spc="5" dirty="0">
                <a:latin typeface="Trebuchet MS"/>
                <a:cs typeface="Trebuchet MS"/>
              </a:rPr>
              <a:t>        </a:t>
            </a:r>
            <a:r>
              <a:rPr lang="en-GB" sz="4000" spc="5" dirty="0">
                <a:latin typeface="Trebuchet MS"/>
                <a:cs typeface="Trebuchet MS"/>
              </a:rPr>
              <a:t>Gather</a:t>
            </a:r>
            <a:r>
              <a:rPr lang="en-GB" sz="4000" b="1" spc="5" dirty="0">
                <a:latin typeface="Trebuchet MS"/>
                <a:cs typeface="Trebuchet MS"/>
              </a:rPr>
              <a:t> </a:t>
            </a:r>
            <a:r>
              <a:rPr lang="en-GB" sz="4000" spc="5" dirty="0">
                <a:latin typeface="Trebuchet MS"/>
                <a:cs typeface="Trebuchet MS"/>
              </a:rPr>
              <a:t>data</a:t>
            </a:r>
            <a:r>
              <a:rPr lang="en-GB" sz="4000" b="1" spc="5" dirty="0">
                <a:latin typeface="Trebuchet MS"/>
                <a:cs typeface="Trebuchet MS"/>
              </a:rPr>
              <a:t> </a:t>
            </a:r>
            <a:r>
              <a:rPr lang="en-GB" sz="4000" spc="5" dirty="0">
                <a:latin typeface="Trebuchet MS"/>
                <a:cs typeface="Trebuchet MS"/>
              </a:rPr>
              <a:t>on employee         attendance, including dates, times, reasons for absences, and any relevant context (e.g., weather conditions, personal issues).</a:t>
            </a:r>
            <a:r>
              <a:rPr lang="en-US" sz="4000" spc="5" dirty="0">
                <a:latin typeface="Trebuchet MS"/>
                <a:cs typeface="Trebuchet MS"/>
              </a:rPr>
              <a:t>        </a:t>
            </a:r>
            <a:r>
              <a:rPr lang="en-US" sz="4000" b="1" spc="5" dirty="0">
                <a:latin typeface="Trebuchet MS"/>
                <a:cs typeface="Trebuchet MS"/>
              </a:rPr>
              <a:t>      </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7FA9BD9E40B1A4E9AD080F79C474DC5" ma:contentTypeVersion="14" ma:contentTypeDescription="Create a new document." ma:contentTypeScope="" ma:versionID="5cc49baa4a6a1b908a01c989e0b16441">
  <xsd:schema xmlns:xsd="http://www.w3.org/2001/XMLSchema" xmlns:xs="http://www.w3.org/2001/XMLSchema" xmlns:p="http://schemas.microsoft.com/office/2006/metadata/properties" xmlns:ns3="f639fb24-cbf0-456d-bf7a-f2f2e9396315" xmlns:ns4="7728647a-ac68-4445-b30e-1e4df038ea69" targetNamespace="http://schemas.microsoft.com/office/2006/metadata/properties" ma:root="true" ma:fieldsID="cb7197da65529f13639f0a1a140360ec" ns3:_="" ns4:_="">
    <xsd:import namespace="f639fb24-cbf0-456d-bf7a-f2f2e9396315"/>
    <xsd:import namespace="7728647a-ac68-4445-b30e-1e4df038ea69"/>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DateTaken" minOccurs="0"/>
                <xsd:element ref="ns3:_activity"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39fb24-cbf0-456d-bf7a-f2f2e93963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_activity" ma:index="17" nillable="true" ma:displayName="_activity" ma:hidden="true" ma:internalName="_activity">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728647a-ac68-4445-b30e-1e4df038ea6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f639fb24-cbf0-456d-bf7a-f2f2e9396315" xsi:nil="true"/>
  </documentManagement>
</p:properties>
</file>

<file path=customXml/itemProps1.xml><?xml version="1.0" encoding="utf-8"?>
<ds:datastoreItem xmlns:ds="http://schemas.openxmlformats.org/officeDocument/2006/customXml" ds:itemID="{50C5A037-080C-4E24-AEC3-9E00F9B6AC61}">
  <ds:schemaRefs>
    <ds:schemaRef ds:uri="http://schemas.microsoft.com/sharepoint/v3/contenttype/forms"/>
  </ds:schemaRefs>
</ds:datastoreItem>
</file>

<file path=customXml/itemProps2.xml><?xml version="1.0" encoding="utf-8"?>
<ds:datastoreItem xmlns:ds="http://schemas.openxmlformats.org/officeDocument/2006/customXml" ds:itemID="{99F0B1E8-895D-4105-8B28-7339B674B46C}">
  <ds:schemaRefs>
    <ds:schemaRef ds:uri="http://schemas.microsoft.com/office/2006/metadata/contentType"/>
    <ds:schemaRef ds:uri="http://schemas.microsoft.com/office/2006/metadata/properties/metaAttributes"/>
    <ds:schemaRef ds:uri="http://www.w3.org/2000/xmlns/"/>
    <ds:schemaRef ds:uri="http://www.w3.org/2001/XMLSchema"/>
    <ds:schemaRef ds:uri="f639fb24-cbf0-456d-bf7a-f2f2e9396315"/>
    <ds:schemaRef ds:uri="7728647a-ac68-4445-b30e-1e4df038ea69"/>
  </ds:schemaRefs>
</ds:datastoreItem>
</file>

<file path=customXml/itemProps3.xml><?xml version="1.0" encoding="utf-8"?>
<ds:datastoreItem xmlns:ds="http://schemas.openxmlformats.org/officeDocument/2006/customXml" ds:itemID="{7A6C1C6D-B3EC-4385-8A4F-E4E66C873389}">
  <ds:schemaRefs>
    <ds:schemaRef ds:uri="http://schemas.microsoft.com/office/2006/metadata/properties"/>
    <ds:schemaRef ds:uri="http://www.w3.org/2000/xmlns/"/>
    <ds:schemaRef ds:uri="f639fb24-cbf0-456d-bf7a-f2f2e939631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
  <TotalTime>424</TotalTime>
  <Words>208</Words>
  <Application>Microsoft Office PowerPoint</Application>
  <PresentationFormat>Widescreen</PresentationFormat>
  <Paragraphs>56</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              record every time an employee is absent, including information such as the date, the time, and the reason.  record every time an employee is absent, including information such as the da.        </vt:lpstr>
      <vt:lpstr>PROJECT OVERVIEW</vt:lpstr>
      <vt:lpstr>WHO ARE THE END USERS?</vt:lpstr>
      <vt:lpstr>OUR SOLUTION AND ITS VALUE PROPOSITION                                                      Conditional formatting -Highlight  row &amp; column                             Filter                           -Sperate active &amp; inactive                             Formula                       -Attendence analysis                             Pivot table                   -Summarize information                             Excel                            –Data visualization                                                                                                                                                                                                                                                 </vt:lpstr>
      <vt:lpstr>Dataset Description  Employee Dataset  - From Edunet Dashboard Available Features - 50 Necessary Features- 26 Employee Id          - In Number Name                    - In text Performance Level – In text  Gender                  - Male, Female Employee Attendance            - In Date format  </vt:lpstr>
      <vt:lpstr>PowerPoint Presentation</vt:lpstr>
      <vt:lpstr>B. Feature Collection     1) Select key features (e.g., employee id,  gender, start date, end date).  C. Data Cleaning    1) Highlight incomplete records through  conditional formatting.     2) Remove blanks data using filter.     3) Data comparative using the filler and using  border of the excel sheet. </vt:lpstr>
      <vt:lpstr>D. Performance Level    1) Define Attendance level (Active and Inactive)  based on edunet given data.     2) Assign the two categories of employees attendance  performance level.  E. Summary    1) Summarize key findings from the data  preparation.     2) Pivot table setup by add gender, start date , end date , active , inactive . </vt:lpstr>
      <vt:lpstr> F. Visualization     1) After set up of pivot table select the type  of chart (e.g., pivot table) for comparing employee  Attendence performance level.       Purpose: Compare two different pivot table of the employee performance.       Insights: Easily identify which employee is active and inactive .</vt:lpstr>
      <vt:lpstr>RESULT 1</vt:lpstr>
      <vt:lpstr>RESULT 2</vt:lpstr>
      <vt:lpstr>Conclusion     From this Employee Attendance performance analysis, most of the employee exist of the company in given data. From the result 2 compare than result 1 data are employee exist in company in given data.  </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jeemeena6@gmail.com</cp:lastModifiedBy>
  <cp:revision>41</cp:revision>
  <dcterms:created xsi:type="dcterms:W3CDTF">2024-03-29T15:07:22Z</dcterms:created>
  <dcterms:modified xsi:type="dcterms:W3CDTF">2024-09-04T08:25:20Z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ContentTypeId">
    <vt:lpwstr>0x01010027FA9BD9E40B1A4E9AD080F79C474DC5</vt:lpwstr>
  </property>
</Properties>
</file>