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9" r:id="rId4"/>
    <p:sldId id="262" r:id="rId5"/>
    <p:sldId id="275" r:id="rId6"/>
    <p:sldId id="259" r:id="rId7"/>
    <p:sldId id="276" r:id="rId8"/>
    <p:sldId id="268" r:id="rId9"/>
    <p:sldId id="277" r:id="rId10"/>
    <p:sldId id="278" r:id="rId11"/>
    <p:sldId id="279" r:id="rId12"/>
    <p:sldId id="280" r:id="rId13"/>
    <p:sldId id="281" r:id="rId14"/>
    <p:sldId id="260" r:id="rId15"/>
    <p:sldId id="282" r:id="rId16"/>
    <p:sldId id="270" r:id="rId17"/>
    <p:sldId id="283" r:id="rId18"/>
    <p:sldId id="284" r:id="rId19"/>
    <p:sldId id="297" r:id="rId20"/>
    <p:sldId id="289" r:id="rId21"/>
    <p:sldId id="290" r:id="rId22"/>
    <p:sldId id="291" r:id="rId23"/>
    <p:sldId id="299" r:id="rId24"/>
    <p:sldId id="307" r:id="rId25"/>
    <p:sldId id="292" r:id="rId26"/>
    <p:sldId id="298" r:id="rId27"/>
    <p:sldId id="300" r:id="rId28"/>
    <p:sldId id="301" r:id="rId29"/>
    <p:sldId id="302" r:id="rId30"/>
    <p:sldId id="303" r:id="rId31"/>
    <p:sldId id="274" r:id="rId32"/>
    <p:sldId id="296" r:id="rId33"/>
    <p:sldId id="272" r:id="rId34"/>
    <p:sldId id="273" r:id="rId35"/>
    <p:sldId id="26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4881D0A-A6A0-41AC-9A7E-6C860F15A88D}"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F370E-8901-4DDF-91D1-518461091E30}" type="slidenum">
              <a:rPr lang="en-IN" smtClean="0"/>
              <a:t>‹#›</a:t>
            </a:fld>
            <a:endParaRPr lang="en-IN"/>
          </a:p>
        </p:txBody>
      </p:sp>
    </p:spTree>
    <p:extLst>
      <p:ext uri="{BB962C8B-B14F-4D97-AF65-F5344CB8AC3E}">
        <p14:creationId xmlns:p14="http://schemas.microsoft.com/office/powerpoint/2010/main" val="312232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881D0A-A6A0-41AC-9A7E-6C860F15A88D}"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F370E-8901-4DDF-91D1-518461091E30}" type="slidenum">
              <a:rPr lang="en-IN" smtClean="0"/>
              <a:t>‹#›</a:t>
            </a:fld>
            <a:endParaRPr lang="en-IN"/>
          </a:p>
        </p:txBody>
      </p:sp>
    </p:spTree>
    <p:extLst>
      <p:ext uri="{BB962C8B-B14F-4D97-AF65-F5344CB8AC3E}">
        <p14:creationId xmlns:p14="http://schemas.microsoft.com/office/powerpoint/2010/main" val="264522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881D0A-A6A0-41AC-9A7E-6C860F15A88D}"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F370E-8901-4DDF-91D1-518461091E30}" type="slidenum">
              <a:rPr lang="en-IN" smtClean="0"/>
              <a:t>‹#›</a:t>
            </a:fld>
            <a:endParaRPr lang="en-IN"/>
          </a:p>
        </p:txBody>
      </p:sp>
    </p:spTree>
    <p:extLst>
      <p:ext uri="{BB962C8B-B14F-4D97-AF65-F5344CB8AC3E}">
        <p14:creationId xmlns:p14="http://schemas.microsoft.com/office/powerpoint/2010/main" val="408477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881D0A-A6A0-41AC-9A7E-6C860F15A88D}"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F370E-8901-4DDF-91D1-518461091E30}" type="slidenum">
              <a:rPr lang="en-IN" smtClean="0"/>
              <a:t>‹#›</a:t>
            </a:fld>
            <a:endParaRPr lang="en-IN"/>
          </a:p>
        </p:txBody>
      </p:sp>
    </p:spTree>
    <p:extLst>
      <p:ext uri="{BB962C8B-B14F-4D97-AF65-F5344CB8AC3E}">
        <p14:creationId xmlns:p14="http://schemas.microsoft.com/office/powerpoint/2010/main" val="201259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881D0A-A6A0-41AC-9A7E-6C860F15A88D}"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F370E-8901-4DDF-91D1-518461091E30}" type="slidenum">
              <a:rPr lang="en-IN" smtClean="0"/>
              <a:t>‹#›</a:t>
            </a:fld>
            <a:endParaRPr lang="en-IN"/>
          </a:p>
        </p:txBody>
      </p:sp>
    </p:spTree>
    <p:extLst>
      <p:ext uri="{BB962C8B-B14F-4D97-AF65-F5344CB8AC3E}">
        <p14:creationId xmlns:p14="http://schemas.microsoft.com/office/powerpoint/2010/main" val="310250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4881D0A-A6A0-41AC-9A7E-6C860F15A88D}"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0F370E-8901-4DDF-91D1-518461091E30}" type="slidenum">
              <a:rPr lang="en-IN" smtClean="0"/>
              <a:t>‹#›</a:t>
            </a:fld>
            <a:endParaRPr lang="en-IN"/>
          </a:p>
        </p:txBody>
      </p:sp>
    </p:spTree>
    <p:extLst>
      <p:ext uri="{BB962C8B-B14F-4D97-AF65-F5344CB8AC3E}">
        <p14:creationId xmlns:p14="http://schemas.microsoft.com/office/powerpoint/2010/main" val="213320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4881D0A-A6A0-41AC-9A7E-6C860F15A88D}" type="datetimeFigureOut">
              <a:rPr lang="en-IN" smtClean="0"/>
              <a:t>07-04-2024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0F370E-8901-4DDF-91D1-518461091E30}" type="slidenum">
              <a:rPr lang="en-IN" smtClean="0"/>
              <a:t>‹#›</a:t>
            </a:fld>
            <a:endParaRPr lang="en-IN"/>
          </a:p>
        </p:txBody>
      </p:sp>
    </p:spTree>
    <p:extLst>
      <p:ext uri="{BB962C8B-B14F-4D97-AF65-F5344CB8AC3E}">
        <p14:creationId xmlns:p14="http://schemas.microsoft.com/office/powerpoint/2010/main" val="23610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4881D0A-A6A0-41AC-9A7E-6C860F15A88D}" type="datetimeFigureOut">
              <a:rPr lang="en-IN" smtClean="0"/>
              <a:t>07-04-2024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0F370E-8901-4DDF-91D1-518461091E30}" type="slidenum">
              <a:rPr lang="en-IN" smtClean="0"/>
              <a:t>‹#›</a:t>
            </a:fld>
            <a:endParaRPr lang="en-IN"/>
          </a:p>
        </p:txBody>
      </p:sp>
    </p:spTree>
    <p:extLst>
      <p:ext uri="{BB962C8B-B14F-4D97-AF65-F5344CB8AC3E}">
        <p14:creationId xmlns:p14="http://schemas.microsoft.com/office/powerpoint/2010/main" val="426677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81D0A-A6A0-41AC-9A7E-6C860F15A88D}" type="datetimeFigureOut">
              <a:rPr lang="en-IN" smtClean="0"/>
              <a:t>07-04-2024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0F370E-8901-4DDF-91D1-518461091E30}" type="slidenum">
              <a:rPr lang="en-IN" smtClean="0"/>
              <a:t>‹#›</a:t>
            </a:fld>
            <a:endParaRPr lang="en-IN"/>
          </a:p>
        </p:txBody>
      </p:sp>
    </p:spTree>
    <p:extLst>
      <p:ext uri="{BB962C8B-B14F-4D97-AF65-F5344CB8AC3E}">
        <p14:creationId xmlns:p14="http://schemas.microsoft.com/office/powerpoint/2010/main" val="387975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881D0A-A6A0-41AC-9A7E-6C860F15A88D}"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0F370E-8901-4DDF-91D1-518461091E30}" type="slidenum">
              <a:rPr lang="en-IN" smtClean="0"/>
              <a:t>‹#›</a:t>
            </a:fld>
            <a:endParaRPr lang="en-IN"/>
          </a:p>
        </p:txBody>
      </p:sp>
    </p:spTree>
    <p:extLst>
      <p:ext uri="{BB962C8B-B14F-4D97-AF65-F5344CB8AC3E}">
        <p14:creationId xmlns:p14="http://schemas.microsoft.com/office/powerpoint/2010/main" val="100746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881D0A-A6A0-41AC-9A7E-6C860F15A88D}"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0F370E-8901-4DDF-91D1-518461091E30}" type="slidenum">
              <a:rPr lang="en-IN" smtClean="0"/>
              <a:t>‹#›</a:t>
            </a:fld>
            <a:endParaRPr lang="en-IN"/>
          </a:p>
        </p:txBody>
      </p:sp>
    </p:spTree>
    <p:extLst>
      <p:ext uri="{BB962C8B-B14F-4D97-AF65-F5344CB8AC3E}">
        <p14:creationId xmlns:p14="http://schemas.microsoft.com/office/powerpoint/2010/main" val="271798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81D0A-A6A0-41AC-9A7E-6C860F15A88D}" type="datetimeFigureOut">
              <a:rPr lang="en-IN" smtClean="0"/>
              <a:t>07-04-2024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F370E-8901-4DDF-91D1-518461091E30}" type="slidenum">
              <a:rPr lang="en-IN" smtClean="0"/>
              <a:t>‹#›</a:t>
            </a:fld>
            <a:endParaRPr lang="en-IN"/>
          </a:p>
        </p:txBody>
      </p:sp>
    </p:spTree>
    <p:extLst>
      <p:ext uri="{BB962C8B-B14F-4D97-AF65-F5344CB8AC3E}">
        <p14:creationId xmlns:p14="http://schemas.microsoft.com/office/powerpoint/2010/main" val="2184309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84646" y="1809469"/>
            <a:ext cx="7024662" cy="646331"/>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Presented By,</a:t>
            </a:r>
          </a:p>
          <a:p>
            <a:pPr algn="ctr"/>
            <a:endParaRPr lang="en-US" sz="1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AE1AF65-2915-94E4-70FE-B91CD8B2B680}"/>
              </a:ext>
            </a:extLst>
          </p:cNvPr>
          <p:cNvSpPr txBox="1"/>
          <p:nvPr/>
        </p:nvSpPr>
        <p:spPr>
          <a:xfrm>
            <a:off x="3464034" y="2242099"/>
            <a:ext cx="3214540" cy="1938992"/>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HEMA HARIHARAN S</a:t>
            </a:r>
          </a:p>
          <a:p>
            <a:pPr>
              <a:lnSpc>
                <a:spcPct val="150000"/>
              </a:lnSpc>
            </a:pPr>
            <a:r>
              <a:rPr lang="en-IN" sz="2000" dirty="0">
                <a:latin typeface="Times New Roman" panose="02020603050405020304" pitchFamily="18" charset="0"/>
                <a:cs typeface="Times New Roman" panose="02020603050405020304" pitchFamily="18" charset="0"/>
              </a:rPr>
              <a:t>JEEVANDHAM S</a:t>
            </a:r>
          </a:p>
          <a:p>
            <a:pPr>
              <a:lnSpc>
                <a:spcPct val="150000"/>
              </a:lnSpc>
            </a:pPr>
            <a:r>
              <a:rPr lang="en-IN" sz="2000" dirty="0">
                <a:latin typeface="Times New Roman" panose="02020603050405020304" pitchFamily="18" charset="0"/>
                <a:cs typeface="Times New Roman" panose="02020603050405020304" pitchFamily="18" charset="0"/>
              </a:rPr>
              <a:t>KABILAN V</a:t>
            </a:r>
          </a:p>
          <a:p>
            <a:pPr>
              <a:lnSpc>
                <a:spcPct val="150000"/>
              </a:lnSpc>
            </a:pPr>
            <a:r>
              <a:rPr lang="en-IN" sz="2000" dirty="0" smtClean="0">
                <a:latin typeface="Times New Roman" panose="02020603050405020304" pitchFamily="18" charset="0"/>
                <a:cs typeface="Times New Roman" panose="02020603050405020304" pitchFamily="18" charset="0"/>
              </a:rPr>
              <a:t>WASEEMULLAH </a:t>
            </a:r>
            <a:r>
              <a:rPr lang="en-IN" sz="2000" dirty="0">
                <a:latin typeface="Times New Roman" panose="02020603050405020304" pitchFamily="18" charset="0"/>
                <a:cs typeface="Times New Roman" panose="02020603050405020304" pitchFamily="18" charset="0"/>
              </a:rPr>
              <a:t>K</a:t>
            </a:r>
          </a:p>
        </p:txBody>
      </p:sp>
      <p:sp>
        <p:nvSpPr>
          <p:cNvPr id="6" name="TextBox 5">
            <a:extLst>
              <a:ext uri="{FF2B5EF4-FFF2-40B4-BE49-F238E27FC236}">
                <a16:creationId xmlns:a16="http://schemas.microsoft.com/office/drawing/2014/main" xmlns="" id="{10F58745-0500-04C9-D566-2541253E1085}"/>
              </a:ext>
            </a:extLst>
          </p:cNvPr>
          <p:cNvSpPr txBox="1"/>
          <p:nvPr/>
        </p:nvSpPr>
        <p:spPr>
          <a:xfrm>
            <a:off x="6402053" y="2242098"/>
            <a:ext cx="2658359" cy="1938992"/>
          </a:xfrm>
          <a:prstGeom prst="rect">
            <a:avLst/>
          </a:prstGeom>
          <a:noFill/>
        </p:spPr>
        <p:txBody>
          <a:bodyPr wrap="square" rtlCol="0">
            <a:spAutoFit/>
          </a:bodyPr>
          <a:lstStyle/>
          <a:p>
            <a:pPr marL="285750" indent="-285750">
              <a:lnSpc>
                <a:spcPct val="150000"/>
              </a:lnSpc>
              <a:buFontTx/>
              <a:buChar char="-"/>
            </a:pPr>
            <a:r>
              <a:rPr lang="en-IN" sz="2000" dirty="0">
                <a:latin typeface="Times New Roman" panose="02020603050405020304" pitchFamily="18" charset="0"/>
                <a:cs typeface="Times New Roman" panose="02020603050405020304" pitchFamily="18" charset="0"/>
              </a:rPr>
              <a:t>513520104009</a:t>
            </a:r>
          </a:p>
          <a:p>
            <a:pPr marL="285750" indent="-285750">
              <a:lnSpc>
                <a:spcPct val="150000"/>
              </a:lnSpc>
              <a:buFontTx/>
              <a:buChar char="-"/>
            </a:pPr>
            <a:r>
              <a:rPr lang="en-IN" sz="2000" dirty="0">
                <a:latin typeface="Times New Roman" panose="02020603050405020304" pitchFamily="18" charset="0"/>
                <a:cs typeface="Times New Roman" panose="02020603050405020304" pitchFamily="18" charset="0"/>
              </a:rPr>
              <a:t>513520104012</a:t>
            </a:r>
          </a:p>
          <a:p>
            <a:pPr marL="285750" indent="-285750">
              <a:lnSpc>
                <a:spcPct val="150000"/>
              </a:lnSpc>
              <a:buFontTx/>
              <a:buChar char="-"/>
            </a:pPr>
            <a:r>
              <a:rPr lang="en-IN" sz="2000" dirty="0">
                <a:latin typeface="Times New Roman" panose="02020603050405020304" pitchFamily="18" charset="0"/>
                <a:cs typeface="Times New Roman" panose="02020603050405020304" pitchFamily="18" charset="0"/>
              </a:rPr>
              <a:t>513520104014</a:t>
            </a:r>
          </a:p>
          <a:p>
            <a:pPr marL="285750" indent="-285750">
              <a:lnSpc>
                <a:spcPct val="150000"/>
              </a:lnSpc>
              <a:buFontTx/>
              <a:buChar char="-"/>
            </a:pPr>
            <a:r>
              <a:rPr lang="en-IN" sz="2000" dirty="0" smtClean="0">
                <a:latin typeface="Times New Roman" panose="02020603050405020304" pitchFamily="18" charset="0"/>
                <a:cs typeface="Times New Roman" panose="02020603050405020304" pitchFamily="18" charset="0"/>
              </a:rPr>
              <a:t>513520104043</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730DD9B2-27F9-8D63-37AA-FC1C0303B54A}"/>
              </a:ext>
            </a:extLst>
          </p:cNvPr>
          <p:cNvSpPr txBox="1"/>
          <p:nvPr/>
        </p:nvSpPr>
        <p:spPr>
          <a:xfrm>
            <a:off x="1316610" y="212063"/>
            <a:ext cx="9558780" cy="1200329"/>
          </a:xfrm>
          <a:prstGeom prst="rect">
            <a:avLst/>
          </a:prstGeom>
          <a:solidFill>
            <a:schemeClr val="bg1"/>
          </a:solidFill>
        </p:spPr>
        <p:txBody>
          <a:bodyPr wrap="square" rtlCol="0">
            <a:spAutoFit/>
          </a:bodyPr>
          <a:lstStyle/>
          <a:p>
            <a:pPr algn="ctr"/>
            <a:r>
              <a:rPr lang="en-US" sz="2400" b="1" dirty="0" smtClean="0">
                <a:latin typeface="Agency FB" pitchFamily="34" charset="0"/>
                <a:cs typeface="Times New Roman" panose="02020603050405020304" pitchFamily="18" charset="0"/>
              </a:rPr>
              <a:t>PROJECT GARUDA</a:t>
            </a:r>
          </a:p>
          <a:p>
            <a:pPr algn="ctr"/>
            <a:endParaRPr lang="en-US" sz="2400" b="1" dirty="0" smtClean="0">
              <a:latin typeface="Times New Roman" panose="02020603050405020304" pitchFamily="18" charset="0"/>
              <a:cs typeface="Times New Roman" panose="02020603050405020304" pitchFamily="18" charset="0"/>
            </a:endParaRPr>
          </a:p>
          <a:p>
            <a:pPr algn="ctr"/>
            <a:r>
              <a:rPr lang="en-US" sz="2400" b="1" dirty="0" smtClean="0">
                <a:latin typeface="Times New Roman" panose="02020603050405020304" pitchFamily="18" charset="0"/>
                <a:cs typeface="Times New Roman" panose="02020603050405020304" pitchFamily="18" charset="0"/>
              </a:rPr>
              <a:t>UAV with Advanced Human Tracking and Enumeration Technology</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4B4C952D-C145-2B05-CDD9-F6C1F58AAA09}"/>
              </a:ext>
            </a:extLst>
          </p:cNvPr>
          <p:cNvSpPr txBox="1"/>
          <p:nvPr/>
        </p:nvSpPr>
        <p:spPr>
          <a:xfrm>
            <a:off x="3147726" y="5092221"/>
            <a:ext cx="5698503" cy="1015663"/>
          </a:xfrm>
          <a:prstGeom prst="rect">
            <a:avLst/>
          </a:prstGeom>
          <a:noFill/>
        </p:spPr>
        <p:txBody>
          <a:bodyPr wrap="square" rtlCol="0">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GUIDED BY</a:t>
            </a:r>
          </a:p>
          <a:p>
            <a:pPr algn="ctr">
              <a:lnSpc>
                <a:spcPct val="150000"/>
              </a:lnSpc>
            </a:pPr>
            <a:r>
              <a:rPr lang="en-IN" sz="2000" b="1" dirty="0" err="1" smtClean="0">
                <a:latin typeface="Times New Roman" panose="02020603050405020304" pitchFamily="18" charset="0"/>
                <a:cs typeface="Times New Roman" panose="02020603050405020304" pitchFamily="18" charset="0"/>
              </a:rPr>
              <a:t>Mrs.</a:t>
            </a:r>
            <a:r>
              <a:rPr lang="en-IN" sz="2000" b="1" dirty="0" smtClean="0">
                <a:latin typeface="Times New Roman" panose="02020603050405020304" pitchFamily="18" charset="0"/>
                <a:cs typeface="Times New Roman" panose="02020603050405020304" pitchFamily="18" charset="0"/>
              </a:rPr>
              <a:t> J. SAVITHIRI </a:t>
            </a:r>
            <a:r>
              <a:rPr lang="en-IN" sz="2000" b="1" dirty="0" smtClean="0">
                <a:latin typeface="Times New Roman" panose="02020603050405020304" pitchFamily="18" charset="0"/>
                <a:cs typeface="Times New Roman" panose="02020603050405020304" pitchFamily="18" charset="0"/>
              </a:rPr>
              <a:t>M.E, </a:t>
            </a:r>
            <a:r>
              <a:rPr lang="en-IN" sz="2000" b="1" dirty="0" smtClean="0">
                <a:latin typeface="Times New Roman" panose="02020603050405020304" pitchFamily="18" charset="0"/>
                <a:cs typeface="Times New Roman" panose="02020603050405020304" pitchFamily="18" charset="0"/>
              </a:rPr>
              <a:t>(AP/CSE</a:t>
            </a:r>
            <a:r>
              <a:rPr lang="en-IN" sz="2000" b="1" dirty="0">
                <a:latin typeface="Times New Roman" panose="02020603050405020304" pitchFamily="18" charset="0"/>
                <a:cs typeface="Times New Roman" panose="02020603050405020304" pitchFamily="18" charset="0"/>
              </a:rPr>
              <a:t>) </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321" y="2197029"/>
            <a:ext cx="5226291" cy="2939789"/>
          </a:xfrm>
          <a:prstGeom prst="rect">
            <a:avLst/>
          </a:prstGeom>
        </p:spPr>
      </p:pic>
    </p:spTree>
    <p:extLst>
      <p:ext uri="{BB962C8B-B14F-4D97-AF65-F5344CB8AC3E}">
        <p14:creationId xmlns:p14="http://schemas.microsoft.com/office/powerpoint/2010/main" val="108552388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35645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LITERATURE SURVEY (CONTI…)</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2682" y="1048571"/>
            <a:ext cx="10325686" cy="5678478"/>
          </a:xfrm>
          <a:prstGeom prst="rect">
            <a:avLst/>
          </a:prstGeom>
          <a:solidFill>
            <a:schemeClr val="bg1"/>
          </a:solidFill>
        </p:spPr>
        <p:txBody>
          <a:bodyPr wrap="square" rtlCol="0">
            <a:spAutoFit/>
          </a:bodyPr>
          <a:lstStyle/>
          <a:p>
            <a:pPr>
              <a:lnSpc>
                <a:spcPct val="150000"/>
              </a:lnSpc>
            </a:pPr>
            <a:r>
              <a:rPr lang="en-US" sz="2200" b="1" dirty="0" smtClean="0">
                <a:latin typeface="Times New Roman" panose="02020603050405020304" pitchFamily="18" charset="0"/>
                <a:cs typeface="Times New Roman" panose="02020603050405020304" pitchFamily="18" charset="0"/>
              </a:rPr>
              <a:t>DRONE-TOOD:  A LIGHTWEIGHT  TASK-ALIGNED OBJECT DETECTION  ALGORITHM FOR  VEHICLE  DETECTION IN  UAV IMAGES</a:t>
            </a:r>
          </a:p>
          <a:p>
            <a:pPr>
              <a:lnSpc>
                <a:spcPct val="150000"/>
              </a:lnSpc>
            </a:pPr>
            <a:r>
              <a:rPr lang="en-US" sz="2200" b="1" dirty="0" smtClean="0">
                <a:latin typeface="Times New Roman" panose="02020603050405020304" pitchFamily="18" charset="0"/>
                <a:cs typeface="Times New Roman" panose="02020603050405020304" pitchFamily="18" charset="0"/>
              </a:rPr>
              <a:t>Author: </a:t>
            </a:r>
            <a:r>
              <a:rPr lang="en-US" sz="2200" dirty="0" err="1" smtClean="0">
                <a:latin typeface="Times New Roman" panose="02020603050405020304" pitchFamily="18" charset="0"/>
                <a:cs typeface="Times New Roman" panose="02020603050405020304" pitchFamily="18" charset="0"/>
              </a:rPr>
              <a:t>Kaitong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Ou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Chaojun</a:t>
            </a:r>
            <a:r>
              <a:rPr lang="en-US" sz="2200" dirty="0" smtClean="0">
                <a:latin typeface="Times New Roman" panose="02020603050405020304" pitchFamily="18" charset="0"/>
                <a:cs typeface="Times New Roman" panose="02020603050405020304" pitchFamily="18" charset="0"/>
              </a:rPr>
              <a:t>  Dong,  </a:t>
            </a:r>
            <a:r>
              <a:rPr lang="en-US" sz="2200" dirty="0" err="1" smtClean="0">
                <a:latin typeface="Times New Roman" panose="02020603050405020304" pitchFamily="18" charset="0"/>
                <a:cs typeface="Times New Roman" panose="02020603050405020304" pitchFamily="18" charset="0"/>
              </a:rPr>
              <a:t>Xiankun</a:t>
            </a:r>
            <a:r>
              <a:rPr lang="en-US" sz="2200" dirty="0" smtClean="0">
                <a:latin typeface="Times New Roman" panose="02020603050405020304" pitchFamily="18" charset="0"/>
                <a:cs typeface="Times New Roman" panose="02020603050405020304" pitchFamily="18" charset="0"/>
              </a:rPr>
              <a:t>  Liu,  </a:t>
            </a:r>
            <a:r>
              <a:rPr lang="en-US" sz="2200" dirty="0" err="1" smtClean="0">
                <a:latin typeface="Times New Roman" panose="02020603050405020304" pitchFamily="18" charset="0"/>
                <a:cs typeface="Times New Roman" panose="02020603050405020304" pitchFamily="18" charset="0"/>
              </a:rPr>
              <a:t>Yikui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Zhai</a:t>
            </a:r>
            <a:r>
              <a:rPr lang="en-US" sz="2200" dirty="0" smtClean="0">
                <a:latin typeface="Times New Roman" panose="02020603050405020304" pitchFamily="18" charset="0"/>
                <a:cs typeface="Times New Roman" panose="02020603050405020304" pitchFamily="18" charset="0"/>
              </a:rPr>
              <a:t>, Ye  Li,  </a:t>
            </a:r>
            <a:r>
              <a:rPr lang="en-US" sz="2200" dirty="0" err="1" smtClean="0">
                <a:latin typeface="Times New Roman" panose="02020603050405020304" pitchFamily="18" charset="0"/>
                <a:cs typeface="Times New Roman" panose="02020603050405020304" pitchFamily="18" charset="0"/>
              </a:rPr>
              <a:t>Wanxia</a:t>
            </a:r>
            <a:r>
              <a:rPr lang="en-US" sz="2200" dirty="0" smtClean="0">
                <a:latin typeface="Times New Roman" panose="02020603050405020304" pitchFamily="18" charset="0"/>
                <a:cs typeface="Times New Roman" panose="02020603050405020304" pitchFamily="18" charset="0"/>
              </a:rPr>
              <a:t>  Huang,  </a:t>
            </a:r>
            <a:r>
              <a:rPr lang="en-US" sz="2200" dirty="0" err="1" smtClean="0">
                <a:latin typeface="Times New Roman" panose="02020603050405020304" pitchFamily="18" charset="0"/>
                <a:cs typeface="Times New Roman" panose="02020603050405020304" pitchFamily="18" charset="0"/>
              </a:rPr>
              <a:t>Wenkang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Qiu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Yizhi</a:t>
            </a:r>
            <a:r>
              <a:rPr lang="en-US" sz="2200" dirty="0" smtClean="0">
                <a:latin typeface="Times New Roman" panose="02020603050405020304" pitchFamily="18" charset="0"/>
                <a:cs typeface="Times New Roman" panose="02020603050405020304" pitchFamily="18" charset="0"/>
              </a:rPr>
              <a:t>  Wang,  And  </a:t>
            </a:r>
            <a:r>
              <a:rPr lang="en-US" sz="2200" dirty="0" err="1" smtClean="0">
                <a:latin typeface="Times New Roman" panose="02020603050405020304" pitchFamily="18" charset="0"/>
                <a:cs typeface="Times New Roman" panose="02020603050405020304" pitchFamily="18" charset="0"/>
              </a:rPr>
              <a:t>Chengxuan</a:t>
            </a:r>
            <a:r>
              <a:rPr lang="en-US" sz="2200" dirty="0" smtClean="0">
                <a:latin typeface="Times New Roman" panose="02020603050405020304" pitchFamily="18" charset="0"/>
                <a:cs typeface="Times New Roman" panose="02020603050405020304" pitchFamily="18" charset="0"/>
              </a:rPr>
              <a:t>  Wang</a:t>
            </a:r>
          </a:p>
          <a:p>
            <a:pPr>
              <a:lnSpc>
                <a:spcPct val="150000"/>
              </a:lnSpc>
            </a:pPr>
            <a:r>
              <a:rPr lang="en-US" sz="2200" b="1" dirty="0" smtClean="0">
                <a:latin typeface="Times New Roman" panose="02020603050405020304" pitchFamily="18" charset="0"/>
                <a:cs typeface="Times New Roman" panose="02020603050405020304" pitchFamily="18" charset="0"/>
              </a:rPr>
              <a:t>Year</a:t>
            </a: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2024</a:t>
            </a: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spcAft>
                <a:spcPts val="1000"/>
              </a:spcAft>
            </a:pPr>
            <a:r>
              <a:rPr lang="en-US" sz="2200" dirty="0">
                <a:solidFill>
                  <a:srgbClr val="000000"/>
                </a:solidFill>
                <a:latin typeface="Times New Roman"/>
              </a:rPr>
              <a:t>	</a:t>
            </a:r>
            <a:r>
              <a:rPr lang="en-US" sz="2200" dirty="0" smtClean="0">
                <a:solidFill>
                  <a:srgbClr val="000000"/>
                </a:solidFill>
                <a:latin typeface="Times New Roman"/>
              </a:rPr>
              <a:t>The </a:t>
            </a:r>
            <a:r>
              <a:rPr lang="en-US" sz="2200" dirty="0">
                <a:solidFill>
                  <a:srgbClr val="000000"/>
                </a:solidFill>
                <a:latin typeface="Times New Roman"/>
              </a:rPr>
              <a:t>research presents </a:t>
            </a:r>
            <a:r>
              <a:rPr lang="en-US" sz="2200" dirty="0">
                <a:solidFill>
                  <a:srgbClr val="000000"/>
                </a:solidFill>
                <a:highlight>
                  <a:srgbClr val="FFFF00"/>
                </a:highlight>
                <a:latin typeface="Times New Roman"/>
              </a:rPr>
              <a:t>Drone-TOOD</a:t>
            </a:r>
            <a:r>
              <a:rPr lang="en-US" sz="2200" dirty="0">
                <a:solidFill>
                  <a:srgbClr val="000000"/>
                </a:solidFill>
                <a:latin typeface="Times New Roman"/>
              </a:rPr>
              <a:t>, a specialized </a:t>
            </a:r>
            <a:r>
              <a:rPr lang="en-US" sz="2200" dirty="0">
                <a:solidFill>
                  <a:srgbClr val="000000"/>
                </a:solidFill>
                <a:highlight>
                  <a:srgbClr val="FFFF00"/>
                </a:highlight>
                <a:latin typeface="Times New Roman"/>
              </a:rPr>
              <a:t>vehicle object detection model for UAV images crucial for urban traffic management and autonomous driving</a:t>
            </a:r>
            <a:r>
              <a:rPr lang="en-US" sz="2200" dirty="0">
                <a:solidFill>
                  <a:srgbClr val="000000"/>
                </a:solidFill>
                <a:latin typeface="Times New Roman"/>
              </a:rPr>
              <a:t>. It tackles challenges such as target size variations and image degradation from UAV movement. Validation on the UAVDT dataset confirms its robustness, making it suitable for real-world deployment.</a:t>
            </a:r>
            <a:endParaRPr lang="en-IN" sz="2200" dirty="0">
              <a:ea typeface="Calibri"/>
              <a:cs typeface="Times New Roman"/>
            </a:endParaRP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91705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35645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LITERATURE SURVEY (CONTI…)</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2682" y="1048571"/>
            <a:ext cx="10325686" cy="5678478"/>
          </a:xfrm>
          <a:prstGeom prst="rect">
            <a:avLst/>
          </a:prstGeom>
          <a:solidFill>
            <a:schemeClr val="bg1"/>
          </a:solidFill>
        </p:spPr>
        <p:txBody>
          <a:bodyPr wrap="square" rtlCol="0">
            <a:spAutoFit/>
          </a:bodyPr>
          <a:lstStyle/>
          <a:p>
            <a:pPr algn="just">
              <a:lnSpc>
                <a:spcPct val="150000"/>
              </a:lnSpc>
            </a:pPr>
            <a:r>
              <a:rPr lang="en-US" sz="2200" b="1" dirty="0" smtClean="0">
                <a:latin typeface="Times New Roman" panose="02020603050405020304" pitchFamily="18" charset="0"/>
                <a:cs typeface="Times New Roman" panose="02020603050405020304" pitchFamily="18" charset="0"/>
              </a:rPr>
              <a:t>UNMANNED AERIAL VEHICLES (UAVs) FOR DISASTER MANAGEMENT</a:t>
            </a:r>
            <a:endParaRPr lang="en-US" sz="2200" b="1" dirty="0">
              <a:latin typeface="Times New Roman" panose="02020603050405020304" pitchFamily="18" charset="0"/>
              <a:cs typeface="Times New Roman" panose="02020603050405020304" pitchFamily="18" charset="0"/>
            </a:endParaRPr>
          </a:p>
          <a:p>
            <a:pPr algn="just">
              <a:lnSpc>
                <a:spcPct val="150000"/>
              </a:lnSpc>
            </a:pPr>
            <a:r>
              <a:rPr lang="en-US" sz="2200" b="1" dirty="0">
                <a:latin typeface="Times New Roman" panose="02020603050405020304" pitchFamily="18" charset="0"/>
                <a:cs typeface="Times New Roman" panose="02020603050405020304" pitchFamily="18" charset="0"/>
              </a:rPr>
              <a:t>Author: </a:t>
            </a:r>
            <a:r>
              <a:rPr lang="en-US" sz="2200" dirty="0" smtClean="0">
                <a:latin typeface="Times New Roman" panose="02020603050405020304" pitchFamily="18" charset="0"/>
                <a:cs typeface="Times New Roman" panose="02020603050405020304" pitchFamily="18" charset="0"/>
              </a:rPr>
              <a:t>Osama </a:t>
            </a:r>
            <a:r>
              <a:rPr lang="en-US" sz="2200" dirty="0" err="1" smtClean="0">
                <a:latin typeface="Times New Roman" panose="02020603050405020304" pitchFamily="18" charset="0"/>
                <a:cs typeface="Times New Roman" panose="02020603050405020304" pitchFamily="18" charset="0"/>
              </a:rPr>
              <a:t>Bushnaq</a:t>
            </a:r>
            <a:r>
              <a:rPr lang="en-US" sz="2200" dirty="0" smtClean="0">
                <a:latin typeface="Times New Roman" panose="02020603050405020304" pitchFamily="18" charset="0"/>
                <a:cs typeface="Times New Roman" panose="02020603050405020304" pitchFamily="18" charset="0"/>
              </a:rPr>
              <a:t>, Enrico </a:t>
            </a:r>
            <a:r>
              <a:rPr lang="en-US" sz="2200" dirty="0" err="1" smtClean="0">
                <a:latin typeface="Times New Roman" panose="02020603050405020304" pitchFamily="18" charset="0"/>
                <a:cs typeface="Times New Roman" panose="02020603050405020304" pitchFamily="18" charset="0"/>
              </a:rPr>
              <a:t>Natalizio</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b="1" dirty="0">
                <a:latin typeface="Times New Roman" panose="02020603050405020304" pitchFamily="18" charset="0"/>
                <a:cs typeface="Times New Roman" panose="02020603050405020304" pitchFamily="18" charset="0"/>
              </a:rPr>
              <a:t>Year: </a:t>
            </a:r>
            <a:r>
              <a:rPr lang="en-US" sz="2200" dirty="0" smtClean="0">
                <a:latin typeface="Times New Roman" panose="02020603050405020304" pitchFamily="18" charset="0"/>
                <a:cs typeface="Times New Roman" panose="02020603050405020304" pitchFamily="18" charset="0"/>
              </a:rPr>
              <a:t>2022</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spcAft>
                <a:spcPts val="1000"/>
              </a:spcAft>
            </a:pPr>
            <a:r>
              <a:rPr lang="en-US" sz="2200" dirty="0" smtClean="0">
                <a:solidFill>
                  <a:srgbClr val="000000"/>
                </a:solidFill>
                <a:latin typeface="Times New Roman"/>
              </a:rPr>
              <a:t>	This </a:t>
            </a:r>
            <a:r>
              <a:rPr lang="en-US" sz="2200" dirty="0">
                <a:solidFill>
                  <a:srgbClr val="000000"/>
                </a:solidFill>
                <a:latin typeface="Times New Roman"/>
              </a:rPr>
              <a:t>paper delves into the burgeoning interest in </a:t>
            </a:r>
            <a:r>
              <a:rPr lang="en-US" sz="2200" dirty="0">
                <a:solidFill>
                  <a:srgbClr val="000000"/>
                </a:solidFill>
                <a:highlight>
                  <a:srgbClr val="FFFF00"/>
                </a:highlight>
                <a:latin typeface="Times New Roman"/>
              </a:rPr>
              <a:t>Unmanned Aerial Vehicles (UAVs) for various commercial and military applications, including aerial surveillance, border protection, transportation, and disaster management</a:t>
            </a:r>
            <a:r>
              <a:rPr lang="en-US" sz="2200" dirty="0">
                <a:solidFill>
                  <a:srgbClr val="000000"/>
                </a:solidFill>
                <a:latin typeface="Times New Roman"/>
              </a:rPr>
              <a:t>. It outlines the key features that make UAVs particularly advantageous for disaster management teams while also acknowledging their limitations in handling disaster scenarios. Furthermore, the paper briefly explores the range of services that UAVs can provide to enhance disaster management efforts.</a:t>
            </a:r>
            <a:endParaRPr lang="en-IN" sz="2200" dirty="0">
              <a:ea typeface="Calibri"/>
              <a:cs typeface="Times New Roman"/>
            </a:endParaRP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17066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35645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LITERATURE SURVEY (CONTI…)</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2682" y="1048571"/>
            <a:ext cx="10325686" cy="5678478"/>
          </a:xfrm>
          <a:prstGeom prst="rect">
            <a:avLst/>
          </a:prstGeom>
          <a:solidFill>
            <a:schemeClr val="bg1"/>
          </a:solidFill>
        </p:spPr>
        <p:txBody>
          <a:bodyPr wrap="square" rtlCol="0">
            <a:spAutoFit/>
          </a:bodyPr>
          <a:lstStyle/>
          <a:p>
            <a:pPr algn="just">
              <a:lnSpc>
                <a:spcPct val="150000"/>
              </a:lnSpc>
            </a:pPr>
            <a:r>
              <a:rPr lang="en-US" sz="2200" b="1" dirty="0" smtClean="0">
                <a:latin typeface="Times New Roman" panose="02020603050405020304" pitchFamily="18" charset="0"/>
                <a:cs typeface="Times New Roman" panose="02020603050405020304" pitchFamily="18" charset="0"/>
              </a:rPr>
              <a:t>A REAL-TIME  TRACKING  ALGORITHM FOR  MULTI-TARGET  UAV BASED ON DEEP LEARNING</a:t>
            </a:r>
          </a:p>
          <a:p>
            <a:pPr algn="just">
              <a:lnSpc>
                <a:spcPct val="150000"/>
              </a:lnSpc>
            </a:pPr>
            <a:r>
              <a:rPr lang="en-US" sz="2200" b="1" dirty="0" smtClean="0">
                <a:latin typeface="Times New Roman" panose="02020603050405020304" pitchFamily="18" charset="0"/>
                <a:cs typeface="Times New Roman" panose="02020603050405020304" pitchFamily="18" charset="0"/>
              </a:rPr>
              <a:t>Author</a:t>
            </a: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Tao Hong, </a:t>
            </a:r>
            <a:r>
              <a:rPr lang="en-US" sz="2200" dirty="0" err="1" smtClean="0">
                <a:latin typeface="Times New Roman" panose="02020603050405020304" pitchFamily="18" charset="0"/>
                <a:cs typeface="Times New Roman" panose="02020603050405020304" pitchFamily="18" charset="0"/>
              </a:rPr>
              <a:t>Hongming</a:t>
            </a:r>
            <a:r>
              <a:rPr lang="en-US" sz="2200" dirty="0" smtClean="0">
                <a:latin typeface="Times New Roman" panose="02020603050405020304" pitchFamily="18" charset="0"/>
                <a:cs typeface="Times New Roman" panose="02020603050405020304" pitchFamily="18" charset="0"/>
              </a:rPr>
              <a:t> Liang, </a:t>
            </a:r>
            <a:r>
              <a:rPr lang="en-US" sz="2200" dirty="0" err="1" smtClean="0">
                <a:latin typeface="Times New Roman" panose="02020603050405020304" pitchFamily="18" charset="0"/>
                <a:cs typeface="Times New Roman" panose="02020603050405020304" pitchFamily="18" charset="0"/>
              </a:rPr>
              <a:t>Qiye</a:t>
            </a:r>
            <a:r>
              <a:rPr lang="en-US" sz="2200" dirty="0" smtClean="0">
                <a:latin typeface="Times New Roman" panose="02020603050405020304" pitchFamily="18" charset="0"/>
                <a:cs typeface="Times New Roman" panose="02020603050405020304" pitchFamily="18" charset="0"/>
              </a:rPr>
              <a:t> Yang, </a:t>
            </a:r>
            <a:r>
              <a:rPr lang="en-US" sz="2200" dirty="0" err="1">
                <a:latin typeface="Times New Roman" panose="02020603050405020304" pitchFamily="18" charset="0"/>
                <a:cs typeface="Times New Roman" panose="02020603050405020304" pitchFamily="18" charset="0"/>
              </a:rPr>
              <a:t>Linquan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Fang, </a:t>
            </a:r>
            <a:r>
              <a:rPr lang="en-US" sz="2200" dirty="0">
                <a:latin typeface="Times New Roman" panose="02020603050405020304" pitchFamily="18" charset="0"/>
                <a:cs typeface="Times New Roman" panose="02020603050405020304" pitchFamily="18" charset="0"/>
              </a:rPr>
              <a:t>Michel </a:t>
            </a:r>
            <a:r>
              <a:rPr lang="en-US" sz="2200" dirty="0" err="1" smtClean="0">
                <a:latin typeface="Times New Roman" panose="02020603050405020304" pitchFamily="18" charset="0"/>
                <a:cs typeface="Times New Roman" panose="02020603050405020304" pitchFamily="18" charset="0"/>
              </a:rPr>
              <a:t>Kadoch</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and </a:t>
            </a:r>
            <a:r>
              <a:rPr lang="en-US" sz="2200" dirty="0">
                <a:latin typeface="Times New Roman" panose="02020603050405020304" pitchFamily="18" charset="0"/>
                <a:cs typeface="Times New Roman" panose="02020603050405020304" pitchFamily="18" charset="0"/>
              </a:rPr>
              <a:t>Mohamed </a:t>
            </a:r>
            <a:r>
              <a:rPr lang="en-US" sz="2200" dirty="0" err="1" smtClean="0">
                <a:latin typeface="Times New Roman" panose="02020603050405020304" pitchFamily="18" charset="0"/>
                <a:cs typeface="Times New Roman" panose="02020603050405020304" pitchFamily="18" charset="0"/>
              </a:rPr>
              <a:t>Cheriet</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r>
              <a:rPr lang="en-US" sz="2200" b="1" dirty="0" smtClean="0">
                <a:latin typeface="Times New Roman" panose="02020603050405020304" pitchFamily="18" charset="0"/>
                <a:cs typeface="Times New Roman" panose="02020603050405020304" pitchFamily="18" charset="0"/>
              </a:rPr>
              <a:t>Year</a:t>
            </a: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2023</a:t>
            </a:r>
            <a:endParaRPr lang="en-US" sz="2200" dirty="0">
              <a:latin typeface="Times New Roman" panose="02020603050405020304" pitchFamily="18" charset="0"/>
              <a:cs typeface="Times New Roman" panose="02020603050405020304" pitchFamily="18" charset="0"/>
            </a:endParaRPr>
          </a:p>
          <a:p>
            <a:pPr>
              <a:lnSpc>
                <a:spcPct val="150000"/>
              </a:lnSpc>
              <a:spcAft>
                <a:spcPts val="1000"/>
              </a:spcAft>
            </a:pPr>
            <a:r>
              <a:rPr lang="en-IN" sz="2000" dirty="0" smtClean="0">
                <a:solidFill>
                  <a:srgbClr val="000000"/>
                </a:solidFill>
                <a:latin typeface="Times New Roman"/>
              </a:rPr>
              <a:t>	</a:t>
            </a:r>
            <a:r>
              <a:rPr lang="en-IN" sz="2200" dirty="0" smtClean="0">
                <a:solidFill>
                  <a:srgbClr val="000000"/>
                </a:solidFill>
                <a:latin typeface="Times New Roman"/>
              </a:rPr>
              <a:t>This </a:t>
            </a:r>
            <a:r>
              <a:rPr lang="en-IN" sz="2200" dirty="0">
                <a:solidFill>
                  <a:srgbClr val="000000"/>
                </a:solidFill>
                <a:latin typeface="Times New Roman"/>
              </a:rPr>
              <a:t>study addresses the growing integration of Unmanned Aerial Vehicles (UAVs) into daily </a:t>
            </a:r>
            <a:r>
              <a:rPr lang="en-IN" sz="2200" dirty="0" smtClean="0">
                <a:solidFill>
                  <a:srgbClr val="000000"/>
                </a:solidFill>
                <a:latin typeface="Times New Roman"/>
              </a:rPr>
              <a:t>life. </a:t>
            </a:r>
            <a:r>
              <a:rPr lang="en-IN" sz="2200" dirty="0">
                <a:solidFill>
                  <a:srgbClr val="000000"/>
                </a:solidFill>
                <a:latin typeface="Times New Roman"/>
              </a:rPr>
              <a:t>It proposes a </a:t>
            </a:r>
            <a:r>
              <a:rPr lang="en-IN" sz="2200" dirty="0">
                <a:solidFill>
                  <a:srgbClr val="000000"/>
                </a:solidFill>
                <a:highlight>
                  <a:srgbClr val="FFFF00"/>
                </a:highlight>
                <a:latin typeface="Times New Roman"/>
              </a:rPr>
              <a:t>real-time UAV tracking scheme utilizing the 5G network and machine learning algorithms to detect and track multiple targets</a:t>
            </a:r>
            <a:r>
              <a:rPr lang="en-IN" sz="2200" dirty="0">
                <a:solidFill>
                  <a:srgbClr val="000000"/>
                </a:solidFill>
                <a:latin typeface="Times New Roman"/>
              </a:rPr>
              <a:t>. Through optimization of the </a:t>
            </a:r>
            <a:r>
              <a:rPr lang="en-IN" sz="2200" dirty="0">
                <a:solidFill>
                  <a:srgbClr val="000000"/>
                </a:solidFill>
                <a:highlight>
                  <a:srgbClr val="FFFF00"/>
                </a:highlight>
                <a:latin typeface="Times New Roman"/>
              </a:rPr>
              <a:t>YOLO4</a:t>
            </a:r>
            <a:r>
              <a:rPr lang="en-IN" sz="2200" dirty="0">
                <a:solidFill>
                  <a:srgbClr val="000000"/>
                </a:solidFill>
                <a:latin typeface="Times New Roman"/>
              </a:rPr>
              <a:t> network structure and improvement of the </a:t>
            </a:r>
            <a:r>
              <a:rPr lang="en-IN" sz="2200" dirty="0" err="1">
                <a:solidFill>
                  <a:srgbClr val="000000"/>
                </a:solidFill>
                <a:highlight>
                  <a:srgbClr val="FFFF00"/>
                </a:highlight>
                <a:latin typeface="Times New Roman"/>
              </a:rPr>
              <a:t>DeepSORT</a:t>
            </a:r>
            <a:r>
              <a:rPr lang="en-IN" sz="2200" dirty="0">
                <a:solidFill>
                  <a:srgbClr val="000000"/>
                </a:solidFill>
                <a:highlight>
                  <a:srgbClr val="FFFF00"/>
                </a:highlight>
                <a:latin typeface="Times New Roman"/>
              </a:rPr>
              <a:t> target tracker</a:t>
            </a:r>
            <a:r>
              <a:rPr lang="en-IN" sz="2200" dirty="0">
                <a:solidFill>
                  <a:srgbClr val="000000"/>
                </a:solidFill>
                <a:latin typeface="Times New Roman"/>
              </a:rPr>
              <a:t>, the study achieves high tracking accuracy and detection speed. Deployment on the </a:t>
            </a:r>
            <a:r>
              <a:rPr lang="en-IN" sz="2200" dirty="0">
                <a:solidFill>
                  <a:srgbClr val="000000"/>
                </a:solidFill>
                <a:highlight>
                  <a:srgbClr val="FFFF00"/>
                </a:highlight>
                <a:latin typeface="Times New Roman"/>
              </a:rPr>
              <a:t>ZCU104</a:t>
            </a:r>
            <a:r>
              <a:rPr lang="en-IN" sz="2200" dirty="0">
                <a:solidFill>
                  <a:srgbClr val="000000"/>
                </a:solidFill>
                <a:latin typeface="Times New Roman"/>
              </a:rPr>
              <a:t> validates the feasibility of the proposed </a:t>
            </a:r>
            <a:r>
              <a:rPr lang="en-IN" sz="2200" dirty="0" smtClean="0">
                <a:solidFill>
                  <a:srgbClr val="000000"/>
                </a:solidFill>
                <a:latin typeface="Times New Roman"/>
              </a:rPr>
              <a:t>scheme</a:t>
            </a:r>
            <a:r>
              <a:rPr lang="en-IN" sz="2200" dirty="0">
                <a:solidFill>
                  <a:srgbClr val="000000"/>
                </a:solidFill>
                <a:latin typeface="Times New Roman"/>
              </a:rPr>
              <a:t>.</a:t>
            </a:r>
            <a:endParaRPr lang="en-IN" sz="2200" dirty="0">
              <a:ea typeface="Calibri"/>
              <a:cs typeface="Times New Roman"/>
            </a:endParaRP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0579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35645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LITERATURE SURVEY (CONTI…)</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2682" y="1048571"/>
            <a:ext cx="10325686" cy="5678478"/>
          </a:xfrm>
          <a:prstGeom prst="rect">
            <a:avLst/>
          </a:prstGeom>
          <a:solidFill>
            <a:schemeClr val="bg1"/>
          </a:solidFill>
        </p:spPr>
        <p:txBody>
          <a:bodyPr wrap="square" rtlCol="0">
            <a:spAutoFit/>
          </a:bodyPr>
          <a:lstStyle/>
          <a:p>
            <a:pPr algn="just">
              <a:lnSpc>
                <a:spcPct val="150000"/>
              </a:lnSpc>
            </a:pPr>
            <a:r>
              <a:rPr lang="en-US" sz="2200" b="1" dirty="0" smtClean="0">
                <a:latin typeface="Times New Roman" panose="02020603050405020304" pitchFamily="18" charset="0"/>
                <a:cs typeface="Times New Roman" panose="02020603050405020304" pitchFamily="18" charset="0"/>
              </a:rPr>
              <a:t>UNMANNED AERIAL VEHICLES (UAVS): A SURVEY ON CIVIL APPLICATIONS AND KEY RESEARCH CHALLENGES</a:t>
            </a:r>
          </a:p>
          <a:p>
            <a:pPr algn="just">
              <a:lnSpc>
                <a:spcPct val="150000"/>
              </a:lnSpc>
            </a:pPr>
            <a:r>
              <a:rPr lang="en-US" sz="2200" b="1" dirty="0" smtClean="0">
                <a:latin typeface="Times New Roman" panose="02020603050405020304" pitchFamily="18" charset="0"/>
                <a:cs typeface="Times New Roman" panose="02020603050405020304" pitchFamily="18" charset="0"/>
              </a:rPr>
              <a:t>Author</a:t>
            </a:r>
            <a:r>
              <a:rPr lang="en-US" sz="2200" b="1"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Hazim</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Shakhatreh</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Ahmad </a:t>
            </a:r>
            <a:r>
              <a:rPr lang="en-US" sz="2200" dirty="0" err="1" smtClean="0">
                <a:latin typeface="Times New Roman" panose="02020603050405020304" pitchFamily="18" charset="0"/>
                <a:cs typeface="Times New Roman" panose="02020603050405020304" pitchFamily="18" charset="0"/>
              </a:rPr>
              <a:t>Sawalmeh</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Ala</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Al-</a:t>
            </a:r>
            <a:r>
              <a:rPr lang="en-US" sz="2200" dirty="0" err="1" smtClean="0">
                <a:latin typeface="Times New Roman" panose="02020603050405020304" pitchFamily="18" charset="0"/>
                <a:cs typeface="Times New Roman" panose="02020603050405020304" pitchFamily="18" charset="0"/>
              </a:rPr>
              <a:t>Fuqaha</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Zuochao</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Dou4, </a:t>
            </a:r>
            <a:r>
              <a:rPr lang="en-US" sz="2200" dirty="0" err="1" smtClean="0">
                <a:latin typeface="Times New Roman" panose="02020603050405020304" pitchFamily="18" charset="0"/>
                <a:cs typeface="Times New Roman" panose="02020603050405020304" pitchFamily="18" charset="0"/>
              </a:rPr>
              <a:t>Eyad</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Almaita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Issa</a:t>
            </a:r>
            <a:r>
              <a:rPr lang="en-US" sz="2200" dirty="0" smtClean="0">
                <a:latin typeface="Times New Roman" panose="02020603050405020304" pitchFamily="18" charset="0"/>
                <a:cs typeface="Times New Roman" panose="02020603050405020304" pitchFamily="18" charset="0"/>
              </a:rPr>
              <a:t> Khalil, Noor </a:t>
            </a:r>
            <a:r>
              <a:rPr lang="en-US" sz="2200" dirty="0" err="1">
                <a:latin typeface="Times New Roman" panose="02020603050405020304" pitchFamily="18" charset="0"/>
                <a:cs typeface="Times New Roman" panose="02020603050405020304" pitchFamily="18" charset="0"/>
              </a:rPr>
              <a:t>Shamsiah</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Othman,  </a:t>
            </a:r>
            <a:r>
              <a:rPr lang="en-US" sz="2200" dirty="0" err="1">
                <a:latin typeface="Times New Roman" panose="02020603050405020304" pitchFamily="18" charset="0"/>
                <a:cs typeface="Times New Roman" panose="02020603050405020304" pitchFamily="18" charset="0"/>
              </a:rPr>
              <a:t>Abdallah</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Khreishah</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Mohsen </a:t>
            </a:r>
            <a:r>
              <a:rPr lang="en-US" sz="2200" dirty="0" err="1" smtClean="0">
                <a:latin typeface="Times New Roman" panose="02020603050405020304" pitchFamily="18" charset="0"/>
                <a:cs typeface="Times New Roman" panose="02020603050405020304" pitchFamily="18" charset="0"/>
              </a:rPr>
              <a:t>Guizani</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r>
              <a:rPr lang="en-US" sz="2200" b="1" dirty="0" smtClean="0">
                <a:latin typeface="Times New Roman" panose="02020603050405020304" pitchFamily="18" charset="0"/>
                <a:cs typeface="Times New Roman" panose="02020603050405020304" pitchFamily="18" charset="0"/>
              </a:rPr>
              <a:t>Year</a:t>
            </a: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2017</a:t>
            </a:r>
            <a:endParaRPr lang="en-US" sz="2200" dirty="0">
              <a:latin typeface="Times New Roman" panose="02020603050405020304" pitchFamily="18" charset="0"/>
              <a:cs typeface="Times New Roman" panose="02020603050405020304" pitchFamily="18" charset="0"/>
            </a:endParaRPr>
          </a:p>
          <a:p>
            <a:pPr>
              <a:lnSpc>
                <a:spcPct val="150000"/>
              </a:lnSpc>
              <a:spcAft>
                <a:spcPts val="1000"/>
              </a:spcAft>
            </a:pPr>
            <a:r>
              <a:rPr lang="en-US" sz="2200" dirty="0" smtClean="0">
                <a:solidFill>
                  <a:srgbClr val="000000"/>
                </a:solidFill>
                <a:latin typeface="Times New Roman"/>
              </a:rPr>
              <a:t>	The </a:t>
            </a:r>
            <a:r>
              <a:rPr lang="en-US" sz="2200" dirty="0">
                <a:solidFill>
                  <a:srgbClr val="000000"/>
                </a:solidFill>
                <a:latin typeface="Times New Roman"/>
              </a:rPr>
              <a:t>use of unmanned aerial vehicles (UAVs) is rapidly expanding across diverse civil applications, including real-time monitoring and precision agriculture, with smart UAVs poised to revolutionize civil infrastructure. </a:t>
            </a:r>
            <a:r>
              <a:rPr lang="en-US" sz="2200" dirty="0">
                <a:solidFill>
                  <a:srgbClr val="000000"/>
                </a:solidFill>
                <a:highlight>
                  <a:srgbClr val="FFFF00"/>
                </a:highlight>
                <a:latin typeface="Times New Roman"/>
              </a:rPr>
              <a:t>This survey highlights UAV civil applications</a:t>
            </a:r>
            <a:r>
              <a:rPr lang="en-US" sz="2200" dirty="0">
                <a:solidFill>
                  <a:srgbClr val="000000"/>
                </a:solidFill>
                <a:latin typeface="Times New Roman"/>
              </a:rPr>
              <a:t>, challenges, and current research trends, providing insights into future potential uses. Key challenges include </a:t>
            </a:r>
            <a:r>
              <a:rPr lang="en-US" sz="2200" dirty="0" smtClean="0">
                <a:solidFill>
                  <a:srgbClr val="000000"/>
                </a:solidFill>
                <a:latin typeface="Times New Roman"/>
              </a:rPr>
              <a:t>collision </a:t>
            </a:r>
            <a:r>
              <a:rPr lang="en-US" sz="2200" dirty="0">
                <a:solidFill>
                  <a:srgbClr val="000000"/>
                </a:solidFill>
                <a:latin typeface="Times New Roman"/>
              </a:rPr>
              <a:t>avoidance, swarming, and </a:t>
            </a:r>
            <a:r>
              <a:rPr lang="en-US" sz="2200" dirty="0" smtClean="0">
                <a:solidFill>
                  <a:srgbClr val="000000"/>
                </a:solidFill>
                <a:latin typeface="Times New Roman"/>
              </a:rPr>
              <a:t>networking issues</a:t>
            </a:r>
            <a:r>
              <a:rPr lang="en-US" sz="2200" dirty="0">
                <a:solidFill>
                  <a:srgbClr val="000000"/>
                </a:solidFill>
                <a:latin typeface="Times New Roman"/>
              </a:rPr>
              <a:t>, with discussions on addressing these challenges based on recent literature. </a:t>
            </a:r>
            <a:endParaRPr lang="en-IN" sz="2200" dirty="0">
              <a:ea typeface="Calibri"/>
              <a:cs typeface="Times New Roman"/>
            </a:endParaRP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4768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64668" y="603502"/>
            <a:ext cx="536172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SOFTWARE REQUIREMENTS</a:t>
            </a:r>
            <a:endParaRPr lang="en-IN" sz="2800" b="1" dirty="0">
              <a:latin typeface="Times New Roman" panose="02020603050405020304" pitchFamily="18" charset="0"/>
              <a:cs typeface="Times New Roman" panose="02020603050405020304" pitchFamily="18" charset="0"/>
            </a:endParaRPr>
          </a:p>
        </p:txBody>
      </p:sp>
      <p:grpSp>
        <p:nvGrpSpPr>
          <p:cNvPr id="3" name="Group 2"/>
          <p:cNvGrpSpPr/>
          <p:nvPr/>
        </p:nvGrpSpPr>
        <p:grpSpPr>
          <a:xfrm>
            <a:off x="408090" y="2228898"/>
            <a:ext cx="11375821" cy="2145139"/>
            <a:chOff x="2762052" y="2228898"/>
            <a:chExt cx="9668845" cy="2145139"/>
          </a:xfrm>
        </p:grpSpPr>
        <p:sp>
          <p:nvSpPr>
            <p:cNvPr id="2" name="TextBox 1">
              <a:extLst>
                <a:ext uri="{FF2B5EF4-FFF2-40B4-BE49-F238E27FC236}">
                  <a16:creationId xmlns:a16="http://schemas.microsoft.com/office/drawing/2014/main" xmlns="" id="{73114EAC-AF9C-5572-76F3-F3BBDFA8035B}"/>
                </a:ext>
              </a:extLst>
            </p:cNvPr>
            <p:cNvSpPr txBox="1"/>
            <p:nvPr/>
          </p:nvSpPr>
          <p:spPr>
            <a:xfrm>
              <a:off x="2762052" y="2250379"/>
              <a:ext cx="2658359" cy="2123658"/>
            </a:xfrm>
            <a:prstGeom prst="rect">
              <a:avLst/>
            </a:prstGeom>
            <a:noFill/>
          </p:spPr>
          <p:txBody>
            <a:bodyPr wrap="square" rtlCol="0">
              <a:spAutoFit/>
            </a:bodyPr>
            <a:lstStyle/>
            <a:p>
              <a:pPr>
                <a:lnSpc>
                  <a:spcPct val="150000"/>
                </a:lnSpc>
              </a:pPr>
              <a:r>
                <a:rPr lang="en-IN" sz="2200" dirty="0" smtClean="0">
                  <a:latin typeface="Times New Roman" panose="02020603050405020304" pitchFamily="18" charset="0"/>
                  <a:cs typeface="Times New Roman" panose="02020603050405020304" pitchFamily="18" charset="0"/>
                </a:rPr>
                <a:t>SOFTWARE </a:t>
              </a:r>
              <a:r>
                <a:rPr lang="en-IN" sz="2200" dirty="0">
                  <a:latin typeface="Times New Roman" panose="02020603050405020304" pitchFamily="18" charset="0"/>
                  <a:cs typeface="Times New Roman" panose="02020603050405020304" pitchFamily="18" charset="0"/>
                </a:rPr>
                <a:t>USED LANGUAGE </a:t>
              </a:r>
            </a:p>
            <a:p>
              <a:pPr>
                <a:lnSpc>
                  <a:spcPct val="150000"/>
                </a:lnSpc>
              </a:pPr>
              <a:r>
                <a:rPr lang="en-IN" sz="2200" dirty="0">
                  <a:latin typeface="Times New Roman" panose="02020603050405020304" pitchFamily="18" charset="0"/>
                  <a:cs typeface="Times New Roman" panose="02020603050405020304" pitchFamily="18" charset="0"/>
                </a:rPr>
                <a:t>MODULES</a:t>
              </a:r>
            </a:p>
            <a:p>
              <a:pPr>
                <a:lnSpc>
                  <a:spcPct val="150000"/>
                </a:lnSpc>
              </a:pPr>
              <a:r>
                <a:rPr lang="en-IN" sz="2200" dirty="0">
                  <a:latin typeface="Times New Roman" panose="02020603050405020304" pitchFamily="18" charset="0"/>
                  <a:cs typeface="Times New Roman" panose="02020603050405020304" pitchFamily="18" charset="0"/>
                </a:rPr>
                <a:t>ALGORITHMS</a:t>
              </a:r>
            </a:p>
          </p:txBody>
        </p:sp>
        <p:sp>
          <p:nvSpPr>
            <p:cNvPr id="6" name="TextBox 5">
              <a:extLst>
                <a:ext uri="{FF2B5EF4-FFF2-40B4-BE49-F238E27FC236}">
                  <a16:creationId xmlns:a16="http://schemas.microsoft.com/office/drawing/2014/main" xmlns="" id="{386446D3-B0C7-C352-AE49-0353E2125BFA}"/>
                </a:ext>
              </a:extLst>
            </p:cNvPr>
            <p:cNvSpPr txBox="1"/>
            <p:nvPr/>
          </p:nvSpPr>
          <p:spPr>
            <a:xfrm>
              <a:off x="5307291" y="2228898"/>
              <a:ext cx="7123606" cy="2123658"/>
            </a:xfrm>
            <a:prstGeom prst="rect">
              <a:avLst/>
            </a:prstGeom>
            <a:noFill/>
          </p:spPr>
          <p:txBody>
            <a:bodyPr wrap="square" rtlCol="0">
              <a:spAutoFit/>
            </a:bodyPr>
            <a:lstStyle/>
            <a:p>
              <a:pPr>
                <a:lnSpc>
                  <a:spcPct val="150000"/>
                </a:lnSpc>
              </a:pP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VS Code editor</a:t>
              </a:r>
            </a:p>
            <a:p>
              <a:pPr>
                <a:lnSpc>
                  <a:spcPct val="150000"/>
                </a:lnSpc>
              </a:pPr>
              <a:r>
                <a:rPr lang="en-IN" sz="2200" dirty="0">
                  <a:latin typeface="Times New Roman" panose="02020603050405020304" pitchFamily="18" charset="0"/>
                  <a:cs typeface="Times New Roman" panose="02020603050405020304" pitchFamily="18" charset="0"/>
                </a:rPr>
                <a:t>: Python  </a:t>
              </a:r>
            </a:p>
            <a:p>
              <a:pPr>
                <a:lnSpc>
                  <a:spcPct val="150000"/>
                </a:lnSpc>
              </a:pPr>
              <a:r>
                <a:rPr lang="en-IN" sz="2200" dirty="0">
                  <a:latin typeface="Times New Roman" panose="02020603050405020304" pitchFamily="18" charset="0"/>
                  <a:cs typeface="Times New Roman" panose="02020603050405020304" pitchFamily="18" charset="0"/>
                </a:rPr>
                <a:t>: OpenCV, </a:t>
              </a:r>
              <a:r>
                <a:rPr lang="en-IN" sz="2200" dirty="0" smtClean="0">
                  <a:latin typeface="Times New Roman" panose="02020603050405020304" pitchFamily="18" charset="0"/>
                  <a:cs typeface="Times New Roman" panose="02020603050405020304" pitchFamily="18" charset="0"/>
                </a:rPr>
                <a:t>Pandas, </a:t>
              </a:r>
              <a:r>
                <a:rPr lang="en-IN" sz="2200" dirty="0" err="1" smtClean="0">
                  <a:latin typeface="Times New Roman" panose="02020603050405020304" pitchFamily="18" charset="0"/>
                  <a:cs typeface="Times New Roman" panose="02020603050405020304" pitchFamily="18" charset="0"/>
                </a:rPr>
                <a:t>Numpy</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Ultralytics.YOLO</a:t>
              </a:r>
              <a:r>
                <a:rPr lang="en-IN" sz="2200" dirty="0" smtClean="0">
                  <a:latin typeface="Times New Roman" panose="02020603050405020304" pitchFamily="18" charset="0"/>
                  <a:cs typeface="Times New Roman" panose="02020603050405020304" pitchFamily="18" charset="0"/>
                </a:rPr>
                <a:t>, Tracker (User Defined)</a:t>
              </a:r>
            </a:p>
            <a:p>
              <a:pPr>
                <a:lnSpc>
                  <a:spcPct val="150000"/>
                </a:lnSpc>
              </a:pPr>
              <a:r>
                <a:rPr lang="en-IN" sz="2200" dirty="0" smtClean="0">
                  <a:latin typeface="Times New Roman" panose="02020603050405020304" pitchFamily="18" charset="0"/>
                  <a:cs typeface="Times New Roman" panose="02020603050405020304" pitchFamily="18" charset="0"/>
                </a:rPr>
                <a:t>: YOLO Object Detection Algorithm</a:t>
              </a:r>
              <a:endParaRPr lang="en-IN" sz="2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622044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64668" y="603502"/>
            <a:ext cx="536172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HARDWARE REQUIREMENTS</a:t>
            </a:r>
            <a:endParaRPr lang="en-IN" sz="2800" b="1" dirty="0">
              <a:latin typeface="Times New Roman" panose="02020603050405020304" pitchFamily="18" charset="0"/>
              <a:cs typeface="Times New Roman" panose="02020603050405020304" pitchFamily="18" charset="0"/>
            </a:endParaRPr>
          </a:p>
        </p:txBody>
      </p:sp>
      <p:grpSp>
        <p:nvGrpSpPr>
          <p:cNvPr id="3" name="Group 2"/>
          <p:cNvGrpSpPr/>
          <p:nvPr/>
        </p:nvGrpSpPr>
        <p:grpSpPr>
          <a:xfrm>
            <a:off x="866328" y="2250379"/>
            <a:ext cx="10459344" cy="3139321"/>
            <a:chOff x="2762052" y="2250379"/>
            <a:chExt cx="8983747" cy="3139321"/>
          </a:xfrm>
        </p:grpSpPr>
        <p:sp>
          <p:nvSpPr>
            <p:cNvPr id="2" name="TextBox 1">
              <a:extLst>
                <a:ext uri="{FF2B5EF4-FFF2-40B4-BE49-F238E27FC236}">
                  <a16:creationId xmlns:a16="http://schemas.microsoft.com/office/drawing/2014/main" xmlns="" id="{73114EAC-AF9C-5572-76F3-F3BBDFA8035B}"/>
                </a:ext>
              </a:extLst>
            </p:cNvPr>
            <p:cNvSpPr txBox="1"/>
            <p:nvPr/>
          </p:nvSpPr>
          <p:spPr>
            <a:xfrm>
              <a:off x="2762052" y="2250379"/>
              <a:ext cx="2658359" cy="3078535"/>
            </a:xfrm>
            <a:prstGeom prst="rect">
              <a:avLst/>
            </a:prstGeom>
            <a:noFill/>
          </p:spPr>
          <p:txBody>
            <a:bodyPr wrap="square" rtlCol="0">
              <a:spAutoFit/>
            </a:bodyPr>
            <a:lstStyle/>
            <a:p>
              <a:pPr>
                <a:lnSpc>
                  <a:spcPct val="150000"/>
                </a:lnSpc>
              </a:pPr>
              <a:r>
                <a:rPr lang="en-IN" sz="2200" dirty="0">
                  <a:latin typeface="Times New Roman" panose="02020603050405020304" pitchFamily="18" charset="0"/>
                  <a:cs typeface="Times New Roman" panose="02020603050405020304" pitchFamily="18" charset="0"/>
                </a:rPr>
                <a:t>SYSTEM</a:t>
              </a:r>
            </a:p>
            <a:p>
              <a:pPr>
                <a:lnSpc>
                  <a:spcPct val="150000"/>
                </a:lnSpc>
              </a:pPr>
              <a:r>
                <a:rPr lang="en-IN" sz="2200" dirty="0">
                  <a:latin typeface="Times New Roman" panose="02020603050405020304" pitchFamily="18" charset="0"/>
                  <a:cs typeface="Times New Roman" panose="02020603050405020304" pitchFamily="18" charset="0"/>
                </a:rPr>
                <a:t>HARDDISK</a:t>
              </a:r>
            </a:p>
            <a:p>
              <a:pPr>
                <a:lnSpc>
                  <a:spcPct val="150000"/>
                </a:lnSpc>
              </a:pPr>
              <a:r>
                <a:rPr lang="en-IN" sz="2200" dirty="0">
                  <a:latin typeface="Times New Roman" panose="02020603050405020304" pitchFamily="18" charset="0"/>
                  <a:cs typeface="Times New Roman" panose="02020603050405020304" pitchFamily="18" charset="0"/>
                </a:rPr>
                <a:t>MONITOR</a:t>
              </a:r>
            </a:p>
            <a:p>
              <a:pPr>
                <a:lnSpc>
                  <a:spcPct val="150000"/>
                </a:lnSpc>
              </a:pPr>
              <a:r>
                <a:rPr lang="en-IN" sz="2200" dirty="0">
                  <a:latin typeface="Times New Roman" panose="02020603050405020304" pitchFamily="18" charset="0"/>
                  <a:cs typeface="Times New Roman" panose="02020603050405020304" pitchFamily="18" charset="0"/>
                </a:rPr>
                <a:t>INPUT DEVICES</a:t>
              </a:r>
            </a:p>
            <a:p>
              <a:pPr>
                <a:lnSpc>
                  <a:spcPct val="150000"/>
                </a:lnSpc>
              </a:pPr>
              <a:r>
                <a:rPr lang="en-IN" sz="2200" dirty="0">
                  <a:latin typeface="Times New Roman" panose="02020603050405020304" pitchFamily="18" charset="0"/>
                  <a:cs typeface="Times New Roman" panose="02020603050405020304" pitchFamily="18" charset="0"/>
                </a:rPr>
                <a:t>RAM</a:t>
              </a:r>
            </a:p>
            <a:p>
              <a:pPr>
                <a:lnSpc>
                  <a:spcPct val="150000"/>
                </a:lnSpc>
              </a:pPr>
              <a:r>
                <a:rPr lang="en-IN" sz="2200" dirty="0">
                  <a:latin typeface="Times New Roman" panose="02020603050405020304" pitchFamily="18" charset="0"/>
                  <a:cs typeface="Times New Roman" panose="02020603050405020304" pitchFamily="18" charset="0"/>
                </a:rPr>
                <a:t>CONNECTIVITY</a:t>
              </a:r>
            </a:p>
          </p:txBody>
        </p:sp>
        <p:sp>
          <p:nvSpPr>
            <p:cNvPr id="6" name="TextBox 5">
              <a:extLst>
                <a:ext uri="{FF2B5EF4-FFF2-40B4-BE49-F238E27FC236}">
                  <a16:creationId xmlns:a16="http://schemas.microsoft.com/office/drawing/2014/main" xmlns="" id="{386446D3-B0C7-C352-AE49-0353E2125BFA}"/>
                </a:ext>
              </a:extLst>
            </p:cNvPr>
            <p:cNvSpPr txBox="1"/>
            <p:nvPr/>
          </p:nvSpPr>
          <p:spPr>
            <a:xfrm>
              <a:off x="5341857" y="2250379"/>
              <a:ext cx="6403942" cy="3139321"/>
            </a:xfrm>
            <a:prstGeom prst="rect">
              <a:avLst/>
            </a:prstGeom>
            <a:noFill/>
          </p:spPr>
          <p:txBody>
            <a:bodyPr wrap="square" rtlCol="0">
              <a:spAutoFit/>
            </a:bodyPr>
            <a:lstStyle/>
            <a:p>
              <a:pPr>
                <a:lnSpc>
                  <a:spcPct val="150000"/>
                </a:lnSpc>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Intel or AMD processor (Latest Gen)</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smtClean="0">
                  <a:latin typeface="Times New Roman" panose="02020603050405020304" pitchFamily="18" charset="0"/>
                  <a:cs typeface="Times New Roman" panose="02020603050405020304" pitchFamily="18" charset="0"/>
                </a:rPr>
                <a:t>: 50 </a:t>
              </a:r>
              <a:r>
                <a:rPr lang="en-IN" sz="2200" dirty="0">
                  <a:latin typeface="Times New Roman" panose="02020603050405020304" pitchFamily="18" charset="0"/>
                  <a:cs typeface="Times New Roman" panose="02020603050405020304" pitchFamily="18" charset="0"/>
                </a:rPr>
                <a:t>GB </a:t>
              </a:r>
              <a:r>
                <a:rPr lang="en-IN" sz="2200" dirty="0" smtClean="0">
                  <a:latin typeface="Times New Roman" panose="02020603050405020304" pitchFamily="18" charset="0"/>
                  <a:cs typeface="Times New Roman" panose="02020603050405020304" pitchFamily="18" charset="0"/>
                </a:rPr>
                <a:t>(Minimum)</a:t>
              </a:r>
            </a:p>
            <a:p>
              <a:pPr>
                <a:lnSpc>
                  <a:spcPct val="150000"/>
                </a:lnSpc>
              </a:pP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15” </a:t>
              </a:r>
              <a:r>
                <a:rPr lang="en-IN" sz="2200" dirty="0" smtClean="0">
                  <a:latin typeface="Times New Roman" panose="02020603050405020304" pitchFamily="18" charset="0"/>
                  <a:cs typeface="Times New Roman" panose="02020603050405020304" pitchFamily="18" charset="0"/>
                </a:rPr>
                <a:t>LED / Any Display</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 Keyboard, Mouse, Camera, </a:t>
              </a:r>
              <a:r>
                <a:rPr lang="en-IN" sz="2200" dirty="0" smtClean="0">
                  <a:latin typeface="Times New Roman" panose="02020603050405020304" pitchFamily="18" charset="0"/>
                  <a:cs typeface="Times New Roman" panose="02020603050405020304" pitchFamily="18" charset="0"/>
                </a:rPr>
                <a:t>Microphone, Drone &amp; Controllers</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8GB (Minimum)</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 LAN or WIFI</a:t>
              </a:r>
            </a:p>
          </p:txBody>
        </p:sp>
      </p:grpSp>
    </p:spTree>
    <p:extLst>
      <p:ext uri="{BB962C8B-B14F-4D97-AF65-F5344CB8AC3E}">
        <p14:creationId xmlns:p14="http://schemas.microsoft.com/office/powerpoint/2010/main" val="3121952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503007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MODULES DESCRIPTION</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085502" y="2073544"/>
            <a:ext cx="5253318" cy="3139321"/>
          </a:xfrm>
          <a:prstGeom prst="rect">
            <a:avLst/>
          </a:prstGeom>
          <a:solidFill>
            <a:schemeClr val="bg1"/>
          </a:solidFill>
        </p:spPr>
        <p:txBody>
          <a:bodyPr wrap="square" rtlCol="0">
            <a:spAutoFit/>
          </a:bodyPr>
          <a:lstStyle/>
          <a:p>
            <a:pPr>
              <a:lnSpc>
                <a:spcPct val="150000"/>
              </a:lnSpc>
            </a:pP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200" dirty="0" err="1" smtClean="0">
                <a:latin typeface="Times New Roman" panose="02020603050405020304" pitchFamily="18" charset="0"/>
                <a:cs typeface="Times New Roman" panose="02020603050405020304" pitchFamily="18" charset="0"/>
              </a:rPr>
              <a:t>OpenCV</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Pandas</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200" dirty="0" err="1" smtClean="0">
                <a:latin typeface="Times New Roman" panose="02020603050405020304" pitchFamily="18" charset="0"/>
                <a:cs typeface="Times New Roman" panose="02020603050405020304" pitchFamily="18" charset="0"/>
              </a:rPr>
              <a:t>Numpy</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200" dirty="0" err="1" smtClean="0">
                <a:latin typeface="Times New Roman" panose="02020603050405020304" pitchFamily="18" charset="0"/>
                <a:cs typeface="Times New Roman" panose="02020603050405020304" pitchFamily="18" charset="0"/>
              </a:rPr>
              <a:t>Ultralytics.YOLO</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Tracker</a:t>
            </a:r>
            <a:endParaRPr lang="en-US" sz="22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xmlns="" id="{88366401-A825-B33F-FAEA-C5710D3AC65B}"/>
              </a:ext>
            </a:extLst>
          </p:cNvPr>
          <p:cNvSpPr txBox="1"/>
          <p:nvPr/>
        </p:nvSpPr>
        <p:spPr>
          <a:xfrm>
            <a:off x="842682" y="1527038"/>
            <a:ext cx="7641440" cy="9387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Description of important modules used in the program</a:t>
            </a:r>
          </a:p>
          <a:p>
            <a:endParaRPr lang="en-IN" sz="2200" dirty="0"/>
          </a:p>
        </p:txBody>
      </p:sp>
    </p:spTree>
    <p:extLst>
      <p:ext uri="{BB962C8B-B14F-4D97-AF65-F5344CB8AC3E}">
        <p14:creationId xmlns:p14="http://schemas.microsoft.com/office/powerpoint/2010/main" val="7896195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MODULES DESCRIPTION ( CONTI..)</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2681" y="1263147"/>
            <a:ext cx="11077569" cy="5533823"/>
          </a:xfrm>
          <a:prstGeom prst="rect">
            <a:avLst/>
          </a:prstGeom>
          <a:solidFill>
            <a:schemeClr val="bg1"/>
          </a:solidFill>
        </p:spPr>
        <p:txBody>
          <a:bodyPr wrap="square" rtlCol="0">
            <a:spAutoFit/>
          </a:bodyPr>
          <a:lstStyle/>
          <a:p>
            <a:pPr>
              <a:lnSpc>
                <a:spcPct val="115000"/>
              </a:lnSpc>
              <a:spcAft>
                <a:spcPts val="1000"/>
              </a:spcAft>
            </a:pPr>
            <a:r>
              <a:rPr lang="en-US" sz="2200" b="1" dirty="0" err="1">
                <a:solidFill>
                  <a:srgbClr val="000000"/>
                </a:solidFill>
                <a:latin typeface="Times New Roman" pitchFamily="18" charset="0"/>
                <a:cs typeface="Times New Roman" pitchFamily="18" charset="0"/>
              </a:rPr>
              <a:t>OpenCV</a:t>
            </a:r>
            <a:r>
              <a:rPr lang="en-US" sz="2200" b="1" dirty="0">
                <a:solidFill>
                  <a:srgbClr val="000000"/>
                </a:solidFill>
                <a:latin typeface="Times New Roman" pitchFamily="18" charset="0"/>
                <a:cs typeface="Times New Roman" pitchFamily="18" charset="0"/>
              </a:rPr>
              <a:t> (cv2): </a:t>
            </a:r>
            <a:r>
              <a:rPr lang="en-US" sz="2200" dirty="0">
                <a:solidFill>
                  <a:srgbClr val="000000"/>
                </a:solidFill>
                <a:latin typeface="Times New Roman" pitchFamily="18" charset="0"/>
                <a:cs typeface="Times New Roman" pitchFamily="18" charset="0"/>
              </a:rPr>
              <a:t>Used </a:t>
            </a:r>
            <a:r>
              <a:rPr lang="en-US" sz="2200" dirty="0">
                <a:solidFill>
                  <a:srgbClr val="000000"/>
                </a:solidFill>
                <a:highlight>
                  <a:srgbClr val="FFFF00"/>
                </a:highlight>
                <a:latin typeface="Times New Roman" pitchFamily="18" charset="0"/>
                <a:cs typeface="Times New Roman" pitchFamily="18" charset="0"/>
              </a:rPr>
              <a:t>for capturing video frames from a camera</a:t>
            </a:r>
            <a:r>
              <a:rPr lang="en-US" sz="2200" dirty="0">
                <a:solidFill>
                  <a:srgbClr val="000000"/>
                </a:solidFill>
                <a:latin typeface="Times New Roman" pitchFamily="18" charset="0"/>
                <a:cs typeface="Times New Roman" pitchFamily="18" charset="0"/>
              </a:rPr>
              <a:t> (</a:t>
            </a:r>
            <a:r>
              <a:rPr lang="en-US" sz="2200" dirty="0" err="1">
                <a:solidFill>
                  <a:srgbClr val="000000"/>
                </a:solidFill>
                <a:latin typeface="Times New Roman" pitchFamily="18" charset="0"/>
                <a:cs typeface="Times New Roman" pitchFamily="18" charset="0"/>
              </a:rPr>
              <a:t>VideoCapture</a:t>
            </a:r>
            <a:r>
              <a:rPr lang="en-US" sz="2200" dirty="0">
                <a:solidFill>
                  <a:srgbClr val="000000"/>
                </a:solidFill>
                <a:latin typeface="Times New Roman" pitchFamily="18" charset="0"/>
                <a:cs typeface="Times New Roman" pitchFamily="18" charset="0"/>
              </a:rPr>
              <a:t>). Utilized for resizing frames (resize) and displaying images (</a:t>
            </a:r>
            <a:r>
              <a:rPr lang="en-US" sz="2200" dirty="0" err="1">
                <a:solidFill>
                  <a:srgbClr val="000000"/>
                </a:solidFill>
                <a:latin typeface="Times New Roman" pitchFamily="18" charset="0"/>
                <a:cs typeface="Times New Roman" pitchFamily="18" charset="0"/>
              </a:rPr>
              <a:t>imshow</a:t>
            </a:r>
            <a:r>
              <a:rPr lang="en-US" sz="2200" dirty="0">
                <a:solidFill>
                  <a:srgbClr val="000000"/>
                </a:solidFill>
                <a:latin typeface="Times New Roman" pitchFamily="18" charset="0"/>
                <a:cs typeface="Times New Roman" pitchFamily="18" charset="0"/>
              </a:rPr>
              <a:t> and </a:t>
            </a:r>
            <a:r>
              <a:rPr lang="en-US" sz="2200" dirty="0" err="1">
                <a:solidFill>
                  <a:srgbClr val="000000"/>
                </a:solidFill>
                <a:latin typeface="Times New Roman" pitchFamily="18" charset="0"/>
                <a:cs typeface="Times New Roman" pitchFamily="18" charset="0"/>
              </a:rPr>
              <a:t>waitKey</a:t>
            </a:r>
            <a:r>
              <a:rPr lang="en-US" sz="2200" dirty="0" smtClean="0">
                <a:solidFill>
                  <a:srgbClr val="000000"/>
                </a:solidFill>
                <a:latin typeface="Times New Roman" pitchFamily="18" charset="0"/>
                <a:cs typeface="Times New Roman" pitchFamily="18" charset="0"/>
              </a:rPr>
              <a:t>).</a:t>
            </a:r>
          </a:p>
          <a:p>
            <a:pPr>
              <a:lnSpc>
                <a:spcPct val="115000"/>
              </a:lnSpc>
              <a:spcAft>
                <a:spcPts val="1000"/>
              </a:spcAft>
            </a:pPr>
            <a:endParaRPr lang="en-IN" sz="2200" dirty="0">
              <a:latin typeface="Times New Roman" pitchFamily="18" charset="0"/>
              <a:ea typeface="Calibri"/>
              <a:cs typeface="Times New Roman" pitchFamily="18" charset="0"/>
            </a:endParaRPr>
          </a:p>
          <a:p>
            <a:pPr>
              <a:lnSpc>
                <a:spcPct val="115000"/>
              </a:lnSpc>
              <a:spcAft>
                <a:spcPts val="1000"/>
              </a:spcAft>
            </a:pPr>
            <a:r>
              <a:rPr lang="en-US" sz="2200" b="1" dirty="0">
                <a:solidFill>
                  <a:srgbClr val="000000"/>
                </a:solidFill>
                <a:latin typeface="Times New Roman" pitchFamily="18" charset="0"/>
                <a:cs typeface="Times New Roman" pitchFamily="18" charset="0"/>
              </a:rPr>
              <a:t>Pandas (</a:t>
            </a:r>
            <a:r>
              <a:rPr lang="en-US" sz="2200" b="1" dirty="0" err="1">
                <a:solidFill>
                  <a:srgbClr val="000000"/>
                </a:solidFill>
                <a:latin typeface="Times New Roman" pitchFamily="18" charset="0"/>
                <a:cs typeface="Times New Roman" pitchFamily="18" charset="0"/>
              </a:rPr>
              <a:t>pd</a:t>
            </a:r>
            <a:r>
              <a:rPr lang="en-US" sz="2200" b="1" dirty="0">
                <a:solidFill>
                  <a:srgbClr val="000000"/>
                </a:solidFill>
                <a:latin typeface="Times New Roman" pitchFamily="18" charset="0"/>
                <a:cs typeface="Times New Roman" pitchFamily="18" charset="0"/>
              </a:rPr>
              <a:t>):</a:t>
            </a:r>
            <a:r>
              <a:rPr lang="en-US" sz="2200" dirty="0">
                <a:solidFill>
                  <a:srgbClr val="000000"/>
                </a:solidFill>
                <a:latin typeface="Times New Roman" pitchFamily="18" charset="0"/>
                <a:cs typeface="Times New Roman" pitchFamily="18" charset="0"/>
              </a:rPr>
              <a:t> Employed for </a:t>
            </a:r>
            <a:r>
              <a:rPr lang="en-US" sz="2200" dirty="0">
                <a:solidFill>
                  <a:srgbClr val="000000"/>
                </a:solidFill>
                <a:highlight>
                  <a:srgbClr val="FFFF00"/>
                </a:highlight>
                <a:latin typeface="Times New Roman" pitchFamily="18" charset="0"/>
                <a:cs typeface="Times New Roman" pitchFamily="18" charset="0"/>
              </a:rPr>
              <a:t>creating and manipulating data frames</a:t>
            </a:r>
            <a:r>
              <a:rPr lang="en-US" sz="2200" dirty="0">
                <a:solidFill>
                  <a:srgbClr val="000000"/>
                </a:solidFill>
                <a:latin typeface="Times New Roman" pitchFamily="18" charset="0"/>
                <a:cs typeface="Times New Roman" pitchFamily="18" charset="0"/>
              </a:rPr>
              <a:t> (</a:t>
            </a:r>
            <a:r>
              <a:rPr lang="en-US" sz="2200" dirty="0" err="1">
                <a:solidFill>
                  <a:srgbClr val="000000"/>
                </a:solidFill>
                <a:latin typeface="Times New Roman" pitchFamily="18" charset="0"/>
                <a:cs typeface="Times New Roman" pitchFamily="18" charset="0"/>
              </a:rPr>
              <a:t>DataFrame</a:t>
            </a:r>
            <a:r>
              <a:rPr lang="en-US" sz="2200" dirty="0">
                <a:solidFill>
                  <a:srgbClr val="000000"/>
                </a:solidFill>
                <a:latin typeface="Times New Roman" pitchFamily="18" charset="0"/>
                <a:cs typeface="Times New Roman" pitchFamily="18" charset="0"/>
              </a:rPr>
              <a:t>). Used to convert bounding box data into a pandas </a:t>
            </a:r>
            <a:r>
              <a:rPr lang="en-US" sz="2200" dirty="0" err="1">
                <a:solidFill>
                  <a:srgbClr val="000000"/>
                </a:solidFill>
                <a:latin typeface="Times New Roman" pitchFamily="18" charset="0"/>
                <a:cs typeface="Times New Roman" pitchFamily="18" charset="0"/>
              </a:rPr>
              <a:t>DataFrame</a:t>
            </a:r>
            <a:r>
              <a:rPr lang="en-US" sz="2200" dirty="0">
                <a:solidFill>
                  <a:srgbClr val="000000"/>
                </a:solidFill>
                <a:latin typeface="Times New Roman" pitchFamily="18" charset="0"/>
                <a:cs typeface="Times New Roman" pitchFamily="18" charset="0"/>
              </a:rPr>
              <a:t> for easier handling (</a:t>
            </a:r>
            <a:r>
              <a:rPr lang="en-US" sz="2200" dirty="0" err="1">
                <a:solidFill>
                  <a:srgbClr val="000000"/>
                </a:solidFill>
                <a:latin typeface="Times New Roman" pitchFamily="18" charset="0"/>
                <a:cs typeface="Times New Roman" pitchFamily="18" charset="0"/>
              </a:rPr>
              <a:t>pd.DataFrame</a:t>
            </a:r>
            <a:r>
              <a:rPr lang="en-US" sz="2200" dirty="0" smtClean="0">
                <a:solidFill>
                  <a:srgbClr val="000000"/>
                </a:solidFill>
                <a:latin typeface="Times New Roman" pitchFamily="18" charset="0"/>
                <a:cs typeface="Times New Roman" pitchFamily="18" charset="0"/>
              </a:rPr>
              <a:t>).</a:t>
            </a:r>
          </a:p>
          <a:p>
            <a:pPr>
              <a:lnSpc>
                <a:spcPct val="115000"/>
              </a:lnSpc>
              <a:spcAft>
                <a:spcPts val="1000"/>
              </a:spcAft>
            </a:pPr>
            <a:endParaRPr lang="en-IN" sz="2200" dirty="0">
              <a:latin typeface="Times New Roman" pitchFamily="18" charset="0"/>
              <a:ea typeface="Calibri"/>
              <a:cs typeface="Times New Roman" pitchFamily="18" charset="0"/>
            </a:endParaRPr>
          </a:p>
          <a:p>
            <a:pPr>
              <a:lnSpc>
                <a:spcPct val="115000"/>
              </a:lnSpc>
              <a:spcAft>
                <a:spcPts val="1000"/>
              </a:spcAft>
            </a:pPr>
            <a:r>
              <a:rPr lang="en-US" sz="2200" b="1" dirty="0" err="1">
                <a:solidFill>
                  <a:srgbClr val="000000"/>
                </a:solidFill>
                <a:latin typeface="Times New Roman" pitchFamily="18" charset="0"/>
                <a:cs typeface="Times New Roman" pitchFamily="18" charset="0"/>
              </a:rPr>
              <a:t>NumPy</a:t>
            </a:r>
            <a:r>
              <a:rPr lang="en-US" sz="2200" b="1" dirty="0">
                <a:solidFill>
                  <a:srgbClr val="000000"/>
                </a:solidFill>
                <a:latin typeface="Times New Roman" pitchFamily="18" charset="0"/>
                <a:cs typeface="Times New Roman" pitchFamily="18" charset="0"/>
              </a:rPr>
              <a:t> (</a:t>
            </a:r>
            <a:r>
              <a:rPr lang="en-US" sz="2200" b="1" dirty="0" err="1">
                <a:solidFill>
                  <a:srgbClr val="000000"/>
                </a:solidFill>
                <a:latin typeface="Times New Roman" pitchFamily="18" charset="0"/>
                <a:cs typeface="Times New Roman" pitchFamily="18" charset="0"/>
              </a:rPr>
              <a:t>np</a:t>
            </a:r>
            <a:r>
              <a:rPr lang="en-US" sz="2200" b="1" dirty="0">
                <a:solidFill>
                  <a:srgbClr val="000000"/>
                </a:solidFill>
                <a:latin typeface="Times New Roman" pitchFamily="18" charset="0"/>
                <a:cs typeface="Times New Roman" pitchFamily="18" charset="0"/>
              </a:rPr>
              <a:t>):</a:t>
            </a:r>
            <a:r>
              <a:rPr lang="en-US" sz="2200" dirty="0">
                <a:solidFill>
                  <a:srgbClr val="000000"/>
                </a:solidFill>
                <a:latin typeface="Times New Roman" pitchFamily="18" charset="0"/>
                <a:cs typeface="Times New Roman" pitchFamily="18" charset="0"/>
              </a:rPr>
              <a:t> Utilized </a:t>
            </a:r>
            <a:r>
              <a:rPr lang="en-US" sz="2200" dirty="0">
                <a:solidFill>
                  <a:srgbClr val="000000"/>
                </a:solidFill>
                <a:highlight>
                  <a:srgbClr val="FFFF00"/>
                </a:highlight>
                <a:latin typeface="Times New Roman" pitchFamily="18" charset="0"/>
                <a:cs typeface="Times New Roman" pitchFamily="18" charset="0"/>
              </a:rPr>
              <a:t>for numerical computations and array manipulation</a:t>
            </a:r>
            <a:r>
              <a:rPr lang="en-US" sz="2200" dirty="0">
                <a:solidFill>
                  <a:srgbClr val="000000"/>
                </a:solidFill>
                <a:latin typeface="Times New Roman" pitchFamily="18" charset="0"/>
                <a:cs typeface="Times New Roman" pitchFamily="18" charset="0"/>
              </a:rPr>
              <a:t> (</a:t>
            </a:r>
            <a:r>
              <a:rPr lang="en-US" sz="2200" dirty="0" err="1">
                <a:solidFill>
                  <a:srgbClr val="000000"/>
                </a:solidFill>
                <a:latin typeface="Times New Roman" pitchFamily="18" charset="0"/>
                <a:cs typeface="Times New Roman" pitchFamily="18" charset="0"/>
              </a:rPr>
              <a:t>astype</a:t>
            </a:r>
            <a:r>
              <a:rPr lang="en-US" sz="2200" dirty="0">
                <a:solidFill>
                  <a:srgbClr val="000000"/>
                </a:solidFill>
                <a:latin typeface="Times New Roman" pitchFamily="18" charset="0"/>
                <a:cs typeface="Times New Roman" pitchFamily="18" charset="0"/>
              </a:rPr>
              <a:t>). Likely used for processing bounding box data and performing calculations on arrays (</a:t>
            </a:r>
            <a:r>
              <a:rPr lang="en-US" sz="2200" dirty="0" err="1">
                <a:solidFill>
                  <a:srgbClr val="000000"/>
                </a:solidFill>
                <a:latin typeface="Times New Roman" pitchFamily="18" charset="0"/>
                <a:cs typeface="Times New Roman" pitchFamily="18" charset="0"/>
              </a:rPr>
              <a:t>numpy.array</a:t>
            </a:r>
            <a:r>
              <a:rPr lang="en-US" sz="2200" dirty="0" smtClean="0">
                <a:solidFill>
                  <a:srgbClr val="000000"/>
                </a:solidFill>
                <a:latin typeface="Times New Roman" pitchFamily="18" charset="0"/>
                <a:cs typeface="Times New Roman" pitchFamily="18" charset="0"/>
              </a:rPr>
              <a:t>).</a:t>
            </a:r>
          </a:p>
          <a:p>
            <a:pPr>
              <a:lnSpc>
                <a:spcPct val="115000"/>
              </a:lnSpc>
              <a:spcAft>
                <a:spcPts val="1000"/>
              </a:spcAft>
            </a:pPr>
            <a:endParaRPr lang="en-IN" sz="2200" dirty="0">
              <a:latin typeface="Times New Roman" pitchFamily="18" charset="0"/>
              <a:ea typeface="Calibri"/>
              <a:cs typeface="Times New Roman" pitchFamily="18" charset="0"/>
            </a:endParaRPr>
          </a:p>
          <a:p>
            <a:pPr>
              <a:lnSpc>
                <a:spcPct val="115000"/>
              </a:lnSpc>
              <a:spcAft>
                <a:spcPts val="1000"/>
              </a:spcAft>
            </a:pPr>
            <a:r>
              <a:rPr lang="en-US" sz="2200" b="1" dirty="0" err="1">
                <a:solidFill>
                  <a:srgbClr val="000000"/>
                </a:solidFill>
                <a:latin typeface="Times New Roman" pitchFamily="18" charset="0"/>
                <a:cs typeface="Times New Roman" pitchFamily="18" charset="0"/>
              </a:rPr>
              <a:t>Ultralytics</a:t>
            </a:r>
            <a:r>
              <a:rPr lang="en-US" sz="2200" b="1" dirty="0">
                <a:solidFill>
                  <a:srgbClr val="000000"/>
                </a:solidFill>
                <a:latin typeface="Times New Roman" pitchFamily="18" charset="0"/>
                <a:cs typeface="Times New Roman" pitchFamily="18" charset="0"/>
              </a:rPr>
              <a:t> YOLO:</a:t>
            </a:r>
            <a:r>
              <a:rPr lang="en-US" sz="2200" dirty="0">
                <a:solidFill>
                  <a:srgbClr val="000000"/>
                </a:solidFill>
                <a:latin typeface="Times New Roman" pitchFamily="18" charset="0"/>
                <a:cs typeface="Times New Roman" pitchFamily="18" charset="0"/>
              </a:rPr>
              <a:t> The YOLO object detection model from the </a:t>
            </a:r>
            <a:r>
              <a:rPr lang="en-US" sz="2200" dirty="0" err="1">
                <a:solidFill>
                  <a:srgbClr val="000000"/>
                </a:solidFill>
                <a:latin typeface="Times New Roman" pitchFamily="18" charset="0"/>
                <a:cs typeface="Times New Roman" pitchFamily="18" charset="0"/>
              </a:rPr>
              <a:t>Ultralytics</a:t>
            </a:r>
            <a:r>
              <a:rPr lang="en-US" sz="2200" dirty="0">
                <a:solidFill>
                  <a:srgbClr val="000000"/>
                </a:solidFill>
                <a:latin typeface="Times New Roman" pitchFamily="18" charset="0"/>
                <a:cs typeface="Times New Roman" pitchFamily="18" charset="0"/>
              </a:rPr>
              <a:t> library is imported and </a:t>
            </a:r>
            <a:r>
              <a:rPr lang="en-US" sz="2200" dirty="0">
                <a:solidFill>
                  <a:srgbClr val="000000"/>
                </a:solidFill>
                <a:highlight>
                  <a:srgbClr val="FFFF00"/>
                </a:highlight>
                <a:latin typeface="Times New Roman" pitchFamily="18" charset="0"/>
                <a:cs typeface="Times New Roman" pitchFamily="18" charset="0"/>
              </a:rPr>
              <a:t>utilized for object detection tasks</a:t>
            </a:r>
            <a:r>
              <a:rPr lang="en-US" sz="2200" dirty="0">
                <a:solidFill>
                  <a:srgbClr val="000000"/>
                </a:solidFill>
                <a:latin typeface="Times New Roman" pitchFamily="18" charset="0"/>
                <a:cs typeface="Times New Roman" pitchFamily="18" charset="0"/>
              </a:rPr>
              <a:t> (YOLO). Used to </a:t>
            </a:r>
            <a:r>
              <a:rPr lang="en-US" sz="2200" dirty="0">
                <a:solidFill>
                  <a:srgbClr val="000000"/>
                </a:solidFill>
                <a:highlight>
                  <a:srgbClr val="FFFF00"/>
                </a:highlight>
                <a:latin typeface="Times New Roman" pitchFamily="18" charset="0"/>
                <a:cs typeface="Times New Roman" pitchFamily="18" charset="0"/>
              </a:rPr>
              <a:t>predict objects</a:t>
            </a:r>
            <a:r>
              <a:rPr lang="en-US" sz="2200" dirty="0">
                <a:solidFill>
                  <a:srgbClr val="000000"/>
                </a:solidFill>
                <a:latin typeface="Times New Roman" pitchFamily="18" charset="0"/>
                <a:cs typeface="Times New Roman" pitchFamily="18" charset="0"/>
              </a:rPr>
              <a:t> in each frame (</a:t>
            </a:r>
            <a:r>
              <a:rPr lang="en-US" sz="2200" dirty="0" err="1">
                <a:solidFill>
                  <a:srgbClr val="000000"/>
                </a:solidFill>
                <a:latin typeface="Times New Roman" pitchFamily="18" charset="0"/>
                <a:cs typeface="Times New Roman" pitchFamily="18" charset="0"/>
              </a:rPr>
              <a:t>model.predict</a:t>
            </a:r>
            <a:r>
              <a:rPr lang="en-US" sz="2200" dirty="0" smtClean="0">
                <a:solidFill>
                  <a:srgbClr val="000000"/>
                </a:solidFill>
                <a:latin typeface="Times New Roman" pitchFamily="18" charset="0"/>
                <a:cs typeface="Times New Roman" pitchFamily="18" charset="0"/>
              </a:rPr>
              <a:t>).</a:t>
            </a:r>
            <a:endParaRPr lang="en-IN" sz="2200" dirty="0">
              <a:latin typeface="Times New Roman" pitchFamily="18" charset="0"/>
              <a:ea typeface="Calibri"/>
              <a:cs typeface="Times New Roman" pitchFamily="18" charset="0"/>
            </a:endParaRP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20579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MODULES DESCRIPTION ( CONTI..)</a:t>
            </a:r>
            <a:endParaRPr lang="en-IN" sz="2800" b="1"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2681" y="1263147"/>
            <a:ext cx="11077569" cy="4974695"/>
          </a:xfrm>
          <a:prstGeom prst="rect">
            <a:avLst/>
          </a:prstGeom>
          <a:solidFill>
            <a:schemeClr val="bg1"/>
          </a:solidFill>
        </p:spPr>
        <p:txBody>
          <a:bodyPr wrap="square" rtlCol="0">
            <a:spAutoFit/>
          </a:bodyPr>
          <a:lstStyle/>
          <a:p>
            <a:pPr>
              <a:lnSpc>
                <a:spcPct val="115000"/>
              </a:lnSpc>
              <a:spcAft>
                <a:spcPts val="1000"/>
              </a:spcAft>
            </a:pPr>
            <a:r>
              <a:rPr lang="en-US" sz="2200" b="1" dirty="0" smtClean="0">
                <a:solidFill>
                  <a:srgbClr val="000000"/>
                </a:solidFill>
                <a:latin typeface="Times New Roman" pitchFamily="18" charset="0"/>
                <a:cs typeface="Times New Roman" pitchFamily="18" charset="0"/>
              </a:rPr>
              <a:t>Tracker (User Defined): </a:t>
            </a:r>
          </a:p>
          <a:p>
            <a:pPr>
              <a:lnSpc>
                <a:spcPct val="115000"/>
              </a:lnSpc>
              <a:spcAft>
                <a:spcPts val="1000"/>
              </a:spcAft>
            </a:pPr>
            <a:r>
              <a:rPr lang="en-US" sz="2200" dirty="0" smtClean="0">
                <a:solidFill>
                  <a:srgbClr val="000000"/>
                </a:solidFill>
                <a:latin typeface="Times New Roman" pitchFamily="18" charset="0"/>
                <a:cs typeface="Times New Roman" pitchFamily="18" charset="0"/>
              </a:rPr>
              <a:t>	The </a:t>
            </a:r>
            <a:r>
              <a:rPr lang="en-US" sz="2200" dirty="0">
                <a:solidFill>
                  <a:srgbClr val="000000"/>
                </a:solidFill>
                <a:latin typeface="Times New Roman" pitchFamily="18" charset="0"/>
                <a:cs typeface="Times New Roman" pitchFamily="18" charset="0"/>
              </a:rPr>
              <a:t>Tracker class is responsible for tracking objects across frames in a video stream</a:t>
            </a:r>
          </a:p>
          <a:p>
            <a:pPr>
              <a:spcAft>
                <a:spcPts val="1000"/>
              </a:spcAft>
            </a:pPr>
            <a:endParaRPr lang="en-US" sz="2000" b="1" dirty="0" smtClean="0">
              <a:solidFill>
                <a:srgbClr val="000000"/>
              </a:solidFill>
              <a:latin typeface="Times New Roman" pitchFamily="18" charset="0"/>
              <a:cs typeface="Times New Roman" pitchFamily="18" charset="0"/>
            </a:endParaRPr>
          </a:p>
          <a:p>
            <a:pPr marL="457200" indent="-457200">
              <a:spcAft>
                <a:spcPts val="1000"/>
              </a:spcAft>
              <a:buFont typeface="+mj-lt"/>
              <a:buAutoNum type="arabicPeriod"/>
            </a:pPr>
            <a:r>
              <a:rPr lang="en-US" sz="2000" dirty="0" smtClean="0">
                <a:solidFill>
                  <a:srgbClr val="000000"/>
                </a:solidFill>
                <a:latin typeface="Times New Roman" pitchFamily="18" charset="0"/>
                <a:cs typeface="Times New Roman" pitchFamily="18" charset="0"/>
              </a:rPr>
              <a:t>In </a:t>
            </a:r>
            <a:r>
              <a:rPr lang="en-US" sz="2000" dirty="0">
                <a:solidFill>
                  <a:srgbClr val="000000"/>
                </a:solidFill>
                <a:latin typeface="Times New Roman" pitchFamily="18" charset="0"/>
                <a:cs typeface="Times New Roman" pitchFamily="18" charset="0"/>
              </a:rPr>
              <a:t>the main.py script, the Tracker class is instantiated at the </a:t>
            </a:r>
            <a:r>
              <a:rPr lang="en-US" sz="2000" dirty="0" smtClean="0">
                <a:solidFill>
                  <a:srgbClr val="000000"/>
                </a:solidFill>
                <a:latin typeface="Times New Roman" pitchFamily="18" charset="0"/>
                <a:cs typeface="Times New Roman" pitchFamily="18" charset="0"/>
              </a:rPr>
              <a:t>beginning. This </a:t>
            </a:r>
            <a:r>
              <a:rPr lang="en-US" sz="2000" dirty="0">
                <a:solidFill>
                  <a:srgbClr val="000000"/>
                </a:solidFill>
                <a:latin typeface="Times New Roman" pitchFamily="18" charset="0"/>
                <a:cs typeface="Times New Roman" pitchFamily="18" charset="0"/>
              </a:rPr>
              <a:t>initializes the object tracker, setting up attributes to store object positions and IDs</a:t>
            </a:r>
            <a:r>
              <a:rPr lang="en-US" sz="2000" dirty="0" smtClean="0">
                <a:solidFill>
                  <a:srgbClr val="000000"/>
                </a:solidFill>
                <a:latin typeface="Times New Roman" pitchFamily="18" charset="0"/>
                <a:cs typeface="Times New Roman" pitchFamily="18" charset="0"/>
              </a:rPr>
              <a:t>.</a:t>
            </a:r>
            <a:endParaRPr lang="en-US" sz="2000" dirty="0">
              <a:solidFill>
                <a:srgbClr val="000000"/>
              </a:solidFill>
              <a:latin typeface="Times New Roman" pitchFamily="18" charset="0"/>
              <a:cs typeface="Times New Roman" pitchFamily="18" charset="0"/>
            </a:endParaRPr>
          </a:p>
          <a:p>
            <a:pPr marL="457200" indent="-457200">
              <a:spcAft>
                <a:spcPts val="1000"/>
              </a:spcAft>
              <a:buFont typeface="+mj-lt"/>
              <a:buAutoNum type="arabicPeriod"/>
            </a:pPr>
            <a:r>
              <a:rPr lang="en-US" sz="2000" dirty="0" smtClean="0">
                <a:solidFill>
                  <a:srgbClr val="000000"/>
                </a:solidFill>
                <a:latin typeface="Times New Roman" pitchFamily="18" charset="0"/>
                <a:cs typeface="Times New Roman" pitchFamily="18" charset="0"/>
              </a:rPr>
              <a:t>The </a:t>
            </a:r>
            <a:r>
              <a:rPr lang="en-US" sz="2000" dirty="0">
                <a:solidFill>
                  <a:srgbClr val="000000"/>
                </a:solidFill>
                <a:latin typeface="Times New Roman" pitchFamily="18" charset="0"/>
                <a:cs typeface="Times New Roman" pitchFamily="18" charset="0"/>
              </a:rPr>
              <a:t>script captures video frames from the camera using </a:t>
            </a:r>
            <a:r>
              <a:rPr lang="en-US" sz="2000" dirty="0" err="1" smtClean="0">
                <a:solidFill>
                  <a:srgbClr val="000000"/>
                </a:solidFill>
                <a:latin typeface="Times New Roman" pitchFamily="18" charset="0"/>
                <a:cs typeface="Times New Roman" pitchFamily="18" charset="0"/>
              </a:rPr>
              <a:t>OpenCV's</a:t>
            </a:r>
            <a:r>
              <a:rPr lang="en-US" sz="2000" dirty="0" smtClean="0">
                <a:solidFill>
                  <a:srgbClr val="000000"/>
                </a:solidFill>
                <a:latin typeface="Times New Roman" pitchFamily="18" charset="0"/>
                <a:cs typeface="Times New Roman" pitchFamily="18" charset="0"/>
              </a:rPr>
              <a:t>. </a:t>
            </a:r>
          </a:p>
          <a:p>
            <a:pPr marL="457200" indent="-457200">
              <a:spcAft>
                <a:spcPts val="1000"/>
              </a:spcAft>
              <a:buFont typeface="+mj-lt"/>
              <a:buAutoNum type="arabicPeriod"/>
            </a:pPr>
            <a:r>
              <a:rPr lang="en-US" sz="2000" dirty="0" smtClean="0">
                <a:solidFill>
                  <a:srgbClr val="000000"/>
                </a:solidFill>
                <a:latin typeface="Times New Roman" pitchFamily="18" charset="0"/>
                <a:cs typeface="Times New Roman" pitchFamily="18" charset="0"/>
              </a:rPr>
              <a:t>The </a:t>
            </a:r>
            <a:r>
              <a:rPr lang="en-US" sz="2000" dirty="0">
                <a:solidFill>
                  <a:srgbClr val="000000"/>
                </a:solidFill>
                <a:latin typeface="Times New Roman" pitchFamily="18" charset="0"/>
                <a:cs typeface="Times New Roman" pitchFamily="18" charset="0"/>
              </a:rPr>
              <a:t>script then processes every third frame (if count % 3 != 0:), reducing computational load.</a:t>
            </a:r>
          </a:p>
          <a:p>
            <a:pPr marL="457200" indent="-457200">
              <a:spcAft>
                <a:spcPts val="1000"/>
              </a:spcAft>
              <a:buFont typeface="+mj-lt"/>
              <a:buAutoNum type="arabicPeriod"/>
            </a:pPr>
            <a:r>
              <a:rPr lang="en-US" sz="2000" dirty="0" smtClean="0">
                <a:solidFill>
                  <a:srgbClr val="000000"/>
                </a:solidFill>
                <a:latin typeface="Times New Roman" pitchFamily="18" charset="0"/>
                <a:cs typeface="Times New Roman" pitchFamily="18" charset="0"/>
              </a:rPr>
              <a:t>The </a:t>
            </a:r>
            <a:r>
              <a:rPr lang="en-US" sz="2000" dirty="0">
                <a:solidFill>
                  <a:srgbClr val="000000"/>
                </a:solidFill>
                <a:latin typeface="Times New Roman" pitchFamily="18" charset="0"/>
                <a:cs typeface="Times New Roman" pitchFamily="18" charset="0"/>
              </a:rPr>
              <a:t>YOLO model (model) is used to detect objects in the current </a:t>
            </a:r>
            <a:r>
              <a:rPr lang="en-US" sz="2000" dirty="0" smtClean="0">
                <a:solidFill>
                  <a:srgbClr val="000000"/>
                </a:solidFill>
                <a:latin typeface="Times New Roman" pitchFamily="18" charset="0"/>
                <a:cs typeface="Times New Roman" pitchFamily="18" charset="0"/>
              </a:rPr>
              <a:t>frame. </a:t>
            </a:r>
          </a:p>
          <a:p>
            <a:pPr marL="457200" indent="-457200">
              <a:spcAft>
                <a:spcPts val="1000"/>
              </a:spcAft>
              <a:buFont typeface="+mj-lt"/>
              <a:buAutoNum type="arabicPeriod"/>
            </a:pPr>
            <a:r>
              <a:rPr lang="en-US" sz="2000" dirty="0" smtClean="0">
                <a:solidFill>
                  <a:srgbClr val="000000"/>
                </a:solidFill>
                <a:latin typeface="Times New Roman" pitchFamily="18" charset="0"/>
                <a:cs typeface="Times New Roman" pitchFamily="18" charset="0"/>
              </a:rPr>
              <a:t>The </a:t>
            </a:r>
            <a:r>
              <a:rPr lang="en-US" sz="2000" dirty="0">
                <a:solidFill>
                  <a:srgbClr val="000000"/>
                </a:solidFill>
                <a:latin typeface="Times New Roman" pitchFamily="18" charset="0"/>
                <a:cs typeface="Times New Roman" pitchFamily="18" charset="0"/>
              </a:rPr>
              <a:t>bounding box coordinates of detected objects are extracted and converted into a pandas </a:t>
            </a:r>
            <a:r>
              <a:rPr lang="en-US" sz="2000" dirty="0" err="1" smtClean="0">
                <a:solidFill>
                  <a:srgbClr val="000000"/>
                </a:solidFill>
                <a:latin typeface="Times New Roman" pitchFamily="18" charset="0"/>
                <a:cs typeface="Times New Roman" pitchFamily="18" charset="0"/>
              </a:rPr>
              <a:t>DataFrame</a:t>
            </a:r>
            <a:r>
              <a:rPr lang="en-US" sz="2000" dirty="0" smtClean="0">
                <a:solidFill>
                  <a:srgbClr val="000000"/>
                </a:solidFill>
                <a:latin typeface="Times New Roman" pitchFamily="18" charset="0"/>
                <a:cs typeface="Times New Roman" pitchFamily="18" charset="0"/>
              </a:rPr>
              <a:t>.</a:t>
            </a:r>
            <a:endParaRPr lang="en-US" sz="2000" dirty="0">
              <a:solidFill>
                <a:srgbClr val="000000"/>
              </a:solidFill>
              <a:latin typeface="Times New Roman" pitchFamily="18" charset="0"/>
              <a:cs typeface="Times New Roman" pitchFamily="18" charset="0"/>
            </a:endParaRPr>
          </a:p>
          <a:p>
            <a:pPr marL="457200" indent="-457200">
              <a:spcAft>
                <a:spcPts val="1000"/>
              </a:spcAft>
              <a:buFont typeface="+mj-lt"/>
              <a:buAutoNum type="arabicPeriod"/>
            </a:pPr>
            <a:r>
              <a:rPr lang="en-US" sz="2000" dirty="0" smtClean="0">
                <a:solidFill>
                  <a:srgbClr val="000000"/>
                </a:solidFill>
                <a:latin typeface="Times New Roman" pitchFamily="18" charset="0"/>
                <a:cs typeface="Times New Roman" pitchFamily="18" charset="0"/>
              </a:rPr>
              <a:t>The </a:t>
            </a:r>
            <a:r>
              <a:rPr lang="en-US" sz="2000" dirty="0">
                <a:solidFill>
                  <a:srgbClr val="000000"/>
                </a:solidFill>
                <a:latin typeface="Times New Roman" pitchFamily="18" charset="0"/>
                <a:cs typeface="Times New Roman" pitchFamily="18" charset="0"/>
              </a:rPr>
              <a:t>update method of the Tracker class is called, passing the bounding box coordinates of detected objects</a:t>
            </a:r>
            <a:r>
              <a:rPr lang="en-US" sz="2000" dirty="0" smtClean="0">
                <a:solidFill>
                  <a:srgbClr val="000000"/>
                </a:solidFill>
                <a:latin typeface="Times New Roman" pitchFamily="18" charset="0"/>
                <a:cs typeface="Times New Roman" pitchFamily="18" charset="0"/>
              </a:rPr>
              <a:t>.</a:t>
            </a:r>
            <a:endParaRPr lang="en-US" sz="2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199857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MODULES DESCRIPTION ( CONTI..)</a:t>
            </a:r>
            <a:endParaRPr lang="en-IN" sz="2800" b="1"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2681" y="1263147"/>
            <a:ext cx="11077569" cy="4119076"/>
          </a:xfrm>
          <a:prstGeom prst="rect">
            <a:avLst/>
          </a:prstGeom>
          <a:solidFill>
            <a:schemeClr val="bg1"/>
          </a:solidFill>
        </p:spPr>
        <p:txBody>
          <a:bodyPr wrap="square" rtlCol="0">
            <a:spAutoFit/>
          </a:bodyPr>
          <a:lstStyle/>
          <a:p>
            <a:pPr>
              <a:spcAft>
                <a:spcPts val="1000"/>
              </a:spcAft>
            </a:pPr>
            <a:endParaRPr lang="en-US" sz="2000" b="1" dirty="0" smtClean="0">
              <a:solidFill>
                <a:srgbClr val="000000"/>
              </a:solidFill>
              <a:latin typeface="Times New Roman" pitchFamily="18" charset="0"/>
              <a:cs typeface="Times New Roman" pitchFamily="18" charset="0"/>
            </a:endParaRPr>
          </a:p>
          <a:p>
            <a:pPr marL="457200" indent="-457200">
              <a:spcAft>
                <a:spcPts val="1000"/>
              </a:spcAft>
              <a:buFont typeface="+mj-lt"/>
              <a:buAutoNum type="arabicPeriod" startAt="7"/>
            </a:pPr>
            <a:r>
              <a:rPr lang="en-US" sz="2000" dirty="0">
                <a:solidFill>
                  <a:srgbClr val="000000"/>
                </a:solidFill>
                <a:latin typeface="Times New Roman" pitchFamily="18" charset="0"/>
                <a:cs typeface="Times New Roman" pitchFamily="18" charset="0"/>
              </a:rPr>
              <a:t>The Tracker class updates its internal state, tracks object movements, and returns a list of tracked objects with their bounding box coordinates and assigned.</a:t>
            </a:r>
          </a:p>
          <a:p>
            <a:pPr marL="457200" indent="-457200">
              <a:spcAft>
                <a:spcPts val="1000"/>
              </a:spcAft>
              <a:buFont typeface="+mj-lt"/>
              <a:buAutoNum type="arabicPeriod" startAt="7"/>
            </a:pPr>
            <a:r>
              <a:rPr lang="en-US" sz="2000" dirty="0">
                <a:solidFill>
                  <a:srgbClr val="000000"/>
                </a:solidFill>
                <a:latin typeface="Times New Roman" pitchFamily="18" charset="0"/>
                <a:cs typeface="Times New Roman" pitchFamily="18" charset="0"/>
              </a:rPr>
              <a:t>For each tracked object in the list, the script draws a rectangle around the object's bounding box and displays its ID on the video frame.</a:t>
            </a:r>
          </a:p>
          <a:p>
            <a:pPr marL="457200" indent="-457200">
              <a:spcAft>
                <a:spcPts val="1000"/>
              </a:spcAft>
              <a:buFont typeface="+mj-lt"/>
              <a:buAutoNum type="arabicPeriod" startAt="7"/>
            </a:pPr>
            <a:r>
              <a:rPr lang="en-US" sz="2000" dirty="0">
                <a:solidFill>
                  <a:srgbClr val="000000"/>
                </a:solidFill>
                <a:latin typeface="Times New Roman" pitchFamily="18" charset="0"/>
                <a:cs typeface="Times New Roman" pitchFamily="18" charset="0"/>
              </a:rPr>
              <a:t>The script increments a counter (</a:t>
            </a:r>
            <a:r>
              <a:rPr lang="en-US" sz="2000" dirty="0" err="1">
                <a:solidFill>
                  <a:srgbClr val="000000"/>
                </a:solidFill>
                <a:latin typeface="Times New Roman" pitchFamily="18" charset="0"/>
                <a:cs typeface="Times New Roman" pitchFamily="18" charset="0"/>
              </a:rPr>
              <a:t>person_count</a:t>
            </a:r>
            <a:r>
              <a:rPr lang="en-US" sz="2000" dirty="0">
                <a:solidFill>
                  <a:srgbClr val="000000"/>
                </a:solidFill>
                <a:latin typeface="Times New Roman" pitchFamily="18" charset="0"/>
                <a:cs typeface="Times New Roman" pitchFamily="18" charset="0"/>
              </a:rPr>
              <a:t>) for each detected person and displays the count on the video frame using cv2.putText().</a:t>
            </a:r>
          </a:p>
          <a:p>
            <a:pPr marL="457200" indent="-457200">
              <a:spcAft>
                <a:spcPts val="1000"/>
              </a:spcAft>
              <a:buFont typeface="+mj-lt"/>
              <a:buAutoNum type="arabicPeriod" startAt="7"/>
            </a:pPr>
            <a:r>
              <a:rPr lang="en-US" sz="2000" dirty="0">
                <a:solidFill>
                  <a:srgbClr val="000000"/>
                </a:solidFill>
                <a:latin typeface="Times New Roman" pitchFamily="18" charset="0"/>
                <a:cs typeface="Times New Roman" pitchFamily="18" charset="0"/>
              </a:rPr>
              <a:t>The processed video frame, including tracked objects and the person count, is displayed in a window using cv2.imshow().</a:t>
            </a:r>
          </a:p>
          <a:p>
            <a:pPr marL="457200" indent="-457200">
              <a:spcAft>
                <a:spcPts val="1000"/>
              </a:spcAft>
              <a:buFont typeface="+mj-lt"/>
              <a:buAutoNum type="arabicPeriod" startAt="7"/>
            </a:pPr>
            <a:r>
              <a:rPr lang="en-US" sz="2000" dirty="0">
                <a:solidFill>
                  <a:srgbClr val="000000"/>
                </a:solidFill>
                <a:latin typeface="Times New Roman" pitchFamily="18" charset="0"/>
                <a:cs typeface="Times New Roman" pitchFamily="18" charset="0"/>
              </a:rPr>
              <a:t>The main loop continues until the user presses the 'Esc' key, upon which the video capture is released, and </a:t>
            </a:r>
            <a:r>
              <a:rPr lang="en-US" sz="2000" dirty="0" err="1">
                <a:solidFill>
                  <a:srgbClr val="000000"/>
                </a:solidFill>
                <a:latin typeface="Times New Roman" pitchFamily="18" charset="0"/>
                <a:cs typeface="Times New Roman" pitchFamily="18" charset="0"/>
              </a:rPr>
              <a:t>OpenCV</a:t>
            </a:r>
            <a:r>
              <a:rPr lang="en-US" sz="2000" dirty="0">
                <a:solidFill>
                  <a:srgbClr val="000000"/>
                </a:solidFill>
                <a:latin typeface="Times New Roman" pitchFamily="18" charset="0"/>
                <a:cs typeface="Times New Roman" pitchFamily="18" charset="0"/>
              </a:rPr>
              <a:t> windows are destroyed.</a:t>
            </a:r>
            <a:endParaRPr lang="en-IN" sz="2000" dirty="0">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val="24902095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4028" y="341212"/>
            <a:ext cx="248943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ABSTRACT</a:t>
            </a:r>
            <a:endParaRPr lang="en-IN" sz="2800" b="1" dirty="0">
              <a:latin typeface="Times New Roman" pitchFamily="18" charset="0"/>
              <a:cs typeface="Times New Roman" pitchFamily="18" charset="0"/>
            </a:endParaRPr>
          </a:p>
        </p:txBody>
      </p:sp>
      <p:sp>
        <p:nvSpPr>
          <p:cNvPr id="5" name="TextBox 4"/>
          <p:cNvSpPr txBox="1"/>
          <p:nvPr/>
        </p:nvSpPr>
        <p:spPr>
          <a:xfrm>
            <a:off x="842682" y="1092131"/>
            <a:ext cx="10907288" cy="4708981"/>
          </a:xfrm>
          <a:prstGeom prst="rect">
            <a:avLst/>
          </a:prstGeom>
          <a:solidFill>
            <a:schemeClr val="bg1"/>
          </a:solidFill>
        </p:spPr>
        <p:txBody>
          <a:bodyPr wrap="square" rtlCol="0">
            <a:spAutoFit/>
          </a:bodyPr>
          <a:lstStyle/>
          <a:p>
            <a:pPr marL="342900" lvl="0" indent="-342900" algn="just">
              <a:spcAft>
                <a:spcPts val="0"/>
              </a:spcAft>
              <a:buFont typeface="Wingdings"/>
              <a:buChar char=""/>
              <a:tabLst>
                <a:tab pos="457200" algn="l"/>
              </a:tabLst>
            </a:pPr>
            <a:r>
              <a:rPr lang="en-US" sz="2400" dirty="0">
                <a:solidFill>
                  <a:srgbClr val="000000"/>
                </a:solidFill>
                <a:latin typeface="Times New Roman"/>
              </a:rPr>
              <a:t>Search and rescue missions during disasters demand swift and efficient locating of injured and lost individuals, crucial for saving lives and minimizing costs</a:t>
            </a:r>
            <a:r>
              <a:rPr lang="en-US" sz="2400" dirty="0" smtClean="0">
                <a:solidFill>
                  <a:srgbClr val="000000"/>
                </a:solidFill>
                <a:latin typeface="Times New Roman"/>
              </a:rPr>
              <a:t>.</a:t>
            </a:r>
          </a:p>
          <a:p>
            <a:pPr marL="342900" lvl="0" indent="-342900" algn="just">
              <a:spcAft>
                <a:spcPts val="0"/>
              </a:spcAft>
              <a:buFont typeface="Wingdings"/>
              <a:buChar char=""/>
              <a:tabLst>
                <a:tab pos="457200" algn="l"/>
              </a:tabLst>
            </a:pPr>
            <a:endParaRPr lang="en-IN" sz="1200" dirty="0">
              <a:latin typeface="Times New Roman"/>
              <a:ea typeface="Times New Roman"/>
            </a:endParaRPr>
          </a:p>
          <a:p>
            <a:pPr marL="342900" lvl="0" indent="-342900" algn="just">
              <a:spcAft>
                <a:spcPts val="0"/>
              </a:spcAft>
              <a:buFont typeface="Wingdings"/>
              <a:buChar char=""/>
              <a:tabLst>
                <a:tab pos="457200" algn="l"/>
              </a:tabLst>
            </a:pPr>
            <a:r>
              <a:rPr lang="en-US" sz="2400" dirty="0">
                <a:solidFill>
                  <a:srgbClr val="000000"/>
                </a:solidFill>
                <a:latin typeface="Times New Roman"/>
              </a:rPr>
              <a:t>Unmanned aerial vehicles (UAVs), commonly referred to as drones, are increasingly utilized for remote surveillance and reconnaissance in disaster scenarios due to their adaptability and accessibility</a:t>
            </a:r>
            <a:r>
              <a:rPr lang="en-US" sz="2400" dirty="0" smtClean="0">
                <a:solidFill>
                  <a:srgbClr val="000000"/>
                </a:solidFill>
                <a:latin typeface="Times New Roman"/>
              </a:rPr>
              <a:t>.</a:t>
            </a:r>
          </a:p>
          <a:p>
            <a:pPr marL="342900" lvl="0" indent="-342900" algn="just">
              <a:spcAft>
                <a:spcPts val="0"/>
              </a:spcAft>
              <a:buFont typeface="Wingdings"/>
              <a:buChar char=""/>
              <a:tabLst>
                <a:tab pos="457200" algn="l"/>
              </a:tabLst>
            </a:pPr>
            <a:endParaRPr lang="en-IN" sz="1200" dirty="0">
              <a:latin typeface="Times New Roman"/>
              <a:ea typeface="Times New Roman"/>
            </a:endParaRPr>
          </a:p>
          <a:p>
            <a:pPr marL="342900" lvl="0" indent="-342900" algn="just">
              <a:spcAft>
                <a:spcPts val="0"/>
              </a:spcAft>
              <a:buFont typeface="Wingdings"/>
              <a:buChar char=""/>
              <a:tabLst>
                <a:tab pos="457200" algn="l"/>
              </a:tabLst>
            </a:pPr>
            <a:r>
              <a:rPr lang="en-US" sz="2400" dirty="0">
                <a:solidFill>
                  <a:srgbClr val="000000"/>
                </a:solidFill>
                <a:latin typeface="Times New Roman"/>
              </a:rPr>
              <a:t>AI-assisted UAVs equipped with CNN-based algorithms can process captured images instantaneously, enabling the identification of wounded and trapped individuals during flight</a:t>
            </a:r>
            <a:r>
              <a:rPr lang="en-US" sz="2400" dirty="0" smtClean="0">
                <a:solidFill>
                  <a:srgbClr val="000000"/>
                </a:solidFill>
                <a:latin typeface="Times New Roman"/>
              </a:rPr>
              <a:t>.</a:t>
            </a:r>
          </a:p>
          <a:p>
            <a:pPr marL="342900" lvl="0" indent="-342900" algn="just">
              <a:spcAft>
                <a:spcPts val="0"/>
              </a:spcAft>
              <a:buFont typeface="Wingdings"/>
              <a:buChar char=""/>
              <a:tabLst>
                <a:tab pos="457200" algn="l"/>
              </a:tabLst>
            </a:pPr>
            <a:endParaRPr lang="en-IN" sz="1200" dirty="0">
              <a:latin typeface="Times New Roman"/>
              <a:ea typeface="Times New Roman"/>
            </a:endParaRPr>
          </a:p>
          <a:p>
            <a:pPr marL="342900" lvl="0" indent="-342900" algn="just">
              <a:spcAft>
                <a:spcPts val="0"/>
              </a:spcAft>
              <a:buFont typeface="Wingdings"/>
              <a:buChar char=""/>
              <a:tabLst>
                <a:tab pos="457200" algn="l"/>
              </a:tabLst>
            </a:pPr>
            <a:r>
              <a:rPr lang="en-US" sz="2400" dirty="0">
                <a:solidFill>
                  <a:srgbClr val="000000"/>
                </a:solidFill>
                <a:latin typeface="Times New Roman"/>
              </a:rPr>
              <a:t>The project uses UAV footage and a Python program to track humans in disaster scenes. This helps rescue teams prepare by </a:t>
            </a:r>
            <a:r>
              <a:rPr lang="en-US" sz="2400" dirty="0">
                <a:solidFill>
                  <a:srgbClr val="000000"/>
                </a:solidFill>
                <a:highlight>
                  <a:srgbClr val="FFFF00"/>
                </a:highlight>
                <a:latin typeface="Times New Roman"/>
              </a:rPr>
              <a:t>providing real-time information on the number of people present</a:t>
            </a:r>
            <a:r>
              <a:rPr lang="en-US" sz="2400" dirty="0">
                <a:solidFill>
                  <a:srgbClr val="000000"/>
                </a:solidFill>
                <a:latin typeface="Times New Roman"/>
              </a:rPr>
              <a:t>.</a:t>
            </a:r>
            <a:endParaRPr lang="en-IN" sz="1200" dirty="0">
              <a:effectLst/>
              <a:latin typeface="Times New Roman"/>
              <a:ea typeface="Times New Roman"/>
            </a:endParaRPr>
          </a:p>
        </p:txBody>
      </p:sp>
      <p:cxnSp>
        <p:nvCxnSpPr>
          <p:cNvPr id="3" name="Straight Connector 2">
            <a:extLst>
              <a:ext uri="{FF2B5EF4-FFF2-40B4-BE49-F238E27FC236}">
                <a16:creationId xmlns:a16="http://schemas.microsoft.com/office/drawing/2014/main" xmlns="" id="{DC0FB605-9EB0-5FD5-9F95-28715E52B915}"/>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4817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SYSTEM DESIGN</a:t>
            </a:r>
          </a:p>
        </p:txBody>
      </p:sp>
      <p:sp>
        <p:nvSpPr>
          <p:cNvPr id="9" name="TextBox 8"/>
          <p:cNvSpPr txBox="1"/>
          <p:nvPr/>
        </p:nvSpPr>
        <p:spPr>
          <a:xfrm>
            <a:off x="842682" y="4312936"/>
            <a:ext cx="11168696" cy="2246769"/>
          </a:xfrm>
          <a:prstGeom prst="rect">
            <a:avLst/>
          </a:prstGeom>
          <a:solidFill>
            <a:schemeClr val="bg1"/>
          </a:solidFill>
        </p:spPr>
        <p:txBody>
          <a:bodyPr wrap="square" rtlCol="0">
            <a:sp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system architecture is a conceptual model that outlines a system's structure, </a:t>
            </a:r>
            <a:r>
              <a:rPr lang="en-US" sz="2200" dirty="0" err="1">
                <a:latin typeface="Times New Roman" panose="02020603050405020304" pitchFamily="18" charset="0"/>
                <a:cs typeface="Times New Roman" panose="02020603050405020304" pitchFamily="18" charset="0"/>
              </a:rPr>
              <a:t>behaviour</a:t>
            </a:r>
            <a:r>
              <a:rPr lang="en-US" sz="2200" dirty="0">
                <a:latin typeface="Times New Roman" panose="02020603050405020304" pitchFamily="18" charset="0"/>
                <a:cs typeface="Times New Roman" panose="02020603050405020304" pitchFamily="18" charset="0"/>
              </a:rPr>
              <a:t>, and additional viewpoints. An architectural description is a formal description and representation of a system that is arranged in a way that allows for reasoning about the system's structures and actions.</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xmlns="" id="{88366401-A825-B33F-FAEA-C5710D3AC65B}"/>
              </a:ext>
            </a:extLst>
          </p:cNvPr>
          <p:cNvSpPr txBox="1"/>
          <p:nvPr/>
        </p:nvSpPr>
        <p:spPr>
          <a:xfrm>
            <a:off x="842682" y="4636708"/>
            <a:ext cx="764144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SYSTEM ARCHITECTURE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759" y="243565"/>
            <a:ext cx="7412483" cy="4687431"/>
          </a:xfrm>
          <a:prstGeom prst="rect">
            <a:avLst/>
          </a:prstGeom>
        </p:spPr>
      </p:pic>
    </p:spTree>
    <p:extLst>
      <p:ext uri="{BB962C8B-B14F-4D97-AF65-F5344CB8AC3E}">
        <p14:creationId xmlns:p14="http://schemas.microsoft.com/office/powerpoint/2010/main" val="19835094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SYSTEM DESIGN (CONTI..)</a:t>
            </a:r>
          </a:p>
        </p:txBody>
      </p:sp>
      <p:sp>
        <p:nvSpPr>
          <p:cNvPr id="9" name="TextBox 8"/>
          <p:cNvSpPr txBox="1"/>
          <p:nvPr/>
        </p:nvSpPr>
        <p:spPr>
          <a:xfrm>
            <a:off x="842682" y="1223101"/>
            <a:ext cx="4169577" cy="3985706"/>
          </a:xfrm>
          <a:prstGeom prst="rect">
            <a:avLst/>
          </a:prstGeom>
          <a:solidFill>
            <a:schemeClr val="bg1"/>
          </a:solidFill>
        </p:spPr>
        <p:txBody>
          <a:bodyPr wrap="square" rtlCol="0">
            <a:spAutoFit/>
          </a:bodyPr>
          <a:lstStyle/>
          <a:p>
            <a:pPr>
              <a:lnSpc>
                <a:spcPct val="150000"/>
              </a:lnSpc>
            </a:pPr>
            <a:endParaRPr lang="en-US" sz="2200" u="sng"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 use case diagram can summarize the details of your system's users (also known as actors) and their interactions with the system. To build one, you'll use a set of specialized symbols and connectors. A use case diagram is a graphical depiction of a user's possible interactions with a system. </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xmlns="" id="{88366401-A825-B33F-FAEA-C5710D3AC65B}"/>
              </a:ext>
            </a:extLst>
          </p:cNvPr>
          <p:cNvSpPr txBox="1"/>
          <p:nvPr/>
        </p:nvSpPr>
        <p:spPr>
          <a:xfrm>
            <a:off x="1024735" y="1222804"/>
            <a:ext cx="764144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USECASE DIAGRAM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312" y="817428"/>
            <a:ext cx="6943725" cy="5619750"/>
          </a:xfrm>
          <a:prstGeom prst="rect">
            <a:avLst/>
          </a:prstGeom>
        </p:spPr>
      </p:pic>
    </p:spTree>
    <p:extLst>
      <p:ext uri="{BB962C8B-B14F-4D97-AF65-F5344CB8AC3E}">
        <p14:creationId xmlns:p14="http://schemas.microsoft.com/office/powerpoint/2010/main" val="11467499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SYSTEM DESIGN (CONTI..)</a:t>
            </a:r>
          </a:p>
        </p:txBody>
      </p:sp>
      <p:sp>
        <p:nvSpPr>
          <p:cNvPr id="9" name="TextBox 8"/>
          <p:cNvSpPr txBox="1"/>
          <p:nvPr/>
        </p:nvSpPr>
        <p:spPr>
          <a:xfrm>
            <a:off x="842682" y="4500473"/>
            <a:ext cx="11110619" cy="2123658"/>
          </a:xfrm>
          <a:prstGeom prst="rect">
            <a:avLst/>
          </a:prstGeom>
          <a:solidFill>
            <a:schemeClr val="bg1"/>
          </a:solidFill>
        </p:spPr>
        <p:txBody>
          <a:bodyPr wrap="square" rtlCol="0">
            <a:spAutoFit/>
          </a:bodyPr>
          <a:lstStyle/>
          <a:p>
            <a:endParaRPr lang="en-US" sz="2200" u="sng"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 class diagram is a static diagram that represents the attributes, operations, and constraints of a class in an application. It is used to visualize, describe, and document various aspects of the system. Class diagrams have a direct mapping with object-oriented languages and are widely used during the construction phase of software development. Their main purpose is to model the static structure of an application.</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xmlns="" id="{88366401-A825-B33F-FAEA-C5710D3AC65B}"/>
              </a:ext>
            </a:extLst>
          </p:cNvPr>
          <p:cNvSpPr txBox="1"/>
          <p:nvPr/>
        </p:nvSpPr>
        <p:spPr>
          <a:xfrm>
            <a:off x="842682" y="4379287"/>
            <a:ext cx="764144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CLASS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88" y="916987"/>
            <a:ext cx="9953625" cy="3343275"/>
          </a:xfrm>
          <a:prstGeom prst="rect">
            <a:avLst/>
          </a:prstGeom>
        </p:spPr>
      </p:pic>
    </p:spTree>
    <p:extLst>
      <p:ext uri="{BB962C8B-B14F-4D97-AF65-F5344CB8AC3E}">
        <p14:creationId xmlns:p14="http://schemas.microsoft.com/office/powerpoint/2010/main" val="19199269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SCREENSHOTS</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35" y="900289"/>
            <a:ext cx="4105275" cy="586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297444" y="945787"/>
            <a:ext cx="671467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Nepal Flood 2022 Footage</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449844" y="3573172"/>
            <a:ext cx="6714670"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Hard to count the people…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874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SCREENSHOTS</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044067" y="900289"/>
            <a:ext cx="4066610" cy="586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297444" y="3426906"/>
            <a:ext cx="6714670"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Easy to count the people…(</a:t>
            </a:r>
            <a:r>
              <a:rPr lang="en-IN" sz="2800" b="1" dirty="0" err="1" smtClean="0">
                <a:latin typeface="Times New Roman" panose="02020603050405020304" pitchFamily="18" charset="0"/>
                <a:cs typeface="Times New Roman" panose="02020603050405020304" pitchFamily="18" charset="0"/>
              </a:rPr>
              <a:t>Approx</a:t>
            </a:r>
            <a:r>
              <a:rPr lang="en-IN" sz="2800" b="1" dirty="0" smtClean="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4080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SCREENSHOTS</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96696"/>
            <a:ext cx="10058400" cy="5655088"/>
          </a:xfrm>
          <a:prstGeom prst="rect">
            <a:avLst/>
          </a:prstGeom>
        </p:spPr>
      </p:pic>
    </p:spTree>
    <p:extLst>
      <p:ext uri="{BB962C8B-B14F-4D97-AF65-F5344CB8AC3E}">
        <p14:creationId xmlns:p14="http://schemas.microsoft.com/office/powerpoint/2010/main" val="1788936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SCREENSHOTS</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00290"/>
            <a:ext cx="10058400" cy="5655088"/>
          </a:xfrm>
          <a:prstGeom prst="rect">
            <a:avLst/>
          </a:prstGeom>
        </p:spPr>
      </p:pic>
    </p:spTree>
    <p:extLst>
      <p:ext uri="{BB962C8B-B14F-4D97-AF65-F5344CB8AC3E}">
        <p14:creationId xmlns:p14="http://schemas.microsoft.com/office/powerpoint/2010/main" val="7148758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SCREENSHOTS</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45787"/>
            <a:ext cx="10058400" cy="5655088"/>
          </a:xfrm>
          <a:prstGeom prst="rect">
            <a:avLst/>
          </a:prstGeom>
        </p:spPr>
      </p:pic>
    </p:spTree>
    <p:extLst>
      <p:ext uri="{BB962C8B-B14F-4D97-AF65-F5344CB8AC3E}">
        <p14:creationId xmlns:p14="http://schemas.microsoft.com/office/powerpoint/2010/main" val="500654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SCREENSHOTS</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00290"/>
            <a:ext cx="10058400" cy="5655088"/>
          </a:xfrm>
          <a:prstGeom prst="rect">
            <a:avLst/>
          </a:prstGeom>
        </p:spPr>
      </p:pic>
    </p:spTree>
    <p:extLst>
      <p:ext uri="{BB962C8B-B14F-4D97-AF65-F5344CB8AC3E}">
        <p14:creationId xmlns:p14="http://schemas.microsoft.com/office/powerpoint/2010/main" val="272101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SCREENSHOTS</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45787"/>
            <a:ext cx="10058400" cy="5655088"/>
          </a:xfrm>
          <a:prstGeom prst="rect">
            <a:avLst/>
          </a:prstGeom>
        </p:spPr>
      </p:pic>
      <p:sp>
        <p:nvSpPr>
          <p:cNvPr id="5" name="TextBox 4"/>
          <p:cNvSpPr txBox="1"/>
          <p:nvPr/>
        </p:nvSpPr>
        <p:spPr>
          <a:xfrm>
            <a:off x="7280790" y="1726895"/>
            <a:ext cx="2571548"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Thermal Vision</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1362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4027" y="341212"/>
            <a:ext cx="340504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42682" y="1179522"/>
            <a:ext cx="10907288" cy="5243295"/>
          </a:xfrm>
          <a:prstGeom prst="rect">
            <a:avLst/>
          </a:prstGeom>
          <a:solidFill>
            <a:schemeClr val="bg1"/>
          </a:solidFill>
        </p:spPr>
        <p:txBody>
          <a:bodyPr wrap="square" rtlCol="0">
            <a:spAutoFit/>
          </a:bodyPr>
          <a:lstStyle/>
          <a:p>
            <a:pPr marL="342900" lvl="0" indent="-342900">
              <a:lnSpc>
                <a:spcPct val="115000"/>
              </a:lnSpc>
              <a:spcAft>
                <a:spcPts val="1000"/>
              </a:spcAft>
              <a:buFont typeface="Wingdings"/>
              <a:buChar char=""/>
              <a:tabLst>
                <a:tab pos="457200" algn="l"/>
              </a:tabLst>
            </a:pPr>
            <a:r>
              <a:rPr lang="en-US" sz="2400" dirty="0">
                <a:solidFill>
                  <a:srgbClr val="000000"/>
                </a:solidFill>
                <a:latin typeface="Times New Roman" pitchFamily="18" charset="0"/>
                <a:cs typeface="Times New Roman" pitchFamily="18" charset="0"/>
              </a:rPr>
              <a:t>Disaster situations require swift and effective strategies to locate and assist affected individuals.</a:t>
            </a:r>
            <a:endParaRPr lang="en-IN" sz="2400" dirty="0">
              <a:latin typeface="Times New Roman" pitchFamily="18" charset="0"/>
              <a:ea typeface="Calibri"/>
              <a:cs typeface="Times New Roman" pitchFamily="18" charset="0"/>
            </a:endParaRPr>
          </a:p>
          <a:p>
            <a:pPr marL="342900" lvl="0" indent="-342900">
              <a:lnSpc>
                <a:spcPct val="115000"/>
              </a:lnSpc>
              <a:spcAft>
                <a:spcPts val="1000"/>
              </a:spcAft>
              <a:buFont typeface="Wingdings"/>
              <a:buChar char=""/>
              <a:tabLst>
                <a:tab pos="457200" algn="l"/>
              </a:tabLst>
            </a:pPr>
            <a:r>
              <a:rPr lang="en-US" sz="2400" dirty="0">
                <a:solidFill>
                  <a:srgbClr val="000000"/>
                </a:solidFill>
                <a:highlight>
                  <a:srgbClr val="FFFF00"/>
                </a:highlight>
                <a:latin typeface="Times New Roman" pitchFamily="18" charset="0"/>
                <a:cs typeface="Times New Roman" pitchFamily="18" charset="0"/>
              </a:rPr>
              <a:t>Delays in disaster response can lead to significant consequences, including loss of life and increased damage.</a:t>
            </a:r>
            <a:endParaRPr lang="en-IN" sz="2400" dirty="0">
              <a:latin typeface="Times New Roman" pitchFamily="18" charset="0"/>
              <a:ea typeface="Calibri"/>
              <a:cs typeface="Times New Roman" pitchFamily="18" charset="0"/>
            </a:endParaRPr>
          </a:p>
          <a:p>
            <a:pPr marL="342900" lvl="0" indent="-342900">
              <a:lnSpc>
                <a:spcPct val="115000"/>
              </a:lnSpc>
              <a:spcAft>
                <a:spcPts val="1000"/>
              </a:spcAft>
              <a:buFont typeface="Wingdings"/>
              <a:buChar char=""/>
              <a:tabLst>
                <a:tab pos="457200" algn="l"/>
              </a:tabLst>
            </a:pPr>
            <a:r>
              <a:rPr lang="en-US" sz="2400" dirty="0">
                <a:solidFill>
                  <a:srgbClr val="000000"/>
                </a:solidFill>
                <a:latin typeface="Times New Roman" pitchFamily="18" charset="0"/>
                <a:cs typeface="Times New Roman" pitchFamily="18" charset="0"/>
              </a:rPr>
              <a:t>Technological advancements, such as UAVs and AI, offer promising solutions to enhance traditional rescue methods.</a:t>
            </a:r>
            <a:endParaRPr lang="en-IN" sz="2400" dirty="0">
              <a:latin typeface="Times New Roman" pitchFamily="18" charset="0"/>
              <a:ea typeface="Calibri"/>
              <a:cs typeface="Times New Roman" pitchFamily="18" charset="0"/>
            </a:endParaRPr>
          </a:p>
          <a:p>
            <a:pPr marL="342900" lvl="0" indent="-342900">
              <a:lnSpc>
                <a:spcPct val="115000"/>
              </a:lnSpc>
              <a:spcAft>
                <a:spcPts val="1000"/>
              </a:spcAft>
              <a:buFont typeface="Wingdings"/>
              <a:buChar char=""/>
              <a:tabLst>
                <a:tab pos="457200" algn="l"/>
              </a:tabLst>
            </a:pPr>
            <a:r>
              <a:rPr lang="en-US" sz="2400" dirty="0">
                <a:solidFill>
                  <a:srgbClr val="000000"/>
                </a:solidFill>
                <a:latin typeface="Times New Roman" pitchFamily="18" charset="0"/>
                <a:cs typeface="Times New Roman" pitchFamily="18" charset="0"/>
              </a:rPr>
              <a:t>Identifying and locating individuals in disaster scenarios is crucial for prioritizing rescue efforts and resource allocation.</a:t>
            </a:r>
            <a:endParaRPr lang="en-IN" sz="2400" dirty="0">
              <a:latin typeface="Times New Roman" pitchFamily="18" charset="0"/>
              <a:ea typeface="Calibri"/>
              <a:cs typeface="Times New Roman" pitchFamily="18" charset="0"/>
            </a:endParaRPr>
          </a:p>
          <a:p>
            <a:pPr marL="342900" lvl="0" indent="-342900">
              <a:lnSpc>
                <a:spcPct val="115000"/>
              </a:lnSpc>
              <a:spcAft>
                <a:spcPts val="1000"/>
              </a:spcAft>
              <a:buFont typeface="Wingdings"/>
              <a:buChar char=""/>
              <a:tabLst>
                <a:tab pos="457200" algn="l"/>
              </a:tabLst>
            </a:pPr>
            <a:r>
              <a:rPr lang="en-US" sz="2400" dirty="0">
                <a:solidFill>
                  <a:srgbClr val="000000"/>
                </a:solidFill>
                <a:latin typeface="Times New Roman" pitchFamily="18" charset="0"/>
                <a:cs typeface="Times New Roman" pitchFamily="18" charset="0"/>
              </a:rPr>
              <a:t>This project aims to leverage UAVs and AI algorithms to </a:t>
            </a:r>
            <a:r>
              <a:rPr lang="en-US" sz="2400" dirty="0">
                <a:solidFill>
                  <a:srgbClr val="000000"/>
                </a:solidFill>
                <a:highlight>
                  <a:srgbClr val="FFFF00"/>
                </a:highlight>
                <a:latin typeface="Times New Roman" pitchFamily="18" charset="0"/>
                <a:cs typeface="Times New Roman" pitchFamily="18" charset="0"/>
              </a:rPr>
              <a:t>improve human detection in disaster zones, providing real-time information to enhance rescue team preparedness and response capabilities.</a:t>
            </a:r>
            <a:endParaRPr lang="en-IN" sz="2400" dirty="0">
              <a:latin typeface="Times New Roman" pitchFamily="18" charset="0"/>
              <a:ea typeface="Calibri"/>
              <a:cs typeface="Times New Roman" pitchFamily="18" charset="0"/>
            </a:endParaRPr>
          </a:p>
        </p:txBody>
      </p:sp>
      <p:cxnSp>
        <p:nvCxnSpPr>
          <p:cNvPr id="3" name="Straight Connector 2">
            <a:extLst>
              <a:ext uri="{FF2B5EF4-FFF2-40B4-BE49-F238E27FC236}">
                <a16:creationId xmlns:a16="http://schemas.microsoft.com/office/drawing/2014/main" xmlns="" id="{DC0FB605-9EB0-5FD5-9F95-28715E52B915}"/>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31583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71467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SCREENSHOTS</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45787"/>
            <a:ext cx="10058400" cy="5655088"/>
          </a:xfrm>
          <a:prstGeom prst="rect">
            <a:avLst/>
          </a:prstGeom>
        </p:spPr>
      </p:pic>
      <p:sp>
        <p:nvSpPr>
          <p:cNvPr id="5" name="TextBox 4"/>
          <p:cNvSpPr txBox="1"/>
          <p:nvPr/>
        </p:nvSpPr>
        <p:spPr>
          <a:xfrm>
            <a:off x="7280790" y="1726895"/>
            <a:ext cx="2571548"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Thermal Vision</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973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503007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2682" y="1172136"/>
            <a:ext cx="11032161" cy="5170646"/>
          </a:xfrm>
          <a:prstGeom prst="rect">
            <a:avLst/>
          </a:prstGeom>
          <a:solidFill>
            <a:schemeClr val="bg1"/>
          </a:solidFill>
        </p:spPr>
        <p:txBody>
          <a:bodyPr wrap="square" rtlCol="0">
            <a:spAutoFit/>
          </a:bodyPr>
          <a:lstStyle/>
          <a:p>
            <a:pPr marL="342900" indent="-3429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integration of advanced technologies such as object detection algorithms and UAVs showcases promising potential for enhancing disaster management and search-and-rescue operations</a:t>
            </a:r>
            <a:r>
              <a:rPr lang="en-US" sz="22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system's ability to rapidly detect and track objects in disaster scenarios can significantly improve response times and resource allocation, ultimately saving lives and minimizing damage</a:t>
            </a:r>
            <a:r>
              <a:rPr lang="en-US" sz="22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Despite the progress made, ongoing research and development are necessary to address challenges such as algorithm accuracy, real-time processing efficiency, and deployment scalability</a:t>
            </a:r>
            <a:r>
              <a:rPr lang="en-US" sz="22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Continued collaboration between academia, industry, and governmental agencies is crucial to further refine and deploy such systems, ensuring their effectiveness in real-world disaster scenarios.</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32670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39363"/>
            <a:ext cx="503007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FUTURE ENHANCEMENT</a:t>
            </a:r>
          </a:p>
        </p:txBody>
      </p:sp>
      <p:sp>
        <p:nvSpPr>
          <p:cNvPr id="9" name="TextBox 8"/>
          <p:cNvSpPr txBox="1"/>
          <p:nvPr/>
        </p:nvSpPr>
        <p:spPr>
          <a:xfrm>
            <a:off x="842682" y="1172136"/>
            <a:ext cx="11032161" cy="5170646"/>
          </a:xfrm>
          <a:prstGeom prst="rect">
            <a:avLst/>
          </a:prstGeom>
          <a:solidFill>
            <a:schemeClr val="bg1"/>
          </a:solidFill>
        </p:spPr>
        <p:txBody>
          <a:bodyPr wrap="square" rtlCol="0">
            <a:spAutoFit/>
          </a:bodyPr>
          <a:lstStyle/>
          <a:p>
            <a:pPr marL="342900" indent="-342900"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Continuously </a:t>
            </a:r>
            <a:r>
              <a:rPr lang="en-US" sz="2200" dirty="0">
                <a:latin typeface="Times New Roman" panose="02020603050405020304" pitchFamily="18" charset="0"/>
                <a:cs typeface="Times New Roman" panose="02020603050405020304" pitchFamily="18" charset="0"/>
              </a:rPr>
              <a:t>improving object detection algorithms, such as leveraging deep learning techniques and training on diverse datasets, can enhance the system's ability to accurately identify objects in various environmental conditions.</a:t>
            </a:r>
          </a:p>
          <a:p>
            <a:pPr marL="342900" indent="-3429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Incorporating </a:t>
            </a:r>
            <a:r>
              <a:rPr lang="en-US" sz="2200" dirty="0">
                <a:latin typeface="Times New Roman" panose="02020603050405020304" pitchFamily="18" charset="0"/>
                <a:cs typeface="Times New Roman" panose="02020603050405020304" pitchFamily="18" charset="0"/>
              </a:rPr>
              <a:t>additional sensor data, such as infrared or thermal imaging, alongside visual data from UAVs can provide a more comprehensive understanding of disaster scenarios, enabling more informed decision-making by rescue teams.</a:t>
            </a:r>
          </a:p>
          <a:p>
            <a:pPr marL="342900" indent="-3429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Developing </a:t>
            </a:r>
            <a:r>
              <a:rPr lang="en-US" sz="2200" dirty="0">
                <a:latin typeface="Times New Roman" panose="02020603050405020304" pitchFamily="18" charset="0"/>
                <a:cs typeface="Times New Roman" panose="02020603050405020304" pitchFamily="18" charset="0"/>
              </a:rPr>
              <a:t>real-time decision support systems that analyze detected objects and provide actionable insights to rescue teams, such as suggesting optimal routes or prioritizing rescue efforts based on the severity of detected injuries.</a:t>
            </a:r>
          </a:p>
          <a:p>
            <a:pPr marL="342900" indent="-3429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Implementing </a:t>
            </a:r>
            <a:r>
              <a:rPr lang="en-US" sz="2200" dirty="0">
                <a:latin typeface="Times New Roman" panose="02020603050405020304" pitchFamily="18" charset="0"/>
                <a:cs typeface="Times New Roman" panose="02020603050405020304" pitchFamily="18" charset="0"/>
              </a:rPr>
              <a:t>autonomous UAV swarms equipped with coordinated object detection and tracking capabilities can significantly expand coverage areas and improve response times in large-scale disaster scenarios, enhancing overall search-and-rescue operations.</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8256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503007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2682" y="1058141"/>
            <a:ext cx="11032161" cy="5688737"/>
          </a:xfrm>
          <a:prstGeom prst="rect">
            <a:avLst/>
          </a:prstGeom>
          <a:solidFill>
            <a:schemeClr val="bg1"/>
          </a:solidFill>
        </p:spPr>
        <p:txBody>
          <a:bodyPr wrap="square" rtlCol="0">
            <a:spAutoFit/>
          </a:bodyPr>
          <a:lstStyle/>
          <a:p>
            <a:pPr marL="514350" indent="-514350">
              <a:lnSpc>
                <a:spcPct val="115000"/>
              </a:lnSpc>
              <a:spcAft>
                <a:spcPts val="1000"/>
              </a:spcAft>
              <a:buFont typeface="+mj-lt"/>
              <a:buAutoNum type="romanUcPeriod"/>
            </a:pPr>
            <a:r>
              <a:rPr lang="en-US" sz="2000" dirty="0" smtClean="0">
                <a:latin typeface="Times New Roman" pitchFamily="18" charset="0"/>
                <a:ea typeface="Calibri"/>
                <a:cs typeface="Times New Roman" pitchFamily="18" charset="0"/>
              </a:rPr>
              <a:t>Toward AI-assisted UAV for Human Detection In Search and Rescue Missions</a:t>
            </a:r>
            <a:r>
              <a:rPr lang="en-IN" sz="2000" dirty="0" smtClean="0">
                <a:latin typeface="Times New Roman" pitchFamily="18" charset="0"/>
                <a:ea typeface="Calibri"/>
                <a:cs typeface="Times New Roman" pitchFamily="18" charset="0"/>
              </a:rPr>
              <a:t>, </a:t>
            </a:r>
            <a:r>
              <a:rPr lang="pt-BR" sz="2000" dirty="0">
                <a:latin typeface="Times New Roman" pitchFamily="18" charset="0"/>
                <a:ea typeface="Calibri"/>
                <a:cs typeface="Times New Roman" pitchFamily="18" charset="0"/>
              </a:rPr>
              <a:t>Mostafa Rizk, Fatima Slim, Jamal Charara</a:t>
            </a:r>
            <a:r>
              <a:rPr lang="en-IN" sz="2000" dirty="0">
                <a:latin typeface="Times New Roman" pitchFamily="18" charset="0"/>
                <a:ea typeface="Calibri"/>
                <a:cs typeface="Times New Roman" pitchFamily="18" charset="0"/>
              </a:rPr>
              <a:t>, </a:t>
            </a:r>
            <a:r>
              <a:rPr lang="en-US" sz="2000" dirty="0">
                <a:latin typeface="Times New Roman" pitchFamily="18" charset="0"/>
                <a:ea typeface="Calibri"/>
                <a:cs typeface="Times New Roman" pitchFamily="18" charset="0"/>
              </a:rPr>
              <a:t>2023</a:t>
            </a:r>
            <a:endParaRPr lang="en-IN" sz="2000" dirty="0">
              <a:latin typeface="Times New Roman" pitchFamily="18" charset="0"/>
              <a:ea typeface="Calibri"/>
              <a:cs typeface="Times New Roman" pitchFamily="18" charset="0"/>
            </a:endParaRPr>
          </a:p>
          <a:p>
            <a:pPr marL="514350" indent="-514350">
              <a:lnSpc>
                <a:spcPct val="115000"/>
              </a:lnSpc>
              <a:spcAft>
                <a:spcPts val="1000"/>
              </a:spcAft>
              <a:buFont typeface="+mj-lt"/>
              <a:buAutoNum type="romanUcPeriod"/>
            </a:pPr>
            <a:r>
              <a:rPr lang="en-US" sz="2000" dirty="0" smtClean="0">
                <a:latin typeface="Times New Roman" pitchFamily="18" charset="0"/>
                <a:ea typeface="Calibri"/>
                <a:cs typeface="Times New Roman" pitchFamily="18" charset="0"/>
              </a:rPr>
              <a:t>Advanced Noise Suppression Technology for Improved Search </a:t>
            </a:r>
            <a:r>
              <a:rPr lang="en-US" sz="2000" dirty="0">
                <a:latin typeface="Times New Roman" pitchFamily="18" charset="0"/>
                <a:ea typeface="Calibri"/>
                <a:cs typeface="Times New Roman" pitchFamily="18" charset="0"/>
              </a:rPr>
              <a:t>a</a:t>
            </a:r>
            <a:r>
              <a:rPr lang="en-US" sz="2000" dirty="0" smtClean="0">
                <a:latin typeface="Times New Roman" pitchFamily="18" charset="0"/>
                <a:ea typeface="Calibri"/>
                <a:cs typeface="Times New Roman" pitchFamily="18" charset="0"/>
              </a:rPr>
              <a:t>nd Rescue Drones, </a:t>
            </a:r>
            <a:r>
              <a:rPr lang="en-US" sz="2000" dirty="0">
                <a:latin typeface="Times New Roman" pitchFamily="18" charset="0"/>
                <a:ea typeface="Calibri"/>
                <a:cs typeface="Times New Roman" pitchFamily="18" charset="0"/>
              </a:rPr>
              <a:t>Shibaura Institute of Technology, 2024</a:t>
            </a:r>
            <a:endParaRPr lang="en-IN" sz="2000" dirty="0">
              <a:latin typeface="Times New Roman" pitchFamily="18" charset="0"/>
              <a:ea typeface="Calibri"/>
              <a:cs typeface="Times New Roman" pitchFamily="18" charset="0"/>
            </a:endParaRPr>
          </a:p>
          <a:p>
            <a:pPr marL="514350" indent="-514350">
              <a:lnSpc>
                <a:spcPct val="115000"/>
              </a:lnSpc>
              <a:spcAft>
                <a:spcPts val="1000"/>
              </a:spcAft>
              <a:buFont typeface="+mj-lt"/>
              <a:buAutoNum type="romanUcPeriod"/>
            </a:pPr>
            <a:r>
              <a:rPr lang="en-US" sz="2000" dirty="0" smtClean="0">
                <a:latin typeface="Times New Roman" pitchFamily="18" charset="0"/>
                <a:ea typeface="Calibri"/>
                <a:cs typeface="Times New Roman" pitchFamily="18" charset="0"/>
              </a:rPr>
              <a:t>Drone-</a:t>
            </a:r>
            <a:r>
              <a:rPr lang="en-US" sz="2000" dirty="0" err="1" smtClean="0">
                <a:latin typeface="Times New Roman" pitchFamily="18" charset="0"/>
                <a:ea typeface="Calibri"/>
                <a:cs typeface="Times New Roman" pitchFamily="18" charset="0"/>
              </a:rPr>
              <a:t>tood</a:t>
            </a:r>
            <a:r>
              <a:rPr lang="en-US" sz="2000" dirty="0" smtClean="0">
                <a:latin typeface="Times New Roman" pitchFamily="18" charset="0"/>
                <a:ea typeface="Calibri"/>
                <a:cs typeface="Times New Roman" pitchFamily="18" charset="0"/>
              </a:rPr>
              <a:t>:  A Lightweight Task-aligned Object Detection Algorithm for Vehicle Detection In UAV Images</a:t>
            </a:r>
            <a:r>
              <a:rPr lang="en-IN" sz="2000" dirty="0" smtClean="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Kaitong</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Ou</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Chaojun</a:t>
            </a:r>
            <a:r>
              <a:rPr lang="en-US" sz="2000" dirty="0">
                <a:latin typeface="Times New Roman" pitchFamily="18" charset="0"/>
                <a:ea typeface="Calibri"/>
                <a:cs typeface="Times New Roman" pitchFamily="18" charset="0"/>
              </a:rPr>
              <a:t>  Dong,  </a:t>
            </a:r>
            <a:r>
              <a:rPr lang="en-US" sz="2000" dirty="0" err="1">
                <a:latin typeface="Times New Roman" pitchFamily="18" charset="0"/>
                <a:ea typeface="Calibri"/>
                <a:cs typeface="Times New Roman" pitchFamily="18" charset="0"/>
              </a:rPr>
              <a:t>Xiankun</a:t>
            </a:r>
            <a:r>
              <a:rPr lang="en-US" sz="2000" dirty="0">
                <a:latin typeface="Times New Roman" pitchFamily="18" charset="0"/>
                <a:ea typeface="Calibri"/>
                <a:cs typeface="Times New Roman" pitchFamily="18" charset="0"/>
              </a:rPr>
              <a:t>  Liu,  </a:t>
            </a:r>
            <a:r>
              <a:rPr lang="en-US" sz="2000" dirty="0" err="1">
                <a:latin typeface="Times New Roman" pitchFamily="18" charset="0"/>
                <a:ea typeface="Calibri"/>
                <a:cs typeface="Times New Roman" pitchFamily="18" charset="0"/>
              </a:rPr>
              <a:t>Yikui</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Zhai</a:t>
            </a:r>
            <a:r>
              <a:rPr lang="en-US" sz="2000" dirty="0">
                <a:latin typeface="Times New Roman" pitchFamily="18" charset="0"/>
                <a:ea typeface="Calibri"/>
                <a:cs typeface="Times New Roman" pitchFamily="18" charset="0"/>
              </a:rPr>
              <a:t>, Ye  Li,  </a:t>
            </a:r>
            <a:r>
              <a:rPr lang="en-US" sz="2000" dirty="0" err="1">
                <a:latin typeface="Times New Roman" pitchFamily="18" charset="0"/>
                <a:ea typeface="Calibri"/>
                <a:cs typeface="Times New Roman" pitchFamily="18" charset="0"/>
              </a:rPr>
              <a:t>Wanxia</a:t>
            </a:r>
            <a:r>
              <a:rPr lang="en-US" sz="2000" dirty="0">
                <a:latin typeface="Times New Roman" pitchFamily="18" charset="0"/>
                <a:ea typeface="Calibri"/>
                <a:cs typeface="Times New Roman" pitchFamily="18" charset="0"/>
              </a:rPr>
              <a:t>  Huang,  </a:t>
            </a:r>
            <a:r>
              <a:rPr lang="en-US" sz="2000" dirty="0" err="1">
                <a:latin typeface="Times New Roman" pitchFamily="18" charset="0"/>
                <a:ea typeface="Calibri"/>
                <a:cs typeface="Times New Roman" pitchFamily="18" charset="0"/>
              </a:rPr>
              <a:t>Wenkang</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Qiu</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Yizhi</a:t>
            </a:r>
            <a:r>
              <a:rPr lang="en-US" sz="2000" dirty="0">
                <a:latin typeface="Times New Roman" pitchFamily="18" charset="0"/>
                <a:ea typeface="Calibri"/>
                <a:cs typeface="Times New Roman" pitchFamily="18" charset="0"/>
              </a:rPr>
              <a:t>  Wang,  And  </a:t>
            </a:r>
            <a:r>
              <a:rPr lang="en-US" sz="2000" dirty="0" err="1">
                <a:latin typeface="Times New Roman" pitchFamily="18" charset="0"/>
                <a:ea typeface="Calibri"/>
                <a:cs typeface="Times New Roman" pitchFamily="18" charset="0"/>
              </a:rPr>
              <a:t>Chengxuan</a:t>
            </a:r>
            <a:r>
              <a:rPr lang="en-US" sz="2000" dirty="0">
                <a:latin typeface="Times New Roman" pitchFamily="18" charset="0"/>
                <a:ea typeface="Calibri"/>
                <a:cs typeface="Times New Roman" pitchFamily="18" charset="0"/>
              </a:rPr>
              <a:t>  Wang</a:t>
            </a:r>
            <a:r>
              <a:rPr lang="en-IN" sz="2000" dirty="0">
                <a:latin typeface="Times New Roman" pitchFamily="18" charset="0"/>
                <a:ea typeface="Calibri"/>
                <a:cs typeface="Times New Roman" pitchFamily="18" charset="0"/>
              </a:rPr>
              <a:t>, </a:t>
            </a:r>
            <a:r>
              <a:rPr lang="en-US" sz="2000" dirty="0">
                <a:latin typeface="Times New Roman" pitchFamily="18" charset="0"/>
                <a:ea typeface="Calibri"/>
                <a:cs typeface="Times New Roman" pitchFamily="18" charset="0"/>
              </a:rPr>
              <a:t>2024</a:t>
            </a:r>
            <a:endParaRPr lang="en-IN" sz="2000" dirty="0">
              <a:latin typeface="Times New Roman" pitchFamily="18" charset="0"/>
              <a:ea typeface="Calibri"/>
              <a:cs typeface="Times New Roman" pitchFamily="18" charset="0"/>
            </a:endParaRPr>
          </a:p>
          <a:p>
            <a:pPr marL="514350" indent="-514350">
              <a:lnSpc>
                <a:spcPct val="115000"/>
              </a:lnSpc>
              <a:spcAft>
                <a:spcPts val="1000"/>
              </a:spcAft>
              <a:buFont typeface="+mj-lt"/>
              <a:buAutoNum type="romanUcPeriod"/>
            </a:pPr>
            <a:r>
              <a:rPr lang="en-US" sz="2000" dirty="0" smtClean="0">
                <a:latin typeface="Times New Roman" pitchFamily="18" charset="0"/>
                <a:ea typeface="Calibri"/>
                <a:cs typeface="Times New Roman" pitchFamily="18" charset="0"/>
              </a:rPr>
              <a:t>Unmanned Aerial Vehicles (UAVs) for Disaster Management</a:t>
            </a:r>
            <a:r>
              <a:rPr lang="en-IN" sz="2000" dirty="0" smtClean="0">
                <a:latin typeface="Times New Roman" pitchFamily="18" charset="0"/>
                <a:ea typeface="Calibri"/>
                <a:cs typeface="Times New Roman" pitchFamily="18" charset="0"/>
              </a:rPr>
              <a:t>, </a:t>
            </a:r>
            <a:r>
              <a:rPr lang="en-US" sz="2000" dirty="0">
                <a:latin typeface="Times New Roman" pitchFamily="18" charset="0"/>
                <a:ea typeface="Calibri"/>
                <a:cs typeface="Times New Roman" pitchFamily="18" charset="0"/>
              </a:rPr>
              <a:t>Osama </a:t>
            </a:r>
            <a:r>
              <a:rPr lang="en-US" sz="2000" dirty="0" err="1">
                <a:latin typeface="Times New Roman" pitchFamily="18" charset="0"/>
                <a:ea typeface="Calibri"/>
                <a:cs typeface="Times New Roman" pitchFamily="18" charset="0"/>
              </a:rPr>
              <a:t>Bushnaq</a:t>
            </a:r>
            <a:r>
              <a:rPr lang="en-US" sz="2000" dirty="0">
                <a:latin typeface="Times New Roman" pitchFamily="18" charset="0"/>
                <a:ea typeface="Calibri"/>
                <a:cs typeface="Times New Roman" pitchFamily="18" charset="0"/>
              </a:rPr>
              <a:t>, Enrico </a:t>
            </a:r>
            <a:r>
              <a:rPr lang="en-US" sz="2000" dirty="0" err="1">
                <a:latin typeface="Times New Roman" pitchFamily="18" charset="0"/>
                <a:ea typeface="Calibri"/>
                <a:cs typeface="Times New Roman" pitchFamily="18" charset="0"/>
              </a:rPr>
              <a:t>Natalizio</a:t>
            </a:r>
            <a:r>
              <a:rPr lang="en-IN" sz="2000" dirty="0">
                <a:latin typeface="Times New Roman" pitchFamily="18" charset="0"/>
                <a:ea typeface="Calibri"/>
                <a:cs typeface="Times New Roman" pitchFamily="18" charset="0"/>
              </a:rPr>
              <a:t>, </a:t>
            </a:r>
            <a:r>
              <a:rPr lang="en-US" sz="2000" dirty="0">
                <a:latin typeface="Times New Roman" pitchFamily="18" charset="0"/>
                <a:ea typeface="Calibri"/>
                <a:cs typeface="Times New Roman" pitchFamily="18" charset="0"/>
              </a:rPr>
              <a:t>2022</a:t>
            </a:r>
            <a:endParaRPr lang="en-IN" sz="2000" dirty="0">
              <a:latin typeface="Times New Roman" pitchFamily="18" charset="0"/>
              <a:ea typeface="Calibri"/>
              <a:cs typeface="Times New Roman" pitchFamily="18" charset="0"/>
            </a:endParaRPr>
          </a:p>
          <a:p>
            <a:pPr marL="514350" indent="-514350">
              <a:lnSpc>
                <a:spcPct val="115000"/>
              </a:lnSpc>
              <a:spcAft>
                <a:spcPts val="1000"/>
              </a:spcAft>
              <a:buFont typeface="+mj-lt"/>
              <a:buAutoNum type="romanUcPeriod"/>
            </a:pPr>
            <a:r>
              <a:rPr lang="en-US" sz="2000" dirty="0" smtClean="0">
                <a:latin typeface="Times New Roman" pitchFamily="18" charset="0"/>
                <a:ea typeface="Calibri"/>
                <a:cs typeface="Times New Roman" pitchFamily="18" charset="0"/>
              </a:rPr>
              <a:t>A Real-time Tracking Algorithm for Multi-target UAV Based on Deep Learning</a:t>
            </a:r>
            <a:r>
              <a:rPr lang="en-IN" sz="2000" dirty="0" smtClean="0">
                <a:latin typeface="Times New Roman" pitchFamily="18" charset="0"/>
                <a:ea typeface="Calibri"/>
                <a:cs typeface="Times New Roman" pitchFamily="18" charset="0"/>
              </a:rPr>
              <a:t>, </a:t>
            </a:r>
            <a:r>
              <a:rPr lang="en-US" sz="2000" dirty="0">
                <a:latin typeface="Times New Roman" pitchFamily="18" charset="0"/>
                <a:ea typeface="Calibri"/>
                <a:cs typeface="Times New Roman" pitchFamily="18" charset="0"/>
              </a:rPr>
              <a:t>Tao Hong, </a:t>
            </a:r>
            <a:r>
              <a:rPr lang="en-US" sz="2000" dirty="0" err="1">
                <a:latin typeface="Times New Roman" pitchFamily="18" charset="0"/>
                <a:ea typeface="Calibri"/>
                <a:cs typeface="Times New Roman" pitchFamily="18" charset="0"/>
              </a:rPr>
              <a:t>Hongming</a:t>
            </a:r>
            <a:r>
              <a:rPr lang="en-US" sz="2000" dirty="0">
                <a:latin typeface="Times New Roman" pitchFamily="18" charset="0"/>
                <a:ea typeface="Calibri"/>
                <a:cs typeface="Times New Roman" pitchFamily="18" charset="0"/>
              </a:rPr>
              <a:t> Liang, </a:t>
            </a:r>
            <a:r>
              <a:rPr lang="en-US" sz="2000" dirty="0" err="1">
                <a:latin typeface="Times New Roman" pitchFamily="18" charset="0"/>
                <a:ea typeface="Calibri"/>
                <a:cs typeface="Times New Roman" pitchFamily="18" charset="0"/>
              </a:rPr>
              <a:t>Qiye</a:t>
            </a:r>
            <a:r>
              <a:rPr lang="en-US" sz="2000" dirty="0">
                <a:latin typeface="Times New Roman" pitchFamily="18" charset="0"/>
                <a:ea typeface="Calibri"/>
                <a:cs typeface="Times New Roman" pitchFamily="18" charset="0"/>
              </a:rPr>
              <a:t> Yang, </a:t>
            </a:r>
            <a:r>
              <a:rPr lang="en-US" sz="2000" dirty="0" err="1">
                <a:latin typeface="Times New Roman" pitchFamily="18" charset="0"/>
                <a:ea typeface="Calibri"/>
                <a:cs typeface="Times New Roman" pitchFamily="18" charset="0"/>
              </a:rPr>
              <a:t>Linquan</a:t>
            </a:r>
            <a:r>
              <a:rPr lang="en-US" sz="2000" dirty="0">
                <a:latin typeface="Times New Roman" pitchFamily="18" charset="0"/>
                <a:ea typeface="Calibri"/>
                <a:cs typeface="Times New Roman" pitchFamily="18" charset="0"/>
              </a:rPr>
              <a:t> Fang, Michel </a:t>
            </a:r>
            <a:r>
              <a:rPr lang="en-US" sz="2000" dirty="0" err="1">
                <a:latin typeface="Times New Roman" pitchFamily="18" charset="0"/>
                <a:ea typeface="Calibri"/>
                <a:cs typeface="Times New Roman" pitchFamily="18" charset="0"/>
              </a:rPr>
              <a:t>Kadoch</a:t>
            </a:r>
            <a:r>
              <a:rPr lang="en-US" sz="2000" dirty="0">
                <a:latin typeface="Times New Roman" pitchFamily="18" charset="0"/>
                <a:ea typeface="Calibri"/>
                <a:cs typeface="Times New Roman" pitchFamily="18" charset="0"/>
              </a:rPr>
              <a:t> and Mohamed </a:t>
            </a:r>
            <a:r>
              <a:rPr lang="en-US" sz="2000" dirty="0" err="1">
                <a:latin typeface="Times New Roman" pitchFamily="18" charset="0"/>
                <a:ea typeface="Calibri"/>
                <a:cs typeface="Times New Roman" pitchFamily="18" charset="0"/>
              </a:rPr>
              <a:t>Cheriet</a:t>
            </a:r>
            <a:r>
              <a:rPr lang="en-IN" sz="2000" dirty="0">
                <a:latin typeface="Times New Roman" pitchFamily="18" charset="0"/>
                <a:ea typeface="Calibri"/>
                <a:cs typeface="Times New Roman" pitchFamily="18" charset="0"/>
              </a:rPr>
              <a:t>, </a:t>
            </a:r>
            <a:r>
              <a:rPr lang="en-US" sz="2000" dirty="0">
                <a:latin typeface="Times New Roman" pitchFamily="18" charset="0"/>
                <a:ea typeface="Calibri"/>
                <a:cs typeface="Times New Roman" pitchFamily="18" charset="0"/>
              </a:rPr>
              <a:t>2023</a:t>
            </a:r>
            <a:endParaRPr lang="en-IN" sz="2000" dirty="0">
              <a:latin typeface="Times New Roman" pitchFamily="18" charset="0"/>
              <a:ea typeface="Calibri"/>
              <a:cs typeface="Times New Roman" pitchFamily="18" charset="0"/>
            </a:endParaRPr>
          </a:p>
          <a:p>
            <a:pPr marL="514350" indent="-514350">
              <a:lnSpc>
                <a:spcPct val="115000"/>
              </a:lnSpc>
              <a:spcAft>
                <a:spcPts val="1000"/>
              </a:spcAft>
              <a:buFont typeface="+mj-lt"/>
              <a:buAutoNum type="romanUcPeriod"/>
            </a:pPr>
            <a:r>
              <a:rPr lang="en-US" sz="2000" dirty="0" smtClean="0">
                <a:latin typeface="Times New Roman" pitchFamily="18" charset="0"/>
                <a:ea typeface="Calibri"/>
                <a:cs typeface="Times New Roman" pitchFamily="18" charset="0"/>
              </a:rPr>
              <a:t>Unmanned Aerial Vehicles (UAVs): A Survey On Civil Applications And Key Research Challenges</a:t>
            </a:r>
            <a:r>
              <a:rPr lang="en-IN" sz="2000" dirty="0" smtClean="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Hazim</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Shakhatreh</a:t>
            </a:r>
            <a:r>
              <a:rPr lang="en-US" sz="2000" dirty="0">
                <a:latin typeface="Times New Roman" pitchFamily="18" charset="0"/>
                <a:ea typeface="Calibri"/>
                <a:cs typeface="Times New Roman" pitchFamily="18" charset="0"/>
              </a:rPr>
              <a:t>, Ahmad </a:t>
            </a:r>
            <a:r>
              <a:rPr lang="en-US" sz="2000" dirty="0" err="1">
                <a:latin typeface="Times New Roman" pitchFamily="18" charset="0"/>
                <a:ea typeface="Calibri"/>
                <a:cs typeface="Times New Roman" pitchFamily="18" charset="0"/>
              </a:rPr>
              <a:t>Sawalmeh</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Ala</a:t>
            </a:r>
            <a:r>
              <a:rPr lang="en-US" sz="2000" dirty="0">
                <a:latin typeface="Times New Roman" pitchFamily="18" charset="0"/>
                <a:ea typeface="Calibri"/>
                <a:cs typeface="Times New Roman" pitchFamily="18" charset="0"/>
              </a:rPr>
              <a:t> Al-</a:t>
            </a:r>
            <a:r>
              <a:rPr lang="en-US" sz="2000" dirty="0" err="1">
                <a:latin typeface="Times New Roman" pitchFamily="18" charset="0"/>
                <a:ea typeface="Calibri"/>
                <a:cs typeface="Times New Roman" pitchFamily="18" charset="0"/>
              </a:rPr>
              <a:t>Fuqaha</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Zuochao</a:t>
            </a:r>
            <a:r>
              <a:rPr lang="en-US" sz="2000" dirty="0">
                <a:latin typeface="Times New Roman" pitchFamily="18" charset="0"/>
                <a:ea typeface="Calibri"/>
                <a:cs typeface="Times New Roman" pitchFamily="18" charset="0"/>
              </a:rPr>
              <a:t> Dou4, </a:t>
            </a:r>
            <a:r>
              <a:rPr lang="en-US" sz="2000" dirty="0" err="1">
                <a:latin typeface="Times New Roman" pitchFamily="18" charset="0"/>
                <a:ea typeface="Calibri"/>
                <a:cs typeface="Times New Roman" pitchFamily="18" charset="0"/>
              </a:rPr>
              <a:t>Eyad</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Almaita</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Issa</a:t>
            </a:r>
            <a:r>
              <a:rPr lang="en-US" sz="2000" dirty="0">
                <a:latin typeface="Times New Roman" pitchFamily="18" charset="0"/>
                <a:ea typeface="Calibri"/>
                <a:cs typeface="Times New Roman" pitchFamily="18" charset="0"/>
              </a:rPr>
              <a:t> Khalil, Noor </a:t>
            </a:r>
            <a:r>
              <a:rPr lang="en-US" sz="2000" dirty="0" err="1">
                <a:latin typeface="Times New Roman" pitchFamily="18" charset="0"/>
                <a:ea typeface="Calibri"/>
                <a:cs typeface="Times New Roman" pitchFamily="18" charset="0"/>
              </a:rPr>
              <a:t>Shamsiah</a:t>
            </a:r>
            <a:r>
              <a:rPr lang="en-US" sz="2000" dirty="0">
                <a:latin typeface="Times New Roman" pitchFamily="18" charset="0"/>
                <a:ea typeface="Calibri"/>
                <a:cs typeface="Times New Roman" pitchFamily="18" charset="0"/>
              </a:rPr>
              <a:t> Othman,  </a:t>
            </a:r>
            <a:r>
              <a:rPr lang="en-US" sz="2000" dirty="0" err="1">
                <a:latin typeface="Times New Roman" pitchFamily="18" charset="0"/>
                <a:ea typeface="Calibri"/>
                <a:cs typeface="Times New Roman" pitchFamily="18" charset="0"/>
              </a:rPr>
              <a:t>Abdallah</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Khreishah</a:t>
            </a:r>
            <a:r>
              <a:rPr lang="en-US" sz="2000" dirty="0">
                <a:latin typeface="Times New Roman" pitchFamily="18" charset="0"/>
                <a:ea typeface="Calibri"/>
                <a:cs typeface="Times New Roman" pitchFamily="18" charset="0"/>
              </a:rPr>
              <a:t>,  Mohsen </a:t>
            </a:r>
            <a:r>
              <a:rPr lang="en-US" sz="2000" dirty="0" err="1">
                <a:latin typeface="Times New Roman" pitchFamily="18" charset="0"/>
                <a:ea typeface="Calibri"/>
                <a:cs typeface="Times New Roman" pitchFamily="18" charset="0"/>
              </a:rPr>
              <a:t>Guizani</a:t>
            </a:r>
            <a:r>
              <a:rPr lang="en-IN" sz="2000" dirty="0">
                <a:latin typeface="Times New Roman" pitchFamily="18" charset="0"/>
                <a:ea typeface="Calibri"/>
                <a:cs typeface="Times New Roman" pitchFamily="18" charset="0"/>
              </a:rPr>
              <a:t>, </a:t>
            </a:r>
            <a:r>
              <a:rPr lang="en-US" sz="2000" dirty="0" smtClean="0">
                <a:latin typeface="Times New Roman" pitchFamily="18" charset="0"/>
                <a:ea typeface="Calibri"/>
                <a:cs typeface="Times New Roman" pitchFamily="18" charset="0"/>
              </a:rPr>
              <a:t>2017</a:t>
            </a:r>
            <a:endParaRPr lang="en-IN" sz="2000" dirty="0">
              <a:latin typeface="Times New Roman" pitchFamily="18" charset="0"/>
              <a:ea typeface="Calibri"/>
              <a:cs typeface="Times New Roman" pitchFamily="18" charset="0"/>
            </a:endParaRP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34236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40908" y="3253369"/>
            <a:ext cx="6499654" cy="954107"/>
          </a:xfrm>
          <a:prstGeom prst="rect">
            <a:avLst/>
          </a:prstGeom>
          <a:noFill/>
        </p:spPr>
        <p:txBody>
          <a:bodyPr wrap="square" rtlCol="0">
            <a:spAutoFit/>
          </a:bodyPr>
          <a:lstStyle/>
          <a:p>
            <a:pPr algn="ctr"/>
            <a:r>
              <a:rPr lang="en-US" sz="5600" b="1" dirty="0">
                <a:latin typeface="Times New Roman" panose="02020603050405020304" pitchFamily="18" charset="0"/>
                <a:cs typeface="Times New Roman" panose="02020603050405020304" pitchFamily="18" charset="0"/>
              </a:rPr>
              <a:t>ANY QUESTIONS?</a:t>
            </a:r>
            <a:endParaRPr lang="en-IN" sz="56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0462" y="667265"/>
            <a:ext cx="2720546" cy="2720546"/>
          </a:xfrm>
          <a:prstGeom prst="rect">
            <a:avLst/>
          </a:prstGeom>
        </p:spPr>
      </p:pic>
    </p:spTree>
    <p:extLst>
      <p:ext uri="{BB962C8B-B14F-4D97-AF65-F5344CB8AC3E}">
        <p14:creationId xmlns:p14="http://schemas.microsoft.com/office/powerpoint/2010/main" val="53424463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81259" y="3253369"/>
            <a:ext cx="5029477" cy="954107"/>
          </a:xfrm>
          <a:prstGeom prst="rect">
            <a:avLst/>
          </a:prstGeom>
          <a:noFill/>
        </p:spPr>
        <p:txBody>
          <a:bodyPr wrap="square" rtlCol="0">
            <a:spAutoFit/>
          </a:bodyPr>
          <a:lstStyle/>
          <a:p>
            <a:pPr algn="ctr"/>
            <a:r>
              <a:rPr lang="en-US" sz="5600" b="1" dirty="0">
                <a:latin typeface="Times New Roman" panose="02020603050405020304" pitchFamily="18" charset="0"/>
                <a:cs typeface="Times New Roman" panose="02020603050405020304" pitchFamily="18" charset="0"/>
              </a:rPr>
              <a:t>THANK YOU</a:t>
            </a:r>
            <a:endParaRPr lang="en-IN" sz="56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677" y="1182729"/>
            <a:ext cx="2070640" cy="2070640"/>
          </a:xfrm>
          <a:prstGeom prst="rect">
            <a:avLst/>
          </a:prstGeom>
        </p:spPr>
      </p:pic>
    </p:spTree>
    <p:extLst>
      <p:ext uri="{BB962C8B-B14F-4D97-AF65-F5344CB8AC3E}">
        <p14:creationId xmlns:p14="http://schemas.microsoft.com/office/powerpoint/2010/main" val="2043908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7839" y="422567"/>
            <a:ext cx="369069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EXISTING SYSTEM</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2682" y="1345683"/>
            <a:ext cx="10325686" cy="4016484"/>
          </a:xfrm>
          <a:prstGeom prst="rect">
            <a:avLst/>
          </a:prstGeom>
          <a:solidFill>
            <a:schemeClr val="bg1"/>
          </a:solidFill>
        </p:spPr>
        <p:txBody>
          <a:bodyPr wrap="square" rtlCol="0">
            <a:spAutoFit/>
          </a:bodyPr>
          <a:lstStyle/>
          <a:p>
            <a:pPr marL="342900" lvl="0" indent="-342900">
              <a:lnSpc>
                <a:spcPct val="115000"/>
              </a:lnSpc>
              <a:spcAft>
                <a:spcPts val="1000"/>
              </a:spcAft>
              <a:buFont typeface="Wingdings"/>
              <a:buChar char=""/>
              <a:tabLst>
                <a:tab pos="457200" algn="l"/>
              </a:tabLst>
            </a:pPr>
            <a:r>
              <a:rPr lang="en-US" sz="2000" dirty="0">
                <a:solidFill>
                  <a:srgbClr val="000000"/>
                </a:solidFill>
                <a:latin typeface="Times New Roman"/>
              </a:rPr>
              <a:t>Current systems for disaster response often rely on </a:t>
            </a:r>
            <a:r>
              <a:rPr lang="en-US" sz="2000" dirty="0">
                <a:solidFill>
                  <a:srgbClr val="000000"/>
                </a:solidFill>
                <a:highlight>
                  <a:srgbClr val="FFFF00"/>
                </a:highlight>
                <a:latin typeface="Times New Roman"/>
              </a:rPr>
              <a:t>manual search methods</a:t>
            </a:r>
            <a:r>
              <a:rPr lang="en-US" sz="2000" dirty="0">
                <a:solidFill>
                  <a:srgbClr val="000000"/>
                </a:solidFill>
                <a:latin typeface="Times New Roman"/>
              </a:rPr>
              <a:t>, which can be </a:t>
            </a:r>
            <a:r>
              <a:rPr lang="en-US" sz="2000" dirty="0">
                <a:solidFill>
                  <a:srgbClr val="000000"/>
                </a:solidFill>
                <a:highlight>
                  <a:srgbClr val="FFFF00"/>
                </a:highlight>
                <a:latin typeface="Times New Roman"/>
              </a:rPr>
              <a:t>time-consuming and resource-intensive</a:t>
            </a:r>
            <a:r>
              <a:rPr lang="en-US" sz="2000" dirty="0">
                <a:solidFill>
                  <a:srgbClr val="000000"/>
                </a:solidFill>
                <a:latin typeface="Times New Roman"/>
              </a:rPr>
              <a:t>.</a:t>
            </a:r>
            <a:endParaRPr lang="en-IN" sz="1050" dirty="0">
              <a:ea typeface="Calibri"/>
              <a:cs typeface="Times New Roman"/>
            </a:endParaRPr>
          </a:p>
          <a:p>
            <a:pPr marL="342900" lvl="0" indent="-342900">
              <a:lnSpc>
                <a:spcPct val="115000"/>
              </a:lnSpc>
              <a:spcAft>
                <a:spcPts val="1000"/>
              </a:spcAft>
              <a:buFont typeface="Wingdings"/>
              <a:buChar char=""/>
              <a:tabLst>
                <a:tab pos="457200" algn="l"/>
              </a:tabLst>
            </a:pPr>
            <a:r>
              <a:rPr lang="en-US" sz="2000" dirty="0">
                <a:solidFill>
                  <a:srgbClr val="000000"/>
                </a:solidFill>
                <a:latin typeface="Times New Roman"/>
              </a:rPr>
              <a:t>Some existing technologies, such as </a:t>
            </a:r>
            <a:r>
              <a:rPr lang="en-US" sz="2000" dirty="0">
                <a:solidFill>
                  <a:srgbClr val="000000"/>
                </a:solidFill>
                <a:highlight>
                  <a:srgbClr val="FFFF00"/>
                </a:highlight>
                <a:latin typeface="Times New Roman"/>
              </a:rPr>
              <a:t>satellite imagery and ground-based sensors</a:t>
            </a:r>
            <a:r>
              <a:rPr lang="en-US" sz="2000" dirty="0">
                <a:solidFill>
                  <a:srgbClr val="000000"/>
                </a:solidFill>
                <a:latin typeface="Times New Roman"/>
              </a:rPr>
              <a:t>, provide valuable data for disaster assessment and response but may have </a:t>
            </a:r>
            <a:r>
              <a:rPr lang="en-US" sz="2000" dirty="0">
                <a:solidFill>
                  <a:srgbClr val="000000"/>
                </a:solidFill>
                <a:highlight>
                  <a:srgbClr val="FFFF00"/>
                </a:highlight>
                <a:latin typeface="Times New Roman"/>
              </a:rPr>
              <a:t>limitations in real-time human detection</a:t>
            </a:r>
            <a:r>
              <a:rPr lang="en-US" sz="2000" dirty="0">
                <a:solidFill>
                  <a:srgbClr val="000000"/>
                </a:solidFill>
                <a:latin typeface="Times New Roman"/>
              </a:rPr>
              <a:t>.</a:t>
            </a:r>
            <a:endParaRPr lang="en-IN" sz="1050" dirty="0">
              <a:ea typeface="Calibri"/>
              <a:cs typeface="Times New Roman"/>
            </a:endParaRPr>
          </a:p>
          <a:p>
            <a:pPr marL="342900" lvl="0" indent="-342900">
              <a:lnSpc>
                <a:spcPct val="115000"/>
              </a:lnSpc>
              <a:spcAft>
                <a:spcPts val="1000"/>
              </a:spcAft>
              <a:buFont typeface="Wingdings"/>
              <a:buChar char=""/>
              <a:tabLst>
                <a:tab pos="457200" algn="l"/>
              </a:tabLst>
            </a:pPr>
            <a:r>
              <a:rPr lang="en-US" sz="2000" dirty="0">
                <a:solidFill>
                  <a:srgbClr val="000000"/>
                </a:solidFill>
                <a:latin typeface="Times New Roman"/>
              </a:rPr>
              <a:t>Traditional manned aerial surveillance methods, while effective, may be hindered by factors like weather conditions and accessibility to the affected areas.</a:t>
            </a:r>
            <a:endParaRPr lang="en-IN" sz="1050" dirty="0">
              <a:ea typeface="Calibri"/>
              <a:cs typeface="Times New Roman"/>
            </a:endParaRPr>
          </a:p>
          <a:p>
            <a:pPr marL="342900" lvl="0" indent="-342900">
              <a:lnSpc>
                <a:spcPct val="115000"/>
              </a:lnSpc>
              <a:spcAft>
                <a:spcPts val="1000"/>
              </a:spcAft>
              <a:buFont typeface="Wingdings"/>
              <a:buChar char=""/>
              <a:tabLst>
                <a:tab pos="457200" algn="l"/>
              </a:tabLst>
            </a:pPr>
            <a:r>
              <a:rPr lang="en-US" sz="2000" dirty="0">
                <a:solidFill>
                  <a:srgbClr val="000000"/>
                </a:solidFill>
                <a:latin typeface="Times New Roman"/>
              </a:rPr>
              <a:t>Humanitarian organizations and emergency response teams often face challenges in coordinating information and resources across multiple agencies and stakeholders during disaster situations.</a:t>
            </a:r>
            <a:endParaRPr lang="en-IN" sz="1050" dirty="0">
              <a:ea typeface="Calibri"/>
              <a:cs typeface="Times New Roman"/>
            </a:endParaRPr>
          </a:p>
        </p:txBody>
      </p:sp>
      <p:cxnSp>
        <p:nvCxnSpPr>
          <p:cNvPr id="2" name="Straight Connector 1">
            <a:extLst>
              <a:ext uri="{FF2B5EF4-FFF2-40B4-BE49-F238E27FC236}">
                <a16:creationId xmlns:a16="http://schemas.microsoft.com/office/drawing/2014/main" xmlns="" id="{74317767-6323-499C-1FF9-FDD4334250FB}"/>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27643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6" y="339363"/>
            <a:ext cx="4273404"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DRAWBACKS</a:t>
            </a:r>
          </a:p>
        </p:txBody>
      </p:sp>
      <p:sp>
        <p:nvSpPr>
          <p:cNvPr id="9" name="TextBox 8"/>
          <p:cNvSpPr txBox="1"/>
          <p:nvPr/>
        </p:nvSpPr>
        <p:spPr>
          <a:xfrm>
            <a:off x="842682" y="1354815"/>
            <a:ext cx="10325686" cy="2631490"/>
          </a:xfrm>
          <a:prstGeom prst="rect">
            <a:avLst/>
          </a:prstGeom>
          <a:solidFill>
            <a:schemeClr val="bg1"/>
          </a:solidFill>
        </p:spPr>
        <p:txBody>
          <a:bodyPr wrap="square" rtlCol="0">
            <a:spAutoFit/>
          </a:bodyPr>
          <a:lstStyle/>
          <a:p>
            <a:pPr marL="342900" indent="-342900">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Limited Speed and </a:t>
            </a:r>
            <a:r>
              <a:rPr lang="en-US" sz="2200" dirty="0" smtClean="0">
                <a:latin typeface="Times New Roman" panose="02020603050405020304" pitchFamily="18" charset="0"/>
                <a:cs typeface="Times New Roman" panose="02020603050405020304" pitchFamily="18" charset="0"/>
              </a:rPr>
              <a:t>Efficiency</a:t>
            </a:r>
          </a:p>
          <a:p>
            <a:pPr marL="342900"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Dependence </a:t>
            </a:r>
            <a:r>
              <a:rPr lang="en-US" sz="2200" dirty="0">
                <a:latin typeface="Times New Roman" panose="02020603050405020304" pitchFamily="18" charset="0"/>
                <a:cs typeface="Times New Roman" panose="02020603050405020304" pitchFamily="18" charset="0"/>
              </a:rPr>
              <a:t>on Human </a:t>
            </a:r>
            <a:r>
              <a:rPr lang="en-US" sz="2200" dirty="0" smtClean="0">
                <a:latin typeface="Times New Roman" panose="02020603050405020304" pitchFamily="18" charset="0"/>
                <a:cs typeface="Times New Roman" panose="02020603050405020304" pitchFamily="18" charset="0"/>
              </a:rPr>
              <a:t>Resources</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Restricted Access to Remote </a:t>
            </a:r>
            <a:r>
              <a:rPr lang="en-US" sz="2200" dirty="0" smtClean="0">
                <a:latin typeface="Times New Roman" panose="02020603050405020304" pitchFamily="18" charset="0"/>
                <a:cs typeface="Times New Roman" panose="02020603050405020304" pitchFamily="18" charset="0"/>
              </a:rPr>
              <a:t>Areas</a:t>
            </a:r>
          </a:p>
          <a:p>
            <a:pPr marL="342900"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Lack </a:t>
            </a:r>
            <a:r>
              <a:rPr lang="en-US" sz="2200" dirty="0">
                <a:latin typeface="Times New Roman" panose="02020603050405020304" pitchFamily="18" charset="0"/>
                <a:cs typeface="Times New Roman" panose="02020603050405020304" pitchFamily="18" charset="0"/>
              </a:rPr>
              <a:t>of Real-Time </a:t>
            </a:r>
            <a:r>
              <a:rPr lang="en-US" sz="2200" dirty="0" smtClean="0">
                <a:latin typeface="Times New Roman" panose="02020603050405020304" pitchFamily="18" charset="0"/>
                <a:cs typeface="Times New Roman" panose="02020603050405020304" pitchFamily="18" charset="0"/>
              </a:rPr>
              <a:t>Monitoring</a:t>
            </a:r>
          </a:p>
          <a:p>
            <a:pPr marL="342900"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Difficulty </a:t>
            </a:r>
            <a:r>
              <a:rPr lang="en-US" sz="2200" dirty="0">
                <a:latin typeface="Times New Roman" panose="02020603050405020304" pitchFamily="18" charset="0"/>
                <a:cs typeface="Times New Roman" panose="02020603050405020304" pitchFamily="18" charset="0"/>
              </a:rPr>
              <a:t>in </a:t>
            </a:r>
            <a:r>
              <a:rPr lang="en-US" sz="2200" dirty="0" smtClean="0">
                <a:latin typeface="Times New Roman" panose="02020603050405020304" pitchFamily="18" charset="0"/>
                <a:cs typeface="Times New Roman" panose="02020603050405020304" pitchFamily="18" charset="0"/>
              </a:rPr>
              <a:t>Coordination</a:t>
            </a:r>
            <a:endParaRPr lang="en-US" sz="22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96800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6" y="377070"/>
            <a:ext cx="427340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PROPOSED SYSTEM</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2682" y="1147425"/>
            <a:ext cx="10325686" cy="3503267"/>
          </a:xfrm>
          <a:prstGeom prst="rect">
            <a:avLst/>
          </a:prstGeom>
          <a:solidFill>
            <a:schemeClr val="bg1"/>
          </a:solidFill>
        </p:spPr>
        <p:txBody>
          <a:bodyPr wrap="square" rtlCol="0">
            <a:spAutoFit/>
          </a:bodyPr>
          <a:lstStyle/>
          <a:p>
            <a:pPr marL="342900" lvl="0" indent="-342900">
              <a:lnSpc>
                <a:spcPct val="115000"/>
              </a:lnSpc>
              <a:spcAft>
                <a:spcPts val="1000"/>
              </a:spcAft>
              <a:buFont typeface="Wingdings"/>
              <a:buChar char=""/>
              <a:tabLst>
                <a:tab pos="457200" algn="l"/>
              </a:tabLst>
            </a:pPr>
            <a:r>
              <a:rPr lang="en-US" sz="2000" dirty="0">
                <a:solidFill>
                  <a:srgbClr val="000000"/>
                </a:solidFill>
                <a:latin typeface="Times New Roman"/>
              </a:rPr>
              <a:t>The proposed system utilizes UAVs equipped with AI-based algorithms to </a:t>
            </a:r>
            <a:r>
              <a:rPr lang="en-US" sz="2000" dirty="0">
                <a:solidFill>
                  <a:srgbClr val="000000"/>
                </a:solidFill>
                <a:highlight>
                  <a:srgbClr val="FFFF00"/>
                </a:highlight>
                <a:latin typeface="Times New Roman"/>
              </a:rPr>
              <a:t>provide real-time detection and tracking of humans in disaster zones</a:t>
            </a:r>
            <a:r>
              <a:rPr lang="en-US" sz="2000" dirty="0">
                <a:solidFill>
                  <a:srgbClr val="000000"/>
                </a:solidFill>
                <a:latin typeface="Times New Roman"/>
              </a:rPr>
              <a:t>, enabling swift response and rescue operations.</a:t>
            </a:r>
            <a:endParaRPr lang="en-IN" sz="1050" dirty="0">
              <a:ea typeface="Calibri"/>
              <a:cs typeface="Times New Roman"/>
            </a:endParaRPr>
          </a:p>
          <a:p>
            <a:pPr marL="342900" lvl="0" indent="-342900">
              <a:lnSpc>
                <a:spcPct val="115000"/>
              </a:lnSpc>
              <a:spcAft>
                <a:spcPts val="1000"/>
              </a:spcAft>
              <a:buFont typeface="Wingdings"/>
              <a:buChar char=""/>
              <a:tabLst>
                <a:tab pos="457200" algn="l"/>
              </a:tabLst>
            </a:pPr>
            <a:r>
              <a:rPr lang="en-US" sz="2000" dirty="0">
                <a:solidFill>
                  <a:srgbClr val="000000"/>
                </a:solidFill>
                <a:latin typeface="Times New Roman"/>
              </a:rPr>
              <a:t>By automating the detection process through AI, the system significantly reduces the time and resources required for human identification, </a:t>
            </a:r>
            <a:r>
              <a:rPr lang="en-US" sz="2000" dirty="0">
                <a:solidFill>
                  <a:srgbClr val="000000"/>
                </a:solidFill>
                <a:highlight>
                  <a:srgbClr val="FFFF00"/>
                </a:highlight>
                <a:latin typeface="Times New Roman"/>
              </a:rPr>
              <a:t>improving overall response efficiency and accuracy.</a:t>
            </a:r>
            <a:endParaRPr lang="en-IN" sz="1050" dirty="0">
              <a:ea typeface="Calibri"/>
              <a:cs typeface="Times New Roman"/>
            </a:endParaRPr>
          </a:p>
          <a:p>
            <a:pPr marL="342900" lvl="0" indent="-342900">
              <a:lnSpc>
                <a:spcPct val="115000"/>
              </a:lnSpc>
              <a:spcAft>
                <a:spcPts val="1000"/>
              </a:spcAft>
              <a:buFont typeface="Wingdings"/>
              <a:buChar char=""/>
              <a:tabLst>
                <a:tab pos="457200" algn="l"/>
              </a:tabLst>
            </a:pPr>
            <a:r>
              <a:rPr lang="en-US" sz="2000" dirty="0">
                <a:solidFill>
                  <a:srgbClr val="000000"/>
                </a:solidFill>
                <a:latin typeface="Times New Roman"/>
              </a:rPr>
              <a:t>UAVs offer the advantage of remote operation and access to hard-to-reach or hazardous areas, allowing for comprehensive surveillance and assessment of disaster situations.</a:t>
            </a:r>
            <a:endParaRPr lang="en-IN" sz="1050" dirty="0">
              <a:ea typeface="Calibri"/>
              <a:cs typeface="Times New Roman"/>
            </a:endParaRPr>
          </a:p>
          <a:p>
            <a:pPr>
              <a:lnSpc>
                <a:spcPct val="115000"/>
              </a:lnSpc>
              <a:spcAft>
                <a:spcPts val="1000"/>
              </a:spcAft>
            </a:pPr>
            <a:r>
              <a:rPr lang="en-IN" sz="1050" dirty="0">
                <a:ea typeface="Calibri"/>
                <a:cs typeface="Times New Roman"/>
              </a:rPr>
              <a:t> </a:t>
            </a: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5178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6" y="339363"/>
            <a:ext cx="4273404"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ADVANTAGES</a:t>
            </a:r>
          </a:p>
        </p:txBody>
      </p:sp>
      <p:sp>
        <p:nvSpPr>
          <p:cNvPr id="9" name="TextBox 8"/>
          <p:cNvSpPr txBox="1"/>
          <p:nvPr/>
        </p:nvSpPr>
        <p:spPr>
          <a:xfrm>
            <a:off x="842682" y="1354814"/>
            <a:ext cx="10325686" cy="3139321"/>
          </a:xfrm>
          <a:prstGeom prst="rect">
            <a:avLst/>
          </a:prstGeom>
          <a:solidFill>
            <a:schemeClr val="bg1"/>
          </a:solidFill>
        </p:spPr>
        <p:txBody>
          <a:bodyPr wrap="square" rtlCol="0">
            <a:spAutoFit/>
          </a:bodyPr>
          <a:lstStyle/>
          <a:p>
            <a:pPr marL="342900" indent="-342900">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Rapid </a:t>
            </a:r>
            <a:r>
              <a:rPr lang="en-US" sz="2200" dirty="0" smtClean="0">
                <a:latin typeface="Times New Roman" panose="02020603050405020304" pitchFamily="18" charset="0"/>
                <a:cs typeface="Times New Roman" panose="02020603050405020304" pitchFamily="18" charset="0"/>
              </a:rPr>
              <a:t>Response</a:t>
            </a:r>
          </a:p>
          <a:p>
            <a:pPr marL="342900"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Resource Optimization</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Enhanced </a:t>
            </a:r>
            <a:r>
              <a:rPr lang="en-US" sz="2200" dirty="0" smtClean="0">
                <a:latin typeface="Times New Roman" panose="02020603050405020304" pitchFamily="18" charset="0"/>
                <a:cs typeface="Times New Roman" panose="02020603050405020304" pitchFamily="18" charset="0"/>
              </a:rPr>
              <a:t>Safety</a:t>
            </a:r>
          </a:p>
          <a:p>
            <a:pPr marL="342900"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Versatility</a:t>
            </a:r>
          </a:p>
          <a:p>
            <a:pPr marL="342900" indent="-342900">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Continuous Monitoring</a:t>
            </a:r>
            <a:endParaRPr lang="en-US" sz="22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Improved Coordination</a:t>
            </a:r>
            <a:endParaRPr lang="en-US" sz="22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02701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6" y="377070"/>
            <a:ext cx="427340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LITERATURE SURVEY</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2682" y="1048571"/>
            <a:ext cx="10325686" cy="5678478"/>
          </a:xfrm>
          <a:prstGeom prst="rect">
            <a:avLst/>
          </a:prstGeom>
          <a:solidFill>
            <a:schemeClr val="bg1"/>
          </a:solidFill>
        </p:spPr>
        <p:txBody>
          <a:bodyPr wrap="square" rtlCol="0">
            <a:spAutoFit/>
          </a:bodyPr>
          <a:lstStyle/>
          <a:p>
            <a:pPr>
              <a:lnSpc>
                <a:spcPct val="150000"/>
              </a:lnSpc>
            </a:pPr>
            <a:r>
              <a:rPr lang="en-US" sz="2200" b="1" dirty="0" smtClean="0">
                <a:latin typeface="Times New Roman" panose="02020603050405020304" pitchFamily="18" charset="0"/>
                <a:cs typeface="Times New Roman" panose="02020603050405020304" pitchFamily="18" charset="0"/>
              </a:rPr>
              <a:t>TOWARD AI-ASSISTED UAV FOR HUMAN DETECTION IN SEARCH AND RESCUE MISSIONS</a:t>
            </a:r>
          </a:p>
          <a:p>
            <a:pPr>
              <a:lnSpc>
                <a:spcPct val="150000"/>
              </a:lnSpc>
            </a:pPr>
            <a:r>
              <a:rPr lang="en-US" sz="2200" b="1" dirty="0" smtClean="0">
                <a:latin typeface="Times New Roman" panose="02020603050405020304" pitchFamily="18" charset="0"/>
                <a:cs typeface="Times New Roman" panose="02020603050405020304" pitchFamily="18" charset="0"/>
              </a:rPr>
              <a:t>Authors</a:t>
            </a:r>
            <a:r>
              <a:rPr lang="en-US" sz="2200" b="1" dirty="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Mostafa </a:t>
            </a:r>
            <a:r>
              <a:rPr lang="pt-BR" sz="2200" dirty="0" smtClean="0">
                <a:latin typeface="Times New Roman" panose="02020603050405020304" pitchFamily="18" charset="0"/>
                <a:cs typeface="Times New Roman" panose="02020603050405020304" pitchFamily="18" charset="0"/>
              </a:rPr>
              <a:t>Rizk, </a:t>
            </a:r>
            <a:r>
              <a:rPr lang="pt-BR" sz="2200" dirty="0">
                <a:latin typeface="Times New Roman" panose="02020603050405020304" pitchFamily="18" charset="0"/>
                <a:cs typeface="Times New Roman" panose="02020603050405020304" pitchFamily="18" charset="0"/>
              </a:rPr>
              <a:t>Fatima </a:t>
            </a:r>
            <a:r>
              <a:rPr lang="pt-BR" sz="2200" dirty="0" smtClean="0">
                <a:latin typeface="Times New Roman" panose="02020603050405020304" pitchFamily="18" charset="0"/>
                <a:cs typeface="Times New Roman" panose="02020603050405020304" pitchFamily="18" charset="0"/>
              </a:rPr>
              <a:t>Slim, </a:t>
            </a:r>
            <a:r>
              <a:rPr lang="pt-BR" sz="2200" dirty="0">
                <a:latin typeface="Times New Roman" panose="02020603050405020304" pitchFamily="18" charset="0"/>
                <a:cs typeface="Times New Roman" panose="02020603050405020304" pitchFamily="18" charset="0"/>
              </a:rPr>
              <a:t>Jamal </a:t>
            </a:r>
            <a:r>
              <a:rPr lang="pt-BR" sz="2200" dirty="0" smtClean="0">
                <a:latin typeface="Times New Roman" panose="02020603050405020304" pitchFamily="18" charset="0"/>
                <a:cs typeface="Times New Roman" panose="02020603050405020304" pitchFamily="18" charset="0"/>
              </a:rPr>
              <a:t>Charara</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b="1" dirty="0">
                <a:latin typeface="Times New Roman" panose="02020603050405020304" pitchFamily="18" charset="0"/>
                <a:cs typeface="Times New Roman" panose="02020603050405020304" pitchFamily="18" charset="0"/>
              </a:rPr>
              <a:t>Year: </a:t>
            </a:r>
            <a:r>
              <a:rPr lang="en-US" sz="2200" dirty="0" smtClean="0">
                <a:latin typeface="Times New Roman" panose="02020603050405020304" pitchFamily="18" charset="0"/>
                <a:cs typeface="Times New Roman" panose="02020603050405020304" pitchFamily="18" charset="0"/>
              </a:rPr>
              <a:t>2023</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lnSpc>
                <a:spcPct val="150000"/>
              </a:lnSpc>
              <a:spcAft>
                <a:spcPts val="1000"/>
              </a:spcAft>
            </a:pPr>
            <a:r>
              <a:rPr lang="en-US" sz="2200" dirty="0">
                <a:latin typeface="Times New Roman" panose="02020603050405020304" pitchFamily="18" charset="0"/>
                <a:cs typeface="Times New Roman" panose="02020603050405020304" pitchFamily="18" charset="0"/>
              </a:rPr>
              <a:t>	</a:t>
            </a:r>
            <a:r>
              <a:rPr lang="en-US" sz="2200" dirty="0" smtClean="0">
                <a:solidFill>
                  <a:srgbClr val="000000"/>
                </a:solidFill>
                <a:latin typeface="Times New Roman" pitchFamily="18" charset="0"/>
                <a:cs typeface="Times New Roman" pitchFamily="18" charset="0"/>
              </a:rPr>
              <a:t>The </a:t>
            </a:r>
            <a:r>
              <a:rPr lang="en-US" sz="2200" dirty="0">
                <a:solidFill>
                  <a:srgbClr val="000000"/>
                </a:solidFill>
                <a:latin typeface="Times New Roman" pitchFamily="18" charset="0"/>
                <a:cs typeface="Times New Roman" pitchFamily="18" charset="0"/>
              </a:rPr>
              <a:t>paper discusses a system designed to improve search and rescue missions during disasters by integrating unmanned aerial vehicles (UAVs) with artificial intelligence (AI) algorithms. Specifically, it focuses on using convolutional neural networks (CNN) for real-time detection of injured or lost individuals. By combining AI with UAV capabilities, </a:t>
            </a:r>
            <a:r>
              <a:rPr lang="en-US" sz="2200" dirty="0">
                <a:solidFill>
                  <a:srgbClr val="000000"/>
                </a:solidFill>
                <a:highlight>
                  <a:srgbClr val="FFFF00"/>
                </a:highlight>
                <a:latin typeface="Times New Roman" pitchFamily="18" charset="0"/>
                <a:cs typeface="Times New Roman" pitchFamily="18" charset="0"/>
              </a:rPr>
              <a:t>the system aims to swiftly locate and transmit information about victims to ground stations, enhancing rescue coordination</a:t>
            </a:r>
            <a:r>
              <a:rPr lang="en-US" sz="2200" dirty="0" smtClean="0">
                <a:solidFill>
                  <a:srgbClr val="000000"/>
                </a:solidFill>
                <a:highlight>
                  <a:srgbClr val="FFFF00"/>
                </a:highlight>
                <a:latin typeface="Times New Roman" pitchFamily="18" charset="0"/>
                <a:cs typeface="Times New Roman" pitchFamily="18" charset="0"/>
              </a:rPr>
              <a:t>.</a:t>
            </a:r>
            <a:endParaRPr lang="en-IN" sz="2200" dirty="0">
              <a:latin typeface="Times New Roman" pitchFamily="18" charset="0"/>
              <a:ea typeface="Calibri"/>
              <a:cs typeface="Times New Roman" pitchFamily="18" charset="0"/>
            </a:endParaRP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17721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735" y="377070"/>
            <a:ext cx="635645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LITERATURE SURVEY (CONTI…)</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2682" y="1048571"/>
            <a:ext cx="10325686" cy="5678478"/>
          </a:xfrm>
          <a:prstGeom prst="rect">
            <a:avLst/>
          </a:prstGeom>
          <a:solidFill>
            <a:schemeClr val="bg1"/>
          </a:solidFill>
        </p:spPr>
        <p:txBody>
          <a:bodyPr wrap="square" rtlCol="0">
            <a:spAutoFit/>
          </a:bodyPr>
          <a:lstStyle/>
          <a:p>
            <a:pPr algn="just">
              <a:lnSpc>
                <a:spcPct val="150000"/>
              </a:lnSpc>
            </a:pPr>
            <a:r>
              <a:rPr lang="en-US" sz="2200" b="1" dirty="0" smtClean="0">
                <a:latin typeface="Times New Roman" panose="02020603050405020304" pitchFamily="18" charset="0"/>
                <a:cs typeface="Times New Roman" panose="02020603050405020304" pitchFamily="18" charset="0"/>
              </a:rPr>
              <a:t>ADVANCED NOISE SUPPRESSION TECHNOLOGY FOR IMPROVED SEARCH </a:t>
            </a:r>
          </a:p>
          <a:p>
            <a:pPr algn="just">
              <a:lnSpc>
                <a:spcPct val="150000"/>
              </a:lnSpc>
            </a:pPr>
            <a:r>
              <a:rPr lang="en-US" sz="2200" b="1" dirty="0" smtClean="0">
                <a:latin typeface="Times New Roman" panose="02020603050405020304" pitchFamily="18" charset="0"/>
                <a:cs typeface="Times New Roman" panose="02020603050405020304" pitchFamily="18" charset="0"/>
              </a:rPr>
              <a:t>AND RESCUE DRONES </a:t>
            </a:r>
          </a:p>
          <a:p>
            <a:pPr algn="just">
              <a:lnSpc>
                <a:spcPct val="150000"/>
              </a:lnSpc>
            </a:pPr>
            <a:r>
              <a:rPr lang="en-US" sz="2200" b="1" dirty="0" smtClean="0">
                <a:latin typeface="Times New Roman" panose="02020603050405020304" pitchFamily="18" charset="0"/>
                <a:cs typeface="Times New Roman" panose="02020603050405020304" pitchFamily="18" charset="0"/>
              </a:rPr>
              <a:t>Source: </a:t>
            </a:r>
            <a:r>
              <a:rPr lang="en-US" sz="2200" dirty="0">
                <a:latin typeface="Times New Roman" panose="02020603050405020304" pitchFamily="18" charset="0"/>
                <a:cs typeface="Times New Roman" panose="02020603050405020304" pitchFamily="18" charset="0"/>
              </a:rPr>
              <a:t>Shibaura Institute of Technology </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r>
              <a:rPr lang="en-US" sz="2200" b="1" dirty="0" smtClean="0">
                <a:latin typeface="Times New Roman" panose="02020603050405020304" pitchFamily="18" charset="0"/>
                <a:cs typeface="Times New Roman" panose="02020603050405020304" pitchFamily="18" charset="0"/>
              </a:rPr>
              <a:t>Year</a:t>
            </a: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2024</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spcAft>
                <a:spcPts val="1000"/>
              </a:spcAft>
            </a:pPr>
            <a:r>
              <a:rPr lang="en-US" sz="2200" dirty="0" smtClean="0">
                <a:solidFill>
                  <a:srgbClr val="000000"/>
                </a:solidFill>
                <a:latin typeface="Times New Roman" pitchFamily="18" charset="0"/>
                <a:cs typeface="Times New Roman" pitchFamily="18" charset="0"/>
              </a:rPr>
              <a:t>	Unmanned </a:t>
            </a:r>
            <a:r>
              <a:rPr lang="en-US" sz="2200" dirty="0">
                <a:solidFill>
                  <a:srgbClr val="000000"/>
                </a:solidFill>
                <a:latin typeface="Times New Roman" pitchFamily="18" charset="0"/>
                <a:cs typeface="Times New Roman" pitchFamily="18" charset="0"/>
              </a:rPr>
              <a:t>Aerial Vehicles (UAVs) are beneficial in search and rescue missions </a:t>
            </a:r>
            <a:r>
              <a:rPr lang="en-US" sz="2200" dirty="0" smtClean="0">
                <a:solidFill>
                  <a:srgbClr val="000000"/>
                </a:solidFill>
                <a:latin typeface="Times New Roman" pitchFamily="18" charset="0"/>
                <a:cs typeface="Times New Roman" pitchFamily="18" charset="0"/>
              </a:rPr>
              <a:t>during </a:t>
            </a:r>
            <a:r>
              <a:rPr lang="en-US" sz="2200" dirty="0">
                <a:solidFill>
                  <a:srgbClr val="000000"/>
                </a:solidFill>
                <a:latin typeface="Times New Roman" pitchFamily="18" charset="0"/>
                <a:cs typeface="Times New Roman" pitchFamily="18" charset="0"/>
              </a:rPr>
              <a:t>natural disasters like earthquakes. However, current UAVs depend on visual information and cannot detect victims trapped under rubble. While some studies have used sound for detection, the noise from UAV propellers can drown out human sounds. To address this issue, researchers have developed </a:t>
            </a:r>
            <a:r>
              <a:rPr lang="en-US" sz="2200" dirty="0">
                <a:solidFill>
                  <a:srgbClr val="000000"/>
                </a:solidFill>
                <a:highlight>
                  <a:srgbClr val="FFFF00"/>
                </a:highlight>
                <a:latin typeface="Times New Roman" pitchFamily="18" charset="0"/>
                <a:cs typeface="Times New Roman" pitchFamily="18" charset="0"/>
              </a:rPr>
              <a:t>a novel artificial intelligence based system that effectively suppresses UAV noise and amplifies human sounds</a:t>
            </a:r>
            <a:r>
              <a:rPr lang="en-US" sz="2200" dirty="0" smtClean="0">
                <a:solidFill>
                  <a:srgbClr val="000000"/>
                </a:solidFill>
                <a:highlight>
                  <a:srgbClr val="FFFF00"/>
                </a:highlight>
                <a:latin typeface="Times New Roman" pitchFamily="18" charset="0"/>
                <a:cs typeface="Times New Roman" pitchFamily="18" charset="0"/>
              </a:rPr>
              <a:t>.</a:t>
            </a:r>
            <a:endParaRPr lang="en-IN" sz="2200" dirty="0">
              <a:latin typeface="Times New Roman" pitchFamily="18" charset="0"/>
              <a:ea typeface="Calibri"/>
              <a:cs typeface="Times New Roman" pitchFamily="18" charset="0"/>
            </a:endParaRPr>
          </a:p>
        </p:txBody>
      </p:sp>
      <p:cxnSp>
        <p:nvCxnSpPr>
          <p:cNvPr id="2" name="Straight Connector 1">
            <a:extLst>
              <a:ext uri="{FF2B5EF4-FFF2-40B4-BE49-F238E27FC236}">
                <a16:creationId xmlns:a16="http://schemas.microsoft.com/office/drawing/2014/main" xmlns="" id="{B8130B59-B2C1-E4DC-40AC-82A63B7C80E2}"/>
              </a:ext>
            </a:extLst>
          </p:cNvPr>
          <p:cNvCxnSpPr/>
          <p:nvPr/>
        </p:nvCxnSpPr>
        <p:spPr>
          <a:xfrm>
            <a:off x="842682" y="331574"/>
            <a:ext cx="0" cy="614213"/>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22549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1474</TotalTime>
  <Words>1689</Words>
  <Application>Microsoft Office PowerPoint</Application>
  <PresentationFormat>Custom</PresentationFormat>
  <Paragraphs>191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dc:creator>
  <cp:lastModifiedBy>Hari</cp:lastModifiedBy>
  <cp:revision>78</cp:revision>
  <dcterms:created xsi:type="dcterms:W3CDTF">2023-02-19T19:12:45Z</dcterms:created>
  <dcterms:modified xsi:type="dcterms:W3CDTF">2024-04-07T15:28:31Z</dcterms:modified>
</cp:coreProperties>
</file>