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41" r:id="rId1"/>
  </p:sldMasterIdLst>
  <p:sldIdLst>
    <p:sldId id="256" r:id="rId2"/>
    <p:sldId id="259" r:id="rId3"/>
    <p:sldId id="258" r:id="rId4"/>
    <p:sldId id="257" r:id="rId5"/>
    <p:sldId id="265" r:id="rId6"/>
    <p:sldId id="273" r:id="rId7"/>
    <p:sldId id="260" r:id="rId8"/>
    <p:sldId id="261" r:id="rId9"/>
    <p:sldId id="266" r:id="rId10"/>
    <p:sldId id="262" r:id="rId11"/>
    <p:sldId id="267" r:id="rId12"/>
    <p:sldId id="263" r:id="rId13"/>
    <p:sldId id="268" r:id="rId14"/>
    <p:sldId id="264"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81227D-F606-413B-9E13-F2EE3910A03D}"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283799-BE0F-49AB-BD84-6911F328B207}" type="slidenum">
              <a:rPr lang="en-US" smtClean="0"/>
              <a:t>‹#›</a:t>
            </a:fld>
            <a:endParaRPr lang="en-US"/>
          </a:p>
        </p:txBody>
      </p:sp>
    </p:spTree>
    <p:extLst>
      <p:ext uri="{BB962C8B-B14F-4D97-AF65-F5344CB8AC3E}">
        <p14:creationId xmlns:p14="http://schemas.microsoft.com/office/powerpoint/2010/main" val="1296794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81227D-F606-413B-9E13-F2EE3910A03D}" type="datetimeFigureOut">
              <a:rPr lang="en-US" smtClean="0"/>
              <a:t>11/12/2024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283799-BE0F-49AB-BD84-6911F328B207}" type="slidenum">
              <a:rPr lang="en-US" smtClean="0"/>
              <a:t>‹#›</a:t>
            </a:fld>
            <a:endParaRPr lang="en-US"/>
          </a:p>
        </p:txBody>
      </p:sp>
    </p:spTree>
    <p:extLst>
      <p:ext uri="{BB962C8B-B14F-4D97-AF65-F5344CB8AC3E}">
        <p14:creationId xmlns:p14="http://schemas.microsoft.com/office/powerpoint/2010/main" val="2548183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81227D-F606-413B-9E13-F2EE3910A03D}" type="datetimeFigureOut">
              <a:rPr lang="en-US" smtClean="0"/>
              <a:t>11/12/2024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283799-BE0F-49AB-BD84-6911F328B207}" type="slidenum">
              <a:rPr lang="en-US" smtClean="0"/>
              <a:t>‹#›</a:t>
            </a:fld>
            <a:endParaRPr lang="en-US"/>
          </a:p>
        </p:txBody>
      </p:sp>
    </p:spTree>
    <p:extLst>
      <p:ext uri="{BB962C8B-B14F-4D97-AF65-F5344CB8AC3E}">
        <p14:creationId xmlns:p14="http://schemas.microsoft.com/office/powerpoint/2010/main" val="2899433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81227D-F606-413B-9E13-F2EE3910A03D}" type="datetimeFigureOut">
              <a:rPr lang="en-US" smtClean="0"/>
              <a:t>11/12/2024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283799-BE0F-49AB-BD84-6911F328B207}"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025861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81227D-F606-413B-9E13-F2EE3910A03D}" type="datetimeFigureOut">
              <a:rPr lang="en-US" smtClean="0"/>
              <a:t>11/12/2024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283799-BE0F-49AB-BD84-6911F328B207}" type="slidenum">
              <a:rPr lang="en-US" smtClean="0"/>
              <a:t>‹#›</a:t>
            </a:fld>
            <a:endParaRPr lang="en-US"/>
          </a:p>
        </p:txBody>
      </p:sp>
    </p:spTree>
    <p:extLst>
      <p:ext uri="{BB962C8B-B14F-4D97-AF65-F5344CB8AC3E}">
        <p14:creationId xmlns:p14="http://schemas.microsoft.com/office/powerpoint/2010/main" val="2819193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781227D-F606-413B-9E13-F2EE3910A03D}" type="datetimeFigureOut">
              <a:rPr lang="en-US" smtClean="0"/>
              <a:t>11/12/2024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283799-BE0F-49AB-BD84-6911F328B207}" type="slidenum">
              <a:rPr lang="en-US" smtClean="0"/>
              <a:t>‹#›</a:t>
            </a:fld>
            <a:endParaRPr lang="en-US"/>
          </a:p>
        </p:txBody>
      </p:sp>
    </p:spTree>
    <p:extLst>
      <p:ext uri="{BB962C8B-B14F-4D97-AF65-F5344CB8AC3E}">
        <p14:creationId xmlns:p14="http://schemas.microsoft.com/office/powerpoint/2010/main" val="28897230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781227D-F606-413B-9E13-F2EE3910A03D}" type="datetimeFigureOut">
              <a:rPr lang="en-US" smtClean="0"/>
              <a:t>11/12/2024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283799-BE0F-49AB-BD84-6911F328B207}" type="slidenum">
              <a:rPr lang="en-US" smtClean="0"/>
              <a:t>‹#›</a:t>
            </a:fld>
            <a:endParaRPr lang="en-US"/>
          </a:p>
        </p:txBody>
      </p:sp>
    </p:spTree>
    <p:extLst>
      <p:ext uri="{BB962C8B-B14F-4D97-AF65-F5344CB8AC3E}">
        <p14:creationId xmlns:p14="http://schemas.microsoft.com/office/powerpoint/2010/main" val="32936095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81227D-F606-413B-9E13-F2EE3910A03D}"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283799-BE0F-49AB-BD84-6911F328B207}" type="slidenum">
              <a:rPr lang="en-US" smtClean="0"/>
              <a:t>‹#›</a:t>
            </a:fld>
            <a:endParaRPr lang="en-US"/>
          </a:p>
        </p:txBody>
      </p:sp>
    </p:spTree>
    <p:extLst>
      <p:ext uri="{BB962C8B-B14F-4D97-AF65-F5344CB8AC3E}">
        <p14:creationId xmlns:p14="http://schemas.microsoft.com/office/powerpoint/2010/main" val="13961349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81227D-F606-413B-9E13-F2EE3910A03D}"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283799-BE0F-49AB-BD84-6911F328B207}" type="slidenum">
              <a:rPr lang="en-US" smtClean="0"/>
              <a:t>‹#›</a:t>
            </a:fld>
            <a:endParaRPr lang="en-US"/>
          </a:p>
        </p:txBody>
      </p:sp>
    </p:spTree>
    <p:extLst>
      <p:ext uri="{BB962C8B-B14F-4D97-AF65-F5344CB8AC3E}">
        <p14:creationId xmlns:p14="http://schemas.microsoft.com/office/powerpoint/2010/main" val="1065381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81227D-F606-413B-9E13-F2EE3910A03D}"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283799-BE0F-49AB-BD84-6911F328B207}" type="slidenum">
              <a:rPr lang="en-US" smtClean="0"/>
              <a:t>‹#›</a:t>
            </a:fld>
            <a:endParaRPr lang="en-US"/>
          </a:p>
        </p:txBody>
      </p:sp>
    </p:spTree>
    <p:extLst>
      <p:ext uri="{BB962C8B-B14F-4D97-AF65-F5344CB8AC3E}">
        <p14:creationId xmlns:p14="http://schemas.microsoft.com/office/powerpoint/2010/main" val="3789995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81227D-F606-413B-9E13-F2EE3910A03D}"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283799-BE0F-49AB-BD84-6911F328B207}" type="slidenum">
              <a:rPr lang="en-US" smtClean="0"/>
              <a:t>‹#›</a:t>
            </a:fld>
            <a:endParaRPr lang="en-US"/>
          </a:p>
        </p:txBody>
      </p:sp>
    </p:spTree>
    <p:extLst>
      <p:ext uri="{BB962C8B-B14F-4D97-AF65-F5344CB8AC3E}">
        <p14:creationId xmlns:p14="http://schemas.microsoft.com/office/powerpoint/2010/main" val="1223277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81227D-F606-413B-9E13-F2EE3910A03D}" type="datetimeFigureOut">
              <a:rPr lang="en-US" smtClean="0"/>
              <a:t>11/12/2024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283799-BE0F-49AB-BD84-6911F328B207}" type="slidenum">
              <a:rPr lang="en-US" smtClean="0"/>
              <a:t>‹#›</a:t>
            </a:fld>
            <a:endParaRPr lang="en-US"/>
          </a:p>
        </p:txBody>
      </p:sp>
    </p:spTree>
    <p:extLst>
      <p:ext uri="{BB962C8B-B14F-4D97-AF65-F5344CB8AC3E}">
        <p14:creationId xmlns:p14="http://schemas.microsoft.com/office/powerpoint/2010/main" val="3261445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81227D-F606-413B-9E13-F2EE3910A03D}" type="datetimeFigureOut">
              <a:rPr lang="en-US" smtClean="0"/>
              <a:t>11/12/2024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283799-BE0F-49AB-BD84-6911F328B207}" type="slidenum">
              <a:rPr lang="en-US" smtClean="0"/>
              <a:t>‹#›</a:t>
            </a:fld>
            <a:endParaRPr lang="en-US"/>
          </a:p>
        </p:txBody>
      </p:sp>
    </p:spTree>
    <p:extLst>
      <p:ext uri="{BB962C8B-B14F-4D97-AF65-F5344CB8AC3E}">
        <p14:creationId xmlns:p14="http://schemas.microsoft.com/office/powerpoint/2010/main" val="3958214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81227D-F606-413B-9E13-F2EE3910A03D}" type="datetimeFigureOut">
              <a:rPr lang="en-US" smtClean="0"/>
              <a:t>11/12/2024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283799-BE0F-49AB-BD84-6911F328B207}" type="slidenum">
              <a:rPr lang="en-US" smtClean="0"/>
              <a:t>‹#›</a:t>
            </a:fld>
            <a:endParaRPr lang="en-US"/>
          </a:p>
        </p:txBody>
      </p:sp>
    </p:spTree>
    <p:extLst>
      <p:ext uri="{BB962C8B-B14F-4D97-AF65-F5344CB8AC3E}">
        <p14:creationId xmlns:p14="http://schemas.microsoft.com/office/powerpoint/2010/main" val="3624373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81227D-F606-413B-9E13-F2EE3910A03D}" type="datetimeFigureOut">
              <a:rPr lang="en-US" smtClean="0"/>
              <a:t>11/12/2024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283799-BE0F-49AB-BD84-6911F328B207}" type="slidenum">
              <a:rPr lang="en-US" smtClean="0"/>
              <a:t>‹#›</a:t>
            </a:fld>
            <a:endParaRPr lang="en-US"/>
          </a:p>
        </p:txBody>
      </p:sp>
    </p:spTree>
    <p:extLst>
      <p:ext uri="{BB962C8B-B14F-4D97-AF65-F5344CB8AC3E}">
        <p14:creationId xmlns:p14="http://schemas.microsoft.com/office/powerpoint/2010/main" val="3307247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81227D-F606-413B-9E13-F2EE3910A03D}" type="datetimeFigureOut">
              <a:rPr lang="en-US" smtClean="0"/>
              <a:t>11/12/2024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283799-BE0F-49AB-BD84-6911F328B207}" type="slidenum">
              <a:rPr lang="en-US" smtClean="0"/>
              <a:t>‹#›</a:t>
            </a:fld>
            <a:endParaRPr lang="en-US"/>
          </a:p>
        </p:txBody>
      </p:sp>
    </p:spTree>
    <p:extLst>
      <p:ext uri="{BB962C8B-B14F-4D97-AF65-F5344CB8AC3E}">
        <p14:creationId xmlns:p14="http://schemas.microsoft.com/office/powerpoint/2010/main" val="3053652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81227D-F606-413B-9E13-F2EE3910A03D}" type="datetimeFigureOut">
              <a:rPr lang="en-US" smtClean="0"/>
              <a:t>11/12/2024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283799-BE0F-49AB-BD84-6911F328B207}" type="slidenum">
              <a:rPr lang="en-US" smtClean="0"/>
              <a:t>‹#›</a:t>
            </a:fld>
            <a:endParaRPr lang="en-US"/>
          </a:p>
        </p:txBody>
      </p:sp>
    </p:spTree>
    <p:extLst>
      <p:ext uri="{BB962C8B-B14F-4D97-AF65-F5344CB8AC3E}">
        <p14:creationId xmlns:p14="http://schemas.microsoft.com/office/powerpoint/2010/main" val="1647076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781227D-F606-413B-9E13-F2EE3910A03D}" type="datetimeFigureOut">
              <a:rPr lang="en-US" smtClean="0"/>
              <a:t>11/12/2024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D283799-BE0F-49AB-BD84-6911F328B207}" type="slidenum">
              <a:rPr lang="en-US" smtClean="0"/>
              <a:t>‹#›</a:t>
            </a:fld>
            <a:endParaRPr lang="en-US"/>
          </a:p>
        </p:txBody>
      </p:sp>
    </p:spTree>
    <p:extLst>
      <p:ext uri="{BB962C8B-B14F-4D97-AF65-F5344CB8AC3E}">
        <p14:creationId xmlns:p14="http://schemas.microsoft.com/office/powerpoint/2010/main" val="1627461166"/>
      </p:ext>
    </p:extLst>
  </p:cSld>
  <p:clrMap bg1="dk1" tx1="lt1" bg2="dk2" tx2="lt2" accent1="accent1" accent2="accent2" accent3="accent3" accent4="accent4" accent5="accent5" accent6="accent6" hlink="hlink" folHlink="folHlink"/>
  <p:sldLayoutIdLst>
    <p:sldLayoutId id="2147484242" r:id="rId1"/>
    <p:sldLayoutId id="2147484243" r:id="rId2"/>
    <p:sldLayoutId id="2147484244" r:id="rId3"/>
    <p:sldLayoutId id="2147484245" r:id="rId4"/>
    <p:sldLayoutId id="2147484246" r:id="rId5"/>
    <p:sldLayoutId id="2147484247" r:id="rId6"/>
    <p:sldLayoutId id="2147484248" r:id="rId7"/>
    <p:sldLayoutId id="2147484249" r:id="rId8"/>
    <p:sldLayoutId id="2147484250" r:id="rId9"/>
    <p:sldLayoutId id="2147484251" r:id="rId10"/>
    <p:sldLayoutId id="2147484252" r:id="rId11"/>
    <p:sldLayoutId id="2147484253" r:id="rId12"/>
    <p:sldLayoutId id="2147484254" r:id="rId13"/>
    <p:sldLayoutId id="2147484255" r:id="rId14"/>
    <p:sldLayoutId id="2147484256" r:id="rId15"/>
    <p:sldLayoutId id="2147484257" r:id="rId16"/>
    <p:sldLayoutId id="2147484258"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D526DFC-3632-21D0-E36E-EB1912628B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788" y="865238"/>
            <a:ext cx="11434915" cy="129785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8" name="Picture 17">
            <a:extLst>
              <a:ext uri="{FF2B5EF4-FFF2-40B4-BE49-F238E27FC236}">
                <a16:creationId xmlns:a16="http://schemas.microsoft.com/office/drawing/2014/main" id="{36ECDC20-0317-F290-6A0D-304210654E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788" y="2396205"/>
            <a:ext cx="11316927" cy="4341761"/>
          </a:xfrm>
          <a:prstGeom prst="rect">
            <a:avLst/>
          </a:prstGeom>
          <a:ln>
            <a:noFill/>
          </a:ln>
          <a:effectLst>
            <a:softEdge rad="112500"/>
          </a:effectLst>
        </p:spPr>
      </p:pic>
    </p:spTree>
    <p:extLst>
      <p:ext uri="{BB962C8B-B14F-4D97-AF65-F5344CB8AC3E}">
        <p14:creationId xmlns:p14="http://schemas.microsoft.com/office/powerpoint/2010/main" val="2052710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24F39-A0A1-42C3-2745-14BD384C5E10}"/>
              </a:ext>
            </a:extLst>
          </p:cNvPr>
          <p:cNvSpPr>
            <a:spLocks noGrp="1"/>
          </p:cNvSpPr>
          <p:nvPr>
            <p:ph type="title"/>
          </p:nvPr>
        </p:nvSpPr>
        <p:spPr>
          <a:xfrm>
            <a:off x="580103" y="176981"/>
            <a:ext cx="10926097" cy="845574"/>
          </a:xfrm>
        </p:spPr>
        <p:txBody>
          <a:bodyPr>
            <a:normAutofit/>
          </a:bodyPr>
          <a:lstStyle/>
          <a:p>
            <a:pPr algn="ctr"/>
            <a:r>
              <a:rPr lang="en-US" sz="3200" dirty="0">
                <a:latin typeface="Cambria" panose="02040503050406030204" pitchFamily="18" charset="0"/>
                <a:ea typeface="Cambria" panose="02040503050406030204" pitchFamily="18" charset="0"/>
              </a:rPr>
              <a:t>Production details </a:t>
            </a:r>
          </a:p>
        </p:txBody>
      </p:sp>
      <p:sp>
        <p:nvSpPr>
          <p:cNvPr id="8" name="Content Placeholder 7">
            <a:extLst>
              <a:ext uri="{FF2B5EF4-FFF2-40B4-BE49-F238E27FC236}">
                <a16:creationId xmlns:a16="http://schemas.microsoft.com/office/drawing/2014/main" id="{DDF515F7-31EB-EA80-CE1E-189808F3F7E6}"/>
              </a:ext>
            </a:extLst>
          </p:cNvPr>
          <p:cNvSpPr>
            <a:spLocks noGrp="1"/>
          </p:cNvSpPr>
          <p:nvPr>
            <p:ph idx="1"/>
          </p:nvPr>
        </p:nvSpPr>
        <p:spPr>
          <a:xfrm>
            <a:off x="1056640" y="1140542"/>
            <a:ext cx="10449560" cy="5319252"/>
          </a:xfrm>
        </p:spPr>
        <p:txBody>
          <a:bodyPr>
            <a:normAutofit/>
          </a:bodyPr>
          <a:lstStyle/>
          <a:p>
            <a:pPr>
              <a:lnSpc>
                <a:spcPct val="150000"/>
              </a:lnSpc>
              <a:buFont typeface="Wingdings" panose="05000000000000000000" pitchFamily="2" charset="2"/>
              <a:buChar char="Ø"/>
            </a:pPr>
            <a:r>
              <a:rPr lang="en-US" sz="1800" dirty="0">
                <a:latin typeface="Cambria" panose="02040503050406030204" pitchFamily="18" charset="0"/>
                <a:ea typeface="Cambria" panose="02040503050406030204" pitchFamily="18" charset="0"/>
              </a:rPr>
              <a:t> There are 4 types of Category</a:t>
            </a:r>
          </a:p>
          <a:p>
            <a:pPr lvl="1">
              <a:lnSpc>
                <a:spcPct val="150000"/>
              </a:lnSpc>
              <a:buFont typeface="Wingdings" panose="05000000000000000000" pitchFamily="2" charset="2"/>
              <a:buChar char="q"/>
            </a:pPr>
            <a:r>
              <a:rPr lang="en-US" sz="1400" dirty="0">
                <a:latin typeface="Cambria" panose="02040503050406030204" pitchFamily="18" charset="0"/>
                <a:ea typeface="Cambria" panose="02040503050406030204" pitchFamily="18" charset="0"/>
              </a:rPr>
              <a:t> Bikes	</a:t>
            </a:r>
          </a:p>
          <a:p>
            <a:pPr lvl="1">
              <a:lnSpc>
                <a:spcPct val="150000"/>
              </a:lnSpc>
              <a:buFont typeface="Wingdings" panose="05000000000000000000" pitchFamily="2" charset="2"/>
              <a:buChar char="q"/>
            </a:pPr>
            <a:r>
              <a:rPr lang="en-US" sz="1400" dirty="0">
                <a:latin typeface="Cambria" panose="02040503050406030204" pitchFamily="18" charset="0"/>
                <a:ea typeface="Cambria" panose="02040503050406030204" pitchFamily="18" charset="0"/>
              </a:rPr>
              <a:t>Accessories	</a:t>
            </a:r>
          </a:p>
          <a:p>
            <a:pPr lvl="1">
              <a:lnSpc>
                <a:spcPct val="150000"/>
              </a:lnSpc>
              <a:buFont typeface="Wingdings" panose="05000000000000000000" pitchFamily="2" charset="2"/>
              <a:buChar char="q"/>
            </a:pPr>
            <a:r>
              <a:rPr lang="en-US" sz="1400" dirty="0">
                <a:latin typeface="Cambria" panose="02040503050406030204" pitchFamily="18" charset="0"/>
                <a:ea typeface="Cambria" panose="02040503050406030204" pitchFamily="18" charset="0"/>
              </a:rPr>
              <a:t>Clothing</a:t>
            </a:r>
          </a:p>
          <a:p>
            <a:pPr lvl="1">
              <a:lnSpc>
                <a:spcPct val="150000"/>
              </a:lnSpc>
              <a:buFont typeface="Wingdings" panose="05000000000000000000" pitchFamily="2" charset="2"/>
              <a:buChar char="q"/>
            </a:pPr>
            <a:r>
              <a:rPr lang="en-US" sz="1400" dirty="0">
                <a:latin typeface="Cambria" panose="02040503050406030204" pitchFamily="18" charset="0"/>
                <a:ea typeface="Cambria" panose="02040503050406030204" pitchFamily="18" charset="0"/>
              </a:rPr>
              <a:t> Components</a:t>
            </a:r>
          </a:p>
          <a:p>
            <a:pPr>
              <a:lnSpc>
                <a:spcPct val="150000"/>
              </a:lnSpc>
              <a:buFont typeface="Wingdings" panose="05000000000000000000" pitchFamily="2" charset="2"/>
              <a:buChar char="Ø"/>
            </a:pPr>
            <a:r>
              <a:rPr lang="en-US" sz="1800" dirty="0">
                <a:latin typeface="Cambria" panose="02040503050406030204" pitchFamily="18" charset="0"/>
                <a:ea typeface="Cambria" panose="02040503050406030204" pitchFamily="18" charset="0"/>
              </a:rPr>
              <a:t> Bike Category generates more revenue and profit.</a:t>
            </a:r>
          </a:p>
          <a:p>
            <a:pPr>
              <a:lnSpc>
                <a:spcPct val="150000"/>
              </a:lnSpc>
              <a:buFont typeface="Wingdings" panose="05000000000000000000" pitchFamily="2" charset="2"/>
              <a:buChar char="Ø"/>
            </a:pPr>
            <a:r>
              <a:rPr lang="en-US" sz="1800" dirty="0">
                <a:latin typeface="Cambria" panose="02040503050406030204" pitchFamily="18" charset="0"/>
                <a:ea typeface="Cambria" panose="02040503050406030204" pitchFamily="18" charset="0"/>
              </a:rPr>
              <a:t> Total Bikes sold was 15,205 out of this United States has highest Sales qty of 4,907 </a:t>
            </a:r>
          </a:p>
          <a:p>
            <a:pPr>
              <a:lnSpc>
                <a:spcPct val="150000"/>
              </a:lnSpc>
              <a:buFont typeface="Wingdings" panose="05000000000000000000" pitchFamily="2" charset="2"/>
              <a:buChar char="Ø"/>
            </a:pPr>
            <a:r>
              <a:rPr lang="en-US" sz="1800" dirty="0">
                <a:latin typeface="Cambria" panose="02040503050406030204" pitchFamily="18" charset="0"/>
                <a:ea typeface="Cambria" panose="02040503050406030204" pitchFamily="18" charset="0"/>
              </a:rPr>
              <a:t> In Bikes Subcategory, highest sold bikes subcategory was Road bikes – 8,068</a:t>
            </a:r>
          </a:p>
          <a:p>
            <a:pPr>
              <a:lnSpc>
                <a:spcPct val="150000"/>
              </a:lnSpc>
              <a:buFont typeface="Wingdings" panose="05000000000000000000" pitchFamily="2" charset="2"/>
              <a:buChar char="Ø"/>
            </a:pPr>
            <a:r>
              <a:rPr lang="en-US" sz="1800" dirty="0">
                <a:effectLst/>
                <a:latin typeface="Cambria" panose="02040503050406030204" pitchFamily="18" charset="0"/>
                <a:ea typeface="Cambria" panose="02040503050406030204" pitchFamily="18" charset="0"/>
              </a:rPr>
              <a:t>The Mountain-200 Black, 46 was the top selling product.</a:t>
            </a:r>
          </a:p>
          <a:p>
            <a:pPr>
              <a:lnSpc>
                <a:spcPct val="150000"/>
              </a:lnSpc>
              <a:buFont typeface="Wingdings" panose="05000000000000000000" pitchFamily="2" charset="2"/>
              <a:buChar char="Ø"/>
            </a:pPr>
            <a:r>
              <a:rPr lang="en-US" sz="1800" dirty="0">
                <a:effectLst/>
                <a:latin typeface="Cambria" panose="02040503050406030204" pitchFamily="18" charset="0"/>
                <a:ea typeface="Cambria" panose="02040503050406030204" pitchFamily="18" charset="0"/>
              </a:rPr>
              <a:t>The profit share of the Top 5 products is 24.8% while other products had 75.2%.</a:t>
            </a:r>
          </a:p>
          <a:p>
            <a:pPr marL="0" indent="0">
              <a:lnSpc>
                <a:spcPct val="150000"/>
              </a:lnSpc>
              <a:buNone/>
            </a:pPr>
            <a:endParaRPr lang="en-US" sz="2000" dirty="0">
              <a:latin typeface="Cambria" panose="02040503050406030204" pitchFamily="18" charset="0"/>
              <a:ea typeface="Cambria" panose="02040503050406030204" pitchFamily="18" charset="0"/>
            </a:endParaRPr>
          </a:p>
          <a:p>
            <a:pPr>
              <a:buFont typeface="Wingdings" panose="05000000000000000000" pitchFamily="2" charset="2"/>
              <a:buChar char="Ø"/>
            </a:pPr>
            <a:endParaRPr lang="en-US" sz="1800" dirty="0">
              <a:latin typeface="Cambria" panose="02040503050406030204" pitchFamily="18" charset="0"/>
            </a:endParaRPr>
          </a:p>
          <a:p>
            <a:endParaRPr lang="en-US" dirty="0"/>
          </a:p>
        </p:txBody>
      </p:sp>
      <p:pic>
        <p:nvPicPr>
          <p:cNvPr id="4" name="Picture 3">
            <a:extLst>
              <a:ext uri="{FF2B5EF4-FFF2-40B4-BE49-F238E27FC236}">
                <a16:creationId xmlns:a16="http://schemas.microsoft.com/office/drawing/2014/main" id="{BB7DD150-2283-E06D-8548-4CE94702C2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9777" y="831440"/>
            <a:ext cx="3125583" cy="2904817"/>
          </a:xfrm>
          <a:prstGeom prst="rect">
            <a:avLst/>
          </a:prstGeom>
        </p:spPr>
      </p:pic>
    </p:spTree>
    <p:extLst>
      <p:ext uri="{BB962C8B-B14F-4D97-AF65-F5344CB8AC3E}">
        <p14:creationId xmlns:p14="http://schemas.microsoft.com/office/powerpoint/2010/main" val="2798218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13D81D-CC82-4EC0-C475-DD0185797EC0}"/>
              </a:ext>
            </a:extLst>
          </p:cNvPr>
          <p:cNvSpPr>
            <a:spLocks noGrp="1"/>
          </p:cNvSpPr>
          <p:nvPr>
            <p:ph type="title"/>
          </p:nvPr>
        </p:nvSpPr>
        <p:spPr>
          <a:xfrm>
            <a:off x="1141413" y="264160"/>
            <a:ext cx="9905998" cy="731520"/>
          </a:xfrm>
        </p:spPr>
        <p:txBody>
          <a:bodyPr>
            <a:normAutofit/>
          </a:bodyPr>
          <a:lstStyle/>
          <a:p>
            <a:pPr algn="ctr"/>
            <a:r>
              <a:rPr lang="en-IN" dirty="0">
                <a:latin typeface="Cambria" panose="02040503050406030204" pitchFamily="18" charset="0"/>
                <a:ea typeface="Cambria" panose="02040503050406030204" pitchFamily="18" charset="0"/>
              </a:rPr>
              <a:t>Sales Analysis</a:t>
            </a:r>
          </a:p>
        </p:txBody>
      </p:sp>
      <p:pic>
        <p:nvPicPr>
          <p:cNvPr id="3" name="Picture 2">
            <a:extLst>
              <a:ext uri="{FF2B5EF4-FFF2-40B4-BE49-F238E27FC236}">
                <a16:creationId xmlns:a16="http://schemas.microsoft.com/office/drawing/2014/main" id="{EBE0917C-0CD1-F219-7079-B854D607C16A}"/>
              </a:ext>
            </a:extLst>
          </p:cNvPr>
          <p:cNvPicPr>
            <a:picLocks noChangeAspect="1"/>
          </p:cNvPicPr>
          <p:nvPr/>
        </p:nvPicPr>
        <p:blipFill>
          <a:blip r:embed="rId2"/>
          <a:stretch>
            <a:fillRect/>
          </a:stretch>
        </p:blipFill>
        <p:spPr>
          <a:xfrm>
            <a:off x="865238" y="995680"/>
            <a:ext cx="10506591" cy="5700088"/>
          </a:xfrm>
          <a:prstGeom prst="rect">
            <a:avLst/>
          </a:prstGeom>
        </p:spPr>
      </p:pic>
    </p:spTree>
    <p:extLst>
      <p:ext uri="{BB962C8B-B14F-4D97-AF65-F5344CB8AC3E}">
        <p14:creationId xmlns:p14="http://schemas.microsoft.com/office/powerpoint/2010/main" val="1658719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85623-7A8E-711B-4065-2275AB7F86AC}"/>
              </a:ext>
            </a:extLst>
          </p:cNvPr>
          <p:cNvSpPr>
            <a:spLocks noGrp="1"/>
          </p:cNvSpPr>
          <p:nvPr>
            <p:ph type="title"/>
          </p:nvPr>
        </p:nvSpPr>
        <p:spPr>
          <a:xfrm>
            <a:off x="685800" y="491613"/>
            <a:ext cx="10820400" cy="816077"/>
          </a:xfrm>
        </p:spPr>
        <p:txBody>
          <a:bodyPr>
            <a:normAutofit/>
          </a:bodyPr>
          <a:lstStyle/>
          <a:p>
            <a:pPr algn="ctr"/>
            <a:r>
              <a:rPr lang="en-US" sz="3200" dirty="0">
                <a:latin typeface="Cambria" panose="02040503050406030204" pitchFamily="18" charset="0"/>
                <a:ea typeface="Cambria" panose="02040503050406030204" pitchFamily="18" charset="0"/>
              </a:rPr>
              <a:t>Sales details</a:t>
            </a:r>
          </a:p>
        </p:txBody>
      </p:sp>
      <p:sp>
        <p:nvSpPr>
          <p:cNvPr id="3" name="Content Placeholder 2">
            <a:extLst>
              <a:ext uri="{FF2B5EF4-FFF2-40B4-BE49-F238E27FC236}">
                <a16:creationId xmlns:a16="http://schemas.microsoft.com/office/drawing/2014/main" id="{66026FBC-B6BA-CE77-6A5C-E77AD2A58449}"/>
              </a:ext>
            </a:extLst>
          </p:cNvPr>
          <p:cNvSpPr>
            <a:spLocks noGrp="1"/>
          </p:cNvSpPr>
          <p:nvPr>
            <p:ph idx="1"/>
          </p:nvPr>
        </p:nvSpPr>
        <p:spPr>
          <a:xfrm>
            <a:off x="1081548" y="1474839"/>
            <a:ext cx="8062452" cy="5181600"/>
          </a:xfrm>
        </p:spPr>
        <p:txBody>
          <a:bodyPr>
            <a:normAutofit/>
          </a:bodyPr>
          <a:lstStyle/>
          <a:p>
            <a:pPr>
              <a:lnSpc>
                <a:spcPct val="150000"/>
              </a:lnSpc>
              <a:buFont typeface="Wingdings" panose="05000000000000000000" pitchFamily="2" charset="2"/>
              <a:buChar char="Ø"/>
            </a:pPr>
            <a:r>
              <a:rPr lang="en-US" sz="1700" dirty="0">
                <a:effectLst/>
                <a:latin typeface="Cambria" panose="02040503050406030204" pitchFamily="18" charset="0"/>
                <a:ea typeface="Cambria" panose="02040503050406030204" pitchFamily="18" charset="0"/>
              </a:rPr>
              <a:t>It serves as the hub for company-wide KPIs, encompassing Revenue, Total sold products along with detailed lists highlighting the top-selling color wise sales and the top 5 customers contributing the most to sales.</a:t>
            </a:r>
          </a:p>
          <a:p>
            <a:pPr>
              <a:lnSpc>
                <a:spcPct val="150000"/>
              </a:lnSpc>
              <a:buFont typeface="Wingdings" panose="05000000000000000000" pitchFamily="2" charset="2"/>
              <a:buChar char="Ø"/>
            </a:pPr>
            <a:r>
              <a:rPr lang="en-US" sz="1700" dirty="0">
                <a:effectLst/>
                <a:latin typeface="Cambria" panose="02040503050406030204" pitchFamily="18" charset="0"/>
                <a:ea typeface="Cambria" panose="02040503050406030204" pitchFamily="18" charset="0"/>
              </a:rPr>
              <a:t>The Bikes category generated the highest Revenue of 28.3 M.</a:t>
            </a:r>
          </a:p>
          <a:p>
            <a:pPr>
              <a:lnSpc>
                <a:spcPct val="150000"/>
              </a:lnSpc>
              <a:buFont typeface="Wingdings" panose="05000000000000000000" pitchFamily="2" charset="2"/>
              <a:buChar char="Ø"/>
            </a:pPr>
            <a:r>
              <a:rPr lang="en-US" sz="1700" dirty="0">
                <a:latin typeface="Cambria" panose="02040503050406030204" pitchFamily="18" charset="0"/>
                <a:ea typeface="Cambria" panose="02040503050406030204" pitchFamily="18" charset="0"/>
              </a:rPr>
              <a:t> 56% of total Revenue was generated in the year of 2013.</a:t>
            </a:r>
          </a:p>
          <a:p>
            <a:pPr>
              <a:lnSpc>
                <a:spcPct val="150000"/>
              </a:lnSpc>
              <a:buFont typeface="Wingdings" panose="05000000000000000000" pitchFamily="2" charset="2"/>
              <a:buChar char="Ø"/>
            </a:pPr>
            <a:r>
              <a:rPr lang="en-US" sz="1700" dirty="0">
                <a:latin typeface="Cambria" panose="02040503050406030204" pitchFamily="18" charset="0"/>
                <a:ea typeface="Cambria" panose="02040503050406030204" pitchFamily="18" charset="0"/>
              </a:rPr>
              <a:t> Out of 6 countries, 63% of revenue was generated from United States &amp; Australia.</a:t>
            </a:r>
          </a:p>
          <a:p>
            <a:pPr>
              <a:lnSpc>
                <a:spcPct val="150000"/>
              </a:lnSpc>
              <a:buFont typeface="Wingdings" panose="05000000000000000000" pitchFamily="2" charset="2"/>
              <a:buChar char="Ø"/>
            </a:pPr>
            <a:r>
              <a:rPr lang="en-US" sz="1700" dirty="0">
                <a:latin typeface="Cambria" panose="02040503050406030204" pitchFamily="18" charset="0"/>
                <a:ea typeface="Cambria" panose="02040503050406030204" pitchFamily="18" charset="0"/>
              </a:rPr>
              <a:t> Most people prefer to purchase black bikes next to black , red color is most sold bikes.</a:t>
            </a:r>
          </a:p>
          <a:p>
            <a:pPr>
              <a:lnSpc>
                <a:spcPct val="150000"/>
              </a:lnSpc>
              <a:buFont typeface="Wingdings" panose="05000000000000000000" pitchFamily="2" charset="2"/>
              <a:buChar char="Ø"/>
            </a:pPr>
            <a:r>
              <a:rPr lang="en-US" sz="1700" dirty="0">
                <a:latin typeface="Cambria" panose="02040503050406030204" pitchFamily="18" charset="0"/>
                <a:ea typeface="Cambria" panose="02040503050406030204" pitchFamily="18" charset="0"/>
              </a:rPr>
              <a:t> Jordan Tuner was highest purchased customer, total purchase amount 16 K. He purchased from France and United States.</a:t>
            </a:r>
          </a:p>
          <a:p>
            <a:pPr>
              <a:lnSpc>
                <a:spcPct val="150000"/>
              </a:lnSpc>
              <a:buFont typeface="Wingdings" panose="05000000000000000000" pitchFamily="2" charset="2"/>
              <a:buChar char="Ø"/>
            </a:pPr>
            <a:r>
              <a:rPr lang="en-US" sz="1700" dirty="0">
                <a:latin typeface="Cambria" panose="02040503050406030204" pitchFamily="18" charset="0"/>
                <a:ea typeface="Cambria" panose="02040503050406030204" pitchFamily="18" charset="0"/>
              </a:rPr>
              <a:t> The top 5 customers shows the purchase worth of 69.35K.</a:t>
            </a:r>
          </a:p>
          <a:p>
            <a:pPr>
              <a:lnSpc>
                <a:spcPct val="150000"/>
              </a:lnSpc>
              <a:buFont typeface="Wingdings" panose="05000000000000000000" pitchFamily="2" charset="2"/>
              <a:buChar char="Ø"/>
            </a:pPr>
            <a:endParaRPr lang="en-US" sz="1700" dirty="0">
              <a:latin typeface="Cambria" panose="02040503050406030204" pitchFamily="18" charset="0"/>
              <a:ea typeface="Cambria" panose="02040503050406030204" pitchFamily="18" charset="0"/>
            </a:endParaRPr>
          </a:p>
          <a:p>
            <a:pPr marL="0" indent="0">
              <a:buNone/>
            </a:pPr>
            <a:endParaRPr lang="en-US" sz="2400" dirty="0">
              <a:latin typeface="Cambria" panose="02040503050406030204" pitchFamily="18" charset="0"/>
              <a:ea typeface="Cambria" panose="02040503050406030204" pitchFamily="18" charset="0"/>
            </a:endParaRPr>
          </a:p>
          <a:p>
            <a:pPr>
              <a:buFont typeface="Wingdings" panose="05000000000000000000" pitchFamily="2" charset="2"/>
              <a:buChar char="Ø"/>
            </a:pPr>
            <a:endParaRPr lang="en-US" sz="2400" dirty="0">
              <a:latin typeface="Cambria" panose="02040503050406030204" pitchFamily="18" charset="0"/>
              <a:ea typeface="Cambria" panose="02040503050406030204" pitchFamily="18" charset="0"/>
            </a:endParaRPr>
          </a:p>
          <a:p>
            <a:pPr>
              <a:buFont typeface="Wingdings" panose="05000000000000000000" pitchFamily="2" charset="2"/>
              <a:buChar char="Ø"/>
            </a:pPr>
            <a:endParaRPr lang="en-US" sz="2400" dirty="0">
              <a:effectLst/>
              <a:latin typeface="Cambria" panose="02040503050406030204" pitchFamily="18" charset="0"/>
              <a:ea typeface="Cambria" panose="02040503050406030204" pitchFamily="18" charset="0"/>
            </a:endParaRPr>
          </a:p>
          <a:p>
            <a:endParaRPr lang="en-US" dirty="0"/>
          </a:p>
        </p:txBody>
      </p:sp>
      <p:pic>
        <p:nvPicPr>
          <p:cNvPr id="7" name="Picture 6">
            <a:extLst>
              <a:ext uri="{FF2B5EF4-FFF2-40B4-BE49-F238E27FC236}">
                <a16:creationId xmlns:a16="http://schemas.microsoft.com/office/drawing/2014/main" id="{EA3B5920-F244-03EE-744E-A93A277207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6648" y="4822832"/>
            <a:ext cx="2555464" cy="1686124"/>
          </a:xfrm>
          <a:prstGeom prst="rect">
            <a:avLst/>
          </a:prstGeom>
        </p:spPr>
      </p:pic>
      <p:pic>
        <p:nvPicPr>
          <p:cNvPr id="11" name="Picture 10">
            <a:extLst>
              <a:ext uri="{FF2B5EF4-FFF2-40B4-BE49-F238E27FC236}">
                <a16:creationId xmlns:a16="http://schemas.microsoft.com/office/drawing/2014/main" id="{051D6CA9-D427-8F1B-5732-AAA509FFAB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0" y="2244322"/>
            <a:ext cx="2578510" cy="2578510"/>
          </a:xfrm>
          <a:prstGeom prst="rect">
            <a:avLst/>
          </a:prstGeom>
          <a:ln>
            <a:noFill/>
          </a:ln>
          <a:effectLst>
            <a:softEdge rad="112500"/>
          </a:effectLst>
        </p:spPr>
      </p:pic>
    </p:spTree>
    <p:extLst>
      <p:ext uri="{BB962C8B-B14F-4D97-AF65-F5344CB8AC3E}">
        <p14:creationId xmlns:p14="http://schemas.microsoft.com/office/powerpoint/2010/main" val="492121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276535-44A7-4031-AA85-8F3EF823DE62}"/>
              </a:ext>
            </a:extLst>
          </p:cNvPr>
          <p:cNvSpPr>
            <a:spLocks noGrp="1"/>
          </p:cNvSpPr>
          <p:nvPr>
            <p:ph type="title"/>
          </p:nvPr>
        </p:nvSpPr>
        <p:spPr>
          <a:xfrm>
            <a:off x="1141413" y="304800"/>
            <a:ext cx="9905998" cy="782320"/>
          </a:xfrm>
        </p:spPr>
        <p:txBody>
          <a:bodyPr>
            <a:normAutofit/>
          </a:bodyPr>
          <a:lstStyle/>
          <a:p>
            <a:pPr algn="ctr"/>
            <a:r>
              <a:rPr lang="en-IN" dirty="0">
                <a:latin typeface="Cambria" panose="02040503050406030204" pitchFamily="18" charset="0"/>
                <a:ea typeface="Cambria" panose="02040503050406030204" pitchFamily="18" charset="0"/>
              </a:rPr>
              <a:t>Profit Analysis</a:t>
            </a:r>
          </a:p>
        </p:txBody>
      </p:sp>
      <p:pic>
        <p:nvPicPr>
          <p:cNvPr id="3" name="Picture 2">
            <a:extLst>
              <a:ext uri="{FF2B5EF4-FFF2-40B4-BE49-F238E27FC236}">
                <a16:creationId xmlns:a16="http://schemas.microsoft.com/office/drawing/2014/main" id="{0CDF93DB-7D27-686A-BE6A-9C77F1C42FE9}"/>
              </a:ext>
            </a:extLst>
          </p:cNvPr>
          <p:cNvPicPr>
            <a:picLocks noChangeAspect="1"/>
          </p:cNvPicPr>
          <p:nvPr/>
        </p:nvPicPr>
        <p:blipFill>
          <a:blip r:embed="rId2"/>
          <a:stretch>
            <a:fillRect/>
          </a:stretch>
        </p:blipFill>
        <p:spPr>
          <a:xfrm>
            <a:off x="698090" y="1087120"/>
            <a:ext cx="11002297" cy="5579151"/>
          </a:xfrm>
          <a:prstGeom prst="rect">
            <a:avLst/>
          </a:prstGeom>
        </p:spPr>
      </p:pic>
    </p:spTree>
    <p:extLst>
      <p:ext uri="{BB962C8B-B14F-4D97-AF65-F5344CB8AC3E}">
        <p14:creationId xmlns:p14="http://schemas.microsoft.com/office/powerpoint/2010/main" val="3600069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42FFA-0EEB-A4AC-2B8C-0DB9BD1D0AAC}"/>
              </a:ext>
            </a:extLst>
          </p:cNvPr>
          <p:cNvSpPr>
            <a:spLocks noGrp="1"/>
          </p:cNvSpPr>
          <p:nvPr>
            <p:ph type="title"/>
          </p:nvPr>
        </p:nvSpPr>
        <p:spPr>
          <a:xfrm>
            <a:off x="685800" y="363794"/>
            <a:ext cx="10820400" cy="737419"/>
          </a:xfrm>
        </p:spPr>
        <p:txBody>
          <a:bodyPr>
            <a:normAutofit/>
          </a:bodyPr>
          <a:lstStyle/>
          <a:p>
            <a:pPr algn="ctr"/>
            <a:r>
              <a:rPr lang="en-US" sz="3200" dirty="0">
                <a:latin typeface="Cambria" panose="02040503050406030204" pitchFamily="18" charset="0"/>
                <a:ea typeface="Cambria" panose="02040503050406030204" pitchFamily="18" charset="0"/>
              </a:rPr>
              <a:t>Profit details</a:t>
            </a:r>
          </a:p>
        </p:txBody>
      </p:sp>
      <p:sp>
        <p:nvSpPr>
          <p:cNvPr id="3" name="Content Placeholder 2">
            <a:extLst>
              <a:ext uri="{FF2B5EF4-FFF2-40B4-BE49-F238E27FC236}">
                <a16:creationId xmlns:a16="http://schemas.microsoft.com/office/drawing/2014/main" id="{A077C1D3-A5A6-C614-B09F-58A7F196F972}"/>
              </a:ext>
            </a:extLst>
          </p:cNvPr>
          <p:cNvSpPr>
            <a:spLocks noGrp="1"/>
          </p:cNvSpPr>
          <p:nvPr>
            <p:ph idx="1"/>
          </p:nvPr>
        </p:nvSpPr>
        <p:spPr>
          <a:xfrm>
            <a:off x="845574" y="1416937"/>
            <a:ext cx="10500851" cy="5077269"/>
          </a:xfrm>
        </p:spPr>
        <p:txBody>
          <a:bodyPr>
            <a:normAutofit/>
          </a:bodyPr>
          <a:lstStyle/>
          <a:p>
            <a:pPr>
              <a:lnSpc>
                <a:spcPct val="150000"/>
              </a:lnSpc>
              <a:buFont typeface="Wingdings" panose="05000000000000000000" pitchFamily="2" charset="2"/>
              <a:buChar char="Ø"/>
            </a:pPr>
            <a:r>
              <a:rPr lang="en-US" sz="1600" dirty="0">
                <a:latin typeface="Cambria" panose="02040503050406030204" pitchFamily="18" charset="0"/>
                <a:ea typeface="Cambria" panose="02040503050406030204" pitchFamily="18" charset="0"/>
              </a:rPr>
              <a:t>The nation United States, United Kingdom, Germany, France, Australia, and Canada share 31.29%, 30.51%, 11.51%, 9.83%, 8.99%, and 6.87% of the profit.</a:t>
            </a:r>
          </a:p>
          <a:p>
            <a:pPr>
              <a:lnSpc>
                <a:spcPct val="150000"/>
              </a:lnSpc>
              <a:buFont typeface="Wingdings" panose="05000000000000000000" pitchFamily="2" charset="2"/>
              <a:buChar char="Ø"/>
            </a:pPr>
            <a:r>
              <a:rPr lang="en-US" sz="1600" dirty="0">
                <a:latin typeface="Cambria" panose="02040503050406030204" pitchFamily="18" charset="0"/>
                <a:ea typeface="Cambria" panose="02040503050406030204" pitchFamily="18" charset="0"/>
              </a:rPr>
              <a:t>Road Bikes Category generate highest Profit of 5.54 M, next to that Mountain Bikes category has Profit of 4.51 M.</a:t>
            </a:r>
          </a:p>
          <a:p>
            <a:pPr>
              <a:lnSpc>
                <a:spcPct val="150000"/>
              </a:lnSpc>
              <a:buFont typeface="Wingdings" panose="05000000000000000000" pitchFamily="2" charset="2"/>
              <a:buChar char="Ø"/>
            </a:pPr>
            <a:r>
              <a:rPr lang="en-US" sz="1600" dirty="0">
                <a:latin typeface="Cambria" panose="02040503050406030204" pitchFamily="18" charset="0"/>
                <a:ea typeface="Cambria" panose="02040503050406030204" pitchFamily="18" charset="0"/>
              </a:rPr>
              <a:t>The highest profit of amount 6.76 M was recorded in the year of 2013.</a:t>
            </a:r>
          </a:p>
          <a:p>
            <a:pPr>
              <a:lnSpc>
                <a:spcPct val="150000"/>
              </a:lnSpc>
              <a:buFont typeface="Wingdings" panose="05000000000000000000" pitchFamily="2" charset="2"/>
              <a:buChar char="Ø"/>
            </a:pPr>
            <a:r>
              <a:rPr lang="en-US" sz="1600" dirty="0">
                <a:latin typeface="Cambria" panose="02040503050406030204" pitchFamily="18" charset="0"/>
                <a:ea typeface="Cambria" panose="02040503050406030204" pitchFamily="18" charset="0"/>
              </a:rPr>
              <a:t> In day wise profit, Tuesday has highest profit of 14.73 M.</a:t>
            </a:r>
          </a:p>
          <a:p>
            <a:pPr>
              <a:lnSpc>
                <a:spcPct val="150000"/>
              </a:lnSpc>
              <a:buFont typeface="Wingdings" panose="05000000000000000000" pitchFamily="2" charset="2"/>
              <a:buChar char="Ø"/>
            </a:pPr>
            <a:r>
              <a:rPr lang="en-US" sz="1600" dirty="0">
                <a:latin typeface="Cambria" panose="02040503050406030204" pitchFamily="18" charset="0"/>
                <a:ea typeface="Cambria" panose="02040503050406030204" pitchFamily="18" charset="0"/>
              </a:rPr>
              <a:t> Highest Profit was recorded in Australia, United States having the total Profit of  7.58 M.</a:t>
            </a:r>
          </a:p>
          <a:p>
            <a:pPr>
              <a:lnSpc>
                <a:spcPct val="150000"/>
              </a:lnSpc>
              <a:buFont typeface="Wingdings" panose="05000000000000000000" pitchFamily="2" charset="2"/>
              <a:buChar char="Ø"/>
            </a:pPr>
            <a:r>
              <a:rPr lang="en-US" sz="1600" dirty="0">
                <a:latin typeface="Cambria" panose="02040503050406030204" pitchFamily="18" charset="0"/>
                <a:ea typeface="Cambria" panose="02040503050406030204" pitchFamily="18" charset="0"/>
              </a:rPr>
              <a:t> Above 50% Profit was in the year 2013.</a:t>
            </a:r>
          </a:p>
          <a:p>
            <a:pPr>
              <a:lnSpc>
                <a:spcPct val="150000"/>
              </a:lnSpc>
              <a:buFont typeface="Wingdings" panose="05000000000000000000" pitchFamily="2" charset="2"/>
              <a:buChar char="Ø"/>
            </a:pPr>
            <a:r>
              <a:rPr lang="en-US" sz="1600" dirty="0">
                <a:latin typeface="Cambria" panose="02040503050406030204" pitchFamily="18" charset="0"/>
                <a:ea typeface="Cambria" panose="02040503050406030204" pitchFamily="18" charset="0"/>
              </a:rPr>
              <a:t> Weekend records 39% of total profit.</a:t>
            </a:r>
          </a:p>
          <a:p>
            <a:endParaRPr lang="en-US" dirty="0"/>
          </a:p>
        </p:txBody>
      </p:sp>
      <p:pic>
        <p:nvPicPr>
          <p:cNvPr id="5" name="Picture 4">
            <a:extLst>
              <a:ext uri="{FF2B5EF4-FFF2-40B4-BE49-F238E27FC236}">
                <a16:creationId xmlns:a16="http://schemas.microsoft.com/office/drawing/2014/main" id="{66059DD8-E2F5-7CFE-1FB1-CB6135C0F3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4299" y="3865444"/>
            <a:ext cx="4011871" cy="3151238"/>
          </a:xfrm>
          <a:prstGeom prst="rect">
            <a:avLst/>
          </a:prstGeom>
        </p:spPr>
      </p:pic>
    </p:spTree>
    <p:extLst>
      <p:ext uri="{BB962C8B-B14F-4D97-AF65-F5344CB8AC3E}">
        <p14:creationId xmlns:p14="http://schemas.microsoft.com/office/powerpoint/2010/main" val="3402084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A9F22-3B10-0390-7B23-3B66E135605A}"/>
              </a:ext>
            </a:extLst>
          </p:cNvPr>
          <p:cNvSpPr>
            <a:spLocks noGrp="1"/>
          </p:cNvSpPr>
          <p:nvPr>
            <p:ph type="title"/>
          </p:nvPr>
        </p:nvSpPr>
        <p:spPr>
          <a:xfrm>
            <a:off x="1141413" y="284480"/>
            <a:ext cx="9905998" cy="1280160"/>
          </a:xfrm>
        </p:spPr>
        <p:txBody>
          <a:bodyPr/>
          <a:lstStyle/>
          <a:p>
            <a:pPr algn="ctr"/>
            <a:r>
              <a:rPr lang="en-IN" dirty="0">
                <a:latin typeface="Cambria" panose="02040503050406030204" pitchFamily="18" charset="0"/>
                <a:ea typeface="Cambria" panose="02040503050406030204" pitchFamily="18" charset="0"/>
              </a:rPr>
              <a:t>Recommendation</a:t>
            </a:r>
          </a:p>
        </p:txBody>
      </p:sp>
      <p:sp>
        <p:nvSpPr>
          <p:cNvPr id="3" name="Content Placeholder 2">
            <a:extLst>
              <a:ext uri="{FF2B5EF4-FFF2-40B4-BE49-F238E27FC236}">
                <a16:creationId xmlns:a16="http://schemas.microsoft.com/office/drawing/2014/main" id="{7949E743-47C5-322B-6302-83ADDE3115BB}"/>
              </a:ext>
            </a:extLst>
          </p:cNvPr>
          <p:cNvSpPr>
            <a:spLocks noGrp="1"/>
          </p:cNvSpPr>
          <p:nvPr>
            <p:ph idx="1"/>
          </p:nvPr>
        </p:nvSpPr>
        <p:spPr>
          <a:xfrm>
            <a:off x="863600" y="1564640"/>
            <a:ext cx="10474960" cy="4795520"/>
          </a:xfrm>
        </p:spPr>
        <p:txBody>
          <a:bodyPr>
            <a:normAutofit/>
          </a:bodyPr>
          <a:lstStyle/>
          <a:p>
            <a:pPr marL="0" indent="0">
              <a:buNone/>
            </a:pPr>
            <a:r>
              <a:rPr lang="en-US" sz="1800" dirty="0">
                <a:latin typeface="Cambria" panose="02040503050406030204" pitchFamily="18" charset="0"/>
                <a:ea typeface="Cambria" panose="02040503050406030204" pitchFamily="18" charset="0"/>
              </a:rPr>
              <a:t>Based on our comprehensive analysis and insights, here are the future recommendation aimed at enhancing the success of Adventure Work Store:</a:t>
            </a:r>
          </a:p>
          <a:p>
            <a:pPr>
              <a:buFont typeface="Wingdings" panose="05000000000000000000" pitchFamily="2" charset="2"/>
              <a:buChar char="ü"/>
            </a:pPr>
            <a:r>
              <a:rPr lang="en-US" sz="1600" dirty="0">
                <a:latin typeface="Cambria" panose="02040503050406030204" pitchFamily="18" charset="0"/>
                <a:ea typeface="Cambria" panose="02040503050406030204" pitchFamily="18" charset="0"/>
              </a:rPr>
              <a:t>To increase their market share in every nation, they can sell accessories and clothing on an E-commerce website, making their products always available to consumers.</a:t>
            </a:r>
          </a:p>
          <a:p>
            <a:pPr>
              <a:buFont typeface="Wingdings" panose="05000000000000000000" pitchFamily="2" charset="2"/>
              <a:buChar char="ü"/>
            </a:pPr>
            <a:r>
              <a:rPr lang="en-US" sz="1600" dirty="0">
                <a:latin typeface="Cambria" panose="02040503050406030204" pitchFamily="18" charset="0"/>
                <a:ea typeface="Cambria" panose="02040503050406030204" pitchFamily="18" charset="0"/>
              </a:rPr>
              <a:t>Finding suppliers who offer the best quality of materials at the lowest wholesale price, a long-term contract with them can help to reduce production costs.</a:t>
            </a:r>
          </a:p>
          <a:p>
            <a:pPr>
              <a:buFont typeface="Wingdings" panose="05000000000000000000" pitchFamily="2" charset="2"/>
              <a:buChar char="ü"/>
            </a:pPr>
            <a:r>
              <a:rPr lang="en-US" sz="1600" dirty="0">
                <a:latin typeface="Cambria" panose="02040503050406030204" pitchFamily="18" charset="0"/>
                <a:ea typeface="Cambria" panose="02040503050406030204" pitchFamily="18" charset="0"/>
              </a:rPr>
              <a:t>With 448 out of 606 products unsold, there is a significant portion of inventory that is not moving. It may be beneficial to analyze which products are not selling and consider discontinuing them, reducing prices, or implementing marketing strategies to boost sales.</a:t>
            </a:r>
          </a:p>
          <a:p>
            <a:pPr>
              <a:buFont typeface="Wingdings" panose="05000000000000000000" pitchFamily="2" charset="2"/>
              <a:buChar char="ü"/>
            </a:pPr>
            <a:r>
              <a:rPr lang="en-US" sz="1600" dirty="0">
                <a:latin typeface="Cambria" panose="02040503050406030204" pitchFamily="18" charset="0"/>
                <a:ea typeface="Cambria" panose="02040503050406030204" pitchFamily="18" charset="0"/>
              </a:rPr>
              <a:t>The profit margin of 41.1% is relatively high, indicating good profitability. However, strategies could be implemented to further optimize costs or increase sales, thus boosting overall profits.</a:t>
            </a:r>
          </a:p>
          <a:p>
            <a:pPr>
              <a:buFont typeface="Wingdings" panose="05000000000000000000" pitchFamily="2" charset="2"/>
              <a:buChar char="ü"/>
            </a:pPr>
            <a:r>
              <a:rPr lang="en-US" sz="1600" dirty="0">
                <a:latin typeface="Cambria" panose="02040503050406030204" pitchFamily="18" charset="0"/>
                <a:ea typeface="Cambria" panose="02040503050406030204" pitchFamily="18" charset="0"/>
              </a:rPr>
              <a:t>With strong performance in Australia and the U.S., focusing on Europe, Africa and Asia will help the company explore new opportunities.</a:t>
            </a:r>
            <a:endParaRPr lang="en-IN" sz="1600" dirty="0">
              <a:latin typeface="Cambria" panose="02040503050406030204" pitchFamily="18" charset="0"/>
              <a:ea typeface="Cambria" panose="02040503050406030204" pitchFamily="18" charset="0"/>
            </a:endParaRPr>
          </a:p>
        </p:txBody>
      </p:sp>
      <p:pic>
        <p:nvPicPr>
          <p:cNvPr id="7" name="Picture 6">
            <a:extLst>
              <a:ext uri="{FF2B5EF4-FFF2-40B4-BE49-F238E27FC236}">
                <a16:creationId xmlns:a16="http://schemas.microsoft.com/office/drawing/2014/main" id="{45D8D6D3-C7D4-B88C-E782-A33ED4B8BD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8897" y="208659"/>
            <a:ext cx="2024574" cy="1355981"/>
          </a:xfrm>
          <a:prstGeom prst="rect">
            <a:avLst/>
          </a:prstGeom>
          <a:ln>
            <a:noFill/>
          </a:ln>
          <a:effectLst>
            <a:softEdge rad="112500"/>
          </a:effectLst>
        </p:spPr>
      </p:pic>
    </p:spTree>
    <p:extLst>
      <p:ext uri="{BB962C8B-B14F-4D97-AF65-F5344CB8AC3E}">
        <p14:creationId xmlns:p14="http://schemas.microsoft.com/office/powerpoint/2010/main" val="248365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2E4F9-7AF0-3E65-1FF6-D754DA4DCA39}"/>
              </a:ext>
            </a:extLst>
          </p:cNvPr>
          <p:cNvSpPr>
            <a:spLocks noGrp="1"/>
          </p:cNvSpPr>
          <p:nvPr>
            <p:ph type="title"/>
          </p:nvPr>
        </p:nvSpPr>
        <p:spPr>
          <a:xfrm>
            <a:off x="1141413" y="363795"/>
            <a:ext cx="9905998" cy="934064"/>
          </a:xfrm>
        </p:spPr>
        <p:txBody>
          <a:bodyPr/>
          <a:lstStyle/>
          <a:p>
            <a:pPr algn="ctr"/>
            <a:r>
              <a:rPr lang="en-IN" dirty="0">
                <a:latin typeface="Cambria" panose="02040503050406030204" pitchFamily="18" charset="0"/>
                <a:ea typeface="Cambria" panose="02040503050406030204" pitchFamily="18" charset="0"/>
              </a:rPr>
              <a:t>Conclusion</a:t>
            </a:r>
          </a:p>
        </p:txBody>
      </p:sp>
      <p:sp>
        <p:nvSpPr>
          <p:cNvPr id="3" name="Content Placeholder 2">
            <a:extLst>
              <a:ext uri="{FF2B5EF4-FFF2-40B4-BE49-F238E27FC236}">
                <a16:creationId xmlns:a16="http://schemas.microsoft.com/office/drawing/2014/main" id="{7DE856E9-047E-ECFE-9734-15A1EA60F5AE}"/>
              </a:ext>
            </a:extLst>
          </p:cNvPr>
          <p:cNvSpPr>
            <a:spLocks noGrp="1"/>
          </p:cNvSpPr>
          <p:nvPr>
            <p:ph idx="1"/>
          </p:nvPr>
        </p:nvSpPr>
        <p:spPr>
          <a:xfrm>
            <a:off x="1141413" y="1140541"/>
            <a:ext cx="10519645" cy="5604387"/>
          </a:xfrm>
        </p:spPr>
        <p:txBody>
          <a:bodyPr>
            <a:normAutofit/>
          </a:bodyPr>
          <a:lstStyle/>
          <a:p>
            <a:pPr marL="0" indent="0">
              <a:buNone/>
            </a:pPr>
            <a:r>
              <a:rPr lang="en-US" sz="1600" dirty="0">
                <a:latin typeface="Cambria" panose="02040503050406030204" pitchFamily="18" charset="0"/>
                <a:ea typeface="Cambria" panose="02040503050406030204" pitchFamily="18" charset="0"/>
              </a:rPr>
              <a:t>Adventure Works Cycles has a strong foothold in the market, with notable success in the United States and Australia. By expanding its product offerings and leveraging e-commerce, the company has opportunities for growth in both new and existing markets</a:t>
            </a:r>
            <a:r>
              <a:rPr lang="en-US" sz="1600" b="1" dirty="0">
                <a:latin typeface="Cambria" panose="02040503050406030204" pitchFamily="18" charset="0"/>
                <a:ea typeface="Cambria" panose="02040503050406030204" pitchFamily="18" charset="0"/>
              </a:rPr>
              <a:t>.</a:t>
            </a:r>
          </a:p>
          <a:p>
            <a:pPr lvl="1">
              <a:buFont typeface="Wingdings" panose="05000000000000000000" pitchFamily="2" charset="2"/>
              <a:buChar char="Ø"/>
            </a:pPr>
            <a:r>
              <a:rPr lang="en-US" sz="1500" b="1" dirty="0">
                <a:latin typeface="Cambria" panose="02040503050406030204" pitchFamily="18" charset="0"/>
                <a:ea typeface="Cambria" panose="02040503050406030204" pitchFamily="18" charset="0"/>
              </a:rPr>
              <a:t>Product Performance: </a:t>
            </a:r>
            <a:r>
              <a:rPr lang="en-US" sz="1300" dirty="0">
                <a:latin typeface="Cambria" panose="02040503050406030204" pitchFamily="18" charset="0"/>
                <a:ea typeface="Cambria" panose="02040503050406030204" pitchFamily="18" charset="0"/>
              </a:rPr>
              <a:t>The Bikes category is the top performer, generating the highest revenue and profit margins for Adventure Works Cycles.</a:t>
            </a:r>
          </a:p>
          <a:p>
            <a:pPr lvl="1">
              <a:buFont typeface="Wingdings" panose="05000000000000000000" pitchFamily="2" charset="2"/>
              <a:buChar char="Ø"/>
            </a:pPr>
            <a:r>
              <a:rPr lang="en-US" sz="1500" b="1" dirty="0">
                <a:latin typeface="Cambria" panose="02040503050406030204" pitchFamily="18" charset="0"/>
                <a:ea typeface="Cambria" panose="02040503050406030204" pitchFamily="18" charset="0"/>
              </a:rPr>
              <a:t>Geographic Insights</a:t>
            </a:r>
            <a:r>
              <a:rPr lang="en-US" sz="1700" dirty="0">
                <a:latin typeface="Cambria" panose="02040503050406030204" pitchFamily="18" charset="0"/>
                <a:ea typeface="Cambria" panose="02040503050406030204" pitchFamily="18" charset="0"/>
              </a:rPr>
              <a:t>: </a:t>
            </a:r>
            <a:r>
              <a:rPr lang="en-US" sz="1300" dirty="0">
                <a:latin typeface="Cambria" panose="02040503050406030204" pitchFamily="18" charset="0"/>
                <a:ea typeface="Cambria" panose="02040503050406030204" pitchFamily="18" charset="0"/>
              </a:rPr>
              <a:t>The United States and Australia are the most profitable markets, with these regions contributing significantly to both sales and profit.</a:t>
            </a:r>
          </a:p>
          <a:p>
            <a:pPr lvl="1">
              <a:buFont typeface="Wingdings" panose="05000000000000000000" pitchFamily="2" charset="2"/>
              <a:buChar char="Ø"/>
            </a:pPr>
            <a:r>
              <a:rPr lang="en-US" sz="1500" b="1" dirty="0">
                <a:latin typeface="Cambria" panose="02040503050406030204" pitchFamily="18" charset="0"/>
                <a:ea typeface="Cambria" panose="02040503050406030204" pitchFamily="18" charset="0"/>
              </a:rPr>
              <a:t>Profitability: </a:t>
            </a:r>
            <a:r>
              <a:rPr lang="en-US" sz="1300" dirty="0">
                <a:latin typeface="Cambria" panose="02040503050406030204" pitchFamily="18" charset="0"/>
                <a:ea typeface="Cambria" panose="02040503050406030204" pitchFamily="18" charset="0"/>
              </a:rPr>
              <a:t>The company maintains a strong 41.1% profit margin, though further cost optimization and sales growth strategies could enhance profitability.</a:t>
            </a:r>
          </a:p>
          <a:p>
            <a:pPr lvl="1">
              <a:buFont typeface="Wingdings" panose="05000000000000000000" pitchFamily="2" charset="2"/>
              <a:buChar char="Ø"/>
            </a:pPr>
            <a:r>
              <a:rPr lang="en-US" sz="1500" b="1" dirty="0">
                <a:latin typeface="Cambria" panose="02040503050406030204" pitchFamily="18" charset="0"/>
                <a:ea typeface="Cambria" panose="02040503050406030204" pitchFamily="18" charset="0"/>
              </a:rPr>
              <a:t>Yearly Highlights: </a:t>
            </a:r>
            <a:r>
              <a:rPr lang="en-US" sz="1300" dirty="0">
                <a:latin typeface="Cambria" panose="02040503050406030204" pitchFamily="18" charset="0"/>
                <a:ea typeface="Cambria" panose="02040503050406030204" pitchFamily="18" charset="0"/>
              </a:rPr>
              <a:t>2013 was an exceptional year for revenue and profit, suggesting that the market conditions or sales strategies during this period were highly effective. In 2014 there was a dip in revenue.</a:t>
            </a:r>
          </a:p>
          <a:p>
            <a:pPr lvl="1">
              <a:buFont typeface="Wingdings" panose="05000000000000000000" pitchFamily="2" charset="2"/>
              <a:buChar char="Ø"/>
            </a:pPr>
            <a:r>
              <a:rPr lang="en-US" sz="1500" b="1" dirty="0">
                <a:latin typeface="Cambria" panose="02040503050406030204" pitchFamily="18" charset="0"/>
                <a:ea typeface="Cambria" panose="02040503050406030204" pitchFamily="18" charset="0"/>
              </a:rPr>
              <a:t>Growth Opportunities: </a:t>
            </a:r>
            <a:r>
              <a:rPr lang="en-US" sz="1300" dirty="0">
                <a:latin typeface="Cambria" panose="02040503050406030204" pitchFamily="18" charset="0"/>
                <a:ea typeface="Cambria" panose="02040503050406030204" pitchFamily="18" charset="0"/>
              </a:rPr>
              <a:t>Expand into European, African, and Asian markets to diversify revenue streams. Increase availability of accessories and clothing through online sales channels to capture additional market segments.</a:t>
            </a:r>
          </a:p>
          <a:p>
            <a:pPr lvl="1">
              <a:buFont typeface="Wingdings" panose="05000000000000000000" pitchFamily="2" charset="2"/>
              <a:buChar char="Ø"/>
            </a:pPr>
            <a:r>
              <a:rPr lang="en-US" sz="1500" b="1" dirty="0">
                <a:latin typeface="Cambria" panose="02040503050406030204" pitchFamily="18" charset="0"/>
                <a:ea typeface="Cambria" panose="02040503050406030204" pitchFamily="18" charset="0"/>
              </a:rPr>
              <a:t>Operational Efficiency: </a:t>
            </a:r>
            <a:r>
              <a:rPr lang="en-US" sz="1300" dirty="0">
                <a:latin typeface="Cambria" panose="02040503050406030204" pitchFamily="18" charset="0"/>
                <a:ea typeface="Cambria" panose="02040503050406030204" pitchFamily="18" charset="0"/>
              </a:rPr>
              <a:t>Addressing underperforming products through improved inventory management can help reduce excess stock and boost overall profitability.</a:t>
            </a:r>
          </a:p>
          <a:p>
            <a:pPr marL="0" indent="0">
              <a:buNone/>
            </a:pPr>
            <a:r>
              <a:rPr lang="en-US" sz="1600" dirty="0">
                <a:latin typeface="Cambria" panose="02040503050406030204" pitchFamily="18" charset="0"/>
                <a:ea typeface="Cambria" panose="02040503050406030204" pitchFamily="18" charset="0"/>
              </a:rPr>
              <a:t>These strategies leverage Adventure Works Cycles’ current strengths while opening avenues for expanded market reach and profitability.</a:t>
            </a:r>
            <a:endParaRPr lang="en-IN" sz="1600"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9AFC5856-5AD6-859B-0F26-8F5C4B31F9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89472"/>
            <a:ext cx="1868129" cy="3834580"/>
          </a:xfrm>
          <a:prstGeom prst="rect">
            <a:avLst/>
          </a:prstGeom>
        </p:spPr>
      </p:pic>
    </p:spTree>
    <p:extLst>
      <p:ext uri="{BB962C8B-B14F-4D97-AF65-F5344CB8AC3E}">
        <p14:creationId xmlns:p14="http://schemas.microsoft.com/office/powerpoint/2010/main" val="3885043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4A3C074-335A-AA54-6365-A267F2285D7A}"/>
              </a:ext>
            </a:extLst>
          </p:cNvPr>
          <p:cNvSpPr txBox="1"/>
          <p:nvPr/>
        </p:nvSpPr>
        <p:spPr>
          <a:xfrm>
            <a:off x="3918571" y="1338349"/>
            <a:ext cx="3853411" cy="1015663"/>
          </a:xfrm>
          <a:prstGeom prst="rect">
            <a:avLst/>
          </a:prstGeom>
          <a:noFill/>
        </p:spPr>
        <p:txBody>
          <a:bodyPr wrap="square" rtlCol="0">
            <a:spAutoFit/>
          </a:bodyPr>
          <a:lstStyle/>
          <a:p>
            <a:r>
              <a:rPr lang="en-IN" sz="6000" dirty="0">
                <a:latin typeface="Cambria" panose="02040503050406030204" pitchFamily="18" charset="0"/>
                <a:ea typeface="Cambria" panose="02040503050406030204" pitchFamily="18" charset="0"/>
              </a:rPr>
              <a:t>Thank You</a:t>
            </a:r>
          </a:p>
        </p:txBody>
      </p:sp>
      <p:pic>
        <p:nvPicPr>
          <p:cNvPr id="2" name="Picture 1">
            <a:extLst>
              <a:ext uri="{FF2B5EF4-FFF2-40B4-BE49-F238E27FC236}">
                <a16:creationId xmlns:a16="http://schemas.microsoft.com/office/drawing/2014/main" id="{E59E4699-B800-C90D-94F7-4A1332F327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5352" y="2593571"/>
            <a:ext cx="3671585" cy="3117273"/>
          </a:xfrm>
          <a:prstGeom prst="rect">
            <a:avLst/>
          </a:prstGeom>
        </p:spPr>
      </p:pic>
    </p:spTree>
    <p:extLst>
      <p:ext uri="{BB962C8B-B14F-4D97-AF65-F5344CB8AC3E}">
        <p14:creationId xmlns:p14="http://schemas.microsoft.com/office/powerpoint/2010/main" val="2684575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C4375-E7E9-CDD7-A29D-24480AABB282}"/>
              </a:ext>
            </a:extLst>
          </p:cNvPr>
          <p:cNvSpPr>
            <a:spLocks noGrp="1"/>
          </p:cNvSpPr>
          <p:nvPr>
            <p:ph type="title"/>
          </p:nvPr>
        </p:nvSpPr>
        <p:spPr>
          <a:xfrm>
            <a:off x="599768" y="255639"/>
            <a:ext cx="10906432" cy="747251"/>
          </a:xfrm>
        </p:spPr>
        <p:txBody>
          <a:bodyPr>
            <a:normAutofit/>
          </a:bodyPr>
          <a:lstStyle/>
          <a:p>
            <a:pPr algn="ctr"/>
            <a:r>
              <a:rPr lang="en-US" sz="3200" dirty="0">
                <a:latin typeface="Cambria" panose="02040503050406030204" pitchFamily="18" charset="0"/>
                <a:ea typeface="Cambria" panose="02040503050406030204" pitchFamily="18" charset="0"/>
              </a:rPr>
              <a:t>agenda</a:t>
            </a:r>
          </a:p>
        </p:txBody>
      </p:sp>
      <p:sp>
        <p:nvSpPr>
          <p:cNvPr id="3" name="Content Placeholder 2">
            <a:extLst>
              <a:ext uri="{FF2B5EF4-FFF2-40B4-BE49-F238E27FC236}">
                <a16:creationId xmlns:a16="http://schemas.microsoft.com/office/drawing/2014/main" id="{C381B3A5-125A-2D80-61B6-523C162D0F21}"/>
              </a:ext>
            </a:extLst>
          </p:cNvPr>
          <p:cNvSpPr>
            <a:spLocks noGrp="1"/>
          </p:cNvSpPr>
          <p:nvPr>
            <p:ph idx="1"/>
          </p:nvPr>
        </p:nvSpPr>
        <p:spPr>
          <a:xfrm>
            <a:off x="995680" y="1317524"/>
            <a:ext cx="10510520" cy="4697196"/>
          </a:xfrm>
        </p:spPr>
        <p:txBody>
          <a:bodyPr>
            <a:normAutofit fontScale="92500" lnSpcReduction="10000"/>
          </a:bodyPr>
          <a:lstStyle/>
          <a:p>
            <a:pPr>
              <a:buFont typeface="Courier New" panose="02070309020205020404" pitchFamily="49" charset="0"/>
              <a:buChar char="o"/>
            </a:pPr>
            <a:r>
              <a:rPr lang="en-US" sz="1800" dirty="0">
                <a:latin typeface="Cambria" panose="02040503050406030204" pitchFamily="18" charset="0"/>
                <a:ea typeface="Cambria" panose="02040503050406030204" pitchFamily="18" charset="0"/>
              </a:rPr>
              <a:t>Introduction</a:t>
            </a:r>
          </a:p>
          <a:p>
            <a:pPr>
              <a:buFont typeface="Courier New" panose="02070309020205020404" pitchFamily="49" charset="0"/>
              <a:buChar char="o"/>
            </a:pPr>
            <a:r>
              <a:rPr lang="en-US" sz="1800" dirty="0">
                <a:latin typeface="Cambria" panose="02040503050406030204" pitchFamily="18" charset="0"/>
                <a:ea typeface="Cambria" panose="02040503050406030204" pitchFamily="18" charset="0"/>
              </a:rPr>
              <a:t>Data Overview</a:t>
            </a:r>
          </a:p>
          <a:p>
            <a:pPr>
              <a:buFont typeface="Courier New" panose="02070309020205020404" pitchFamily="49" charset="0"/>
              <a:buChar char="o"/>
            </a:pPr>
            <a:r>
              <a:rPr lang="en-US" sz="1800" dirty="0">
                <a:latin typeface="Cambria" panose="02040503050406030204" pitchFamily="18" charset="0"/>
                <a:ea typeface="Cambria" panose="02040503050406030204" pitchFamily="18" charset="0"/>
              </a:rPr>
              <a:t>ETL Process</a:t>
            </a:r>
          </a:p>
          <a:p>
            <a:pPr>
              <a:buFont typeface="Courier New" panose="02070309020205020404" pitchFamily="49" charset="0"/>
              <a:buChar char="o"/>
            </a:pPr>
            <a:r>
              <a:rPr lang="en-US" sz="1800" dirty="0">
                <a:latin typeface="Cambria" panose="02040503050406030204" pitchFamily="18" charset="0"/>
                <a:ea typeface="Cambria" panose="02040503050406030204" pitchFamily="18" charset="0"/>
              </a:rPr>
              <a:t>Challenges</a:t>
            </a:r>
          </a:p>
          <a:p>
            <a:pPr>
              <a:buFont typeface="Courier New" panose="02070309020205020404" pitchFamily="49" charset="0"/>
              <a:buChar char="o"/>
            </a:pPr>
            <a:r>
              <a:rPr lang="en-US" sz="1800" dirty="0">
                <a:latin typeface="Cambria" panose="02040503050406030204" pitchFamily="18" charset="0"/>
                <a:ea typeface="Cambria" panose="02040503050406030204" pitchFamily="18" charset="0"/>
              </a:rPr>
              <a:t>Data model</a:t>
            </a:r>
          </a:p>
          <a:p>
            <a:pPr>
              <a:buFont typeface="Courier New" panose="02070309020205020404" pitchFamily="49" charset="0"/>
              <a:buChar char="o"/>
            </a:pPr>
            <a:r>
              <a:rPr lang="en-US" sz="1800" dirty="0">
                <a:latin typeface="Cambria" panose="02040503050406030204" pitchFamily="18" charset="0"/>
                <a:ea typeface="Cambria" panose="02040503050406030204" pitchFamily="18" charset="0"/>
              </a:rPr>
              <a:t>Summary</a:t>
            </a:r>
          </a:p>
          <a:p>
            <a:pPr>
              <a:buFont typeface="Courier New" panose="02070309020205020404" pitchFamily="49" charset="0"/>
              <a:buChar char="o"/>
            </a:pPr>
            <a:r>
              <a:rPr lang="en-US" sz="1800" dirty="0">
                <a:latin typeface="Cambria" panose="02040503050406030204" pitchFamily="18" charset="0"/>
                <a:ea typeface="Cambria" panose="02040503050406030204" pitchFamily="18" charset="0"/>
              </a:rPr>
              <a:t>Production Analysis</a:t>
            </a:r>
          </a:p>
          <a:p>
            <a:pPr>
              <a:buFont typeface="Courier New" panose="02070309020205020404" pitchFamily="49" charset="0"/>
              <a:buChar char="o"/>
            </a:pPr>
            <a:r>
              <a:rPr lang="en-US" sz="1800" dirty="0">
                <a:latin typeface="Cambria" panose="02040503050406030204" pitchFamily="18" charset="0"/>
                <a:ea typeface="Cambria" panose="02040503050406030204" pitchFamily="18" charset="0"/>
              </a:rPr>
              <a:t>Sales Analysis</a:t>
            </a:r>
          </a:p>
          <a:p>
            <a:pPr>
              <a:buFont typeface="Courier New" panose="02070309020205020404" pitchFamily="49" charset="0"/>
              <a:buChar char="o"/>
            </a:pPr>
            <a:r>
              <a:rPr lang="en-US" sz="1800" dirty="0">
                <a:latin typeface="Cambria" panose="02040503050406030204" pitchFamily="18" charset="0"/>
                <a:ea typeface="Cambria" panose="02040503050406030204" pitchFamily="18" charset="0"/>
              </a:rPr>
              <a:t>Profit Analysis</a:t>
            </a:r>
          </a:p>
          <a:p>
            <a:pPr>
              <a:buFont typeface="Courier New" panose="02070309020205020404" pitchFamily="49" charset="0"/>
              <a:buChar char="o"/>
            </a:pPr>
            <a:r>
              <a:rPr lang="en-US" sz="1800" dirty="0">
                <a:latin typeface="Cambria" panose="02040503050406030204" pitchFamily="18" charset="0"/>
                <a:ea typeface="Cambria" panose="02040503050406030204" pitchFamily="18" charset="0"/>
              </a:rPr>
              <a:t>Recommendations</a:t>
            </a:r>
          </a:p>
          <a:p>
            <a:pPr>
              <a:buFont typeface="Courier New" panose="02070309020205020404" pitchFamily="49" charset="0"/>
              <a:buChar char="o"/>
            </a:pPr>
            <a:r>
              <a:rPr lang="en-US" sz="1800" dirty="0">
                <a:latin typeface="Cambria" panose="02040503050406030204" pitchFamily="18" charset="0"/>
                <a:ea typeface="Cambria" panose="02040503050406030204" pitchFamily="18" charset="0"/>
              </a:rPr>
              <a:t>Conclusion</a:t>
            </a:r>
          </a:p>
          <a:p>
            <a:pPr>
              <a:buFont typeface="Courier New" panose="02070309020205020404" pitchFamily="49" charset="0"/>
              <a:buChar char="o"/>
            </a:pPr>
            <a:endParaRPr lang="en-US" sz="1800" dirty="0">
              <a:latin typeface="Cambria" panose="02040503050406030204" pitchFamily="18" charset="0"/>
              <a:ea typeface="Cambria" panose="02040503050406030204" pitchFamily="18" charset="0"/>
            </a:endParaRPr>
          </a:p>
          <a:p>
            <a:pPr>
              <a:buFont typeface="Courier New" panose="02070309020205020404" pitchFamily="49" charset="0"/>
              <a:buChar char="o"/>
            </a:pPr>
            <a:endParaRPr lang="en-US" sz="1800" dirty="0">
              <a:latin typeface="Cambria" panose="02040503050406030204" pitchFamily="18" charset="0"/>
              <a:ea typeface="Cambria" panose="02040503050406030204" pitchFamily="18" charset="0"/>
            </a:endParaRPr>
          </a:p>
          <a:p>
            <a:pPr>
              <a:buFont typeface="Courier New" panose="02070309020205020404" pitchFamily="49" charset="0"/>
              <a:buChar char="o"/>
            </a:pPr>
            <a:endParaRPr lang="en-US" dirty="0"/>
          </a:p>
          <a:p>
            <a:pPr>
              <a:buFont typeface="Courier New" panose="02070309020205020404" pitchFamily="49" charset="0"/>
              <a:buChar char="o"/>
            </a:pPr>
            <a:endParaRPr lang="en-US" dirty="0"/>
          </a:p>
          <a:p>
            <a:pPr>
              <a:buFont typeface="Courier New" panose="02070309020205020404" pitchFamily="49" charset="0"/>
              <a:buChar char="o"/>
            </a:pPr>
            <a:endParaRPr lang="en-US" dirty="0"/>
          </a:p>
        </p:txBody>
      </p:sp>
      <p:pic>
        <p:nvPicPr>
          <p:cNvPr id="5" name="Picture 4">
            <a:extLst>
              <a:ext uri="{FF2B5EF4-FFF2-40B4-BE49-F238E27FC236}">
                <a16:creationId xmlns:a16="http://schemas.microsoft.com/office/drawing/2014/main" id="{A34401F1-F4DA-468B-C1A4-9609CF466A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7510" y="1317524"/>
            <a:ext cx="4729315" cy="4933334"/>
          </a:xfrm>
          <a:prstGeom prst="rect">
            <a:avLst/>
          </a:prstGeom>
          <a:ln>
            <a:noFill/>
          </a:ln>
          <a:effectLst>
            <a:softEdge rad="112500"/>
          </a:effectLst>
        </p:spPr>
      </p:pic>
    </p:spTree>
    <p:extLst>
      <p:ext uri="{BB962C8B-B14F-4D97-AF65-F5344CB8AC3E}">
        <p14:creationId xmlns:p14="http://schemas.microsoft.com/office/powerpoint/2010/main" val="1479521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86B33-D999-A064-6221-F73C8184A3F4}"/>
              </a:ext>
            </a:extLst>
          </p:cNvPr>
          <p:cNvSpPr>
            <a:spLocks noGrp="1"/>
          </p:cNvSpPr>
          <p:nvPr>
            <p:ph type="title"/>
          </p:nvPr>
        </p:nvSpPr>
        <p:spPr>
          <a:xfrm>
            <a:off x="685800" y="265471"/>
            <a:ext cx="10820400" cy="835742"/>
          </a:xfrm>
        </p:spPr>
        <p:txBody>
          <a:bodyPr>
            <a:normAutofit/>
          </a:bodyPr>
          <a:lstStyle/>
          <a:p>
            <a:pPr algn="ctr"/>
            <a:r>
              <a:rPr lang="en-US" sz="3200" dirty="0">
                <a:latin typeface="Cambria" panose="02040503050406030204" pitchFamily="18" charset="0"/>
                <a:ea typeface="Cambria" panose="02040503050406030204" pitchFamily="18" charset="0"/>
              </a:rPr>
              <a:t>ABOUT COMPANY</a:t>
            </a:r>
          </a:p>
        </p:txBody>
      </p:sp>
      <p:sp>
        <p:nvSpPr>
          <p:cNvPr id="3" name="Content Placeholder 2">
            <a:extLst>
              <a:ext uri="{FF2B5EF4-FFF2-40B4-BE49-F238E27FC236}">
                <a16:creationId xmlns:a16="http://schemas.microsoft.com/office/drawing/2014/main" id="{C0AB3F36-075C-11F9-A27E-CAC851D4B214}"/>
              </a:ext>
            </a:extLst>
          </p:cNvPr>
          <p:cNvSpPr>
            <a:spLocks noGrp="1"/>
          </p:cNvSpPr>
          <p:nvPr>
            <p:ph idx="1"/>
          </p:nvPr>
        </p:nvSpPr>
        <p:spPr>
          <a:xfrm>
            <a:off x="685800" y="1248698"/>
            <a:ext cx="8507361" cy="5192742"/>
          </a:xfrm>
        </p:spPr>
        <p:txBody>
          <a:bodyPr>
            <a:noAutofit/>
          </a:bodyPr>
          <a:lstStyle/>
          <a:p>
            <a:pPr>
              <a:lnSpc>
                <a:spcPct val="150000"/>
              </a:lnSpc>
            </a:pPr>
            <a:r>
              <a:rPr lang="en-US" sz="1600" dirty="0">
                <a:effectLst/>
                <a:latin typeface="Cambria" panose="02040503050406030204" pitchFamily="18" charset="0"/>
                <a:ea typeface="Cambria" panose="02040503050406030204" pitchFamily="18" charset="0"/>
              </a:rPr>
              <a:t>Adventure Works Cycles is a large, multinational manufacturing company that produces and distributes metal and composite bicycles to commercial markets.</a:t>
            </a:r>
          </a:p>
          <a:p>
            <a:pPr>
              <a:lnSpc>
                <a:spcPct val="150000"/>
              </a:lnSpc>
            </a:pPr>
            <a:r>
              <a:rPr lang="en-US" sz="1600" dirty="0">
                <a:effectLst/>
                <a:latin typeface="Cambria" panose="02040503050406030204" pitchFamily="18" charset="0"/>
                <a:ea typeface="Cambria" panose="02040503050406030204" pitchFamily="18" charset="0"/>
              </a:rPr>
              <a:t>The headquarters for Adventure Works Cycles is Bothell, Washington</a:t>
            </a:r>
            <a:r>
              <a:rPr lang="en-US" sz="1600" dirty="0">
                <a:latin typeface="Cambria" panose="02040503050406030204" pitchFamily="18" charset="0"/>
                <a:ea typeface="Cambria" panose="02040503050406030204" pitchFamily="18" charset="0"/>
              </a:rPr>
              <a:t>.</a:t>
            </a:r>
          </a:p>
          <a:p>
            <a:pPr>
              <a:lnSpc>
                <a:spcPct val="150000"/>
              </a:lnSpc>
            </a:pPr>
            <a:r>
              <a:rPr lang="en-US" sz="1600" dirty="0">
                <a:solidFill>
                  <a:schemeClr val="tx1">
                    <a:lumMod val="95000"/>
                  </a:schemeClr>
                </a:solidFill>
                <a:effectLst/>
                <a:latin typeface="Cambria" panose="02040503050406030204" pitchFamily="18" charset="0"/>
                <a:ea typeface="Cambria" panose="02040503050406030204" pitchFamily="18" charset="0"/>
              </a:rPr>
              <a:t>In 2000s, Adventure Works Cycles bought a small manufacturing plant in Mexico. Which manufactures several critical subcomponents for the Adventure Works Cycles product line. These subcomponents are shipped to the Bothell location for final product assembly.</a:t>
            </a:r>
          </a:p>
          <a:p>
            <a:pPr>
              <a:lnSpc>
                <a:spcPct val="150000"/>
              </a:lnSpc>
            </a:pPr>
            <a:r>
              <a:rPr lang="en-US" sz="1600" dirty="0">
                <a:effectLst/>
                <a:latin typeface="Cambria" panose="02040503050406030204" pitchFamily="18" charset="0"/>
                <a:ea typeface="Cambria" panose="02040503050406030204" pitchFamily="18" charset="0"/>
              </a:rPr>
              <a:t>In 2001, this manufacturing plant became the sole manufacturer and distributor of the touring bicycle product group.</a:t>
            </a:r>
          </a:p>
          <a:p>
            <a:pPr>
              <a:lnSpc>
                <a:spcPct val="150000"/>
              </a:lnSpc>
            </a:pPr>
            <a:r>
              <a:rPr lang="en-US" sz="1600" dirty="0">
                <a:effectLst/>
                <a:latin typeface="Cambria" panose="02040503050406030204" pitchFamily="18" charset="0"/>
                <a:ea typeface="Cambria" panose="02040503050406030204" pitchFamily="18" charset="0"/>
              </a:rPr>
              <a:t>Coming off a successful fiscal year, Adventure Works Cycles is looking to broaden its market share by targeting their sales to their best customers, extending their product availability through an external Web site, and reducing their cost of sales through lower production costs.</a:t>
            </a:r>
            <a:br>
              <a:rPr lang="en-US" sz="1800" dirty="0">
                <a:solidFill>
                  <a:srgbClr val="555555"/>
                </a:solidFill>
                <a:effectLst/>
                <a:latin typeface="Tableau Book"/>
              </a:rPr>
            </a:br>
            <a:endParaRPr lang="en-US" sz="1800" dirty="0"/>
          </a:p>
        </p:txBody>
      </p:sp>
      <p:pic>
        <p:nvPicPr>
          <p:cNvPr id="5" name="Picture 4">
            <a:extLst>
              <a:ext uri="{FF2B5EF4-FFF2-40B4-BE49-F238E27FC236}">
                <a16:creationId xmlns:a16="http://schemas.microsoft.com/office/drawing/2014/main" id="{AABFF8A0-24F3-1E08-8558-CF9BDF5E7F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3161" y="2517058"/>
            <a:ext cx="2829232" cy="4242620"/>
          </a:xfrm>
          <a:prstGeom prst="rect">
            <a:avLst/>
          </a:prstGeom>
          <a:ln>
            <a:noFill/>
          </a:ln>
          <a:effectLst>
            <a:softEdge rad="112500"/>
          </a:effectLst>
        </p:spPr>
      </p:pic>
    </p:spTree>
    <p:extLst>
      <p:ext uri="{BB962C8B-B14F-4D97-AF65-F5344CB8AC3E}">
        <p14:creationId xmlns:p14="http://schemas.microsoft.com/office/powerpoint/2010/main" val="1937006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540DC4-A87D-790C-CD79-1C08A4AA8612}"/>
              </a:ext>
            </a:extLst>
          </p:cNvPr>
          <p:cNvSpPr>
            <a:spLocks noGrp="1"/>
          </p:cNvSpPr>
          <p:nvPr>
            <p:ph type="title"/>
          </p:nvPr>
        </p:nvSpPr>
        <p:spPr>
          <a:xfrm>
            <a:off x="913795" y="609601"/>
            <a:ext cx="10353761" cy="1082092"/>
          </a:xfrm>
        </p:spPr>
        <p:txBody>
          <a:bodyPr>
            <a:normAutofit/>
          </a:bodyPr>
          <a:lstStyle/>
          <a:p>
            <a:pPr algn="ctr"/>
            <a:r>
              <a:rPr lang="en-US" sz="3200" dirty="0">
                <a:latin typeface="Cambria" panose="02040503050406030204" pitchFamily="18" charset="0"/>
                <a:ea typeface="Cambria" panose="02040503050406030204" pitchFamily="18" charset="0"/>
              </a:rPr>
              <a:t>DATA OVERVIEW</a:t>
            </a:r>
          </a:p>
        </p:txBody>
      </p:sp>
      <p:sp>
        <p:nvSpPr>
          <p:cNvPr id="5" name="Text Placeholder 4">
            <a:extLst>
              <a:ext uri="{FF2B5EF4-FFF2-40B4-BE49-F238E27FC236}">
                <a16:creationId xmlns:a16="http://schemas.microsoft.com/office/drawing/2014/main" id="{92F8D7C6-EE9C-AF37-16E5-2D8654B71F2D}"/>
              </a:ext>
            </a:extLst>
          </p:cNvPr>
          <p:cNvSpPr>
            <a:spLocks noGrp="1"/>
          </p:cNvSpPr>
          <p:nvPr>
            <p:ph type="body" idx="1"/>
          </p:nvPr>
        </p:nvSpPr>
        <p:spPr>
          <a:xfrm>
            <a:off x="6388357" y="1696457"/>
            <a:ext cx="4879199" cy="601560"/>
          </a:xfrm>
        </p:spPr>
        <p:txBody>
          <a:bodyPr/>
          <a:lstStyle/>
          <a:p>
            <a:pPr algn="ctr"/>
            <a:r>
              <a:rPr lang="en-US" dirty="0">
                <a:latin typeface="Cambria" panose="02040503050406030204" pitchFamily="18" charset="0"/>
                <a:ea typeface="Cambria" panose="02040503050406030204" pitchFamily="18" charset="0"/>
              </a:rPr>
              <a:t>Established Countries</a:t>
            </a:r>
          </a:p>
        </p:txBody>
      </p:sp>
      <p:pic>
        <p:nvPicPr>
          <p:cNvPr id="7" name="Content Placeholder 6">
            <a:extLst>
              <a:ext uri="{FF2B5EF4-FFF2-40B4-BE49-F238E27FC236}">
                <a16:creationId xmlns:a16="http://schemas.microsoft.com/office/drawing/2014/main" id="{6A0A4881-B936-8C6F-3788-2556AEC2B4B7}"/>
              </a:ext>
            </a:extLst>
          </p:cNvPr>
          <p:cNvPicPr>
            <a:picLocks noGrp="1" noChangeAspect="1"/>
          </p:cNvPicPr>
          <p:nvPr>
            <p:ph sz="half" idx="2"/>
          </p:nvPr>
        </p:nvPicPr>
        <p:blipFill>
          <a:blip r:embed="rId2"/>
          <a:stretch>
            <a:fillRect/>
          </a:stretch>
        </p:blipFill>
        <p:spPr>
          <a:xfrm>
            <a:off x="5132438" y="2651342"/>
            <a:ext cx="6882581" cy="3955936"/>
          </a:xfrm>
        </p:spPr>
      </p:pic>
      <p:sp>
        <p:nvSpPr>
          <p:cNvPr id="6" name="Text Placeholder 5">
            <a:extLst>
              <a:ext uri="{FF2B5EF4-FFF2-40B4-BE49-F238E27FC236}">
                <a16:creationId xmlns:a16="http://schemas.microsoft.com/office/drawing/2014/main" id="{C922565E-E6FE-140A-FFF9-A4A48A3B4439}"/>
              </a:ext>
            </a:extLst>
          </p:cNvPr>
          <p:cNvSpPr>
            <a:spLocks noGrp="1"/>
          </p:cNvSpPr>
          <p:nvPr>
            <p:ph type="body" sz="quarter" idx="3"/>
          </p:nvPr>
        </p:nvSpPr>
        <p:spPr>
          <a:xfrm>
            <a:off x="913795" y="1691692"/>
            <a:ext cx="3244434" cy="601560"/>
          </a:xfrm>
        </p:spPr>
        <p:txBody>
          <a:bodyPr/>
          <a:lstStyle/>
          <a:p>
            <a:pPr algn="ctr"/>
            <a:r>
              <a:rPr lang="en-US" dirty="0">
                <a:latin typeface="Cambria" panose="02040503050406030204" pitchFamily="18" charset="0"/>
                <a:ea typeface="Cambria" panose="02040503050406030204" pitchFamily="18" charset="0"/>
              </a:rPr>
              <a:t>Overview</a:t>
            </a:r>
          </a:p>
        </p:txBody>
      </p:sp>
      <p:sp>
        <p:nvSpPr>
          <p:cNvPr id="8" name="Content Placeholder 7">
            <a:extLst>
              <a:ext uri="{FF2B5EF4-FFF2-40B4-BE49-F238E27FC236}">
                <a16:creationId xmlns:a16="http://schemas.microsoft.com/office/drawing/2014/main" id="{CC0BB083-B301-58D6-FA1D-C9B0662D797D}"/>
              </a:ext>
            </a:extLst>
          </p:cNvPr>
          <p:cNvSpPr>
            <a:spLocks noGrp="1"/>
          </p:cNvSpPr>
          <p:nvPr>
            <p:ph sz="quarter" idx="4"/>
          </p:nvPr>
        </p:nvSpPr>
        <p:spPr>
          <a:xfrm>
            <a:off x="993058" y="3017255"/>
            <a:ext cx="3608228" cy="2636293"/>
          </a:xfrm>
        </p:spPr>
        <p:txBody>
          <a:bodyPr/>
          <a:lstStyle/>
          <a:p>
            <a:pPr>
              <a:buFont typeface="Wingdings" panose="05000000000000000000" pitchFamily="2" charset="2"/>
              <a:buChar char="Ø"/>
            </a:pPr>
            <a:r>
              <a:rPr lang="en-US" dirty="0"/>
              <a:t> </a:t>
            </a:r>
            <a:r>
              <a:rPr lang="en-US" dirty="0">
                <a:latin typeface="Cambria" panose="02040503050406030204" pitchFamily="18" charset="0"/>
                <a:ea typeface="Cambria" panose="02040503050406030204" pitchFamily="18" charset="0"/>
              </a:rPr>
              <a:t>Sales Data is from 10 regions covering 6 Countries.</a:t>
            </a:r>
          </a:p>
          <a:p>
            <a:pPr>
              <a:buFont typeface="Wingdings" panose="05000000000000000000" pitchFamily="2" charset="2"/>
              <a:buChar char="Ø"/>
            </a:pPr>
            <a:r>
              <a:rPr lang="en-US" dirty="0">
                <a:latin typeface="Cambria" panose="02040503050406030204" pitchFamily="18" charset="0"/>
                <a:ea typeface="Cambria" panose="02040503050406030204" pitchFamily="18" charset="0"/>
              </a:rPr>
              <a:t> Data Contains information between 2010 to 2014.</a:t>
            </a:r>
          </a:p>
        </p:txBody>
      </p:sp>
    </p:spTree>
    <p:extLst>
      <p:ext uri="{BB962C8B-B14F-4D97-AF65-F5344CB8AC3E}">
        <p14:creationId xmlns:p14="http://schemas.microsoft.com/office/powerpoint/2010/main" val="1092070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721DC-8020-26B7-5EE6-229D17540FB3}"/>
              </a:ext>
            </a:extLst>
          </p:cNvPr>
          <p:cNvSpPr>
            <a:spLocks noGrp="1"/>
          </p:cNvSpPr>
          <p:nvPr>
            <p:ph type="title"/>
          </p:nvPr>
        </p:nvSpPr>
        <p:spPr>
          <a:xfrm>
            <a:off x="1141413" y="618519"/>
            <a:ext cx="9905998" cy="600682"/>
          </a:xfrm>
        </p:spPr>
        <p:txBody>
          <a:bodyPr>
            <a:normAutofit/>
          </a:bodyPr>
          <a:lstStyle/>
          <a:p>
            <a:pPr algn="ctr"/>
            <a:r>
              <a:rPr lang="en-IN" dirty="0">
                <a:latin typeface="Cambria" panose="02040503050406030204" pitchFamily="18" charset="0"/>
                <a:ea typeface="Cambria" panose="02040503050406030204" pitchFamily="18" charset="0"/>
              </a:rPr>
              <a:t>ETL Process</a:t>
            </a:r>
          </a:p>
        </p:txBody>
      </p:sp>
      <p:sp>
        <p:nvSpPr>
          <p:cNvPr id="3" name="Content Placeholder 2">
            <a:extLst>
              <a:ext uri="{FF2B5EF4-FFF2-40B4-BE49-F238E27FC236}">
                <a16:creationId xmlns:a16="http://schemas.microsoft.com/office/drawing/2014/main" id="{F826840C-5EBD-0897-54FD-0AF0058CC1DF}"/>
              </a:ext>
            </a:extLst>
          </p:cNvPr>
          <p:cNvSpPr>
            <a:spLocks noGrp="1"/>
          </p:cNvSpPr>
          <p:nvPr>
            <p:ph idx="1"/>
          </p:nvPr>
        </p:nvSpPr>
        <p:spPr>
          <a:xfrm>
            <a:off x="1141412" y="1595120"/>
            <a:ext cx="9905999" cy="4644360"/>
          </a:xfrm>
        </p:spPr>
        <p:txBody>
          <a:bodyPr>
            <a:noAutofit/>
          </a:bodyPr>
          <a:lstStyle/>
          <a:p>
            <a:r>
              <a:rPr lang="en-US" sz="1800" dirty="0">
                <a:latin typeface="Cambria" panose="02040503050406030204" pitchFamily="18" charset="0"/>
                <a:ea typeface="Cambria" panose="02040503050406030204" pitchFamily="18" charset="0"/>
              </a:rPr>
              <a:t>ETL (Extract-Transform-Load) process involves </a:t>
            </a:r>
          </a:p>
          <a:p>
            <a:pPr lvl="1">
              <a:buFont typeface="Wingdings" panose="05000000000000000000" pitchFamily="2" charset="2"/>
              <a:buChar char="ü"/>
            </a:pPr>
            <a:r>
              <a:rPr lang="en-US" sz="1600" dirty="0">
                <a:latin typeface="Cambria" panose="02040503050406030204" pitchFamily="18" charset="0"/>
                <a:ea typeface="Cambria" panose="02040503050406030204" pitchFamily="18" charset="0"/>
              </a:rPr>
              <a:t>Extracting data from diverse sources </a:t>
            </a:r>
          </a:p>
          <a:p>
            <a:pPr lvl="1">
              <a:buFont typeface="Wingdings" panose="05000000000000000000" pitchFamily="2" charset="2"/>
              <a:buChar char="ü"/>
            </a:pPr>
            <a:r>
              <a:rPr lang="en-US" sz="1600" dirty="0">
                <a:latin typeface="Cambria" panose="02040503050406030204" pitchFamily="18" charset="0"/>
                <a:ea typeface="Cambria" panose="02040503050406030204" pitchFamily="18" charset="0"/>
              </a:rPr>
              <a:t>Accessing the data sources</a:t>
            </a:r>
          </a:p>
          <a:p>
            <a:pPr lvl="1">
              <a:buFont typeface="Wingdings" panose="05000000000000000000" pitchFamily="2" charset="2"/>
              <a:buChar char="ü"/>
            </a:pPr>
            <a:r>
              <a:rPr lang="en-US" sz="1600" dirty="0">
                <a:latin typeface="Cambria" panose="02040503050406030204" pitchFamily="18" charset="0"/>
                <a:ea typeface="Cambria" panose="02040503050406030204" pitchFamily="18" charset="0"/>
              </a:rPr>
              <a:t>Establishing connections </a:t>
            </a:r>
          </a:p>
          <a:p>
            <a:pPr lvl="1">
              <a:buFont typeface="Wingdings" panose="05000000000000000000" pitchFamily="2" charset="2"/>
              <a:buChar char="ü"/>
            </a:pPr>
            <a:r>
              <a:rPr lang="en-US" sz="1600" dirty="0">
                <a:latin typeface="Cambria" panose="02040503050406030204" pitchFamily="18" charset="0"/>
                <a:ea typeface="Cambria" panose="02040503050406030204" pitchFamily="18" charset="0"/>
              </a:rPr>
              <a:t>Retrieving the necessary data</a:t>
            </a:r>
          </a:p>
          <a:p>
            <a:r>
              <a:rPr lang="en-US" sz="1800" dirty="0">
                <a:latin typeface="Cambria" panose="02040503050406030204" pitchFamily="18" charset="0"/>
                <a:ea typeface="Cambria" panose="02040503050406030204" pitchFamily="18" charset="0"/>
              </a:rPr>
              <a:t>After establishing the connection, the Power Query Editor provides a range of capabilities for refining, cleaning and transforming the imported data</a:t>
            </a:r>
          </a:p>
          <a:p>
            <a:r>
              <a:rPr lang="en-US" sz="1800" dirty="0">
                <a:latin typeface="Cambria" panose="02040503050406030204" pitchFamily="18" charset="0"/>
                <a:ea typeface="Cambria" panose="02040503050406030204" pitchFamily="18" charset="0"/>
              </a:rPr>
              <a:t>Flexibility to perform the data cleaning tasks</a:t>
            </a:r>
          </a:p>
          <a:p>
            <a:r>
              <a:rPr lang="en-US" sz="1800" dirty="0">
                <a:latin typeface="Cambria" panose="02040503050406030204" pitchFamily="18" charset="0"/>
                <a:ea typeface="Cambria" panose="02040503050406030204" pitchFamily="18" charset="0"/>
              </a:rPr>
              <a:t>Set up the relationships between the tables</a:t>
            </a:r>
          </a:p>
          <a:p>
            <a:r>
              <a:rPr lang="en-US" sz="1800" dirty="0">
                <a:latin typeface="Cambria" panose="02040503050406030204" pitchFamily="18" charset="0"/>
                <a:ea typeface="Cambria" panose="02040503050406030204" pitchFamily="18" charset="0"/>
              </a:rPr>
              <a:t>Load, includes sending the transformed data into the data model.</a:t>
            </a:r>
            <a:endParaRPr lang="en-IN" sz="1800"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1F916598-FA3F-1719-9F91-E4068922EC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4401" y="469150"/>
            <a:ext cx="2703870" cy="2703870"/>
          </a:xfrm>
          <a:prstGeom prst="rect">
            <a:avLst/>
          </a:prstGeom>
        </p:spPr>
      </p:pic>
    </p:spTree>
    <p:extLst>
      <p:ext uri="{BB962C8B-B14F-4D97-AF65-F5344CB8AC3E}">
        <p14:creationId xmlns:p14="http://schemas.microsoft.com/office/powerpoint/2010/main" val="1104750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29307-07C4-5905-3F0A-1505DA4ECFE2}"/>
              </a:ext>
            </a:extLst>
          </p:cNvPr>
          <p:cNvSpPr>
            <a:spLocks noGrp="1"/>
          </p:cNvSpPr>
          <p:nvPr>
            <p:ph type="title"/>
          </p:nvPr>
        </p:nvSpPr>
        <p:spPr>
          <a:xfrm>
            <a:off x="1141413" y="426720"/>
            <a:ext cx="9905998" cy="1544320"/>
          </a:xfrm>
        </p:spPr>
        <p:txBody>
          <a:bodyPr>
            <a:normAutofit/>
          </a:bodyPr>
          <a:lstStyle/>
          <a:p>
            <a:pPr algn="ctr"/>
            <a:br>
              <a:rPr lang="en-IN" b="1" i="0" dirty="0">
                <a:solidFill>
                  <a:srgbClr val="F0F6FC"/>
                </a:solidFill>
                <a:effectLst/>
                <a:latin typeface="Cambria" panose="02040503050406030204" pitchFamily="18" charset="0"/>
                <a:ea typeface="Cambria" panose="02040503050406030204" pitchFamily="18" charset="0"/>
              </a:rPr>
            </a:br>
            <a:r>
              <a:rPr lang="en-IN" b="1" i="0" dirty="0">
                <a:solidFill>
                  <a:srgbClr val="F0F6FC"/>
                </a:solidFill>
                <a:effectLst/>
                <a:latin typeface="Cambria" panose="02040503050406030204" pitchFamily="18" charset="0"/>
                <a:ea typeface="Cambria" panose="02040503050406030204" pitchFamily="18" charset="0"/>
              </a:rPr>
              <a:t>Challenges</a:t>
            </a:r>
            <a:br>
              <a:rPr lang="en-IN" b="1" i="0" dirty="0">
                <a:solidFill>
                  <a:srgbClr val="F0F6FC"/>
                </a:solidFill>
                <a:effectLst/>
                <a:latin typeface="-apple-system"/>
              </a:rPr>
            </a:br>
            <a:endParaRPr lang="en-IN" dirty="0"/>
          </a:p>
        </p:txBody>
      </p:sp>
      <p:sp>
        <p:nvSpPr>
          <p:cNvPr id="3" name="Content Placeholder 2">
            <a:extLst>
              <a:ext uri="{FF2B5EF4-FFF2-40B4-BE49-F238E27FC236}">
                <a16:creationId xmlns:a16="http://schemas.microsoft.com/office/drawing/2014/main" id="{93A45952-B2A6-D6E4-3682-EE8943060D34}"/>
              </a:ext>
            </a:extLst>
          </p:cNvPr>
          <p:cNvSpPr>
            <a:spLocks noGrp="1"/>
          </p:cNvSpPr>
          <p:nvPr>
            <p:ph idx="1"/>
          </p:nvPr>
        </p:nvSpPr>
        <p:spPr>
          <a:xfrm>
            <a:off x="1314132" y="2204720"/>
            <a:ext cx="6512345" cy="3576321"/>
          </a:xfrm>
        </p:spPr>
        <p:txBody>
          <a:bodyPr/>
          <a:lstStyle/>
          <a:p>
            <a:pPr algn="l">
              <a:buFont typeface="Arial" panose="020B0604020202020204" pitchFamily="34" charset="0"/>
              <a:buChar char="•"/>
            </a:pPr>
            <a:r>
              <a:rPr lang="en-US" sz="1800" b="0" i="0" dirty="0">
                <a:solidFill>
                  <a:srgbClr val="F0F6FC"/>
                </a:solidFill>
                <a:effectLst/>
                <a:latin typeface="Cambria" panose="02040503050406030204" pitchFamily="18" charset="0"/>
                <a:ea typeface="Cambria" panose="02040503050406030204" pitchFamily="18" charset="0"/>
              </a:rPr>
              <a:t>Adapting the transformations between Excel, Tableau, Power bi, SQL</a:t>
            </a:r>
            <a:r>
              <a:rPr lang="en-US" sz="1800" dirty="0">
                <a:solidFill>
                  <a:srgbClr val="F0F6FC"/>
                </a:solidFill>
                <a:effectLst/>
                <a:latin typeface="Cambria" panose="02040503050406030204" pitchFamily="18" charset="0"/>
                <a:ea typeface="Cambria" panose="02040503050406030204" pitchFamily="18" charset="0"/>
              </a:rPr>
              <a:t> </a:t>
            </a:r>
            <a:r>
              <a:rPr lang="en-US" sz="1800" b="0" i="0" dirty="0">
                <a:solidFill>
                  <a:srgbClr val="F0F6FC"/>
                </a:solidFill>
                <a:effectLst/>
                <a:latin typeface="Cambria" panose="02040503050406030204" pitchFamily="18" charset="0"/>
                <a:ea typeface="Cambria" panose="02040503050406030204" pitchFamily="18" charset="0"/>
              </a:rPr>
              <a:t>and Power Query necessitated a deep understanding of the nuances of each tool's syntax and capabilities.</a:t>
            </a:r>
          </a:p>
          <a:p>
            <a:pPr algn="l">
              <a:buFont typeface="Arial" panose="020B0604020202020204" pitchFamily="34" charset="0"/>
              <a:buChar char="•"/>
            </a:pPr>
            <a:r>
              <a:rPr lang="en-US" sz="1800" b="0" i="0" dirty="0">
                <a:solidFill>
                  <a:srgbClr val="F0F6FC"/>
                </a:solidFill>
                <a:effectLst/>
                <a:latin typeface="Cambria" panose="02040503050406030204" pitchFamily="18" charset="0"/>
                <a:ea typeface="Cambria" panose="02040503050406030204" pitchFamily="18" charset="0"/>
              </a:rPr>
              <a:t>Each tool presented its own strengths and limitations for data transformation, demanding adaptability in </a:t>
            </a:r>
            <a:r>
              <a:rPr lang="en-US" sz="1800" dirty="0">
                <a:solidFill>
                  <a:srgbClr val="F0F6FC"/>
                </a:solidFill>
                <a:effectLst/>
                <a:latin typeface="Cambria" panose="02040503050406030204" pitchFamily="18" charset="0"/>
                <a:ea typeface="Cambria" panose="02040503050406030204" pitchFamily="18" charset="0"/>
              </a:rPr>
              <a:t>our</a:t>
            </a:r>
            <a:r>
              <a:rPr lang="en-US" sz="1800" b="0" i="0" dirty="0">
                <a:solidFill>
                  <a:srgbClr val="F0F6FC"/>
                </a:solidFill>
                <a:effectLst/>
                <a:latin typeface="Cambria" panose="02040503050406030204" pitchFamily="18" charset="0"/>
                <a:ea typeface="Cambria" panose="02040503050406030204" pitchFamily="18" charset="0"/>
              </a:rPr>
              <a:t> approach.</a:t>
            </a:r>
          </a:p>
          <a:p>
            <a:pPr algn="l">
              <a:buFont typeface="Arial" panose="020B0604020202020204" pitchFamily="34" charset="0"/>
              <a:buChar char="•"/>
            </a:pPr>
            <a:r>
              <a:rPr lang="en-US" sz="1800" b="0" i="0" dirty="0">
                <a:solidFill>
                  <a:srgbClr val="F0F6FC"/>
                </a:solidFill>
                <a:effectLst/>
                <a:latin typeface="Cambria" panose="02040503050406030204" pitchFamily="18" charset="0"/>
                <a:ea typeface="Cambria" panose="02040503050406030204" pitchFamily="18" charset="0"/>
              </a:rPr>
              <a:t>Selecting the right visuals in Power BI, Tableau to clearly and effectively represent the insights was a crucial challenge.</a:t>
            </a:r>
          </a:p>
          <a:p>
            <a:endParaRPr lang="en-IN" dirty="0"/>
          </a:p>
        </p:txBody>
      </p:sp>
      <p:pic>
        <p:nvPicPr>
          <p:cNvPr id="5" name="Picture 4">
            <a:extLst>
              <a:ext uri="{FF2B5EF4-FFF2-40B4-BE49-F238E27FC236}">
                <a16:creationId xmlns:a16="http://schemas.microsoft.com/office/drawing/2014/main" id="{7E48EA32-ED79-1EC8-42F5-1138382F6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4956" y="2866431"/>
            <a:ext cx="6862916" cy="4481564"/>
          </a:xfrm>
          <a:prstGeom prst="rect">
            <a:avLst/>
          </a:prstGeom>
        </p:spPr>
      </p:pic>
    </p:spTree>
    <p:extLst>
      <p:ext uri="{BB962C8B-B14F-4D97-AF65-F5344CB8AC3E}">
        <p14:creationId xmlns:p14="http://schemas.microsoft.com/office/powerpoint/2010/main" val="2230973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3F4E8-89FF-60F9-3533-AF05A23316B5}"/>
              </a:ext>
            </a:extLst>
          </p:cNvPr>
          <p:cNvSpPr>
            <a:spLocks noGrp="1"/>
          </p:cNvSpPr>
          <p:nvPr>
            <p:ph type="title"/>
          </p:nvPr>
        </p:nvSpPr>
        <p:spPr>
          <a:xfrm>
            <a:off x="685800" y="285135"/>
            <a:ext cx="10820400" cy="629265"/>
          </a:xfrm>
        </p:spPr>
        <p:txBody>
          <a:bodyPr>
            <a:normAutofit/>
          </a:bodyPr>
          <a:lstStyle/>
          <a:p>
            <a:pPr algn="ctr"/>
            <a:r>
              <a:rPr lang="en-US" sz="3200" dirty="0">
                <a:latin typeface="Cambria" panose="02040503050406030204" pitchFamily="18" charset="0"/>
                <a:ea typeface="Cambria" panose="02040503050406030204" pitchFamily="18" charset="0"/>
              </a:rPr>
              <a:t>Data model</a:t>
            </a:r>
          </a:p>
        </p:txBody>
      </p:sp>
      <p:pic>
        <p:nvPicPr>
          <p:cNvPr id="5" name="Content Placeholder 4">
            <a:extLst>
              <a:ext uri="{FF2B5EF4-FFF2-40B4-BE49-F238E27FC236}">
                <a16:creationId xmlns:a16="http://schemas.microsoft.com/office/drawing/2014/main" id="{73A9CFD7-1043-27B9-E77C-152327DB0237}"/>
              </a:ext>
            </a:extLst>
          </p:cNvPr>
          <p:cNvPicPr>
            <a:picLocks noGrp="1" noChangeAspect="1"/>
          </p:cNvPicPr>
          <p:nvPr>
            <p:ph idx="1"/>
          </p:nvPr>
        </p:nvPicPr>
        <p:blipFill>
          <a:blip r:embed="rId2"/>
          <a:stretch>
            <a:fillRect/>
          </a:stretch>
        </p:blipFill>
        <p:spPr>
          <a:xfrm>
            <a:off x="2786684" y="1036320"/>
            <a:ext cx="8907476" cy="5374640"/>
          </a:xfrm>
        </p:spPr>
      </p:pic>
      <p:sp>
        <p:nvSpPr>
          <p:cNvPr id="3" name="TextBox 2">
            <a:extLst>
              <a:ext uri="{FF2B5EF4-FFF2-40B4-BE49-F238E27FC236}">
                <a16:creationId xmlns:a16="http://schemas.microsoft.com/office/drawing/2014/main" id="{56DB06D0-1F1D-CE18-18FB-A69BEA21D040}"/>
              </a:ext>
            </a:extLst>
          </p:cNvPr>
          <p:cNvSpPr txBox="1"/>
          <p:nvPr/>
        </p:nvSpPr>
        <p:spPr>
          <a:xfrm>
            <a:off x="685800" y="2543304"/>
            <a:ext cx="2148840" cy="1477328"/>
          </a:xfrm>
          <a:prstGeom prst="rect">
            <a:avLst/>
          </a:prstGeom>
          <a:noFill/>
        </p:spPr>
        <p:txBody>
          <a:bodyPr wrap="square" rtlCol="0">
            <a:spAutoFit/>
          </a:bodyPr>
          <a:lstStyle/>
          <a:p>
            <a:r>
              <a:rPr lang="en-US" b="0" i="0" dirty="0">
                <a:effectLst/>
                <a:latin typeface="Cambria" panose="02040503050406030204" pitchFamily="18" charset="0"/>
                <a:ea typeface="Cambria" panose="02040503050406030204" pitchFamily="18" charset="0"/>
              </a:rPr>
              <a:t>A picture of the completed model is provided for greater understanding.</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44961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5C953-F4E1-5716-38B2-90DC927BB151}"/>
              </a:ext>
            </a:extLst>
          </p:cNvPr>
          <p:cNvSpPr>
            <a:spLocks noGrp="1"/>
          </p:cNvSpPr>
          <p:nvPr>
            <p:ph type="title"/>
          </p:nvPr>
        </p:nvSpPr>
        <p:spPr>
          <a:xfrm>
            <a:off x="609600" y="393291"/>
            <a:ext cx="10896600" cy="668594"/>
          </a:xfrm>
        </p:spPr>
        <p:txBody>
          <a:bodyPr>
            <a:normAutofit fontScale="90000"/>
          </a:bodyPr>
          <a:lstStyle/>
          <a:p>
            <a:pPr algn="ctr"/>
            <a:r>
              <a:rPr lang="en-US" sz="3200" dirty="0">
                <a:latin typeface="Cambria" panose="02040503050406030204" pitchFamily="18" charset="0"/>
                <a:ea typeface="Cambria" panose="02040503050406030204" pitchFamily="18" charset="0"/>
              </a:rPr>
              <a:t>SUMMARY</a:t>
            </a:r>
            <a:br>
              <a:rPr lang="en-US" sz="3200" dirty="0">
                <a:latin typeface="Cambria" panose="02040503050406030204" pitchFamily="18" charset="0"/>
                <a:ea typeface="Cambria" panose="02040503050406030204" pitchFamily="18" charset="0"/>
              </a:rPr>
            </a:br>
            <a:r>
              <a:rPr lang="en-US" sz="3200" dirty="0">
                <a:latin typeface="Cambria" panose="02040503050406030204" pitchFamily="18" charset="0"/>
                <a:ea typeface="Cambria" panose="02040503050406030204" pitchFamily="18" charset="0"/>
              </a:rPr>
              <a:t>(KPI</a:t>
            </a:r>
            <a:r>
              <a:rPr lang="en-US" sz="2400" dirty="0">
                <a:latin typeface="Cambria" panose="02040503050406030204" pitchFamily="18" charset="0"/>
                <a:ea typeface="Cambria" panose="02040503050406030204" pitchFamily="18" charset="0"/>
              </a:rPr>
              <a:t>S</a:t>
            </a:r>
            <a:r>
              <a:rPr lang="en-US" sz="3200" dirty="0">
                <a:latin typeface="Cambria" panose="02040503050406030204" pitchFamily="18" charset="0"/>
                <a:ea typeface="Cambria" panose="02040503050406030204" pitchFamily="18" charset="0"/>
              </a:rPr>
              <a:t>)</a:t>
            </a:r>
          </a:p>
        </p:txBody>
      </p:sp>
      <p:sp>
        <p:nvSpPr>
          <p:cNvPr id="5" name="Rectangle: Rounded Corners 4">
            <a:extLst>
              <a:ext uri="{FF2B5EF4-FFF2-40B4-BE49-F238E27FC236}">
                <a16:creationId xmlns:a16="http://schemas.microsoft.com/office/drawing/2014/main" id="{E91DB1EA-5B71-0A14-1B0B-1900B51017BA}"/>
              </a:ext>
            </a:extLst>
          </p:cNvPr>
          <p:cNvSpPr/>
          <p:nvPr/>
        </p:nvSpPr>
        <p:spPr>
          <a:xfrm>
            <a:off x="609600" y="2421687"/>
            <a:ext cx="2399071" cy="835742"/>
          </a:xfrm>
          <a:prstGeom prst="roundRect">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latin typeface="Cambria" panose="02040503050406030204" pitchFamily="18" charset="0"/>
                <a:ea typeface="Cambria" panose="02040503050406030204" pitchFamily="18" charset="0"/>
              </a:rPr>
              <a:t>Total Products</a:t>
            </a:r>
          </a:p>
          <a:p>
            <a:pPr algn="ctr"/>
            <a:r>
              <a:rPr lang="en-US" dirty="0">
                <a:latin typeface="Cambria" panose="02040503050406030204" pitchFamily="18" charset="0"/>
                <a:ea typeface="Cambria" panose="02040503050406030204" pitchFamily="18" charset="0"/>
              </a:rPr>
              <a:t>606</a:t>
            </a:r>
          </a:p>
        </p:txBody>
      </p:sp>
      <p:sp>
        <p:nvSpPr>
          <p:cNvPr id="19" name="Rectangle: Rounded Corners 18">
            <a:extLst>
              <a:ext uri="{FF2B5EF4-FFF2-40B4-BE49-F238E27FC236}">
                <a16:creationId xmlns:a16="http://schemas.microsoft.com/office/drawing/2014/main" id="{873EF86C-760F-1B89-77D9-920F8FEC3D34}"/>
              </a:ext>
            </a:extLst>
          </p:cNvPr>
          <p:cNvSpPr/>
          <p:nvPr/>
        </p:nvSpPr>
        <p:spPr>
          <a:xfrm>
            <a:off x="9370140" y="2421687"/>
            <a:ext cx="2399071" cy="835742"/>
          </a:xfrm>
          <a:prstGeom prst="roundRect">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latin typeface="Cambria" panose="02040503050406030204" pitchFamily="18" charset="0"/>
                <a:ea typeface="Cambria" panose="02040503050406030204" pitchFamily="18" charset="0"/>
              </a:rPr>
              <a:t>Total Customers</a:t>
            </a:r>
          </a:p>
          <a:p>
            <a:pPr algn="ctr"/>
            <a:r>
              <a:rPr lang="en-US" dirty="0">
                <a:latin typeface="Cambria" panose="02040503050406030204" pitchFamily="18" charset="0"/>
                <a:ea typeface="Cambria" panose="02040503050406030204" pitchFamily="18" charset="0"/>
              </a:rPr>
              <a:t>18,484</a:t>
            </a:r>
          </a:p>
        </p:txBody>
      </p:sp>
      <p:sp>
        <p:nvSpPr>
          <p:cNvPr id="20" name="Rectangle: Rounded Corners 19">
            <a:extLst>
              <a:ext uri="{FF2B5EF4-FFF2-40B4-BE49-F238E27FC236}">
                <a16:creationId xmlns:a16="http://schemas.microsoft.com/office/drawing/2014/main" id="{2DAA26B4-272E-CF2B-1858-4E2FD3FB20AF}"/>
              </a:ext>
            </a:extLst>
          </p:cNvPr>
          <p:cNvSpPr/>
          <p:nvPr/>
        </p:nvSpPr>
        <p:spPr>
          <a:xfrm>
            <a:off x="6449958" y="4925947"/>
            <a:ext cx="2399071" cy="835742"/>
          </a:xfrm>
          <a:prstGeom prst="roundRect">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latin typeface="Cambria" panose="02040503050406030204" pitchFamily="18" charset="0"/>
                <a:ea typeface="Cambria" panose="02040503050406030204" pitchFamily="18" charset="0"/>
              </a:rPr>
              <a:t>Total Profit</a:t>
            </a:r>
          </a:p>
          <a:p>
            <a:pPr algn="ctr"/>
            <a:r>
              <a:rPr lang="en-US" dirty="0">
                <a:latin typeface="Cambria" panose="02040503050406030204" pitchFamily="18" charset="0"/>
                <a:ea typeface="Cambria" panose="02040503050406030204" pitchFamily="18" charset="0"/>
              </a:rPr>
              <a:t>12.08 M</a:t>
            </a:r>
          </a:p>
        </p:txBody>
      </p:sp>
      <p:sp>
        <p:nvSpPr>
          <p:cNvPr id="21" name="Rectangle: Rounded Corners 20">
            <a:extLst>
              <a:ext uri="{FF2B5EF4-FFF2-40B4-BE49-F238E27FC236}">
                <a16:creationId xmlns:a16="http://schemas.microsoft.com/office/drawing/2014/main" id="{052F07E3-2BF2-D136-406F-8B5B56809C83}"/>
              </a:ext>
            </a:extLst>
          </p:cNvPr>
          <p:cNvSpPr/>
          <p:nvPr/>
        </p:nvSpPr>
        <p:spPr>
          <a:xfrm>
            <a:off x="6449960" y="2421687"/>
            <a:ext cx="2399071" cy="835742"/>
          </a:xfrm>
          <a:prstGeom prst="roundRect">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latin typeface="Cambria" panose="02040503050406030204" pitchFamily="18" charset="0"/>
                <a:ea typeface="Cambria" panose="02040503050406030204" pitchFamily="18" charset="0"/>
              </a:rPr>
              <a:t>Total Orders</a:t>
            </a:r>
          </a:p>
          <a:p>
            <a:pPr algn="ctr"/>
            <a:r>
              <a:rPr lang="en-US" dirty="0">
                <a:latin typeface="Cambria" panose="02040503050406030204" pitchFamily="18" charset="0"/>
                <a:ea typeface="Cambria" panose="02040503050406030204" pitchFamily="18" charset="0"/>
              </a:rPr>
              <a:t>60,398</a:t>
            </a:r>
          </a:p>
        </p:txBody>
      </p:sp>
      <p:sp>
        <p:nvSpPr>
          <p:cNvPr id="22" name="Rectangle: Rounded Corners 21">
            <a:extLst>
              <a:ext uri="{FF2B5EF4-FFF2-40B4-BE49-F238E27FC236}">
                <a16:creationId xmlns:a16="http://schemas.microsoft.com/office/drawing/2014/main" id="{E5BDC55C-B04C-F487-9709-4751ADF42A6B}"/>
              </a:ext>
            </a:extLst>
          </p:cNvPr>
          <p:cNvSpPr/>
          <p:nvPr/>
        </p:nvSpPr>
        <p:spPr>
          <a:xfrm>
            <a:off x="3529780" y="2421687"/>
            <a:ext cx="2399071" cy="835742"/>
          </a:xfrm>
          <a:prstGeom prst="roundRect">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latin typeface="Cambria" panose="02040503050406030204" pitchFamily="18" charset="0"/>
                <a:ea typeface="Cambria" panose="02040503050406030204" pitchFamily="18" charset="0"/>
              </a:rPr>
              <a:t>Sold Products</a:t>
            </a:r>
          </a:p>
          <a:p>
            <a:pPr algn="ctr"/>
            <a:r>
              <a:rPr lang="en-US" dirty="0">
                <a:latin typeface="Cambria" panose="02040503050406030204" pitchFamily="18" charset="0"/>
                <a:ea typeface="Cambria" panose="02040503050406030204" pitchFamily="18" charset="0"/>
              </a:rPr>
              <a:t>158</a:t>
            </a:r>
          </a:p>
        </p:txBody>
      </p:sp>
      <p:sp>
        <p:nvSpPr>
          <p:cNvPr id="23" name="Rectangle: Rounded Corners 22">
            <a:extLst>
              <a:ext uri="{FF2B5EF4-FFF2-40B4-BE49-F238E27FC236}">
                <a16:creationId xmlns:a16="http://schemas.microsoft.com/office/drawing/2014/main" id="{62691ABD-195D-8B50-D337-824C0A084EDD}"/>
              </a:ext>
            </a:extLst>
          </p:cNvPr>
          <p:cNvSpPr/>
          <p:nvPr/>
        </p:nvSpPr>
        <p:spPr>
          <a:xfrm>
            <a:off x="3529779" y="4925947"/>
            <a:ext cx="2399071" cy="835742"/>
          </a:xfrm>
          <a:prstGeom prst="roundRect">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latin typeface="Cambria" panose="02040503050406030204" pitchFamily="18" charset="0"/>
                <a:ea typeface="Cambria" panose="02040503050406030204" pitchFamily="18" charset="0"/>
              </a:rPr>
              <a:t>Total Revenue</a:t>
            </a:r>
          </a:p>
          <a:p>
            <a:pPr algn="ctr"/>
            <a:r>
              <a:rPr lang="en-US" dirty="0">
                <a:latin typeface="Cambria" panose="02040503050406030204" pitchFamily="18" charset="0"/>
                <a:ea typeface="Cambria" panose="02040503050406030204" pitchFamily="18" charset="0"/>
              </a:rPr>
              <a:t>29.36 M</a:t>
            </a:r>
          </a:p>
        </p:txBody>
      </p:sp>
      <p:sp>
        <p:nvSpPr>
          <p:cNvPr id="24" name="Rectangle: Rounded Corners 23">
            <a:extLst>
              <a:ext uri="{FF2B5EF4-FFF2-40B4-BE49-F238E27FC236}">
                <a16:creationId xmlns:a16="http://schemas.microsoft.com/office/drawing/2014/main" id="{148173D9-F185-5760-1020-69356AE93F3C}"/>
              </a:ext>
            </a:extLst>
          </p:cNvPr>
          <p:cNvSpPr/>
          <p:nvPr/>
        </p:nvSpPr>
        <p:spPr>
          <a:xfrm>
            <a:off x="609600" y="4965283"/>
            <a:ext cx="2399071" cy="835742"/>
          </a:xfrm>
          <a:prstGeom prst="roundRect">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latin typeface="Cambria" panose="02040503050406030204" pitchFamily="18" charset="0"/>
                <a:ea typeface="Cambria" panose="02040503050406030204" pitchFamily="18" charset="0"/>
              </a:rPr>
              <a:t>Production Cost</a:t>
            </a:r>
          </a:p>
          <a:p>
            <a:pPr algn="ctr"/>
            <a:r>
              <a:rPr lang="en-US" dirty="0">
                <a:latin typeface="Cambria" panose="02040503050406030204" pitchFamily="18" charset="0"/>
                <a:ea typeface="Cambria" panose="02040503050406030204" pitchFamily="18" charset="0"/>
              </a:rPr>
              <a:t>17.28 M</a:t>
            </a:r>
          </a:p>
        </p:txBody>
      </p:sp>
      <p:sp>
        <p:nvSpPr>
          <p:cNvPr id="25" name="Rectangle: Rounded Corners 24">
            <a:extLst>
              <a:ext uri="{FF2B5EF4-FFF2-40B4-BE49-F238E27FC236}">
                <a16:creationId xmlns:a16="http://schemas.microsoft.com/office/drawing/2014/main" id="{48580985-622D-A5E1-FCA4-309FAC92A44E}"/>
              </a:ext>
            </a:extLst>
          </p:cNvPr>
          <p:cNvSpPr/>
          <p:nvPr/>
        </p:nvSpPr>
        <p:spPr>
          <a:xfrm>
            <a:off x="9370137" y="4925947"/>
            <a:ext cx="2399071" cy="835742"/>
          </a:xfrm>
          <a:prstGeom prst="roundRect">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latin typeface="Cambria" panose="02040503050406030204" pitchFamily="18" charset="0"/>
                <a:ea typeface="Cambria" panose="02040503050406030204" pitchFamily="18" charset="0"/>
              </a:rPr>
              <a:t>Profit Margin</a:t>
            </a:r>
          </a:p>
          <a:p>
            <a:pPr algn="ctr"/>
            <a:r>
              <a:rPr lang="en-US" dirty="0">
                <a:latin typeface="Cambria" panose="02040503050406030204" pitchFamily="18" charset="0"/>
                <a:ea typeface="Cambria" panose="02040503050406030204" pitchFamily="18" charset="0"/>
              </a:rPr>
              <a:t>41.15%</a:t>
            </a:r>
          </a:p>
        </p:txBody>
      </p:sp>
      <p:pic>
        <p:nvPicPr>
          <p:cNvPr id="27" name="Picture 26">
            <a:extLst>
              <a:ext uri="{FF2B5EF4-FFF2-40B4-BE49-F238E27FC236}">
                <a16:creationId xmlns:a16="http://schemas.microsoft.com/office/drawing/2014/main" id="{95A9483E-5FF4-321D-C420-A8DD26064E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6542" y="4218024"/>
            <a:ext cx="865251" cy="707923"/>
          </a:xfrm>
          <a:prstGeom prst="rect">
            <a:avLst/>
          </a:prstGeom>
        </p:spPr>
      </p:pic>
      <p:pic>
        <p:nvPicPr>
          <p:cNvPr id="29" name="Picture 28">
            <a:extLst>
              <a:ext uri="{FF2B5EF4-FFF2-40B4-BE49-F238E27FC236}">
                <a16:creationId xmlns:a16="http://schemas.microsoft.com/office/drawing/2014/main" id="{D9306EA4-1334-238B-C379-1162B5BAC3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2626" y="4195568"/>
            <a:ext cx="953733" cy="730379"/>
          </a:xfrm>
          <a:prstGeom prst="rect">
            <a:avLst/>
          </a:prstGeom>
        </p:spPr>
      </p:pic>
      <p:pic>
        <p:nvPicPr>
          <p:cNvPr id="31" name="Picture 30">
            <a:extLst>
              <a:ext uri="{FF2B5EF4-FFF2-40B4-BE49-F238E27FC236}">
                <a16:creationId xmlns:a16="http://schemas.microsoft.com/office/drawing/2014/main" id="{0B00DF3A-B03F-65E4-CA25-2451D6CC79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8710" y="4218024"/>
            <a:ext cx="953733" cy="685299"/>
          </a:xfrm>
          <a:prstGeom prst="rect">
            <a:avLst/>
          </a:prstGeom>
        </p:spPr>
      </p:pic>
      <p:pic>
        <p:nvPicPr>
          <p:cNvPr id="33" name="Picture 32">
            <a:extLst>
              <a:ext uri="{FF2B5EF4-FFF2-40B4-BE49-F238E27FC236}">
                <a16:creationId xmlns:a16="http://schemas.microsoft.com/office/drawing/2014/main" id="{DC3202D9-9636-3E45-3E12-52ECA57643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32268" y="4218024"/>
            <a:ext cx="806259" cy="769715"/>
          </a:xfrm>
          <a:prstGeom prst="rect">
            <a:avLst/>
          </a:prstGeom>
        </p:spPr>
      </p:pic>
      <p:pic>
        <p:nvPicPr>
          <p:cNvPr id="35" name="Picture 34">
            <a:extLst>
              <a:ext uri="{FF2B5EF4-FFF2-40B4-BE49-F238E27FC236}">
                <a16:creationId xmlns:a16="http://schemas.microsoft.com/office/drawing/2014/main" id="{F919FD30-DD01-986C-D166-5FA68A5704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32268" y="1671483"/>
            <a:ext cx="806259" cy="750203"/>
          </a:xfrm>
          <a:prstGeom prst="rect">
            <a:avLst/>
          </a:prstGeom>
        </p:spPr>
      </p:pic>
      <p:pic>
        <p:nvPicPr>
          <p:cNvPr id="37" name="Picture 36">
            <a:extLst>
              <a:ext uri="{FF2B5EF4-FFF2-40B4-BE49-F238E27FC236}">
                <a16:creationId xmlns:a16="http://schemas.microsoft.com/office/drawing/2014/main" id="{20B19908-55A2-ED83-D8BC-5372C1A4827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78710" y="1671483"/>
            <a:ext cx="953733" cy="750203"/>
          </a:xfrm>
          <a:prstGeom prst="rect">
            <a:avLst/>
          </a:prstGeom>
        </p:spPr>
      </p:pic>
      <p:pic>
        <p:nvPicPr>
          <p:cNvPr id="39" name="Picture 38">
            <a:extLst>
              <a:ext uri="{FF2B5EF4-FFF2-40B4-BE49-F238E27FC236}">
                <a16:creationId xmlns:a16="http://schemas.microsoft.com/office/drawing/2014/main" id="{7285ED9A-E734-0EBB-AD9D-CEA09A567F5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72626" y="1671483"/>
            <a:ext cx="1027478" cy="750203"/>
          </a:xfrm>
          <a:prstGeom prst="rect">
            <a:avLst/>
          </a:prstGeom>
        </p:spPr>
      </p:pic>
      <p:pic>
        <p:nvPicPr>
          <p:cNvPr id="41" name="Picture 40">
            <a:extLst>
              <a:ext uri="{FF2B5EF4-FFF2-40B4-BE49-F238E27FC236}">
                <a16:creationId xmlns:a16="http://schemas.microsoft.com/office/drawing/2014/main" id="{DD685CE7-2DF3-DD14-A1EC-BA311D14316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092805" y="1671482"/>
            <a:ext cx="870145" cy="761201"/>
          </a:xfrm>
          <a:prstGeom prst="rect">
            <a:avLst/>
          </a:prstGeom>
        </p:spPr>
      </p:pic>
    </p:spTree>
    <p:extLst>
      <p:ext uri="{BB962C8B-B14F-4D97-AF65-F5344CB8AC3E}">
        <p14:creationId xmlns:p14="http://schemas.microsoft.com/office/powerpoint/2010/main" val="4013503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462F68-72B5-3896-65B1-5FFA744F27C3}"/>
              </a:ext>
            </a:extLst>
          </p:cNvPr>
          <p:cNvSpPr>
            <a:spLocks noGrp="1"/>
          </p:cNvSpPr>
          <p:nvPr>
            <p:ph type="title"/>
          </p:nvPr>
        </p:nvSpPr>
        <p:spPr>
          <a:xfrm>
            <a:off x="1141413" y="203200"/>
            <a:ext cx="9905998" cy="812800"/>
          </a:xfrm>
        </p:spPr>
        <p:txBody>
          <a:bodyPr/>
          <a:lstStyle/>
          <a:p>
            <a:pPr algn="ctr"/>
            <a:r>
              <a:rPr lang="en-IN" dirty="0"/>
              <a:t> </a:t>
            </a:r>
            <a:r>
              <a:rPr lang="en-IN" dirty="0">
                <a:latin typeface="Cambria" panose="02040503050406030204" pitchFamily="18" charset="0"/>
                <a:ea typeface="Cambria" panose="02040503050406030204" pitchFamily="18" charset="0"/>
              </a:rPr>
              <a:t>Production Analysis</a:t>
            </a:r>
          </a:p>
        </p:txBody>
      </p:sp>
      <p:pic>
        <p:nvPicPr>
          <p:cNvPr id="3" name="Picture 2">
            <a:extLst>
              <a:ext uri="{FF2B5EF4-FFF2-40B4-BE49-F238E27FC236}">
                <a16:creationId xmlns:a16="http://schemas.microsoft.com/office/drawing/2014/main" id="{039CC733-3F6A-721E-21B2-280A52AAA3C5}"/>
              </a:ext>
            </a:extLst>
          </p:cNvPr>
          <p:cNvPicPr>
            <a:picLocks noChangeAspect="1"/>
          </p:cNvPicPr>
          <p:nvPr/>
        </p:nvPicPr>
        <p:blipFill>
          <a:blip r:embed="rId2"/>
          <a:stretch>
            <a:fillRect/>
          </a:stretch>
        </p:blipFill>
        <p:spPr>
          <a:xfrm>
            <a:off x="580103" y="1016000"/>
            <a:ext cx="11031794" cy="5550764"/>
          </a:xfrm>
          <a:prstGeom prst="rect">
            <a:avLst/>
          </a:prstGeom>
        </p:spPr>
      </p:pic>
    </p:spTree>
    <p:extLst>
      <p:ext uri="{BB962C8B-B14F-4D97-AF65-F5344CB8AC3E}">
        <p14:creationId xmlns:p14="http://schemas.microsoft.com/office/powerpoint/2010/main" val="11602728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903</TotalTime>
  <Words>1138</Words>
  <Application>Microsoft Office PowerPoint</Application>
  <PresentationFormat>Widescreen</PresentationFormat>
  <Paragraphs>110</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-apple-system</vt:lpstr>
      <vt:lpstr>Arial</vt:lpstr>
      <vt:lpstr>Bookman Old Style</vt:lpstr>
      <vt:lpstr>Cambria</vt:lpstr>
      <vt:lpstr>Courier New</vt:lpstr>
      <vt:lpstr>Rockwell</vt:lpstr>
      <vt:lpstr>Tableau Book</vt:lpstr>
      <vt:lpstr>Wingdings</vt:lpstr>
      <vt:lpstr>Damask</vt:lpstr>
      <vt:lpstr>PowerPoint Presentation</vt:lpstr>
      <vt:lpstr>agenda</vt:lpstr>
      <vt:lpstr>ABOUT COMPANY</vt:lpstr>
      <vt:lpstr>DATA OVERVIEW</vt:lpstr>
      <vt:lpstr>ETL Process</vt:lpstr>
      <vt:lpstr> Challenges </vt:lpstr>
      <vt:lpstr>Data model</vt:lpstr>
      <vt:lpstr>SUMMARY (KPIS)</vt:lpstr>
      <vt:lpstr> Production Analysis</vt:lpstr>
      <vt:lpstr>Production details </vt:lpstr>
      <vt:lpstr>Sales Analysis</vt:lpstr>
      <vt:lpstr>Sales details</vt:lpstr>
      <vt:lpstr>Profit Analysis</vt:lpstr>
      <vt:lpstr>Profit details</vt:lpstr>
      <vt:lpstr>Recommendation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Sidharth</dc:creator>
  <cp:lastModifiedBy>Sidharth</cp:lastModifiedBy>
  <cp:revision>29</cp:revision>
  <dcterms:created xsi:type="dcterms:W3CDTF">2024-10-23T07:56:19Z</dcterms:created>
  <dcterms:modified xsi:type="dcterms:W3CDTF">2024-11-12T10:33:29Z</dcterms:modified>
</cp:coreProperties>
</file>