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75" r:id="rId3"/>
    <p:sldId id="260" r:id="rId4"/>
    <p:sldId id="276" r:id="rId5"/>
    <p:sldId id="261" r:id="rId6"/>
    <p:sldId id="262" r:id="rId7"/>
    <p:sldId id="263" r:id="rId8"/>
    <p:sldId id="264" r:id="rId9"/>
    <p:sldId id="265" r:id="rId10"/>
    <p:sldId id="266" r:id="rId11"/>
    <p:sldId id="277" r:id="rId12"/>
    <p:sldId id="278" r:id="rId13"/>
    <p:sldId id="279" r:id="rId14"/>
    <p:sldId id="284" r:id="rId15"/>
    <p:sldId id="267" r:id="rId16"/>
    <p:sldId id="268" r:id="rId17"/>
    <p:sldId id="269" r:id="rId18"/>
    <p:sldId id="271" r:id="rId19"/>
    <p:sldId id="272" r:id="rId20"/>
    <p:sldId id="270" r:id="rId21"/>
    <p:sldId id="280" r:id="rId22"/>
    <p:sldId id="281" r:id="rId23"/>
    <p:sldId id="282" r:id="rId24"/>
    <p:sldId id="273"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JEEVA\Project\Project4_HR\Final%20Excel%20Dashboar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Dashboard.xlsx]Q-1!PivotTable4</c:name>
    <c:fmtId val="18"/>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200" dirty="0">
                <a:latin typeface="Cambria" panose="02040503050406030204" pitchFamily="18" charset="0"/>
                <a:ea typeface="Cambria" panose="02040503050406030204" pitchFamily="18" charset="0"/>
              </a:rPr>
              <a:t>Department vs Attrition Rate</a:t>
            </a:r>
          </a:p>
        </c:rich>
      </c:tx>
      <c:overlay val="0"/>
      <c:spPr>
        <a:solidFill>
          <a:sysClr val="window" lastClr="FFFFFF"/>
        </a:solid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pivotFmt>
      <c:pivotFmt>
        <c:idx val="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6"/>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9"/>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'Q-1'!$B$1</c:f>
              <c:strCache>
                <c:ptCount val="1"/>
                <c:pt idx="0">
                  <c:v>Total</c:v>
                </c:pt>
              </c:strCache>
            </c:strRef>
          </c:tx>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'Q-1'!$A$2:$A$8</c:f>
              <c:strCache>
                <c:ptCount val="6"/>
                <c:pt idx="0">
                  <c:v>Hardware</c:v>
                </c:pt>
                <c:pt idx="1">
                  <c:v>Human Resources</c:v>
                </c:pt>
                <c:pt idx="2">
                  <c:v>Research &amp; Development</c:v>
                </c:pt>
                <c:pt idx="3">
                  <c:v>Sales</c:v>
                </c:pt>
                <c:pt idx="4">
                  <c:v>Software</c:v>
                </c:pt>
                <c:pt idx="5">
                  <c:v>Support</c:v>
                </c:pt>
              </c:strCache>
            </c:strRef>
          </c:cat>
          <c:val>
            <c:numRef>
              <c:f>'Q-1'!$B$2:$B$8</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0-3F26-4E96-B9D8-9EB71A519B4C}"/>
            </c:ext>
          </c:extLst>
        </c:ser>
        <c:dLbls>
          <c:showLegendKey val="0"/>
          <c:showVal val="1"/>
          <c:showCatName val="0"/>
          <c:showSerName val="0"/>
          <c:showPercent val="0"/>
          <c:showBubbleSize val="0"/>
        </c:dLbls>
        <c:gapWidth val="150"/>
        <c:shape val="box"/>
        <c:axId val="-1075895904"/>
        <c:axId val="-1075902432"/>
        <c:axId val="0"/>
      </c:bar3DChart>
      <c:catAx>
        <c:axId val="-1075895904"/>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crossAx val="-1075902432"/>
        <c:crosses val="autoZero"/>
        <c:auto val="1"/>
        <c:lblAlgn val="ctr"/>
        <c:lblOffset val="100"/>
        <c:noMultiLvlLbl val="0"/>
      </c:catAx>
      <c:valAx>
        <c:axId val="-1075902432"/>
        <c:scaling>
          <c:orientation val="minMax"/>
        </c:scaling>
        <c:delete val="1"/>
        <c:axPos val="l"/>
        <c:numFmt formatCode="0.00%" sourceLinked="1"/>
        <c:majorTickMark val="out"/>
        <c:minorTickMark val="none"/>
        <c:tickLblPos val="nextTo"/>
        <c:crossAx val="-107589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Dashboard.xlsx]Q-2!PivotTable6</c:name>
    <c:fmtId val="1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200" dirty="0">
                <a:latin typeface="Cambria" panose="02040503050406030204" pitchFamily="18" charset="0"/>
                <a:ea typeface="Cambria" panose="02040503050406030204" pitchFamily="18" charset="0"/>
              </a:rPr>
              <a:t>Avg</a:t>
            </a:r>
            <a:r>
              <a:rPr lang="en-US" sz="1200" baseline="0" dirty="0">
                <a:latin typeface="Cambria" panose="02040503050406030204" pitchFamily="18" charset="0"/>
                <a:ea typeface="Cambria" panose="02040503050406030204" pitchFamily="18" charset="0"/>
              </a:rPr>
              <a:t> Hourly Rate for Male Research Scientist</a:t>
            </a:r>
            <a:endParaRPr lang="en-US" sz="1200" dirty="0">
              <a:latin typeface="Cambria" panose="02040503050406030204" pitchFamily="18" charset="0"/>
              <a:ea typeface="Cambria" panose="02040503050406030204" pitchFamily="18" charset="0"/>
            </a:endParaRPr>
          </a:p>
        </c:rich>
      </c:tx>
      <c:overlay val="0"/>
      <c:spPr>
        <a:solidFill>
          <a:sysClr val="window" lastClr="FFFFFF"/>
        </a:solid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rgbClr val="91331D"/>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
        <c:spPr>
          <a:solidFill>
            <a:srgbClr val="91331D"/>
          </a:solidFill>
          <a:ln>
            <a:noFill/>
          </a:ln>
          <a:effectLst>
            <a:outerShdw blurRad="254000" sx="102000" sy="102000" algn="ctr" rotWithShape="0">
              <a:prstClr val="black">
                <a:alpha val="20000"/>
              </a:prstClr>
            </a:outerShdw>
          </a:effectLst>
          <a:sp3d/>
        </c:spPr>
      </c:pivotFmt>
      <c:pivotFmt>
        <c:idx val="2"/>
        <c:spPr>
          <a:solidFill>
            <a:srgbClr val="91331D"/>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3"/>
        <c:spPr>
          <a:solidFill>
            <a:srgbClr val="91331D"/>
          </a:solidFill>
          <a:ln>
            <a:noFill/>
          </a:ln>
          <a:effectLst>
            <a:outerShdw blurRad="254000" sx="102000" sy="102000" algn="ctr" rotWithShape="0">
              <a:prstClr val="black">
                <a:alpha val="20000"/>
              </a:prstClr>
            </a:outerShdw>
          </a:effectLst>
          <a:sp3d/>
        </c:spPr>
      </c:pivotFmt>
      <c:pivotFmt>
        <c:idx val="4"/>
        <c:spPr>
          <a:solidFill>
            <a:srgbClr val="91331D"/>
          </a:solidFill>
          <a:ln>
            <a:noFill/>
          </a:ln>
          <a:effectLst>
            <a:outerShdw blurRad="254000" sx="102000" sy="102000" algn="ctr" rotWithShape="0">
              <a:prstClr val="black">
                <a:alpha val="20000"/>
              </a:prstClr>
            </a:outerShdw>
          </a:effectLst>
          <a:sp3d/>
        </c:spPr>
        <c:marker>
          <c:symbol val="none"/>
        </c:marker>
        <c:dLbl>
          <c:idx val="0"/>
          <c:spPr>
            <a:no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5"/>
        <c:spPr>
          <a:solidFill>
            <a:srgbClr val="91331D"/>
          </a:solidFill>
          <a:ln>
            <a:noFill/>
          </a:ln>
          <a:effectLst>
            <a:outerShdw blurRad="254000" sx="102000" sy="102000" algn="ctr" rotWithShape="0">
              <a:prstClr val="black">
                <a:alpha val="20000"/>
              </a:prstClr>
            </a:outerShdw>
          </a:effectLst>
          <a:sp3d/>
        </c:spPr>
      </c:pivotFmt>
      <c:pivotFmt>
        <c:idx val="6"/>
        <c:spPr>
          <a:solidFill>
            <a:schemeClr val="accent1"/>
          </a:solidFill>
          <a:ln>
            <a:noFill/>
          </a:ln>
          <a:effectLst>
            <a:outerShdw blurRad="254000" sx="102000" sy="102000" algn="ctr" rotWithShape="0">
              <a:prstClr val="black">
                <a:alpha val="20000"/>
              </a:prstClr>
            </a:outerShdw>
          </a:effectLst>
          <a:sp3d/>
        </c:spPr>
        <c:marker>
          <c:symbol val="none"/>
        </c:marker>
        <c:dLbl>
          <c:idx val="0"/>
          <c:numFmt formatCode="&quot;₹&quot;\ #,##0.00" sourceLinked="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91331D"/>
          </a:solidFill>
          <a:ln>
            <a:noFill/>
          </a:ln>
          <a:effectLst>
            <a:outerShdw blurRad="254000" sx="102000" sy="102000" algn="ctr" rotWithShape="0">
              <a:prstClr val="black">
                <a:alpha val="20000"/>
              </a:prstClr>
            </a:outerShdw>
          </a:effectLst>
          <a:sp3d/>
        </c:spPr>
        <c:dLbl>
          <c:idx val="0"/>
          <c:layout>
            <c:manualLayout>
              <c:x val="-7.7157908608662396E-3"/>
              <c:y val="-0.17737407128217725"/>
            </c:manualLayout>
          </c:layout>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31380370297312826"/>
                  <c:h val="0.23600518462122799"/>
                </c:manualLayout>
              </c15:layout>
            </c:ext>
          </c:extLst>
        </c:dLbl>
      </c:pivotFmt>
      <c:pivotFmt>
        <c:idx val="8"/>
        <c:spPr>
          <a:solidFill>
            <a:srgbClr val="91331D"/>
          </a:solidFill>
          <a:ln>
            <a:noFill/>
          </a:ln>
          <a:effectLst>
            <a:outerShdw blurRad="254000" sx="102000" sy="102000" algn="ctr" rotWithShape="0">
              <a:prstClr val="black">
                <a:alpha val="20000"/>
              </a:prstClr>
            </a:outerShdw>
          </a:effectLst>
          <a:sp3d/>
        </c:spPr>
        <c:marker>
          <c:symbol val="none"/>
        </c:marker>
        <c:dLbl>
          <c:idx val="0"/>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91331D"/>
          </a:solidFill>
          <a:ln>
            <a:noFill/>
          </a:ln>
          <a:effectLst>
            <a:outerShdw blurRad="254000" sx="102000" sy="102000" algn="ctr" rotWithShape="0">
              <a:prstClr val="black">
                <a:alpha val="20000"/>
              </a:prstClr>
            </a:outerShdw>
          </a:effectLst>
          <a:sp3d/>
        </c:spPr>
        <c:dLbl>
          <c:idx val="0"/>
          <c:layout>
            <c:manualLayout>
              <c:x val="6.6331134019326152E-3"/>
              <c:y val="-0.33715420515284111"/>
            </c:manualLayout>
          </c:layout>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bestFit"/>
          <c:showLegendKey val="0"/>
          <c:showVal val="1"/>
          <c:showCatName val="0"/>
          <c:showSerName val="0"/>
          <c:showPercent val="0"/>
          <c:showBubbleSize val="0"/>
          <c:separator>
</c:separator>
          <c:extLst>
            <c:ext xmlns:c15="http://schemas.microsoft.com/office/drawing/2012/chart" uri="{CE6537A1-D6FC-4f65-9D91-7224C49458BB}">
              <c15:layout>
                <c:manualLayout>
                  <c:w val="0.42907482206241493"/>
                  <c:h val="0.12914050751420919"/>
                </c:manualLayout>
              </c15:layout>
            </c:ext>
          </c:extLst>
        </c:dLbl>
      </c:pivotFmt>
      <c:pivotFmt>
        <c:idx val="10"/>
        <c:spPr>
          <a:solidFill>
            <a:srgbClr val="91331D"/>
          </a:solidFill>
          <a:ln>
            <a:noFill/>
          </a:ln>
          <a:effectLst>
            <a:outerShdw blurRad="254000" sx="102000" sy="102000" algn="ctr" rotWithShape="0">
              <a:prstClr val="black">
                <a:alpha val="20000"/>
              </a:prstClr>
            </a:outerShdw>
          </a:effectLst>
          <a:sp3d/>
        </c:spPr>
        <c:marker>
          <c:symbol val="none"/>
        </c:marker>
        <c:dLbl>
          <c:idx val="0"/>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91331D"/>
          </a:solidFill>
          <a:ln>
            <a:noFill/>
          </a:ln>
          <a:effectLst>
            <a:outerShdw blurRad="254000" sx="102000" sy="102000" algn="ctr" rotWithShape="0">
              <a:prstClr val="black">
                <a:alpha val="20000"/>
              </a:prstClr>
            </a:outerShdw>
          </a:effectLst>
          <a:sp3d/>
        </c:spPr>
        <c:dLbl>
          <c:idx val="0"/>
          <c:layout>
            <c:manualLayout>
              <c:x val="6.6331134019326152E-3"/>
              <c:y val="-0.33715420515284111"/>
            </c:manualLayout>
          </c:layout>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bestFit"/>
          <c:showLegendKey val="0"/>
          <c:showVal val="1"/>
          <c:showCatName val="0"/>
          <c:showSerName val="0"/>
          <c:showPercent val="0"/>
          <c:showBubbleSize val="0"/>
          <c:separator>
</c:separator>
          <c:extLst>
            <c:ext xmlns:c15="http://schemas.microsoft.com/office/drawing/2012/chart" uri="{CE6537A1-D6FC-4f65-9D91-7224C49458BB}">
              <c15:layout>
                <c:manualLayout>
                  <c:w val="0.42907482206241493"/>
                  <c:h val="0.12914050751420919"/>
                </c:manualLayout>
              </c15:layout>
            </c:ext>
          </c:extLst>
        </c:dLbl>
      </c:pivotFmt>
      <c:pivotFmt>
        <c:idx val="12"/>
        <c:spPr>
          <a:solidFill>
            <a:srgbClr val="91331D"/>
          </a:solidFill>
          <a:ln>
            <a:noFill/>
          </a:ln>
          <a:effectLst>
            <a:outerShdw blurRad="254000" sx="102000" sy="102000" algn="ctr" rotWithShape="0">
              <a:prstClr val="black">
                <a:alpha val="20000"/>
              </a:prstClr>
            </a:outerShdw>
          </a:effectLst>
          <a:sp3d/>
        </c:spPr>
        <c:marker>
          <c:symbol val="none"/>
        </c:marker>
        <c:dLbl>
          <c:idx val="0"/>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91331D"/>
          </a:solidFill>
          <a:ln>
            <a:noFill/>
          </a:ln>
          <a:effectLst>
            <a:outerShdw blurRad="254000" sx="102000" sy="102000" algn="ctr" rotWithShape="0">
              <a:prstClr val="black">
                <a:alpha val="20000"/>
              </a:prstClr>
            </a:outerShdw>
          </a:effectLst>
          <a:sp3d/>
        </c:spPr>
        <c:dLbl>
          <c:idx val="0"/>
          <c:layout>
            <c:manualLayout>
              <c:x val="6.6331134019326152E-3"/>
              <c:y val="-0.33715420515284111"/>
            </c:manualLayout>
          </c:layout>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bestFit"/>
          <c:showLegendKey val="0"/>
          <c:showVal val="1"/>
          <c:showCatName val="0"/>
          <c:showSerName val="0"/>
          <c:showPercent val="0"/>
          <c:showBubbleSize val="0"/>
          <c:separator>
</c:separator>
          <c:extLst>
            <c:ext xmlns:c15="http://schemas.microsoft.com/office/drawing/2012/chart" uri="{CE6537A1-D6FC-4f65-9D91-7224C49458BB}">
              <c15:layout>
                <c:manualLayout>
                  <c:w val="0.42907482206241493"/>
                  <c:h val="0.12914050751420919"/>
                </c:manualLayout>
              </c15:layout>
            </c:ext>
          </c:extLst>
        </c:dLbl>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'Q-2'!$B$3</c:f>
              <c:strCache>
                <c:ptCount val="1"/>
                <c:pt idx="0">
                  <c:v>Total</c:v>
                </c:pt>
              </c:strCache>
            </c:strRef>
          </c:tx>
          <c:spPr>
            <a:solidFill>
              <a:srgbClr val="91331D"/>
            </a:solidFill>
          </c:spPr>
          <c:dPt>
            <c:idx val="0"/>
            <c:bubble3D val="0"/>
            <c:spPr>
              <a:solidFill>
                <a:srgbClr val="91331D"/>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293B-4FE5-93AE-56884EF29D88}"/>
              </c:ext>
            </c:extLst>
          </c:dPt>
          <c:dLbls>
            <c:dLbl>
              <c:idx val="0"/>
              <c:layout>
                <c:manualLayout>
                  <c:x val="6.6331134019326152E-3"/>
                  <c:y val="-0.33715420515284111"/>
                </c:manualLayout>
              </c:layout>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bestFit"/>
              <c:showLegendKey val="0"/>
              <c:showVal val="1"/>
              <c:showCatName val="0"/>
              <c:showSerName val="0"/>
              <c:showPercent val="0"/>
              <c:showBubbleSize val="0"/>
              <c:separator>
</c:separator>
              <c:extLst>
                <c:ext xmlns:c15="http://schemas.microsoft.com/office/drawing/2012/chart" uri="{CE6537A1-D6FC-4f65-9D91-7224C49458BB}">
                  <c15:layout>
                    <c:manualLayout>
                      <c:w val="0.42907482206241493"/>
                      <c:h val="0.12914050751420919"/>
                    </c:manualLayout>
                  </c15:layout>
                </c:ext>
                <c:ext xmlns:c16="http://schemas.microsoft.com/office/drawing/2014/chart" uri="{C3380CC4-5D6E-409C-BE32-E72D297353CC}">
                  <c16:uniqueId val="{00000001-293B-4FE5-93AE-56884EF29D88}"/>
                </c:ext>
              </c:extLst>
            </c:dLbl>
            <c:numFmt formatCode="&quot;₹&quot;\ #,##0.00" sourceLinked="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extLst>
          </c:dLbls>
          <c:cat>
            <c:strRef>
              <c:f>'Q-2'!$A$4:$A$5</c:f>
              <c:strCache>
                <c:ptCount val="1"/>
                <c:pt idx="0">
                  <c:v>Research Scientist</c:v>
                </c:pt>
              </c:strCache>
            </c:strRef>
          </c:cat>
          <c:val>
            <c:numRef>
              <c:f>'Q-2'!$B$4:$B$5</c:f>
              <c:numCache>
                <c:formatCode>0.00</c:formatCode>
                <c:ptCount val="1"/>
                <c:pt idx="0">
                  <c:v>114.44689069138664</c:v>
                </c:pt>
              </c:numCache>
            </c:numRef>
          </c:val>
          <c:extLst>
            <c:ext xmlns:c16="http://schemas.microsoft.com/office/drawing/2014/chart" uri="{C3380CC4-5D6E-409C-BE32-E72D297353CC}">
              <c16:uniqueId val="{00000002-293B-4FE5-93AE-56884EF29D88}"/>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02029"/>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Dashboard.xlsx]Q-3!PivotTable7</c:name>
    <c:fmtId val="2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200" dirty="0">
                <a:latin typeface="Cambria" panose="02040503050406030204" pitchFamily="18" charset="0"/>
                <a:ea typeface="Cambria" panose="02040503050406030204" pitchFamily="18" charset="0"/>
              </a:rPr>
              <a:t>Department</a:t>
            </a:r>
            <a:r>
              <a:rPr lang="en-US" sz="1200" baseline="0" dirty="0">
                <a:latin typeface="Cambria" panose="02040503050406030204" pitchFamily="18" charset="0"/>
                <a:ea typeface="Cambria" panose="02040503050406030204" pitchFamily="18" charset="0"/>
              </a:rPr>
              <a:t> vs Monthly Income vs Attrition Rate</a:t>
            </a:r>
            <a:endParaRPr lang="en-US" sz="1200" dirty="0">
              <a:latin typeface="Cambria" panose="02040503050406030204" pitchFamily="18" charset="0"/>
              <a:ea typeface="Cambria" panose="02040503050406030204" pitchFamily="18" charset="0"/>
            </a:endParaRPr>
          </a:p>
        </c:rich>
      </c:tx>
      <c:overlay val="0"/>
      <c:spPr>
        <a:solidFill>
          <a:sysClr val="window" lastClr="FFFFFF"/>
        </a:solid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layout>
            <c:manualLayout>
              <c:x val="5.878895448126328E-3"/>
              <c:y val="-2.6628617796513349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rgbClr val="758A3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layout>
            <c:manualLayout>
              <c:x val="0"/>
              <c:y val="-8.4323956355625576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'Q-3'!$B$1</c:f>
              <c:strCache>
                <c:ptCount val="1"/>
                <c:pt idx="0">
                  <c:v>Average of MonthlyIncome</c:v>
                </c:pt>
              </c:strCache>
            </c:strRef>
          </c:tx>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'Q-3'!$A$2:$A$8</c:f>
              <c:strCache>
                <c:ptCount val="6"/>
                <c:pt idx="0">
                  <c:v>Hardware</c:v>
                </c:pt>
                <c:pt idx="1">
                  <c:v>Human Resources</c:v>
                </c:pt>
                <c:pt idx="2">
                  <c:v>Research &amp; Development</c:v>
                </c:pt>
                <c:pt idx="3">
                  <c:v>Sales</c:v>
                </c:pt>
                <c:pt idx="4">
                  <c:v>Software</c:v>
                </c:pt>
                <c:pt idx="5">
                  <c:v>Support</c:v>
                </c:pt>
              </c:strCache>
            </c:strRef>
          </c:cat>
          <c:val>
            <c:numRef>
              <c:f>'Q-3'!$B$2:$B$8</c:f>
              <c:numCache>
                <c:formatCode>[&lt;1000]##,##0;[&lt;1000000]#,###.00,"K"</c:formatCode>
                <c:ptCount val="6"/>
                <c:pt idx="0">
                  <c:v>26028.070265638387</c:v>
                </c:pt>
                <c:pt idx="1">
                  <c:v>26058.44547398432</c:v>
                </c:pt>
                <c:pt idx="2">
                  <c:v>25796.079456665466</c:v>
                </c:pt>
                <c:pt idx="3">
                  <c:v>26118.753460309948</c:v>
                </c:pt>
                <c:pt idx="4">
                  <c:v>26026.253958733207</c:v>
                </c:pt>
                <c:pt idx="5">
                  <c:v>26065.201926550271</c:v>
                </c:pt>
              </c:numCache>
            </c:numRef>
          </c:val>
          <c:extLst>
            <c:ext xmlns:c16="http://schemas.microsoft.com/office/drawing/2014/chart" uri="{C3380CC4-5D6E-409C-BE32-E72D297353CC}">
              <c16:uniqueId val="{00000000-DBFA-4F68-BEBF-1E974ECDD4E9}"/>
            </c:ext>
          </c:extLst>
        </c:ser>
        <c:dLbls>
          <c:showLegendKey val="0"/>
          <c:showVal val="1"/>
          <c:showCatName val="0"/>
          <c:showSerName val="0"/>
          <c:showPercent val="0"/>
          <c:showBubbleSize val="0"/>
        </c:dLbls>
        <c:gapWidth val="219"/>
        <c:axId val="-1075903520"/>
        <c:axId val="-1075904608"/>
      </c:barChart>
      <c:lineChart>
        <c:grouping val="standard"/>
        <c:varyColors val="0"/>
        <c:ser>
          <c:idx val="1"/>
          <c:order val="1"/>
          <c:tx>
            <c:strRef>
              <c:f>'Q-3'!$C$1</c:f>
              <c:strCache>
                <c:ptCount val="1"/>
                <c:pt idx="0">
                  <c:v>Average of Attrition Count</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'Q-3'!$A$2:$A$8</c:f>
              <c:strCache>
                <c:ptCount val="6"/>
                <c:pt idx="0">
                  <c:v>Hardware</c:v>
                </c:pt>
                <c:pt idx="1">
                  <c:v>Human Resources</c:v>
                </c:pt>
                <c:pt idx="2">
                  <c:v>Research &amp; Development</c:v>
                </c:pt>
                <c:pt idx="3">
                  <c:v>Sales</c:v>
                </c:pt>
                <c:pt idx="4">
                  <c:v>Software</c:v>
                </c:pt>
                <c:pt idx="5">
                  <c:v>Support</c:v>
                </c:pt>
              </c:strCache>
            </c:strRef>
          </c:cat>
          <c:val>
            <c:numRef>
              <c:f>'Q-3'!$C$2:$C$8</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smooth val="0"/>
          <c:extLst>
            <c:ext xmlns:c16="http://schemas.microsoft.com/office/drawing/2014/chart" uri="{C3380CC4-5D6E-409C-BE32-E72D297353CC}">
              <c16:uniqueId val="{00000001-DBFA-4F68-BEBF-1E974ECDD4E9}"/>
            </c:ext>
          </c:extLst>
        </c:ser>
        <c:dLbls>
          <c:showLegendKey val="0"/>
          <c:showVal val="0"/>
          <c:showCatName val="0"/>
          <c:showSerName val="0"/>
          <c:showPercent val="0"/>
          <c:showBubbleSize val="0"/>
        </c:dLbls>
        <c:marker val="1"/>
        <c:smooth val="0"/>
        <c:axId val="-1075902976"/>
        <c:axId val="-1075899168"/>
      </c:lineChart>
      <c:catAx>
        <c:axId val="-107590352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crossAx val="-1075904608"/>
        <c:crosses val="autoZero"/>
        <c:auto val="1"/>
        <c:lblAlgn val="ctr"/>
        <c:lblOffset val="100"/>
        <c:noMultiLvlLbl val="0"/>
      </c:catAx>
      <c:valAx>
        <c:axId val="-1075904608"/>
        <c:scaling>
          <c:orientation val="minMax"/>
        </c:scaling>
        <c:delete val="0"/>
        <c:axPos val="l"/>
        <c:numFmt formatCode="[&lt;1000]##,##0;[&lt;1000000]#,###.00,&quot;K&quot;" sourceLinked="1"/>
        <c:majorTickMark val="none"/>
        <c:minorTickMark val="none"/>
        <c:tickLblPos val="nextTo"/>
        <c:spPr>
          <a:solidFill>
            <a:srgbClr val="202029"/>
          </a:solidFill>
          <a:ln>
            <a:noFill/>
          </a:ln>
          <a:effectLst/>
        </c:spPr>
        <c:txPr>
          <a:bodyPr rot="-60000000" spcFirstLastPara="1" vertOverflow="ellipsis" vert="horz" wrap="square" anchor="ctr" anchorCtr="1"/>
          <a:lstStyle/>
          <a:p>
            <a:pPr>
              <a:defRPr sz="900" b="0" i="0" u="none" strike="noStrike" kern="1200" baseline="0">
                <a:solidFill>
                  <a:srgbClr val="202029"/>
                </a:solidFill>
                <a:latin typeface="+mn-lt"/>
                <a:ea typeface="+mn-ea"/>
                <a:cs typeface="+mn-cs"/>
              </a:defRPr>
            </a:pPr>
            <a:endParaRPr lang="en-US"/>
          </a:p>
        </c:txPr>
        <c:crossAx val="-1075903520"/>
        <c:crosses val="autoZero"/>
        <c:crossBetween val="between"/>
      </c:valAx>
      <c:valAx>
        <c:axId val="-1075899168"/>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202029"/>
                </a:solidFill>
                <a:latin typeface="+mn-lt"/>
                <a:ea typeface="+mn-ea"/>
                <a:cs typeface="+mn-cs"/>
              </a:defRPr>
            </a:pPr>
            <a:endParaRPr lang="en-US"/>
          </a:p>
        </c:txPr>
        <c:crossAx val="-1075902976"/>
        <c:crosses val="max"/>
        <c:crossBetween val="between"/>
      </c:valAx>
      <c:catAx>
        <c:axId val="-1075902976"/>
        <c:scaling>
          <c:orientation val="minMax"/>
        </c:scaling>
        <c:delete val="1"/>
        <c:axPos val="b"/>
        <c:numFmt formatCode="General" sourceLinked="1"/>
        <c:majorTickMark val="out"/>
        <c:minorTickMark val="none"/>
        <c:tickLblPos val="nextTo"/>
        <c:crossAx val="-1075899168"/>
        <c:crosses val="autoZero"/>
        <c:auto val="1"/>
        <c:lblAlgn val="ctr"/>
        <c:lblOffset val="100"/>
        <c:noMultiLvlLbl val="0"/>
      </c:cat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Dashboard.xlsx]Q-4!PivotTable8</c:name>
    <c:fmtId val="8"/>
  </c:pivotSource>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dirty="0">
                <a:latin typeface="Cambria" panose="02040503050406030204" pitchFamily="18" charset="0"/>
                <a:ea typeface="Cambria" panose="02040503050406030204" pitchFamily="18" charset="0"/>
              </a:rPr>
              <a:t>Department</a:t>
            </a:r>
            <a:r>
              <a:rPr lang="en-US" sz="1200" baseline="0" dirty="0">
                <a:latin typeface="Cambria" panose="02040503050406030204" pitchFamily="18" charset="0"/>
                <a:ea typeface="Cambria" panose="02040503050406030204" pitchFamily="18" charset="0"/>
              </a:rPr>
              <a:t> vs Average Working Years</a:t>
            </a:r>
            <a:endParaRPr lang="en-US" sz="1200" dirty="0">
              <a:latin typeface="Cambria" panose="02040503050406030204" pitchFamily="18" charset="0"/>
              <a:ea typeface="Cambria" panose="02040503050406030204" pitchFamily="18" charset="0"/>
            </a:endParaRPr>
          </a:p>
        </c:rich>
      </c:tx>
      <c:overlay val="0"/>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ivotFmts>
      <c:pivotFmt>
        <c:idx val="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'Q-4'!$B$1</c:f>
              <c:strCache>
                <c:ptCount val="1"/>
                <c:pt idx="0">
                  <c:v>Total</c:v>
                </c:pt>
              </c:strCache>
            </c:strRef>
          </c:tx>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'Q-4'!$A$2:$A$8</c:f>
              <c:strCache>
                <c:ptCount val="6"/>
                <c:pt idx="0">
                  <c:v>Hardware</c:v>
                </c:pt>
                <c:pt idx="1">
                  <c:v>Human Resources</c:v>
                </c:pt>
                <c:pt idx="2">
                  <c:v>Research &amp; Development</c:v>
                </c:pt>
                <c:pt idx="3">
                  <c:v>Sales</c:v>
                </c:pt>
                <c:pt idx="4">
                  <c:v>Software</c:v>
                </c:pt>
                <c:pt idx="5">
                  <c:v>Support</c:v>
                </c:pt>
              </c:strCache>
            </c:strRef>
          </c:cat>
          <c:val>
            <c:numRef>
              <c:f>'Q-4'!$B$2:$B$8</c:f>
              <c:numCache>
                <c:formatCode>#,##0.00</c:formatCode>
                <c:ptCount val="6"/>
                <c:pt idx="0">
                  <c:v>20.479373240298692</c:v>
                </c:pt>
                <c:pt idx="1">
                  <c:v>20.453670705630792</c:v>
                </c:pt>
                <c:pt idx="2">
                  <c:v>20.298473374203631</c:v>
                </c:pt>
                <c:pt idx="3">
                  <c:v>20.617768839465278</c:v>
                </c:pt>
                <c:pt idx="4">
                  <c:v>20.645273512476006</c:v>
                </c:pt>
                <c:pt idx="5">
                  <c:v>20.484527393136666</c:v>
                </c:pt>
              </c:numCache>
            </c:numRef>
          </c:val>
          <c:extLst>
            <c:ext xmlns:c16="http://schemas.microsoft.com/office/drawing/2014/chart" uri="{C3380CC4-5D6E-409C-BE32-E72D297353CC}">
              <c16:uniqueId val="{00000000-F81D-4DFD-92BB-3A9CDA7B8F5D}"/>
            </c:ext>
          </c:extLst>
        </c:ser>
        <c:dLbls>
          <c:showLegendKey val="0"/>
          <c:showVal val="1"/>
          <c:showCatName val="0"/>
          <c:showSerName val="0"/>
          <c:showPercent val="0"/>
          <c:showBubbleSize val="0"/>
        </c:dLbls>
        <c:gapWidth val="150"/>
        <c:shape val="box"/>
        <c:axId val="-1075901888"/>
        <c:axId val="-1075906784"/>
        <c:axId val="0"/>
      </c:bar3DChart>
      <c:catAx>
        <c:axId val="-10759018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crossAx val="-1075906784"/>
        <c:crosses val="autoZero"/>
        <c:auto val="1"/>
        <c:lblAlgn val="ctr"/>
        <c:lblOffset val="100"/>
        <c:noMultiLvlLbl val="0"/>
      </c:catAx>
      <c:valAx>
        <c:axId val="-1075906784"/>
        <c:scaling>
          <c:orientation val="minMax"/>
        </c:scaling>
        <c:delete val="1"/>
        <c:axPos val="l"/>
        <c:numFmt formatCode="#,##0.00" sourceLinked="1"/>
        <c:majorTickMark val="none"/>
        <c:minorTickMark val="none"/>
        <c:tickLblPos val="nextTo"/>
        <c:crossAx val="-1075901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Dashboard.xlsx]Q-5!PivotTable5</c:name>
    <c:fmtId val="8"/>
  </c:pivotSource>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dirty="0">
                <a:latin typeface="Cambria" panose="02040503050406030204" pitchFamily="18" charset="0"/>
                <a:ea typeface="Cambria" panose="02040503050406030204" pitchFamily="18" charset="0"/>
              </a:rPr>
              <a:t>Job Role vs Work life</a:t>
            </a:r>
            <a:r>
              <a:rPr lang="en-US" sz="1200" baseline="0" dirty="0">
                <a:latin typeface="Cambria" panose="02040503050406030204" pitchFamily="18" charset="0"/>
                <a:ea typeface="Cambria" panose="02040503050406030204" pitchFamily="18" charset="0"/>
              </a:rPr>
              <a:t> Balance</a:t>
            </a:r>
            <a:endParaRPr lang="en-US" sz="1200" dirty="0">
              <a:latin typeface="Cambria" panose="02040503050406030204" pitchFamily="18" charset="0"/>
              <a:ea typeface="Cambria" panose="02040503050406030204" pitchFamily="18" charset="0"/>
            </a:endParaRPr>
          </a:p>
        </c:rich>
      </c:tx>
      <c:overlay val="0"/>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ivotFmts>
      <c:pivotFmt>
        <c:idx val="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'Q-5'!$B$1</c:f>
              <c:strCache>
                <c:ptCount val="1"/>
                <c:pt idx="0">
                  <c:v>Total</c:v>
                </c:pt>
              </c:strCache>
            </c:strRef>
          </c:tx>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'Q-5'!$A$2:$A$12</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'Q-5'!$B$2:$B$12</c:f>
              <c:numCache>
                <c:formatCode>0.00</c:formatCode>
                <c:ptCount val="10"/>
                <c:pt idx="0">
                  <c:v>2.5113340020060182</c:v>
                </c:pt>
                <c:pt idx="1">
                  <c:v>2.5066402378592665</c:v>
                </c:pt>
                <c:pt idx="2">
                  <c:v>2.5052759740259742</c:v>
                </c:pt>
                <c:pt idx="3">
                  <c:v>2.4904315960912053</c:v>
                </c:pt>
                <c:pt idx="4">
                  <c:v>2.4966243050039716</c:v>
                </c:pt>
                <c:pt idx="5">
                  <c:v>2.5016083634901487</c:v>
                </c:pt>
                <c:pt idx="6">
                  <c:v>2.4938296178343951</c:v>
                </c:pt>
                <c:pt idx="7">
                  <c:v>2.5139331210191083</c:v>
                </c:pt>
                <c:pt idx="8">
                  <c:v>2.4688303977834951</c:v>
                </c:pt>
                <c:pt idx="9">
                  <c:v>2.4989041641761305</c:v>
                </c:pt>
              </c:numCache>
            </c:numRef>
          </c:val>
          <c:extLst>
            <c:ext xmlns:c16="http://schemas.microsoft.com/office/drawing/2014/chart" uri="{C3380CC4-5D6E-409C-BE32-E72D297353CC}">
              <c16:uniqueId val="{00000000-EC62-4684-ADA8-6700640DFE38}"/>
            </c:ext>
          </c:extLst>
        </c:ser>
        <c:dLbls>
          <c:showLegendKey val="0"/>
          <c:showVal val="1"/>
          <c:showCatName val="0"/>
          <c:showSerName val="0"/>
          <c:showPercent val="0"/>
          <c:showBubbleSize val="0"/>
        </c:dLbls>
        <c:gapWidth val="150"/>
        <c:shape val="box"/>
        <c:axId val="-1075894272"/>
        <c:axId val="-1075901344"/>
        <c:axId val="0"/>
      </c:bar3DChart>
      <c:catAx>
        <c:axId val="-1075894272"/>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crossAx val="-1075901344"/>
        <c:crosses val="autoZero"/>
        <c:auto val="1"/>
        <c:lblAlgn val="ctr"/>
        <c:lblOffset val="100"/>
        <c:noMultiLvlLbl val="0"/>
      </c:catAx>
      <c:valAx>
        <c:axId val="-1075901344"/>
        <c:scaling>
          <c:orientation val="minMax"/>
        </c:scaling>
        <c:delete val="1"/>
        <c:axPos val="l"/>
        <c:numFmt formatCode="0.00" sourceLinked="1"/>
        <c:majorTickMark val="none"/>
        <c:minorTickMark val="none"/>
        <c:tickLblPos val="nextTo"/>
        <c:crossAx val="-1075894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Dashboard.xlsx]Q-6!PivotTable10</c:name>
    <c:fmtId val="12"/>
  </c:pivotSource>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dirty="0">
                <a:latin typeface="Cambria" panose="02040503050406030204" pitchFamily="18" charset="0"/>
                <a:ea typeface="Cambria" panose="02040503050406030204" pitchFamily="18" charset="0"/>
              </a:rPr>
              <a:t>Year</a:t>
            </a:r>
            <a:r>
              <a:rPr lang="en-US" sz="1200" baseline="0" dirty="0">
                <a:latin typeface="Cambria" panose="02040503050406030204" pitchFamily="18" charset="0"/>
                <a:ea typeface="Cambria" panose="02040503050406030204" pitchFamily="18" charset="0"/>
              </a:rPr>
              <a:t> Since last Promotion vs Attrition Rate</a:t>
            </a:r>
            <a:endParaRPr lang="en-US" sz="1200" dirty="0">
              <a:latin typeface="Cambria" panose="02040503050406030204" pitchFamily="18" charset="0"/>
              <a:ea typeface="Cambria" panose="02040503050406030204" pitchFamily="18" charset="0"/>
            </a:endParaRPr>
          </a:p>
        </c:rich>
      </c:tx>
      <c:overlay val="0"/>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ivotFmts>
      <c:pivotFmt>
        <c:idx val="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pivotFmt>
      <c:pivotFmt>
        <c:idx val="4"/>
      </c:pivotFmt>
      <c:pivotFmt>
        <c:idx val="5"/>
      </c:pivotFmt>
      <c:pivotFmt>
        <c:idx val="6"/>
      </c:pivotFmt>
      <c:pivotFmt>
        <c:idx val="7"/>
      </c:pivotFmt>
      <c:pivotFmt>
        <c:idx val="8"/>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solidFill>
          <a:srgbClr val="202029"/>
        </a:solidFill>
        <a:ln>
          <a:noFill/>
        </a:ln>
        <a:effectLst/>
        <a:sp3d/>
      </c:spPr>
    </c:backWall>
    <c:plotArea>
      <c:layout/>
      <c:bar3DChart>
        <c:barDir val="col"/>
        <c:grouping val="stacked"/>
        <c:varyColors val="0"/>
        <c:ser>
          <c:idx val="0"/>
          <c:order val="0"/>
          <c:tx>
            <c:strRef>
              <c:f>'Q-6'!$R$1</c:f>
              <c:strCache>
                <c:ptCount val="1"/>
                <c:pt idx="0">
                  <c:v>Total</c:v>
                </c:pt>
              </c:strCache>
            </c:strRef>
          </c:tx>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'Q-6'!$Q$2:$Q$9</c:f>
              <c:strCache>
                <c:ptCount val="7"/>
                <c:pt idx="0">
                  <c:v>1 to 5</c:v>
                </c:pt>
                <c:pt idx="1">
                  <c:v>6 to10</c:v>
                </c:pt>
                <c:pt idx="2">
                  <c:v>11 to 15</c:v>
                </c:pt>
                <c:pt idx="3">
                  <c:v>16 to 20</c:v>
                </c:pt>
                <c:pt idx="4">
                  <c:v>21 to 25</c:v>
                </c:pt>
                <c:pt idx="5">
                  <c:v>26 to 30</c:v>
                </c:pt>
                <c:pt idx="6">
                  <c:v>Above 30</c:v>
                </c:pt>
              </c:strCache>
            </c:strRef>
          </c:cat>
          <c:val>
            <c:numRef>
              <c:f>'Q-6'!$R$2:$R$9</c:f>
              <c:numCache>
                <c:formatCode>0.00%</c:formatCode>
                <c:ptCount val="7"/>
                <c:pt idx="0">
                  <c:v>0.50275003160955878</c:v>
                </c:pt>
                <c:pt idx="1">
                  <c:v>0.50114535610162436</c:v>
                </c:pt>
                <c:pt idx="2">
                  <c:v>0.49661941112322794</c:v>
                </c:pt>
                <c:pt idx="3">
                  <c:v>0.50196249454862629</c:v>
                </c:pt>
                <c:pt idx="4">
                  <c:v>0.5123022847100176</c:v>
                </c:pt>
                <c:pt idx="5">
                  <c:v>0.50383141762452111</c:v>
                </c:pt>
                <c:pt idx="6">
                  <c:v>0.50900900900900903</c:v>
                </c:pt>
              </c:numCache>
            </c:numRef>
          </c:val>
          <c:extLst>
            <c:ext xmlns:c16="http://schemas.microsoft.com/office/drawing/2014/chart" uri="{C3380CC4-5D6E-409C-BE32-E72D297353CC}">
              <c16:uniqueId val="{00000000-DEC9-4E45-A1B8-7ADC53F7AA4E}"/>
            </c:ext>
          </c:extLst>
        </c:ser>
        <c:dLbls>
          <c:showLegendKey val="0"/>
          <c:showVal val="1"/>
          <c:showCatName val="0"/>
          <c:showSerName val="0"/>
          <c:showPercent val="0"/>
          <c:showBubbleSize val="0"/>
        </c:dLbls>
        <c:gapWidth val="150"/>
        <c:shape val="box"/>
        <c:axId val="-1075900256"/>
        <c:axId val="-1075896992"/>
        <c:axId val="0"/>
      </c:bar3DChart>
      <c:catAx>
        <c:axId val="-107590025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crossAx val="-1075896992"/>
        <c:crosses val="autoZero"/>
        <c:auto val="1"/>
        <c:lblAlgn val="ctr"/>
        <c:lblOffset val="100"/>
        <c:noMultiLvlLbl val="0"/>
      </c:catAx>
      <c:valAx>
        <c:axId val="-1075896992"/>
        <c:scaling>
          <c:orientation val="minMax"/>
        </c:scaling>
        <c:delete val="1"/>
        <c:axPos val="l"/>
        <c:numFmt formatCode="0.00%" sourceLinked="1"/>
        <c:majorTickMark val="none"/>
        <c:minorTickMark val="none"/>
        <c:tickLblPos val="nextTo"/>
        <c:crossAx val="-1075900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Dashboard.xlsx]Ch-1!PivotTable17</c:name>
    <c:fmtId val="16"/>
  </c:pivotSource>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dirty="0">
                <a:latin typeface="Cambria" panose="02040503050406030204" pitchFamily="18" charset="0"/>
                <a:ea typeface="Cambria" panose="02040503050406030204" pitchFamily="18" charset="0"/>
              </a:rPr>
              <a:t>Age</a:t>
            </a:r>
            <a:r>
              <a:rPr lang="en-US" sz="1200" baseline="0" dirty="0">
                <a:latin typeface="Cambria" panose="02040503050406030204" pitchFamily="18" charset="0"/>
                <a:ea typeface="Cambria" panose="02040503050406030204" pitchFamily="18" charset="0"/>
              </a:rPr>
              <a:t> Group vs Attrition Rate</a:t>
            </a:r>
            <a:endParaRPr lang="en-US" sz="1200" dirty="0">
              <a:latin typeface="Cambria" panose="02040503050406030204" pitchFamily="18" charset="0"/>
              <a:ea typeface="Cambria" panose="02040503050406030204" pitchFamily="18" charset="0"/>
            </a:endParaRPr>
          </a:p>
        </c:rich>
      </c:tx>
      <c:overlay val="0"/>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ivotFmts>
      <c:pivotFmt>
        <c:idx val="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6"/>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'Ch-1'!$B$1</c:f>
              <c:strCache>
                <c:ptCount val="1"/>
                <c:pt idx="0">
                  <c:v>Total</c:v>
                </c:pt>
              </c:strCache>
            </c:strRef>
          </c:tx>
          <c:spPr>
            <a:solidFill>
              <a:srgbClr val="91331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'Ch-1'!$A$2:$A$7</c:f>
              <c:strCache>
                <c:ptCount val="5"/>
                <c:pt idx="0">
                  <c:v>18-25</c:v>
                </c:pt>
                <c:pt idx="1">
                  <c:v>26-35</c:v>
                </c:pt>
                <c:pt idx="2">
                  <c:v>36-45</c:v>
                </c:pt>
                <c:pt idx="3">
                  <c:v>46-55</c:v>
                </c:pt>
                <c:pt idx="4">
                  <c:v>56plus</c:v>
                </c:pt>
              </c:strCache>
            </c:strRef>
          </c:cat>
          <c:val>
            <c:numRef>
              <c:f>'Ch-1'!$B$2:$B$7</c:f>
              <c:numCache>
                <c:formatCode>0.00%</c:formatCode>
                <c:ptCount val="5"/>
                <c:pt idx="0">
                  <c:v>0.50387103616502282</c:v>
                </c:pt>
                <c:pt idx="1">
                  <c:v>0.50404031627422019</c:v>
                </c:pt>
                <c:pt idx="2">
                  <c:v>0.49339055793991415</c:v>
                </c:pt>
                <c:pt idx="3">
                  <c:v>0.50038557107360127</c:v>
                </c:pt>
                <c:pt idx="4">
                  <c:v>0.51646054694304133</c:v>
                </c:pt>
              </c:numCache>
            </c:numRef>
          </c:val>
          <c:extLst>
            <c:ext xmlns:c16="http://schemas.microsoft.com/office/drawing/2014/chart" uri="{C3380CC4-5D6E-409C-BE32-E72D297353CC}">
              <c16:uniqueId val="{00000000-555F-4147-9283-CD3E97B59AB2}"/>
            </c:ext>
          </c:extLst>
        </c:ser>
        <c:dLbls>
          <c:showLegendKey val="0"/>
          <c:showVal val="1"/>
          <c:showCatName val="0"/>
          <c:showSerName val="0"/>
          <c:showPercent val="0"/>
          <c:showBubbleSize val="0"/>
        </c:dLbls>
        <c:gapWidth val="150"/>
        <c:shape val="box"/>
        <c:axId val="-1109353840"/>
        <c:axId val="-1109353296"/>
        <c:axId val="0"/>
      </c:bar3DChart>
      <c:catAx>
        <c:axId val="-110935384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crossAx val="-1109353296"/>
        <c:crosses val="autoZero"/>
        <c:auto val="1"/>
        <c:lblAlgn val="ctr"/>
        <c:lblOffset val="100"/>
        <c:noMultiLvlLbl val="0"/>
      </c:catAx>
      <c:valAx>
        <c:axId val="-1109353296"/>
        <c:scaling>
          <c:orientation val="minMax"/>
        </c:scaling>
        <c:delete val="1"/>
        <c:axPos val="l"/>
        <c:numFmt formatCode="0.00%" sourceLinked="1"/>
        <c:majorTickMark val="none"/>
        <c:minorTickMark val="none"/>
        <c:tickLblPos val="nextTo"/>
        <c:crossAx val="-1109353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Dashboard.xlsx]Ch-2!PivotTable18</c:name>
    <c:fmtId val="11"/>
  </c:pivotSource>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dirty="0">
                <a:latin typeface="Cambria" panose="02040503050406030204" pitchFamily="18" charset="0"/>
                <a:ea typeface="Cambria" panose="02040503050406030204" pitchFamily="18" charset="0"/>
              </a:rPr>
              <a:t>Travel</a:t>
            </a:r>
            <a:r>
              <a:rPr lang="en-US" sz="1200" baseline="0" dirty="0">
                <a:latin typeface="Cambria" panose="02040503050406030204" pitchFamily="18" charset="0"/>
                <a:ea typeface="Cambria" panose="02040503050406030204" pitchFamily="18" charset="0"/>
              </a:rPr>
              <a:t> Distance vs Attrition Rate</a:t>
            </a:r>
            <a:endParaRPr lang="en-US" sz="1200" dirty="0">
              <a:latin typeface="Cambria" panose="02040503050406030204" pitchFamily="18" charset="0"/>
              <a:ea typeface="Cambria" panose="02040503050406030204" pitchFamily="18" charset="0"/>
            </a:endParaRPr>
          </a:p>
        </c:rich>
      </c:tx>
      <c:overlay val="0"/>
      <c:spPr>
        <a:solidFill>
          <a:sysClr val="window" lastClr="FFFFFF"/>
        </a:solid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1"/>
        <c:spPr>
          <a:solidFill>
            <a:srgbClr val="393656"/>
          </a:solidFill>
          <a:ln w="19050">
            <a:solidFill>
              <a:srgbClr val="393656"/>
            </a:solidFill>
          </a:ln>
          <a:effectLst/>
        </c:spPr>
      </c:pivotFmt>
      <c:pivotFmt>
        <c:idx val="2"/>
        <c:spPr>
          <a:solidFill>
            <a:srgbClr val="91331D"/>
          </a:solidFill>
          <a:ln w="19050">
            <a:solidFill>
              <a:srgbClr val="91331D"/>
            </a:solidFill>
          </a:ln>
          <a:effectLst/>
        </c:spPr>
      </c:pivotFmt>
      <c:pivotFmt>
        <c:idx val="3"/>
        <c:spPr>
          <a:solidFill>
            <a:srgbClr val="758A33"/>
          </a:solidFill>
          <a:ln w="19050">
            <a:solidFill>
              <a:srgbClr val="758A33"/>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5"/>
        <c:spPr>
          <a:solidFill>
            <a:srgbClr val="758A33"/>
          </a:solidFill>
          <a:ln w="19050">
            <a:solidFill>
              <a:srgbClr val="758A33"/>
            </a:solidFill>
          </a:ln>
          <a:effectLst/>
        </c:spPr>
      </c:pivotFmt>
      <c:pivotFmt>
        <c:idx val="6"/>
        <c:spPr>
          <a:solidFill>
            <a:srgbClr val="393656"/>
          </a:solidFill>
          <a:ln w="19050">
            <a:solidFill>
              <a:srgbClr val="393656"/>
            </a:solidFill>
          </a:ln>
          <a:effectLst/>
        </c:spPr>
      </c:pivotFmt>
      <c:pivotFmt>
        <c:idx val="7"/>
        <c:spPr>
          <a:solidFill>
            <a:srgbClr val="91331D"/>
          </a:solidFill>
          <a:ln w="19050">
            <a:solidFill>
              <a:srgbClr val="91331D"/>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9"/>
        <c:spPr>
          <a:solidFill>
            <a:srgbClr val="758A33"/>
          </a:solidFill>
          <a:ln w="19050">
            <a:solidFill>
              <a:srgbClr val="758A33"/>
            </a:solidFill>
          </a:ln>
          <a:effectLst/>
        </c:spPr>
      </c:pivotFmt>
      <c:pivotFmt>
        <c:idx val="10"/>
        <c:spPr>
          <a:solidFill>
            <a:srgbClr val="393656"/>
          </a:solidFill>
          <a:ln w="19050">
            <a:solidFill>
              <a:srgbClr val="393656"/>
            </a:solidFill>
          </a:ln>
          <a:effectLst/>
        </c:spPr>
      </c:pivotFmt>
      <c:pivotFmt>
        <c:idx val="11"/>
        <c:spPr>
          <a:solidFill>
            <a:srgbClr val="91331D"/>
          </a:solidFill>
          <a:ln w="19050">
            <a:solidFill>
              <a:srgbClr val="91331D"/>
            </a:solidFill>
          </a:ln>
          <a:effectLst/>
        </c:spPr>
      </c:pivotFmt>
      <c:pivotFmt>
        <c:idx val="12"/>
        <c:spPr>
          <a:solidFill>
            <a:srgbClr val="91331D"/>
          </a:solidFill>
          <a:ln w="19050">
            <a:solidFill>
              <a:srgbClr val="2986CC"/>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13"/>
        <c:spPr>
          <a:solidFill>
            <a:srgbClr val="91331D"/>
          </a:solidFill>
          <a:ln w="19050">
            <a:solidFill>
              <a:srgbClr val="91331D"/>
            </a:solidFill>
          </a:ln>
          <a:effectLst/>
        </c:spPr>
        <c:dLbl>
          <c:idx val="0"/>
          <c:layout>
            <c:manualLayout>
              <c:x val="8.0826500373316013E-2"/>
              <c:y val="3.758389791384710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14"/>
        <c:spPr>
          <a:solidFill>
            <a:srgbClr val="2986CC"/>
          </a:solidFill>
          <a:ln w="19050">
            <a:solidFill>
              <a:srgbClr val="2986CC"/>
            </a:solidFill>
          </a:ln>
          <a:effectLst/>
        </c:spPr>
        <c:dLbl>
          <c:idx val="0"/>
          <c:layout>
            <c:manualLayout>
              <c:x val="6.3810395031565131E-2"/>
              <c:y val="7.516779582769399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15"/>
        <c:spPr>
          <a:solidFill>
            <a:srgbClr val="07735E"/>
          </a:solidFill>
          <a:ln w="19050">
            <a:solidFill>
              <a:srgbClr val="07735E"/>
            </a:solidFill>
          </a:ln>
          <a:effectLst/>
        </c:spPr>
        <c:dLbl>
          <c:idx val="0"/>
          <c:layout>
            <c:manualLayout>
              <c:x val="-7.0191434534721736E-2"/>
              <c:y val="-3.131991492820593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16"/>
        <c:spPr>
          <a:solidFill>
            <a:srgbClr val="91331D"/>
          </a:solidFill>
          <a:ln w="19050">
            <a:solidFill>
              <a:srgbClr val="2986CC"/>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17"/>
        <c:spPr>
          <a:solidFill>
            <a:srgbClr val="91331D"/>
          </a:solidFill>
          <a:ln w="19050">
            <a:solidFill>
              <a:srgbClr val="91331D"/>
            </a:solidFill>
          </a:ln>
          <a:effectLst/>
        </c:spPr>
        <c:dLbl>
          <c:idx val="0"/>
          <c:layout>
            <c:manualLayout>
              <c:x val="8.0826500373316013E-2"/>
              <c:y val="3.758389791384710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18"/>
        <c:spPr>
          <a:solidFill>
            <a:srgbClr val="2986CC"/>
          </a:solidFill>
          <a:ln w="19050">
            <a:solidFill>
              <a:srgbClr val="2986CC"/>
            </a:solidFill>
          </a:ln>
          <a:effectLst/>
        </c:spPr>
        <c:dLbl>
          <c:idx val="0"/>
          <c:layout>
            <c:manualLayout>
              <c:x val="6.3810395031565131E-2"/>
              <c:y val="7.516779582769399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19"/>
        <c:spPr>
          <a:solidFill>
            <a:srgbClr val="07735E"/>
          </a:solidFill>
          <a:ln w="19050">
            <a:solidFill>
              <a:srgbClr val="07735E"/>
            </a:solidFill>
          </a:ln>
          <a:effectLst/>
        </c:spPr>
        <c:dLbl>
          <c:idx val="0"/>
          <c:layout>
            <c:manualLayout>
              <c:x val="-7.0191434534721736E-2"/>
              <c:y val="-3.131991492820593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20"/>
        <c:spPr>
          <a:solidFill>
            <a:srgbClr val="91331D"/>
          </a:solidFill>
          <a:ln w="19050">
            <a:solidFill>
              <a:srgbClr val="2986CC"/>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21"/>
        <c:spPr>
          <a:solidFill>
            <a:srgbClr val="91331D"/>
          </a:solidFill>
          <a:ln w="19050">
            <a:solidFill>
              <a:srgbClr val="91331D"/>
            </a:solidFill>
          </a:ln>
          <a:effectLst/>
        </c:spPr>
        <c:dLbl>
          <c:idx val="0"/>
          <c:layout>
            <c:manualLayout>
              <c:x val="8.0826500373316013E-2"/>
              <c:y val="3.758389791384710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22"/>
        <c:spPr>
          <a:solidFill>
            <a:srgbClr val="2986CC"/>
          </a:solidFill>
          <a:ln w="19050">
            <a:solidFill>
              <a:srgbClr val="2986CC"/>
            </a:solidFill>
          </a:ln>
          <a:effectLst/>
        </c:spPr>
        <c:dLbl>
          <c:idx val="0"/>
          <c:layout>
            <c:manualLayout>
              <c:x val="6.3810395031565131E-2"/>
              <c:y val="7.516779582769399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23"/>
        <c:spPr>
          <a:solidFill>
            <a:srgbClr val="07735E"/>
          </a:solidFill>
          <a:ln w="19050">
            <a:solidFill>
              <a:srgbClr val="07735E"/>
            </a:solidFill>
          </a:ln>
          <a:effectLst/>
        </c:spPr>
        <c:dLbl>
          <c:idx val="0"/>
          <c:layout>
            <c:manualLayout>
              <c:x val="-7.0191434534721736E-2"/>
              <c:y val="-3.131991492820593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s>
    <c:plotArea>
      <c:layout/>
      <c:doughnutChart>
        <c:varyColors val="1"/>
        <c:ser>
          <c:idx val="0"/>
          <c:order val="0"/>
          <c:tx>
            <c:strRef>
              <c:f>'Ch-2'!$B$1</c:f>
              <c:strCache>
                <c:ptCount val="1"/>
                <c:pt idx="0">
                  <c:v>Total</c:v>
                </c:pt>
              </c:strCache>
            </c:strRef>
          </c:tx>
          <c:spPr>
            <a:solidFill>
              <a:srgbClr val="91331D"/>
            </a:solidFill>
            <a:ln>
              <a:solidFill>
                <a:srgbClr val="2986CC"/>
              </a:solidFill>
            </a:ln>
          </c:spPr>
          <c:dPt>
            <c:idx val="0"/>
            <c:bubble3D val="0"/>
            <c:spPr>
              <a:solidFill>
                <a:srgbClr val="91331D"/>
              </a:solidFill>
              <a:ln w="19050">
                <a:solidFill>
                  <a:srgbClr val="91331D"/>
                </a:solidFill>
              </a:ln>
              <a:effectLst/>
            </c:spPr>
            <c:extLst>
              <c:ext xmlns:c16="http://schemas.microsoft.com/office/drawing/2014/chart" uri="{C3380CC4-5D6E-409C-BE32-E72D297353CC}">
                <c16:uniqueId val="{00000001-6CDC-4B25-A15B-E0BD278AE793}"/>
              </c:ext>
            </c:extLst>
          </c:dPt>
          <c:dPt>
            <c:idx val="1"/>
            <c:bubble3D val="0"/>
            <c:spPr>
              <a:solidFill>
                <a:srgbClr val="2986CC"/>
              </a:solidFill>
              <a:ln w="19050">
                <a:solidFill>
                  <a:srgbClr val="2986CC"/>
                </a:solidFill>
              </a:ln>
              <a:effectLst/>
            </c:spPr>
            <c:extLst>
              <c:ext xmlns:c16="http://schemas.microsoft.com/office/drawing/2014/chart" uri="{C3380CC4-5D6E-409C-BE32-E72D297353CC}">
                <c16:uniqueId val="{00000003-6CDC-4B25-A15B-E0BD278AE793}"/>
              </c:ext>
            </c:extLst>
          </c:dPt>
          <c:dPt>
            <c:idx val="2"/>
            <c:bubble3D val="0"/>
            <c:spPr>
              <a:solidFill>
                <a:srgbClr val="07735E"/>
              </a:solidFill>
              <a:ln w="19050">
                <a:solidFill>
                  <a:srgbClr val="07735E"/>
                </a:solidFill>
              </a:ln>
              <a:effectLst/>
            </c:spPr>
            <c:extLst>
              <c:ext xmlns:c16="http://schemas.microsoft.com/office/drawing/2014/chart" uri="{C3380CC4-5D6E-409C-BE32-E72D297353CC}">
                <c16:uniqueId val="{00000005-6CDC-4B25-A15B-E0BD278AE793}"/>
              </c:ext>
            </c:extLst>
          </c:dPt>
          <c:dLbls>
            <c:dLbl>
              <c:idx val="0"/>
              <c:layout>
                <c:manualLayout>
                  <c:x val="8.0826500373316013E-2"/>
                  <c:y val="3.7583897913847107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6CDC-4B25-A15B-E0BD278AE793}"/>
                </c:ext>
              </c:extLst>
            </c:dLbl>
            <c:dLbl>
              <c:idx val="1"/>
              <c:layout>
                <c:manualLayout>
                  <c:x val="6.3810395031565131E-2"/>
                  <c:y val="7.5167795827693992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6CDC-4B25-A15B-E0BD278AE793}"/>
                </c:ext>
              </c:extLst>
            </c:dLbl>
            <c:dLbl>
              <c:idx val="2"/>
              <c:layout>
                <c:manualLayout>
                  <c:x val="-7.0191434534721736E-2"/>
                  <c:y val="-3.131991492820593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6CDC-4B25-A15B-E0BD278AE793}"/>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'Ch-2'!$A$2:$A$5</c:f>
              <c:strCache>
                <c:ptCount val="3"/>
                <c:pt idx="0">
                  <c:v>Far</c:v>
                </c:pt>
                <c:pt idx="1">
                  <c:v>Near-by</c:v>
                </c:pt>
                <c:pt idx="2">
                  <c:v>Very-far</c:v>
                </c:pt>
              </c:strCache>
            </c:strRef>
          </c:cat>
          <c:val>
            <c:numRef>
              <c:f>'Ch-2'!$B$2:$B$5</c:f>
              <c:numCache>
                <c:formatCode>0.00%</c:formatCode>
                <c:ptCount val="3"/>
                <c:pt idx="0">
                  <c:v>0.49777719665271969</c:v>
                </c:pt>
                <c:pt idx="1">
                  <c:v>0.5084347203762396</c:v>
                </c:pt>
                <c:pt idx="2">
                  <c:v>0.50226698230550093</c:v>
                </c:pt>
              </c:numCache>
            </c:numRef>
          </c:val>
          <c:extLst>
            <c:ext xmlns:c16="http://schemas.microsoft.com/office/drawing/2014/chart" uri="{C3380CC4-5D6E-409C-BE32-E72D297353CC}">
              <c16:uniqueId val="{00000006-6CDC-4B25-A15B-E0BD278AE793}"/>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Dashboard.xlsx]Ch-3!PivotTable24</c:name>
    <c:fmtId val="14"/>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sz="1200" dirty="0">
                <a:latin typeface="Cambria" panose="02040503050406030204" pitchFamily="18" charset="0"/>
                <a:ea typeface="Cambria" panose="02040503050406030204" pitchFamily="18" charset="0"/>
              </a:rPr>
              <a:t>Gender</a:t>
            </a:r>
            <a:r>
              <a:rPr lang="en-US" sz="1200" baseline="0" dirty="0">
                <a:latin typeface="Cambria" panose="02040503050406030204" pitchFamily="18" charset="0"/>
                <a:ea typeface="Cambria" panose="02040503050406030204" pitchFamily="18" charset="0"/>
              </a:rPr>
              <a:t> vs Attrition rate</a:t>
            </a:r>
            <a:endParaRPr lang="en-US" sz="1200" dirty="0">
              <a:latin typeface="Cambria" panose="02040503050406030204" pitchFamily="18" charset="0"/>
              <a:ea typeface="Cambria" panose="02040503050406030204" pitchFamily="18" charset="0"/>
            </a:endParaRPr>
          </a:p>
        </c:rich>
      </c:tx>
      <c:overlay val="0"/>
      <c:spPr>
        <a:solidFill>
          <a:sysClr val="window" lastClr="FFFFFF"/>
        </a:solid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spPr>
          <a:solidFill>
            <a:srgbClr val="2986CC"/>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C90076"/>
          </a:solidFill>
          <a:ln>
            <a:noFill/>
          </a:ln>
          <a:effectLst/>
          <a:scene3d>
            <a:camera prst="orthographicFront"/>
            <a:lightRig rig="brightRoom" dir="t"/>
          </a:scene3d>
          <a:sp3d prstMaterial="flat">
            <a:bevelT w="50800" h="101600" prst="angle"/>
            <a:contourClr>
              <a:srgbClr val="000000"/>
            </a:contourClr>
          </a:sp3d>
        </c:spPr>
      </c:pivotFmt>
      <c:pivotFmt>
        <c:idx val="5"/>
        <c:spPr>
          <a:solidFill>
            <a:srgbClr val="2986CC"/>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C90076"/>
          </a:solidFill>
          <a:ln>
            <a:solidFill>
              <a:srgbClr val="C90076"/>
            </a:solidFill>
          </a:ln>
          <a:effectLst/>
          <a:scene3d>
            <a:camera prst="orthographicFront"/>
            <a:lightRig rig="brightRoom" dir="t"/>
          </a:scene3d>
          <a:sp3d prstMaterial="flat">
            <a:bevelT w="50800" h="101600" prst="angle"/>
            <a:contourClr>
              <a:srgbClr val="000000"/>
            </a:contourClr>
          </a:sp3d>
        </c:spPr>
      </c:pivotFmt>
      <c:pivotFmt>
        <c:idx val="8"/>
        <c:spPr>
          <a:solidFill>
            <a:srgbClr val="2986CC"/>
          </a:solidFill>
          <a:ln>
            <a:solidFill>
              <a:srgbClr val="2986CC"/>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C90076"/>
          </a:solidFill>
          <a:ln>
            <a:solidFill>
              <a:srgbClr val="C90076"/>
            </a:solidFill>
          </a:ln>
          <a:effectLst/>
          <a:scene3d>
            <a:camera prst="orthographicFront"/>
            <a:lightRig rig="brightRoom" dir="t"/>
          </a:scene3d>
          <a:sp3d prstMaterial="flat">
            <a:bevelT w="50800" h="101600" prst="angle"/>
            <a:contourClr>
              <a:srgbClr val="000000"/>
            </a:contourClr>
          </a:sp3d>
        </c:spPr>
      </c:pivotFmt>
      <c:pivotFmt>
        <c:idx val="11"/>
        <c:spPr>
          <a:solidFill>
            <a:srgbClr val="2986CC"/>
          </a:solidFill>
          <a:ln>
            <a:solidFill>
              <a:srgbClr val="2986CC"/>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13"/>
        <c:spPr>
          <a:solidFill>
            <a:srgbClr val="C90076"/>
          </a:solidFill>
          <a:ln>
            <a:solidFill>
              <a:srgbClr val="C90076"/>
            </a:solidFill>
          </a:ln>
          <a:effectLst/>
          <a:scene3d>
            <a:camera prst="orthographicFront"/>
            <a:lightRig rig="brightRoom" dir="t"/>
          </a:scene3d>
          <a:sp3d prstMaterial="flat">
            <a:bevelT w="50800" h="101600" prst="angle"/>
            <a:contourClr>
              <a:srgbClr val="000000"/>
            </a:contourClr>
          </a:sp3d>
        </c:spPr>
        <c:dLbl>
          <c:idx val="0"/>
          <c:layout>
            <c:manualLayout>
              <c:x val="5.2963656454696272E-2"/>
              <c:y val="-6.410239585436436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377892424436599"/>
                  <c:h val="0.16307692307692306"/>
                </c:manualLayout>
              </c15:layout>
            </c:ext>
          </c:extLst>
        </c:dLbl>
      </c:pivotFmt>
      <c:pivotFmt>
        <c:idx val="14"/>
        <c:spPr>
          <a:solidFill>
            <a:srgbClr val="2986CC"/>
          </a:solidFill>
          <a:ln>
            <a:solidFill>
              <a:srgbClr val="2986CC"/>
            </a:solidFill>
          </a:ln>
          <a:effectLst/>
          <a:scene3d>
            <a:camera prst="orthographicFront"/>
            <a:lightRig rig="brightRoom" dir="t"/>
          </a:scene3d>
          <a:sp3d prstMaterial="flat">
            <a:bevelT w="50800" h="101600" prst="angle"/>
            <a:contourClr>
              <a:srgbClr val="000000"/>
            </a:contourClr>
          </a:sp3d>
        </c:spPr>
        <c:dLbl>
          <c:idx val="0"/>
          <c:layout>
            <c:manualLayout>
              <c:x val="4.8010966158317549E-3"/>
              <c:y val="1.6824819973337846E-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2094646626057707"/>
                  <c:h val="0.16307692307692306"/>
                </c:manualLayout>
              </c15:layout>
            </c:ext>
          </c:extLst>
        </c:dLbl>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16"/>
        <c:spPr>
          <a:solidFill>
            <a:srgbClr val="C90076"/>
          </a:solidFill>
          <a:ln>
            <a:solidFill>
              <a:srgbClr val="C90076"/>
            </a:solidFill>
          </a:ln>
          <a:effectLst/>
          <a:scene3d>
            <a:camera prst="orthographicFront"/>
            <a:lightRig rig="brightRoom" dir="t"/>
          </a:scene3d>
          <a:sp3d prstMaterial="flat">
            <a:bevelT w="50800" h="101600" prst="angle"/>
            <a:contourClr>
              <a:srgbClr val="000000"/>
            </a:contourClr>
          </a:sp3d>
        </c:spPr>
        <c:dLbl>
          <c:idx val="0"/>
          <c:layout>
            <c:manualLayout>
              <c:x val="5.2963656454696272E-2"/>
              <c:y val="-6.410239585436436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377892424436599"/>
                  <c:h val="0.16307692307692306"/>
                </c:manualLayout>
              </c15:layout>
            </c:ext>
          </c:extLst>
        </c:dLbl>
      </c:pivotFmt>
      <c:pivotFmt>
        <c:idx val="17"/>
        <c:spPr>
          <a:solidFill>
            <a:srgbClr val="2986CC"/>
          </a:solidFill>
          <a:ln>
            <a:solidFill>
              <a:srgbClr val="2986CC"/>
            </a:solidFill>
          </a:ln>
          <a:effectLst/>
          <a:scene3d>
            <a:camera prst="orthographicFront"/>
            <a:lightRig rig="brightRoom" dir="t"/>
          </a:scene3d>
          <a:sp3d prstMaterial="flat">
            <a:bevelT w="50800" h="101600" prst="angle"/>
            <a:contourClr>
              <a:srgbClr val="000000"/>
            </a:contourClr>
          </a:sp3d>
        </c:spPr>
        <c:dLbl>
          <c:idx val="0"/>
          <c:layout>
            <c:manualLayout>
              <c:x val="4.8010966158317549E-3"/>
              <c:y val="1.6824819973337846E-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2094646626057707"/>
                  <c:h val="0.16307692307692306"/>
                </c:manualLayout>
              </c15:layout>
            </c:ext>
          </c:extLst>
        </c:dLbl>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Lst>
        </c:dLbl>
      </c:pivotFmt>
      <c:pivotFmt>
        <c:idx val="19"/>
        <c:spPr>
          <a:solidFill>
            <a:srgbClr val="C90076"/>
          </a:solidFill>
          <a:ln>
            <a:solidFill>
              <a:srgbClr val="C90076"/>
            </a:solidFill>
          </a:ln>
          <a:effectLst/>
          <a:scene3d>
            <a:camera prst="orthographicFront"/>
            <a:lightRig rig="brightRoom" dir="t"/>
          </a:scene3d>
          <a:sp3d prstMaterial="flat">
            <a:bevelT w="50800" h="101600" prst="angle"/>
            <a:contourClr>
              <a:srgbClr val="000000"/>
            </a:contourClr>
          </a:sp3d>
        </c:spPr>
        <c:dLbl>
          <c:idx val="0"/>
          <c:layout>
            <c:manualLayout>
              <c:x val="5.2963656454696272E-2"/>
              <c:y val="-6.410239585436436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377892424436599"/>
                  <c:h val="0.16307692307692306"/>
                </c:manualLayout>
              </c15:layout>
            </c:ext>
          </c:extLst>
        </c:dLbl>
      </c:pivotFmt>
      <c:pivotFmt>
        <c:idx val="20"/>
        <c:spPr>
          <a:solidFill>
            <a:srgbClr val="2986CC"/>
          </a:solidFill>
          <a:ln>
            <a:solidFill>
              <a:srgbClr val="2986CC"/>
            </a:solidFill>
          </a:ln>
          <a:effectLst/>
          <a:scene3d>
            <a:camera prst="orthographicFront"/>
            <a:lightRig rig="brightRoom" dir="t"/>
          </a:scene3d>
          <a:sp3d prstMaterial="flat">
            <a:bevelT w="50800" h="101600" prst="angle"/>
            <a:contourClr>
              <a:srgbClr val="000000"/>
            </a:contourClr>
          </a:sp3d>
        </c:spPr>
        <c:dLbl>
          <c:idx val="0"/>
          <c:layout>
            <c:manualLayout>
              <c:x val="4.8010966158317549E-3"/>
              <c:y val="1.6824819973337846E-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2094646626057707"/>
                  <c:h val="0.16307692307692306"/>
                </c:manualLayout>
              </c15:layout>
            </c:ext>
          </c:extLst>
        </c:dLbl>
      </c:pivotFmt>
    </c:pivotFmts>
    <c:plotArea>
      <c:layout/>
      <c:doughnutChart>
        <c:varyColors val="1"/>
        <c:ser>
          <c:idx val="0"/>
          <c:order val="0"/>
          <c:tx>
            <c:strRef>
              <c:f>'Ch-3'!$B$1</c:f>
              <c:strCache>
                <c:ptCount val="1"/>
                <c:pt idx="0">
                  <c:v>Total</c:v>
                </c:pt>
              </c:strCache>
            </c:strRef>
          </c:tx>
          <c:dPt>
            <c:idx val="0"/>
            <c:bubble3D val="0"/>
            <c:spPr>
              <a:solidFill>
                <a:srgbClr val="C90076"/>
              </a:solidFill>
              <a:ln>
                <a:solidFill>
                  <a:srgbClr val="C90076"/>
                </a:solid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237-460D-A95A-5185694239E3}"/>
              </c:ext>
            </c:extLst>
          </c:dPt>
          <c:dPt>
            <c:idx val="1"/>
            <c:bubble3D val="0"/>
            <c:spPr>
              <a:solidFill>
                <a:srgbClr val="2986CC"/>
              </a:solidFill>
              <a:ln>
                <a:solidFill>
                  <a:srgbClr val="2986CC"/>
                </a:solid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237-460D-A95A-5185694239E3}"/>
              </c:ext>
            </c:extLst>
          </c:dPt>
          <c:dLbls>
            <c:dLbl>
              <c:idx val="0"/>
              <c:layout>
                <c:manualLayout>
                  <c:x val="5.2963656454696272E-2"/>
                  <c:y val="-6.4102395854364363E-2"/>
                </c:manualLayout>
              </c:layout>
              <c:showLegendKey val="0"/>
              <c:showVal val="1"/>
              <c:showCatName val="1"/>
              <c:showSerName val="0"/>
              <c:showPercent val="0"/>
              <c:showBubbleSize val="0"/>
              <c:separator>
</c:separator>
              <c:extLst>
                <c:ext xmlns:c15="http://schemas.microsoft.com/office/drawing/2012/chart" uri="{CE6537A1-D6FC-4f65-9D91-7224C49458BB}">
                  <c15:layout>
                    <c:manualLayout>
                      <c:w val="0.2377892424436599"/>
                      <c:h val="0.16307692307692306"/>
                    </c:manualLayout>
                  </c15:layout>
                </c:ext>
                <c:ext xmlns:c16="http://schemas.microsoft.com/office/drawing/2014/chart" uri="{C3380CC4-5D6E-409C-BE32-E72D297353CC}">
                  <c16:uniqueId val="{00000001-4237-460D-A95A-5185694239E3}"/>
                </c:ext>
              </c:extLst>
            </c:dLbl>
            <c:dLbl>
              <c:idx val="1"/>
              <c:layout>
                <c:manualLayout>
                  <c:x val="4.8010966158317549E-3"/>
                  <c:y val="1.6824819973337846E-7"/>
                </c:manualLayout>
              </c:layout>
              <c:showLegendKey val="0"/>
              <c:showVal val="1"/>
              <c:showCatName val="1"/>
              <c:showSerName val="0"/>
              <c:showPercent val="0"/>
              <c:showBubbleSize val="0"/>
              <c:separator>
</c:separator>
              <c:extLst>
                <c:ext xmlns:c15="http://schemas.microsoft.com/office/drawing/2012/chart" uri="{CE6537A1-D6FC-4f65-9D91-7224C49458BB}">
                  <c15:layout>
                    <c:manualLayout>
                      <c:w val="0.22094646626057707"/>
                      <c:h val="0.16307692307692306"/>
                    </c:manualLayout>
                  </c15:layout>
                </c:ext>
                <c:ext xmlns:c16="http://schemas.microsoft.com/office/drawing/2014/chart" uri="{C3380CC4-5D6E-409C-BE32-E72D297353CC}">
                  <c16:uniqueId val="{00000003-4237-460D-A95A-5185694239E3}"/>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Cambria" panose="02040503050406030204" pitchFamily="18" charset="0"/>
                    <a:ea typeface="Cambria" panose="02040503050406030204" pitchFamily="18" charset="0"/>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'Ch-3'!$A$2:$A$4</c:f>
              <c:strCache>
                <c:ptCount val="2"/>
                <c:pt idx="0">
                  <c:v>Female</c:v>
                </c:pt>
                <c:pt idx="1">
                  <c:v>Male</c:v>
                </c:pt>
              </c:strCache>
            </c:strRef>
          </c:cat>
          <c:val>
            <c:numRef>
              <c:f>'Ch-3'!$B$2:$B$4</c:f>
              <c:numCache>
                <c:formatCode>0.00%</c:formatCode>
                <c:ptCount val="2"/>
                <c:pt idx="0">
                  <c:v>0.50358846878633579</c:v>
                </c:pt>
                <c:pt idx="1">
                  <c:v>0.50061854024502173</c:v>
                </c:pt>
              </c:numCache>
            </c:numRef>
          </c:val>
          <c:extLst>
            <c:ext xmlns:c16="http://schemas.microsoft.com/office/drawing/2014/chart" uri="{C3380CC4-5D6E-409C-BE32-E72D297353CC}">
              <c16:uniqueId val="{00000004-4237-460D-A95A-5185694239E3}"/>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0202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D1F466-A45C-4758-9A4A-9E8DF358232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E0ADF3C3-1EB3-4D01-B02A-0E88D3D67A77}">
      <dgm:prSet/>
      <dgm:spPr/>
      <dgm:t>
        <a:bodyPr/>
        <a:lstStyle/>
        <a:p>
          <a:pPr rtl="0"/>
          <a:r>
            <a:rPr lang="en-US" b="1" i="0" dirty="0">
              <a:latin typeface="Lucida Calligraphy" panose="03010101010101010101" pitchFamily="66" charset="0"/>
            </a:rPr>
            <a:t>Hr Analysis Dashboard</a:t>
          </a:r>
          <a:endParaRPr lang="en-IN" dirty="0">
            <a:latin typeface="Lucida Calligraphy" panose="03010101010101010101" pitchFamily="66" charset="0"/>
          </a:endParaRPr>
        </a:p>
      </dgm:t>
    </dgm:pt>
    <dgm:pt modelId="{3D94556C-C618-4590-8AF8-70E94FCA5BAF}" type="parTrans" cxnId="{DCC1C64C-AE55-4C0A-A655-E5DF7F44BF50}">
      <dgm:prSet/>
      <dgm:spPr/>
      <dgm:t>
        <a:bodyPr/>
        <a:lstStyle/>
        <a:p>
          <a:endParaRPr lang="en-IN"/>
        </a:p>
      </dgm:t>
    </dgm:pt>
    <dgm:pt modelId="{D000DA64-34A9-456C-8ACC-0F503607237E}" type="sibTrans" cxnId="{DCC1C64C-AE55-4C0A-A655-E5DF7F44BF50}">
      <dgm:prSet/>
      <dgm:spPr/>
      <dgm:t>
        <a:bodyPr/>
        <a:lstStyle/>
        <a:p>
          <a:endParaRPr lang="en-IN"/>
        </a:p>
      </dgm:t>
    </dgm:pt>
    <dgm:pt modelId="{5EA168ED-DAC1-4E0E-89BC-E042BAB8051E}" type="pres">
      <dgm:prSet presAssocID="{DFD1F466-A45C-4758-9A4A-9E8DF3582327}" presName="linearFlow" presStyleCnt="0">
        <dgm:presLayoutVars>
          <dgm:dir/>
          <dgm:resizeHandles val="exact"/>
        </dgm:presLayoutVars>
      </dgm:prSet>
      <dgm:spPr/>
    </dgm:pt>
    <dgm:pt modelId="{C0F88744-23D2-4056-9F00-B67BB78F1EFA}" type="pres">
      <dgm:prSet presAssocID="{E0ADF3C3-1EB3-4D01-B02A-0E88D3D67A77}" presName="composite" presStyleCnt="0"/>
      <dgm:spPr/>
    </dgm:pt>
    <dgm:pt modelId="{4CFFED9E-771C-4AE5-BB25-3AEAED4FDA67}" type="pres">
      <dgm:prSet presAssocID="{E0ADF3C3-1EB3-4D01-B02A-0E88D3D67A77}" presName="imgShp" presStyleLbl="fgImgPlace1" presStyleIdx="0" presStyleCnt="1" custLinFactNeighborY="262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57150">
          <a:solidFill>
            <a:schemeClr val="accent1">
              <a:lumMod val="75000"/>
            </a:schemeClr>
          </a:solidFill>
        </a:ln>
      </dgm:spPr>
    </dgm:pt>
    <dgm:pt modelId="{C8F2B187-4C0D-4447-9110-ED2BFE3973BA}" type="pres">
      <dgm:prSet presAssocID="{E0ADF3C3-1EB3-4D01-B02A-0E88D3D67A77}" presName="txShp" presStyleLbl="node1" presStyleIdx="0" presStyleCnt="1" custScaleX="150376" custLinFactNeighborX="-2130" custLinFactNeighborY="-21518">
        <dgm:presLayoutVars>
          <dgm:bulletEnabled val="1"/>
        </dgm:presLayoutVars>
      </dgm:prSet>
      <dgm:spPr/>
    </dgm:pt>
  </dgm:ptLst>
  <dgm:cxnLst>
    <dgm:cxn modelId="{4F493806-A145-4B39-A34E-8C166EB66EFA}" type="presOf" srcId="{E0ADF3C3-1EB3-4D01-B02A-0E88D3D67A77}" destId="{C8F2B187-4C0D-4447-9110-ED2BFE3973BA}" srcOrd="0" destOrd="0" presId="urn:microsoft.com/office/officeart/2005/8/layout/vList3"/>
    <dgm:cxn modelId="{DCC1C64C-AE55-4C0A-A655-E5DF7F44BF50}" srcId="{DFD1F466-A45C-4758-9A4A-9E8DF3582327}" destId="{E0ADF3C3-1EB3-4D01-B02A-0E88D3D67A77}" srcOrd="0" destOrd="0" parTransId="{3D94556C-C618-4590-8AF8-70E94FCA5BAF}" sibTransId="{D000DA64-34A9-456C-8ACC-0F503607237E}"/>
    <dgm:cxn modelId="{318587A4-35DC-4DB8-8700-FFFF88AC01AA}" type="presOf" srcId="{DFD1F466-A45C-4758-9A4A-9E8DF3582327}" destId="{5EA168ED-DAC1-4E0E-89BC-E042BAB8051E}" srcOrd="0" destOrd="0" presId="urn:microsoft.com/office/officeart/2005/8/layout/vList3"/>
    <dgm:cxn modelId="{0FFF8D16-FF95-4308-B251-7BEABBA2C018}" type="presParOf" srcId="{5EA168ED-DAC1-4E0E-89BC-E042BAB8051E}" destId="{C0F88744-23D2-4056-9F00-B67BB78F1EFA}" srcOrd="0" destOrd="0" presId="urn:microsoft.com/office/officeart/2005/8/layout/vList3"/>
    <dgm:cxn modelId="{05CB0A37-ADE6-4258-B635-F743B400F75E}" type="presParOf" srcId="{C0F88744-23D2-4056-9F00-B67BB78F1EFA}" destId="{4CFFED9E-771C-4AE5-BB25-3AEAED4FDA67}" srcOrd="0" destOrd="0" presId="urn:microsoft.com/office/officeart/2005/8/layout/vList3"/>
    <dgm:cxn modelId="{624D6C70-FE85-451F-89A2-211BAB984901}" type="presParOf" srcId="{C0F88744-23D2-4056-9F00-B67BB78F1EFA}" destId="{C8F2B187-4C0D-4447-9110-ED2BFE3973B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2B187-4C0D-4447-9110-ED2BFE3973BA}">
      <dsp:nvSpPr>
        <dsp:cNvPr id="0" name=""/>
        <dsp:cNvSpPr/>
      </dsp:nvSpPr>
      <dsp:spPr>
        <a:xfrm rot="10800000">
          <a:off x="-1" y="0"/>
          <a:ext cx="8383685" cy="219684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748" tIns="209550" rIns="391160" bIns="209550" numCol="1" spcCol="1270" anchor="ctr" anchorCtr="0">
          <a:noAutofit/>
        </a:bodyPr>
        <a:lstStyle/>
        <a:p>
          <a:pPr marL="0" lvl="0" indent="0" algn="ctr" defTabSz="2444750" rtl="0">
            <a:lnSpc>
              <a:spcPct val="90000"/>
            </a:lnSpc>
            <a:spcBef>
              <a:spcPct val="0"/>
            </a:spcBef>
            <a:spcAft>
              <a:spcPct val="35000"/>
            </a:spcAft>
            <a:buNone/>
          </a:pPr>
          <a:r>
            <a:rPr lang="en-US" sz="5500" b="1" i="0" kern="1200" dirty="0">
              <a:latin typeface="Lucida Calligraphy" panose="03010101010101010101" pitchFamily="66" charset="0"/>
            </a:rPr>
            <a:t>Hr Analysis Dashboard</a:t>
          </a:r>
          <a:endParaRPr lang="en-IN" sz="5500" kern="1200" dirty="0">
            <a:latin typeface="Lucida Calligraphy" panose="03010101010101010101" pitchFamily="66" charset="0"/>
          </a:endParaRPr>
        </a:p>
      </dsp:txBody>
      <dsp:txXfrm rot="10800000">
        <a:off x="549210" y="0"/>
        <a:ext cx="7834474" cy="2196846"/>
      </dsp:txXfrm>
    </dsp:sp>
    <dsp:sp modelId="{4CFFED9E-771C-4AE5-BB25-3AEAED4FDA67}">
      <dsp:nvSpPr>
        <dsp:cNvPr id="0" name=""/>
        <dsp:cNvSpPr/>
      </dsp:nvSpPr>
      <dsp:spPr>
        <a:xfrm>
          <a:off x="305843" y="2147"/>
          <a:ext cx="2196846" cy="219684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5715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353AC73-61AF-44B3-87D4-EE39E42F5E55}" type="datetimeFigureOut">
              <a:rPr lang="en-US" smtClean="0"/>
              <a:t>12/6/2024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292690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153940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627921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2437989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3397769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330203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1848666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53AC73-61AF-44B3-87D4-EE39E42F5E55}" type="datetimeFigureOut">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1389676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53AC73-61AF-44B3-87D4-EE39E42F5E55}" type="datetimeFigureOut">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65724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322494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39187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272220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303201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179481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4057842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366068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3AC73-61AF-44B3-87D4-EE39E42F5E55}" type="datetimeFigureOut">
              <a:rPr lang="en-US" smtClean="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341745-F314-4925-9EDB-DB345E25D63B}" type="slidenum">
              <a:rPr lang="en-US" smtClean="0"/>
              <a:t>‹#›</a:t>
            </a:fld>
            <a:endParaRPr lang="en-US" dirty="0"/>
          </a:p>
        </p:txBody>
      </p:sp>
    </p:spTree>
    <p:extLst>
      <p:ext uri="{BB962C8B-B14F-4D97-AF65-F5344CB8AC3E}">
        <p14:creationId xmlns:p14="http://schemas.microsoft.com/office/powerpoint/2010/main" val="290146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353AC73-61AF-44B3-87D4-EE39E42F5E55}" type="datetimeFigureOut">
              <a:rPr lang="en-US" smtClean="0"/>
              <a:t>12/6/2024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B341745-F314-4925-9EDB-DB345E25D63B}" type="slidenum">
              <a:rPr lang="en-US" smtClean="0"/>
              <a:t>‹#›</a:t>
            </a:fld>
            <a:endParaRPr lang="en-US" dirty="0"/>
          </a:p>
        </p:txBody>
      </p:sp>
    </p:spTree>
    <p:extLst>
      <p:ext uri="{BB962C8B-B14F-4D97-AF65-F5344CB8AC3E}">
        <p14:creationId xmlns:p14="http://schemas.microsoft.com/office/powerpoint/2010/main" val="421409681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50758826"/>
              </p:ext>
            </p:extLst>
          </p:nvPr>
        </p:nvGraphicFramePr>
        <p:xfrm>
          <a:off x="2175233" y="2161250"/>
          <a:ext cx="8383682" cy="2198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065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5EE91-E36A-DFC1-882F-919E6DE19C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1D96DC-7837-9913-06DE-8D954CD1C6C0}"/>
              </a:ext>
            </a:extLst>
          </p:cNvPr>
          <p:cNvSpPr>
            <a:spLocks noGrp="1"/>
          </p:cNvSpPr>
          <p:nvPr>
            <p:ph type="title"/>
          </p:nvPr>
        </p:nvSpPr>
        <p:spPr>
          <a:xfrm>
            <a:off x="1742095" y="595684"/>
            <a:ext cx="8761413" cy="1352939"/>
          </a:xfrm>
        </p:spPr>
        <p:txBody>
          <a:bodyPr/>
          <a:lstStyle/>
          <a:p>
            <a:pPr algn="ctr"/>
            <a:br>
              <a:rPr lang="en-IN" sz="3200" b="1" dirty="0">
                <a:latin typeface="Algerian" panose="04020705040A02060702" pitchFamily="82" charset="0"/>
              </a:rPr>
            </a:br>
            <a:r>
              <a:rPr lang="en-IN" sz="3200" b="1" dirty="0">
                <a:latin typeface="Algerian" panose="04020705040A02060702" pitchFamily="82" charset="0"/>
              </a:rPr>
              <a:t>Chart 6</a:t>
            </a:r>
            <a:br>
              <a:rPr lang="en-IN" sz="3200" b="1" dirty="0">
                <a:latin typeface="Algerian" panose="04020705040A02060702" pitchFamily="82" charset="0"/>
              </a:rPr>
            </a:br>
            <a:r>
              <a:rPr lang="en-US" sz="2800" b="1" dirty="0">
                <a:solidFill>
                  <a:schemeClr val="accent3">
                    <a:lumMod val="40000"/>
                    <a:lumOff val="60000"/>
                  </a:schemeClr>
                </a:solidFill>
                <a:latin typeface="Algerian" panose="04020705040A02060702" pitchFamily="82" charset="0"/>
              </a:rPr>
              <a:t>Year since last promotion vs attrition rate</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4" name="Content Placeholder 3">
            <a:extLst>
              <a:ext uri="{FF2B5EF4-FFF2-40B4-BE49-F238E27FC236}">
                <a16:creationId xmlns:a16="http://schemas.microsoft.com/office/drawing/2014/main" id="{2AFB93FC-9E56-6C01-266F-8523E076E4EC}"/>
              </a:ext>
            </a:extLst>
          </p:cNvPr>
          <p:cNvSpPr>
            <a:spLocks noGrp="1"/>
          </p:cNvSpPr>
          <p:nvPr>
            <p:ph sz="half" idx="2"/>
          </p:nvPr>
        </p:nvSpPr>
        <p:spPr/>
        <p:txBody>
          <a:bodyPr/>
          <a:lstStyle/>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Employees who got Promotion between 21 to 25 years has highest Attrition rate of 51.23%</a:t>
            </a:r>
          </a:p>
        </p:txBody>
      </p:sp>
      <p:graphicFrame>
        <p:nvGraphicFramePr>
          <p:cNvPr id="5" name="Content Placeholder 4">
            <a:extLst>
              <a:ext uri="{FF2B5EF4-FFF2-40B4-BE49-F238E27FC236}">
                <a16:creationId xmlns:a16="http://schemas.microsoft.com/office/drawing/2014/main" id="{67EC9F2E-EF8B-3024-1842-4F6D25ADB001}"/>
              </a:ext>
            </a:extLst>
          </p:cNvPr>
          <p:cNvGraphicFramePr>
            <a:graphicFrameLocks noGrp="1"/>
          </p:cNvGraphicFramePr>
          <p:nvPr>
            <p:ph sz="half" idx="1"/>
            <p:extLst>
              <p:ext uri="{D42A27DB-BD31-4B8C-83A1-F6EECF244321}">
                <p14:modId xmlns:p14="http://schemas.microsoft.com/office/powerpoint/2010/main" val="3005859296"/>
              </p:ext>
            </p:extLst>
          </p:nvPr>
        </p:nvGraphicFramePr>
        <p:xfrm>
          <a:off x="391885" y="2603500"/>
          <a:ext cx="559140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631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A6C1D-20D6-AE55-30EC-771AA74DB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DF98F2-FF55-F55D-4BC5-530312FCD69A}"/>
              </a:ext>
            </a:extLst>
          </p:cNvPr>
          <p:cNvSpPr>
            <a:spLocks noGrp="1"/>
          </p:cNvSpPr>
          <p:nvPr>
            <p:ph type="title"/>
          </p:nvPr>
        </p:nvSpPr>
        <p:spPr>
          <a:xfrm>
            <a:off x="1924975" y="557184"/>
            <a:ext cx="8761413" cy="1352939"/>
          </a:xfrm>
        </p:spPr>
        <p:txBody>
          <a:bodyPr/>
          <a:lstStyle/>
          <a:p>
            <a:pPr algn="ctr"/>
            <a:br>
              <a:rPr lang="en-IN" sz="3200" b="1" dirty="0">
                <a:latin typeface="Algerian" panose="04020705040A02060702" pitchFamily="82" charset="0"/>
              </a:rPr>
            </a:br>
            <a:r>
              <a:rPr lang="en-IN" sz="3200" b="1" dirty="0">
                <a:latin typeface="Algerian" panose="04020705040A02060702" pitchFamily="82" charset="0"/>
              </a:rPr>
              <a:t>Chart 7</a:t>
            </a:r>
            <a:br>
              <a:rPr lang="en-IN" sz="3200" b="1" dirty="0">
                <a:latin typeface="Algerian" panose="04020705040A02060702" pitchFamily="82" charset="0"/>
              </a:rPr>
            </a:br>
            <a:r>
              <a:rPr lang="en-IN" sz="2800" b="1" dirty="0">
                <a:solidFill>
                  <a:schemeClr val="accent3">
                    <a:lumMod val="40000"/>
                    <a:lumOff val="60000"/>
                  </a:schemeClr>
                </a:solidFill>
                <a:latin typeface="Algerian" panose="04020705040A02060702" pitchFamily="82" charset="0"/>
              </a:rPr>
              <a:t>AGE GROUP </a:t>
            </a:r>
            <a:r>
              <a:rPr lang="en-US" sz="2800" b="1" dirty="0">
                <a:solidFill>
                  <a:schemeClr val="accent3">
                    <a:lumMod val="40000"/>
                    <a:lumOff val="60000"/>
                  </a:schemeClr>
                </a:solidFill>
                <a:latin typeface="Algerian" panose="04020705040A02060702" pitchFamily="82" charset="0"/>
              </a:rPr>
              <a:t>vs attrition rate</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4" name="Content Placeholder 3">
            <a:extLst>
              <a:ext uri="{FF2B5EF4-FFF2-40B4-BE49-F238E27FC236}">
                <a16:creationId xmlns:a16="http://schemas.microsoft.com/office/drawing/2014/main" id="{D7155381-B252-DA2B-EAD7-5901980DE862}"/>
              </a:ext>
            </a:extLst>
          </p:cNvPr>
          <p:cNvSpPr>
            <a:spLocks noGrp="1"/>
          </p:cNvSpPr>
          <p:nvPr>
            <p:ph sz="half" idx="2"/>
          </p:nvPr>
        </p:nvSpPr>
        <p:spPr/>
        <p:txBody>
          <a:bodyPr/>
          <a:lstStyle/>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Employee group with age above 56 has highest Attrition.</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Employees age ranging between 36 to 45 has the lowest Attrition of 49.34%.</a:t>
            </a:r>
          </a:p>
        </p:txBody>
      </p:sp>
      <p:sp>
        <p:nvSpPr>
          <p:cNvPr id="6" name="Content Placeholder 5">
            <a:extLst>
              <a:ext uri="{FF2B5EF4-FFF2-40B4-BE49-F238E27FC236}">
                <a16:creationId xmlns:a16="http://schemas.microsoft.com/office/drawing/2014/main" id="{5EABA0CC-F924-07C8-DBA9-C6D27355BB0C}"/>
              </a:ext>
            </a:extLst>
          </p:cNvPr>
          <p:cNvSpPr>
            <a:spLocks noGrp="1"/>
          </p:cNvSpPr>
          <p:nvPr>
            <p:ph sz="half" idx="1"/>
          </p:nvPr>
        </p:nvSpPr>
        <p:spPr/>
        <p:txBody>
          <a:bodyPr/>
          <a:lstStyle/>
          <a:p>
            <a:endParaRPr lang="en-US" dirty="0"/>
          </a:p>
        </p:txBody>
      </p:sp>
      <p:graphicFrame>
        <p:nvGraphicFramePr>
          <p:cNvPr id="7" name="Chart 6">
            <a:extLst>
              <a:ext uri="{FF2B5EF4-FFF2-40B4-BE49-F238E27FC236}">
                <a16:creationId xmlns:a16="http://schemas.microsoft.com/office/drawing/2014/main" id="{DC531AAB-9992-4267-9FF1-F0A27B74F8E1}"/>
              </a:ext>
            </a:extLst>
          </p:cNvPr>
          <p:cNvGraphicFramePr>
            <a:graphicFrameLocks/>
          </p:cNvGraphicFramePr>
          <p:nvPr>
            <p:extLst>
              <p:ext uri="{D42A27DB-BD31-4B8C-83A1-F6EECF244321}">
                <p14:modId xmlns:p14="http://schemas.microsoft.com/office/powerpoint/2010/main" val="731634882"/>
              </p:ext>
            </p:extLst>
          </p:nvPr>
        </p:nvGraphicFramePr>
        <p:xfrm>
          <a:off x="559837" y="2603499"/>
          <a:ext cx="5420275" cy="34162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001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4" dur="500"/>
                                        <p:tgtEl>
                                          <p:spTgt spid="4">
                                            <p:txEl>
                                              <p:pRg st="1" end="1"/>
                                            </p:txEl>
                                          </p:spTgt>
                                        </p:tgtEl>
                                      </p:cBhvr>
                                    </p:animEffect>
                                  </p:childTnLst>
                                </p:cTn>
                              </p:par>
                              <p:par>
                                <p:cTn id="15" presetID="14" presetClass="entr" presetSubtype="10" fill="hold" nodeType="withEffect">
                                  <p:stCondLst>
                                    <p:cond delay="50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6EB9E-005A-530C-2678-396448439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2FE9C8-7DD1-3D82-0D45-31BA01EF5C07}"/>
              </a:ext>
            </a:extLst>
          </p:cNvPr>
          <p:cNvSpPr>
            <a:spLocks noGrp="1"/>
          </p:cNvSpPr>
          <p:nvPr>
            <p:ph type="title"/>
          </p:nvPr>
        </p:nvSpPr>
        <p:spPr>
          <a:xfrm>
            <a:off x="1599405" y="576434"/>
            <a:ext cx="8761413" cy="1352939"/>
          </a:xfrm>
        </p:spPr>
        <p:txBody>
          <a:bodyPr/>
          <a:lstStyle/>
          <a:p>
            <a:pPr algn="ctr"/>
            <a:br>
              <a:rPr lang="en-IN" sz="3200" b="1" dirty="0">
                <a:latin typeface="Algerian" panose="04020705040A02060702" pitchFamily="82" charset="0"/>
              </a:rPr>
            </a:br>
            <a:r>
              <a:rPr lang="en-IN" sz="3200" b="1" dirty="0">
                <a:latin typeface="Algerian" panose="04020705040A02060702" pitchFamily="82" charset="0"/>
              </a:rPr>
              <a:t>Chart 8</a:t>
            </a:r>
            <a:br>
              <a:rPr lang="en-IN" sz="3200" b="1" dirty="0">
                <a:latin typeface="Algerian" panose="04020705040A02060702" pitchFamily="82" charset="0"/>
              </a:rPr>
            </a:br>
            <a:r>
              <a:rPr lang="en-IN" sz="2800" b="1" dirty="0">
                <a:solidFill>
                  <a:schemeClr val="accent3">
                    <a:lumMod val="40000"/>
                    <a:lumOff val="60000"/>
                  </a:schemeClr>
                </a:solidFill>
                <a:latin typeface="Algerian" panose="04020705040A02060702" pitchFamily="82" charset="0"/>
              </a:rPr>
              <a:t>Travel Distance </a:t>
            </a:r>
            <a:r>
              <a:rPr lang="en-US" sz="2800" b="1" dirty="0">
                <a:solidFill>
                  <a:schemeClr val="accent3">
                    <a:lumMod val="40000"/>
                    <a:lumOff val="60000"/>
                  </a:schemeClr>
                </a:solidFill>
                <a:latin typeface="Algerian" panose="04020705040A02060702" pitchFamily="82" charset="0"/>
              </a:rPr>
              <a:t>vs attrition rate</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4" name="Content Placeholder 3">
            <a:extLst>
              <a:ext uri="{FF2B5EF4-FFF2-40B4-BE49-F238E27FC236}">
                <a16:creationId xmlns:a16="http://schemas.microsoft.com/office/drawing/2014/main" id="{01DD4188-D4CD-DE5D-4CC4-3FBDCADEBBA6}"/>
              </a:ext>
            </a:extLst>
          </p:cNvPr>
          <p:cNvSpPr>
            <a:spLocks noGrp="1"/>
          </p:cNvSpPr>
          <p:nvPr>
            <p:ph sz="half" idx="2"/>
          </p:nvPr>
        </p:nvSpPr>
        <p:spPr/>
        <p:txBody>
          <a:bodyPr/>
          <a:lstStyle/>
          <a:p>
            <a:pPr>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Employees travelling from Near by Distance (1 to 10 km ) has highest Attrition rate of 50.84%.</a:t>
            </a:r>
          </a:p>
        </p:txBody>
      </p:sp>
      <p:sp>
        <p:nvSpPr>
          <p:cNvPr id="6" name="Content Placeholder 5">
            <a:extLst>
              <a:ext uri="{FF2B5EF4-FFF2-40B4-BE49-F238E27FC236}">
                <a16:creationId xmlns:a16="http://schemas.microsoft.com/office/drawing/2014/main" id="{31E1C7CC-571C-12C0-FC46-AF3A3819A90A}"/>
              </a:ext>
            </a:extLst>
          </p:cNvPr>
          <p:cNvSpPr>
            <a:spLocks noGrp="1"/>
          </p:cNvSpPr>
          <p:nvPr>
            <p:ph sz="half" idx="1"/>
          </p:nvPr>
        </p:nvSpPr>
        <p:spPr/>
        <p:txBody>
          <a:bodyPr/>
          <a:lstStyle/>
          <a:p>
            <a:endParaRPr lang="en-US" dirty="0"/>
          </a:p>
        </p:txBody>
      </p:sp>
      <p:graphicFrame>
        <p:nvGraphicFramePr>
          <p:cNvPr id="3" name="Chart 2">
            <a:extLst>
              <a:ext uri="{FF2B5EF4-FFF2-40B4-BE49-F238E27FC236}">
                <a16:creationId xmlns:a16="http://schemas.microsoft.com/office/drawing/2014/main" id="{C2699C7B-1560-4420-B526-FD3413CB8853}"/>
              </a:ext>
            </a:extLst>
          </p:cNvPr>
          <p:cNvGraphicFramePr>
            <a:graphicFrameLocks/>
          </p:cNvGraphicFramePr>
          <p:nvPr>
            <p:extLst>
              <p:ext uri="{D42A27DB-BD31-4B8C-83A1-F6EECF244321}">
                <p14:modId xmlns:p14="http://schemas.microsoft.com/office/powerpoint/2010/main" val="1895432285"/>
              </p:ext>
            </p:extLst>
          </p:nvPr>
        </p:nvGraphicFramePr>
        <p:xfrm>
          <a:off x="1154954" y="2603499"/>
          <a:ext cx="4825157" cy="34162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855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D09B9-3B49-9C3C-54DA-35A6FEF3F4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545CE-91AD-E774-63A6-149797229069}"/>
              </a:ext>
            </a:extLst>
          </p:cNvPr>
          <p:cNvSpPr>
            <a:spLocks noGrp="1"/>
          </p:cNvSpPr>
          <p:nvPr>
            <p:ph type="title"/>
          </p:nvPr>
        </p:nvSpPr>
        <p:spPr>
          <a:xfrm>
            <a:off x="1599405" y="557184"/>
            <a:ext cx="8761413" cy="1352939"/>
          </a:xfrm>
        </p:spPr>
        <p:txBody>
          <a:bodyPr/>
          <a:lstStyle/>
          <a:p>
            <a:pPr algn="ctr"/>
            <a:br>
              <a:rPr lang="en-IN" sz="3200" b="1" dirty="0">
                <a:latin typeface="Algerian" panose="04020705040A02060702" pitchFamily="82" charset="0"/>
              </a:rPr>
            </a:br>
            <a:r>
              <a:rPr lang="en-IN" sz="3200" b="1" dirty="0">
                <a:latin typeface="Algerian" panose="04020705040A02060702" pitchFamily="82" charset="0"/>
              </a:rPr>
              <a:t>Chart 9</a:t>
            </a:r>
            <a:br>
              <a:rPr lang="en-IN" sz="3200" b="1" dirty="0">
                <a:latin typeface="Algerian" panose="04020705040A02060702" pitchFamily="82" charset="0"/>
              </a:rPr>
            </a:br>
            <a:r>
              <a:rPr lang="en-IN" sz="2800" b="1" dirty="0">
                <a:solidFill>
                  <a:schemeClr val="accent3">
                    <a:lumMod val="40000"/>
                    <a:lumOff val="60000"/>
                  </a:schemeClr>
                </a:solidFill>
                <a:latin typeface="Algerian" panose="04020705040A02060702" pitchFamily="82" charset="0"/>
              </a:rPr>
              <a:t>Gender </a:t>
            </a:r>
            <a:r>
              <a:rPr lang="en-US" sz="2800" b="1" dirty="0">
                <a:solidFill>
                  <a:schemeClr val="accent3">
                    <a:lumMod val="40000"/>
                    <a:lumOff val="60000"/>
                  </a:schemeClr>
                </a:solidFill>
                <a:latin typeface="Algerian" panose="04020705040A02060702" pitchFamily="82" charset="0"/>
              </a:rPr>
              <a:t>vs attrition rate</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4" name="Content Placeholder 3">
            <a:extLst>
              <a:ext uri="{FF2B5EF4-FFF2-40B4-BE49-F238E27FC236}">
                <a16:creationId xmlns:a16="http://schemas.microsoft.com/office/drawing/2014/main" id="{5DD2A0B7-AF18-EA8C-2055-14265DF41C61}"/>
              </a:ext>
            </a:extLst>
          </p:cNvPr>
          <p:cNvSpPr>
            <a:spLocks noGrp="1"/>
          </p:cNvSpPr>
          <p:nvPr>
            <p:ph sz="half" idx="2"/>
          </p:nvPr>
        </p:nvSpPr>
        <p:spPr/>
        <p:txBody>
          <a:bodyPr/>
          <a:lstStyle/>
          <a:p>
            <a:pPr>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Almost both gender has Equal Attrition rate, Compare to male Female Employees record the highest Attrition Rate.</a:t>
            </a:r>
          </a:p>
        </p:txBody>
      </p:sp>
      <p:sp>
        <p:nvSpPr>
          <p:cNvPr id="6" name="Content Placeholder 5">
            <a:extLst>
              <a:ext uri="{FF2B5EF4-FFF2-40B4-BE49-F238E27FC236}">
                <a16:creationId xmlns:a16="http://schemas.microsoft.com/office/drawing/2014/main" id="{35A530AA-DFB6-B3EF-1665-20AFBF2552D9}"/>
              </a:ext>
            </a:extLst>
          </p:cNvPr>
          <p:cNvSpPr>
            <a:spLocks noGrp="1"/>
          </p:cNvSpPr>
          <p:nvPr>
            <p:ph sz="half" idx="1"/>
          </p:nvPr>
        </p:nvSpPr>
        <p:spPr/>
        <p:txBody>
          <a:bodyPr/>
          <a:lstStyle/>
          <a:p>
            <a:endParaRPr lang="en-US" dirty="0"/>
          </a:p>
        </p:txBody>
      </p:sp>
      <p:graphicFrame>
        <p:nvGraphicFramePr>
          <p:cNvPr id="5" name="Chart 4">
            <a:extLst>
              <a:ext uri="{FF2B5EF4-FFF2-40B4-BE49-F238E27FC236}">
                <a16:creationId xmlns:a16="http://schemas.microsoft.com/office/drawing/2014/main" id="{A392749F-AFD4-48D2-9A68-E313E319E054}"/>
              </a:ext>
            </a:extLst>
          </p:cNvPr>
          <p:cNvGraphicFramePr>
            <a:graphicFrameLocks/>
          </p:cNvGraphicFramePr>
          <p:nvPr>
            <p:extLst>
              <p:ext uri="{D42A27DB-BD31-4B8C-83A1-F6EECF244321}">
                <p14:modId xmlns:p14="http://schemas.microsoft.com/office/powerpoint/2010/main" val="4101579883"/>
              </p:ext>
            </p:extLst>
          </p:nvPr>
        </p:nvGraphicFramePr>
        <p:xfrm>
          <a:off x="1154954" y="2603500"/>
          <a:ext cx="4825158"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190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209" y="1313674"/>
            <a:ext cx="8831816" cy="1372986"/>
          </a:xfrm>
        </p:spPr>
        <p:txBody>
          <a:bodyPr/>
          <a:lstStyle/>
          <a:p>
            <a:pPr algn="ctr"/>
            <a:r>
              <a:rPr lang="en-US" sz="5400" b="1" dirty="0">
                <a:latin typeface="Lucida Calligraphy" panose="03010101010101010101" pitchFamily="66" charset="0"/>
              </a:rPr>
              <a:t>Difficulties</a:t>
            </a:r>
            <a:endParaRPr lang="en-IN" sz="5400" b="1" dirty="0">
              <a:latin typeface="Lucida Calligraphy" panose="03010101010101010101" pitchFamily="66" charset="0"/>
            </a:endParaRPr>
          </a:p>
        </p:txBody>
      </p:sp>
      <p:sp>
        <p:nvSpPr>
          <p:cNvPr id="3" name="Text Placeholder 2"/>
          <p:cNvSpPr>
            <a:spLocks noGrp="1"/>
          </p:cNvSpPr>
          <p:nvPr>
            <p:ph type="body" sz="half" idx="2"/>
          </p:nvPr>
        </p:nvSpPr>
        <p:spPr>
          <a:xfrm>
            <a:off x="856649" y="2879165"/>
            <a:ext cx="10376034" cy="3583397"/>
          </a:xfrm>
        </p:spPr>
        <p:txBody>
          <a:bodyPr/>
          <a:lstStyle/>
          <a:p>
            <a:r>
              <a:rPr lang="en-US" sz="2000" b="1" dirty="0">
                <a:solidFill>
                  <a:schemeClr val="tx1">
                    <a:lumMod val="95000"/>
                    <a:lumOff val="5000"/>
                  </a:schemeClr>
                </a:solidFill>
                <a:latin typeface="Bell MT" panose="02020503060305020303" pitchFamily="18" charset="0"/>
              </a:rPr>
              <a:t>           Implementing HR analytics comes with challenges such as curating data from various sources, lack of data analytics skills among HR professionals, privacy and compliance concerns, insufficient IT resources, data variety from disparate HR tools, and potential employee resistance to relying on technology for HR functions.</a:t>
            </a:r>
          </a:p>
          <a:p>
            <a:endParaRPr lang="en-US" sz="2000" b="1" dirty="0">
              <a:solidFill>
                <a:schemeClr val="tx1">
                  <a:lumMod val="95000"/>
                  <a:lumOff val="5000"/>
                </a:schemeClr>
              </a:solidFill>
              <a:latin typeface="Bell MT" panose="02020503060305020303" pitchFamily="18" charset="0"/>
            </a:endParaRPr>
          </a:p>
          <a:p>
            <a:r>
              <a:rPr lang="en-US" sz="2000" b="1" dirty="0">
                <a:solidFill>
                  <a:schemeClr val="tx1">
                    <a:lumMod val="95000"/>
                    <a:lumOff val="5000"/>
                  </a:schemeClr>
                </a:solidFill>
                <a:latin typeface="Bell MT" panose="02020503060305020303" pitchFamily="18" charset="0"/>
              </a:rPr>
              <a:t>           Performance management Traditional annual reviews may not be enough to meet the needs of modern workplaces. This can lead to disengagement and a lack of alignment between individual and organizational goals. </a:t>
            </a:r>
          </a:p>
          <a:p>
            <a:endParaRPr lang="en-IN" dirty="0"/>
          </a:p>
        </p:txBody>
      </p:sp>
    </p:spTree>
    <p:extLst>
      <p:ext uri="{BB962C8B-B14F-4D97-AF65-F5344CB8AC3E}">
        <p14:creationId xmlns:p14="http://schemas.microsoft.com/office/powerpoint/2010/main" val="370694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8E975-70F5-54DD-831C-CAB08A4B3A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988DB-F697-2CA5-FF5E-9CCAA649F2F2}"/>
              </a:ext>
            </a:extLst>
          </p:cNvPr>
          <p:cNvSpPr>
            <a:spLocks noGrp="1"/>
          </p:cNvSpPr>
          <p:nvPr>
            <p:ph type="ctrTitle"/>
          </p:nvPr>
        </p:nvSpPr>
        <p:spPr>
          <a:xfrm>
            <a:off x="996594" y="2868099"/>
            <a:ext cx="10243334" cy="861420"/>
          </a:xfrm>
        </p:spPr>
        <p:txBody>
          <a:bodyPr/>
          <a:lstStyle/>
          <a:p>
            <a:pPr algn="ctr"/>
            <a:r>
              <a:rPr lang="en-IN" sz="4800" b="1" dirty="0">
                <a:latin typeface="Lucida Calligraphy" panose="03010101010101010101" pitchFamily="66" charset="0"/>
              </a:rPr>
              <a:t> Screenshots of Dashboards</a:t>
            </a:r>
          </a:p>
        </p:txBody>
      </p:sp>
    </p:spTree>
    <p:extLst>
      <p:ext uri="{BB962C8B-B14F-4D97-AF65-F5344CB8AC3E}">
        <p14:creationId xmlns:p14="http://schemas.microsoft.com/office/powerpoint/2010/main" val="257131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59B6C-57DF-778E-33BD-50FE86EF83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84078D-3B23-8603-A594-81D2E1466C4F}"/>
              </a:ext>
            </a:extLst>
          </p:cNvPr>
          <p:cNvSpPr>
            <a:spLocks noGrp="1"/>
          </p:cNvSpPr>
          <p:nvPr>
            <p:ph type="ctrTitle"/>
          </p:nvPr>
        </p:nvSpPr>
        <p:spPr>
          <a:xfrm>
            <a:off x="3164440" y="590766"/>
            <a:ext cx="6626832" cy="549666"/>
          </a:xfrm>
        </p:spPr>
        <p:txBody>
          <a:bodyPr/>
          <a:lstStyle/>
          <a:p>
            <a:pPr algn="ctr"/>
            <a:r>
              <a:rPr lang="en-IN" sz="3200" b="1" dirty="0">
                <a:latin typeface="Goudy Old Style" panose="02020502050305020303" pitchFamily="18" charset="0"/>
              </a:rPr>
              <a:t>Excel Dashboard</a:t>
            </a:r>
          </a:p>
        </p:txBody>
      </p:sp>
      <p:pic>
        <p:nvPicPr>
          <p:cNvPr id="5" name="Picture 4">
            <a:extLst>
              <a:ext uri="{FF2B5EF4-FFF2-40B4-BE49-F238E27FC236}">
                <a16:creationId xmlns:a16="http://schemas.microsoft.com/office/drawing/2014/main" id="{088EBBC0-3A19-DEF6-BF74-57920DE0EDE4}"/>
              </a:ext>
            </a:extLst>
          </p:cNvPr>
          <p:cNvPicPr>
            <a:picLocks noChangeAspect="1"/>
          </p:cNvPicPr>
          <p:nvPr/>
        </p:nvPicPr>
        <p:blipFill>
          <a:blip r:embed="rId2"/>
          <a:stretch>
            <a:fillRect/>
          </a:stretch>
        </p:blipFill>
        <p:spPr>
          <a:xfrm>
            <a:off x="578498" y="1140432"/>
            <a:ext cx="11028784" cy="5126802"/>
          </a:xfrm>
          <a:prstGeom prst="rect">
            <a:avLst/>
          </a:prstGeom>
        </p:spPr>
      </p:pic>
    </p:spTree>
    <p:extLst>
      <p:ext uri="{BB962C8B-B14F-4D97-AF65-F5344CB8AC3E}">
        <p14:creationId xmlns:p14="http://schemas.microsoft.com/office/powerpoint/2010/main" val="284466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F31B8-4F1A-6F48-88CF-390841BD6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D7EF0-1124-B080-1D50-081DFAD94955}"/>
              </a:ext>
            </a:extLst>
          </p:cNvPr>
          <p:cNvSpPr>
            <a:spLocks noGrp="1"/>
          </p:cNvSpPr>
          <p:nvPr>
            <p:ph type="ctrTitle"/>
          </p:nvPr>
        </p:nvSpPr>
        <p:spPr>
          <a:xfrm>
            <a:off x="3164440" y="590766"/>
            <a:ext cx="6626832" cy="549666"/>
          </a:xfrm>
        </p:spPr>
        <p:txBody>
          <a:bodyPr/>
          <a:lstStyle/>
          <a:p>
            <a:pPr algn="ctr"/>
            <a:r>
              <a:rPr lang="en-IN" sz="3200" b="1" dirty="0">
                <a:latin typeface="Goudy Old Style" panose="02020502050305020303" pitchFamily="18" charset="0"/>
              </a:rPr>
              <a:t>Power bi Dashboard</a:t>
            </a:r>
          </a:p>
        </p:txBody>
      </p:sp>
      <p:pic>
        <p:nvPicPr>
          <p:cNvPr id="5" name="Picture 4">
            <a:extLst>
              <a:ext uri="{FF2B5EF4-FFF2-40B4-BE49-F238E27FC236}">
                <a16:creationId xmlns:a16="http://schemas.microsoft.com/office/drawing/2014/main" id="{8DE7754D-BA80-4789-D205-59CCE0B91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79" y="1232899"/>
            <a:ext cx="10983074" cy="5034336"/>
          </a:xfrm>
          <a:prstGeom prst="rect">
            <a:avLst/>
          </a:prstGeom>
        </p:spPr>
      </p:pic>
    </p:spTree>
    <p:extLst>
      <p:ext uri="{BB962C8B-B14F-4D97-AF65-F5344CB8AC3E}">
        <p14:creationId xmlns:p14="http://schemas.microsoft.com/office/powerpoint/2010/main" val="184196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8667A-0F9C-4ED9-A94E-043790F5F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C7044A-9EC5-1626-C41E-3C87538B1BAD}"/>
              </a:ext>
            </a:extLst>
          </p:cNvPr>
          <p:cNvSpPr>
            <a:spLocks noGrp="1"/>
          </p:cNvSpPr>
          <p:nvPr>
            <p:ph type="ctrTitle"/>
          </p:nvPr>
        </p:nvSpPr>
        <p:spPr>
          <a:xfrm>
            <a:off x="3164440" y="590766"/>
            <a:ext cx="6626832" cy="549666"/>
          </a:xfrm>
        </p:spPr>
        <p:txBody>
          <a:bodyPr/>
          <a:lstStyle/>
          <a:p>
            <a:pPr algn="ctr"/>
            <a:r>
              <a:rPr lang="en-IN" sz="3200" b="1" dirty="0">
                <a:latin typeface="Goudy Old Style" panose="02020502050305020303" pitchFamily="18" charset="0"/>
              </a:rPr>
              <a:t>Tableau Dashboard</a:t>
            </a:r>
          </a:p>
        </p:txBody>
      </p:sp>
      <p:pic>
        <p:nvPicPr>
          <p:cNvPr id="4" name="Picture 3">
            <a:extLst>
              <a:ext uri="{FF2B5EF4-FFF2-40B4-BE49-F238E27FC236}">
                <a16:creationId xmlns:a16="http://schemas.microsoft.com/office/drawing/2014/main" id="{5D9BBCC4-F20E-4509-7F1C-50B0BD2EE5FC}"/>
              </a:ext>
            </a:extLst>
          </p:cNvPr>
          <p:cNvPicPr>
            <a:picLocks noChangeAspect="1"/>
          </p:cNvPicPr>
          <p:nvPr/>
        </p:nvPicPr>
        <p:blipFill>
          <a:blip r:embed="rId2"/>
          <a:stretch>
            <a:fillRect/>
          </a:stretch>
        </p:blipFill>
        <p:spPr>
          <a:xfrm>
            <a:off x="597158" y="1140432"/>
            <a:ext cx="11028785" cy="5251037"/>
          </a:xfrm>
          <a:prstGeom prst="rect">
            <a:avLst/>
          </a:prstGeom>
        </p:spPr>
      </p:pic>
    </p:spTree>
    <p:extLst>
      <p:ext uri="{BB962C8B-B14F-4D97-AF65-F5344CB8AC3E}">
        <p14:creationId xmlns:p14="http://schemas.microsoft.com/office/powerpoint/2010/main" val="346844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4D338-3EE5-65FE-4BD8-5C4F80FDA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7EBDE8-36C8-6982-6288-094D40E73666}"/>
              </a:ext>
            </a:extLst>
          </p:cNvPr>
          <p:cNvSpPr>
            <a:spLocks noGrp="1"/>
          </p:cNvSpPr>
          <p:nvPr>
            <p:ph type="ctrTitle"/>
          </p:nvPr>
        </p:nvSpPr>
        <p:spPr>
          <a:xfrm>
            <a:off x="3164440" y="590766"/>
            <a:ext cx="6626832" cy="549666"/>
          </a:xfrm>
        </p:spPr>
        <p:txBody>
          <a:bodyPr/>
          <a:lstStyle/>
          <a:p>
            <a:pPr algn="ctr"/>
            <a:r>
              <a:rPr lang="en-IN" sz="3200" b="1" dirty="0">
                <a:latin typeface="Goudy Old Style" panose="02020502050305020303" pitchFamily="18" charset="0"/>
              </a:rPr>
              <a:t>Tableau Dashboard</a:t>
            </a:r>
          </a:p>
        </p:txBody>
      </p:sp>
      <p:pic>
        <p:nvPicPr>
          <p:cNvPr id="5" name="Picture 4">
            <a:extLst>
              <a:ext uri="{FF2B5EF4-FFF2-40B4-BE49-F238E27FC236}">
                <a16:creationId xmlns:a16="http://schemas.microsoft.com/office/drawing/2014/main" id="{0468C7C6-838F-F44B-1C03-40B2D9C6D6B3}"/>
              </a:ext>
            </a:extLst>
          </p:cNvPr>
          <p:cNvPicPr>
            <a:picLocks noChangeAspect="1"/>
          </p:cNvPicPr>
          <p:nvPr/>
        </p:nvPicPr>
        <p:blipFill>
          <a:blip r:embed="rId2"/>
          <a:stretch>
            <a:fillRect/>
          </a:stretch>
        </p:blipFill>
        <p:spPr>
          <a:xfrm>
            <a:off x="502297" y="1140432"/>
            <a:ext cx="11187405" cy="5467170"/>
          </a:xfrm>
          <a:prstGeom prst="rect">
            <a:avLst/>
          </a:prstGeom>
        </p:spPr>
      </p:pic>
    </p:spTree>
    <p:extLst>
      <p:ext uri="{BB962C8B-B14F-4D97-AF65-F5344CB8AC3E}">
        <p14:creationId xmlns:p14="http://schemas.microsoft.com/office/powerpoint/2010/main" val="407113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857D-34CD-E606-E193-BED4BF615C8D}"/>
              </a:ext>
            </a:extLst>
          </p:cNvPr>
          <p:cNvSpPr>
            <a:spLocks noGrp="1"/>
          </p:cNvSpPr>
          <p:nvPr>
            <p:ph type="ctrTitle"/>
          </p:nvPr>
        </p:nvSpPr>
        <p:spPr>
          <a:xfrm>
            <a:off x="1154955" y="662473"/>
            <a:ext cx="8825658" cy="690466"/>
          </a:xfrm>
        </p:spPr>
        <p:txBody>
          <a:bodyPr/>
          <a:lstStyle/>
          <a:p>
            <a:pPr algn="ctr"/>
            <a:r>
              <a:rPr lang="en-US" sz="4800" b="1" dirty="0">
                <a:solidFill>
                  <a:schemeClr val="bg1">
                    <a:lumMod val="95000"/>
                  </a:schemeClr>
                </a:solidFill>
                <a:latin typeface="Lucida Handwriting" panose="03010101010101010101" pitchFamily="66" charset="0"/>
              </a:rPr>
              <a:t>Agenda</a:t>
            </a:r>
          </a:p>
        </p:txBody>
      </p:sp>
      <p:sp>
        <p:nvSpPr>
          <p:cNvPr id="3" name="Content Placeholder 2">
            <a:extLst>
              <a:ext uri="{FF2B5EF4-FFF2-40B4-BE49-F238E27FC236}">
                <a16:creationId xmlns:a16="http://schemas.microsoft.com/office/drawing/2014/main" id="{F6AD9F7A-E8E6-BF0D-D9FE-6BE63B28803B}"/>
              </a:ext>
            </a:extLst>
          </p:cNvPr>
          <p:cNvSpPr>
            <a:spLocks noGrp="1"/>
          </p:cNvSpPr>
          <p:nvPr>
            <p:ph type="subTitle" idx="1"/>
          </p:nvPr>
        </p:nvSpPr>
        <p:spPr>
          <a:xfrm>
            <a:off x="1080309" y="1735494"/>
            <a:ext cx="9239347" cy="4357395"/>
          </a:xfrm>
        </p:spPr>
        <p:txBody>
          <a:bodyPr>
            <a:normAutofit fontScale="92500" lnSpcReduction="10000"/>
          </a:bodyPr>
          <a:lstStyle/>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Project Details</a:t>
            </a:r>
          </a:p>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KPI</a:t>
            </a:r>
          </a:p>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Charts</a:t>
            </a:r>
          </a:p>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Difficulties</a:t>
            </a:r>
          </a:p>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Dashboards</a:t>
            </a:r>
          </a:p>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Key Insights</a:t>
            </a:r>
          </a:p>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Recommendations</a:t>
            </a:r>
          </a:p>
          <a:p>
            <a:pPr>
              <a:lnSpc>
                <a:spcPct val="150000"/>
              </a:lnSpc>
              <a:buFont typeface="Wingdings" panose="05000000000000000000" pitchFamily="2" charset="2"/>
              <a:buChar char="v"/>
            </a:pPr>
            <a:r>
              <a:rPr lang="en-US" sz="2000" dirty="0">
                <a:latin typeface="Cambria" panose="02040503050406030204" pitchFamily="18" charset="0"/>
                <a:ea typeface="Cambria" panose="02040503050406030204" pitchFamily="18" charset="0"/>
              </a:rPr>
              <a:t> Conclusion</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19547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10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100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75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75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75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50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50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25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B7BAE-BEFF-68EF-2EBB-C6A7F4E5A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784CD1-C4AA-6EC1-CC1E-A4AD98BD47F7}"/>
              </a:ext>
            </a:extLst>
          </p:cNvPr>
          <p:cNvSpPr>
            <a:spLocks noGrp="1"/>
          </p:cNvSpPr>
          <p:nvPr>
            <p:ph type="ctrTitle"/>
          </p:nvPr>
        </p:nvSpPr>
        <p:spPr>
          <a:xfrm>
            <a:off x="3164440" y="590766"/>
            <a:ext cx="6626832" cy="549666"/>
          </a:xfrm>
        </p:spPr>
        <p:txBody>
          <a:bodyPr/>
          <a:lstStyle/>
          <a:p>
            <a:pPr algn="ctr"/>
            <a:r>
              <a:rPr lang="en-IN" sz="3200" b="1" dirty="0">
                <a:latin typeface="Goudy Old Style" panose="02020502050305020303" pitchFamily="18" charset="0"/>
              </a:rPr>
              <a:t>SQL Queries</a:t>
            </a:r>
          </a:p>
        </p:txBody>
      </p:sp>
      <p:pic>
        <p:nvPicPr>
          <p:cNvPr id="4" name="Picture 3">
            <a:extLst>
              <a:ext uri="{FF2B5EF4-FFF2-40B4-BE49-F238E27FC236}">
                <a16:creationId xmlns:a16="http://schemas.microsoft.com/office/drawing/2014/main" id="{B491BD20-2771-4ECE-462C-D49579EE02EC}"/>
              </a:ext>
            </a:extLst>
          </p:cNvPr>
          <p:cNvPicPr>
            <a:picLocks noChangeAspect="1"/>
          </p:cNvPicPr>
          <p:nvPr/>
        </p:nvPicPr>
        <p:blipFill>
          <a:blip r:embed="rId2"/>
          <a:stretch>
            <a:fillRect/>
          </a:stretch>
        </p:blipFill>
        <p:spPr>
          <a:xfrm>
            <a:off x="550506" y="1140432"/>
            <a:ext cx="5545493" cy="5204384"/>
          </a:xfrm>
          <a:prstGeom prst="rect">
            <a:avLst/>
          </a:prstGeom>
        </p:spPr>
      </p:pic>
      <p:pic>
        <p:nvPicPr>
          <p:cNvPr id="6" name="Picture 5">
            <a:extLst>
              <a:ext uri="{FF2B5EF4-FFF2-40B4-BE49-F238E27FC236}">
                <a16:creationId xmlns:a16="http://schemas.microsoft.com/office/drawing/2014/main" id="{9C659FDC-FE10-811E-B97E-FE045F0C026A}"/>
              </a:ext>
            </a:extLst>
          </p:cNvPr>
          <p:cNvPicPr>
            <a:picLocks noChangeAspect="1"/>
          </p:cNvPicPr>
          <p:nvPr/>
        </p:nvPicPr>
        <p:blipFill>
          <a:blip r:embed="rId3"/>
          <a:stretch>
            <a:fillRect/>
          </a:stretch>
        </p:blipFill>
        <p:spPr>
          <a:xfrm>
            <a:off x="6270171" y="1134503"/>
            <a:ext cx="5371322" cy="5204384"/>
          </a:xfrm>
          <a:prstGeom prst="rect">
            <a:avLst/>
          </a:prstGeom>
        </p:spPr>
      </p:pic>
    </p:spTree>
    <p:extLst>
      <p:ext uri="{BB962C8B-B14F-4D97-AF65-F5344CB8AC3E}">
        <p14:creationId xmlns:p14="http://schemas.microsoft.com/office/powerpoint/2010/main" val="376017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DF903-4A91-5910-3E20-34380FD7D9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34EC52-726A-4539-B604-3279E55815C3}"/>
              </a:ext>
            </a:extLst>
          </p:cNvPr>
          <p:cNvSpPr>
            <a:spLocks noGrp="1"/>
          </p:cNvSpPr>
          <p:nvPr>
            <p:ph type="ctrTitle"/>
          </p:nvPr>
        </p:nvSpPr>
        <p:spPr>
          <a:xfrm>
            <a:off x="3164440" y="590766"/>
            <a:ext cx="6626832" cy="549666"/>
          </a:xfrm>
        </p:spPr>
        <p:txBody>
          <a:bodyPr/>
          <a:lstStyle/>
          <a:p>
            <a:pPr algn="ctr"/>
            <a:r>
              <a:rPr lang="en-IN" sz="3200" b="1" dirty="0">
                <a:latin typeface="Goudy Old Style" panose="02020502050305020303" pitchFamily="18" charset="0"/>
              </a:rPr>
              <a:t>SQL Queries</a:t>
            </a:r>
          </a:p>
        </p:txBody>
      </p:sp>
      <p:pic>
        <p:nvPicPr>
          <p:cNvPr id="5" name="Picture 4">
            <a:extLst>
              <a:ext uri="{FF2B5EF4-FFF2-40B4-BE49-F238E27FC236}">
                <a16:creationId xmlns:a16="http://schemas.microsoft.com/office/drawing/2014/main" id="{ECCADCBA-A27F-A7D5-9765-737CFEEBC3A1}"/>
              </a:ext>
            </a:extLst>
          </p:cNvPr>
          <p:cNvPicPr>
            <a:picLocks noChangeAspect="1"/>
          </p:cNvPicPr>
          <p:nvPr/>
        </p:nvPicPr>
        <p:blipFill>
          <a:blip r:embed="rId2"/>
          <a:stretch>
            <a:fillRect/>
          </a:stretch>
        </p:blipFill>
        <p:spPr>
          <a:xfrm>
            <a:off x="597159" y="1140432"/>
            <a:ext cx="5498841" cy="5213715"/>
          </a:xfrm>
          <a:prstGeom prst="rect">
            <a:avLst/>
          </a:prstGeom>
        </p:spPr>
      </p:pic>
      <p:pic>
        <p:nvPicPr>
          <p:cNvPr id="7" name="Picture 6">
            <a:extLst>
              <a:ext uri="{FF2B5EF4-FFF2-40B4-BE49-F238E27FC236}">
                <a16:creationId xmlns:a16="http://schemas.microsoft.com/office/drawing/2014/main" id="{719529FB-99C5-5C98-F9CC-6A84DA0A27D6}"/>
              </a:ext>
            </a:extLst>
          </p:cNvPr>
          <p:cNvPicPr>
            <a:picLocks noChangeAspect="1"/>
          </p:cNvPicPr>
          <p:nvPr/>
        </p:nvPicPr>
        <p:blipFill>
          <a:blip r:embed="rId3"/>
          <a:stretch>
            <a:fillRect/>
          </a:stretch>
        </p:blipFill>
        <p:spPr>
          <a:xfrm>
            <a:off x="6223518" y="1140432"/>
            <a:ext cx="5371323" cy="5213715"/>
          </a:xfrm>
          <a:prstGeom prst="rect">
            <a:avLst/>
          </a:prstGeom>
        </p:spPr>
      </p:pic>
    </p:spTree>
    <p:extLst>
      <p:ext uri="{BB962C8B-B14F-4D97-AF65-F5344CB8AC3E}">
        <p14:creationId xmlns:p14="http://schemas.microsoft.com/office/powerpoint/2010/main" val="278457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8DD3AE-5C97-6843-C31B-81B980BB6E55}"/>
              </a:ext>
            </a:extLst>
          </p:cNvPr>
          <p:cNvSpPr>
            <a:spLocks noGrp="1"/>
          </p:cNvSpPr>
          <p:nvPr>
            <p:ph type="ctrTitle"/>
          </p:nvPr>
        </p:nvSpPr>
        <p:spPr>
          <a:xfrm>
            <a:off x="1713220" y="679072"/>
            <a:ext cx="8825658" cy="653143"/>
          </a:xfrm>
        </p:spPr>
        <p:txBody>
          <a:bodyPr/>
          <a:lstStyle/>
          <a:p>
            <a:pPr algn="ctr"/>
            <a:r>
              <a:rPr lang="en-US" sz="3200" b="1" dirty="0">
                <a:latin typeface="Lucida Handwriting" panose="03010101010101010101" pitchFamily="66" charset="0"/>
              </a:rPr>
              <a:t>KEY INSIGHTS</a:t>
            </a:r>
          </a:p>
        </p:txBody>
      </p:sp>
      <p:sp>
        <p:nvSpPr>
          <p:cNvPr id="5" name="Subtitle 4">
            <a:extLst>
              <a:ext uri="{FF2B5EF4-FFF2-40B4-BE49-F238E27FC236}">
                <a16:creationId xmlns:a16="http://schemas.microsoft.com/office/drawing/2014/main" id="{65545521-6E59-4AED-A88E-000BDED3C25B}"/>
              </a:ext>
            </a:extLst>
          </p:cNvPr>
          <p:cNvSpPr>
            <a:spLocks noGrp="1"/>
          </p:cNvSpPr>
          <p:nvPr>
            <p:ph type="subTitle" idx="1"/>
          </p:nvPr>
        </p:nvSpPr>
        <p:spPr>
          <a:xfrm>
            <a:off x="1154954" y="1511559"/>
            <a:ext cx="9603241" cy="4301412"/>
          </a:xfrm>
        </p:spPr>
        <p:txBody>
          <a:bodyPr>
            <a:normAutofit lnSpcReduction="10000"/>
          </a:bodyPr>
          <a:lstStyle/>
          <a:p>
            <a:pPr marL="285750" indent="-285750">
              <a:buFont typeface="Wingdings" panose="05000000000000000000" pitchFamily="2" charset="2"/>
              <a:buChar char="q"/>
            </a:pPr>
            <a:r>
              <a:rPr lang="en-US" sz="2000" cap="none" dirty="0">
                <a:solidFill>
                  <a:schemeClr val="accent4">
                    <a:lumMod val="60000"/>
                    <a:lumOff val="40000"/>
                  </a:schemeClr>
                </a:solidFill>
                <a:latin typeface="Cambria" panose="02040503050406030204" pitchFamily="18" charset="0"/>
                <a:ea typeface="Cambria" panose="02040503050406030204" pitchFamily="18" charset="0"/>
              </a:rPr>
              <a:t>Out of 50000 Employees, 25105 Employees left the Organization recording the Attrition rate of  50.21%.</a:t>
            </a:r>
          </a:p>
          <a:p>
            <a:endParaRPr lang="en-US" sz="2000" cap="none" dirty="0">
              <a:solidFill>
                <a:schemeClr val="accent4">
                  <a:lumMod val="60000"/>
                  <a:lumOff val="40000"/>
                </a:schemeClr>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2000" cap="none" dirty="0">
                <a:solidFill>
                  <a:schemeClr val="accent4">
                    <a:lumMod val="60000"/>
                    <a:lumOff val="40000"/>
                  </a:schemeClr>
                </a:solidFill>
                <a:latin typeface="Cambria" panose="02040503050406030204" pitchFamily="18" charset="0"/>
                <a:ea typeface="Cambria" panose="02040503050406030204" pitchFamily="18" charset="0"/>
              </a:rPr>
              <a:t>Department With Lower Average Monthly Income Has Highest Attrition Rate.</a:t>
            </a:r>
          </a:p>
          <a:p>
            <a:endParaRPr lang="en-US" sz="2000" cap="none" dirty="0">
              <a:solidFill>
                <a:schemeClr val="accent4">
                  <a:lumMod val="60000"/>
                  <a:lumOff val="40000"/>
                </a:schemeClr>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2000" cap="none" dirty="0">
                <a:solidFill>
                  <a:schemeClr val="accent4">
                    <a:lumMod val="60000"/>
                    <a:lumOff val="40000"/>
                  </a:schemeClr>
                </a:solidFill>
                <a:latin typeface="Cambria" panose="02040503050406030204" pitchFamily="18" charset="0"/>
                <a:ea typeface="Cambria" panose="02040503050406030204" pitchFamily="18" charset="0"/>
              </a:rPr>
              <a:t>Highest Attrition Among Employee Aged Above 56 &amp; Between 26 to 35.</a:t>
            </a:r>
          </a:p>
          <a:p>
            <a:endParaRPr lang="en-US" sz="2000" cap="none" dirty="0">
              <a:solidFill>
                <a:schemeClr val="accent4">
                  <a:lumMod val="60000"/>
                  <a:lumOff val="40000"/>
                </a:schemeClr>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2000" cap="none" dirty="0">
                <a:solidFill>
                  <a:schemeClr val="accent4">
                    <a:lumMod val="60000"/>
                    <a:lumOff val="40000"/>
                  </a:schemeClr>
                </a:solidFill>
                <a:latin typeface="Cambria" panose="02040503050406030204" pitchFamily="18" charset="0"/>
                <a:ea typeface="Cambria" panose="02040503050406030204" pitchFamily="18" charset="0"/>
              </a:rPr>
              <a:t>Almost All Department Maintain The  Similar Average Work Life Balance With Slight Difference.</a:t>
            </a:r>
          </a:p>
          <a:p>
            <a:endParaRPr lang="en-US" sz="2000" cap="none" dirty="0">
              <a:solidFill>
                <a:schemeClr val="accent4">
                  <a:lumMod val="60000"/>
                  <a:lumOff val="40000"/>
                </a:schemeClr>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2000" cap="none" dirty="0">
                <a:solidFill>
                  <a:schemeClr val="accent4">
                    <a:lumMod val="60000"/>
                    <a:lumOff val="40000"/>
                  </a:schemeClr>
                </a:solidFill>
                <a:latin typeface="Cambria" panose="02040503050406030204" pitchFamily="18" charset="0"/>
                <a:ea typeface="Cambria" panose="02040503050406030204" pitchFamily="18" charset="0"/>
              </a:rPr>
              <a:t>Significant Attrition In The First Year.</a:t>
            </a:r>
          </a:p>
          <a:p>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97137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50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4" dur="500"/>
                                        <p:tgtEl>
                                          <p:spTgt spid="5">
                                            <p:txEl>
                                              <p:pRg st="0" end="0"/>
                                            </p:txEl>
                                          </p:spTgt>
                                        </p:tgtEl>
                                      </p:cBhvr>
                                    </p:animEffect>
                                  </p:childTnLst>
                                </p:cTn>
                              </p:par>
                              <p:par>
                                <p:cTn id="15" presetID="14" presetClass="entr" presetSubtype="10" fill="hold" nodeType="withEffect">
                                  <p:stCondLst>
                                    <p:cond delay="50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par>
                                <p:cTn id="18" presetID="14" presetClass="entr" presetSubtype="10" fill="hold" nodeType="withEffect">
                                  <p:stCondLst>
                                    <p:cond delay="50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0" dur="500"/>
                                        <p:tgtEl>
                                          <p:spTgt spid="5">
                                            <p:txEl>
                                              <p:pRg st="4" end="4"/>
                                            </p:txEl>
                                          </p:spTgt>
                                        </p:tgtEl>
                                      </p:cBhvr>
                                    </p:animEffect>
                                  </p:childTnLst>
                                </p:cTn>
                              </p:par>
                              <p:par>
                                <p:cTn id="21" presetID="14" presetClass="entr" presetSubtype="10" fill="hold" nodeType="withEffect">
                                  <p:stCondLst>
                                    <p:cond delay="50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3" dur="500"/>
                                        <p:tgtEl>
                                          <p:spTgt spid="5">
                                            <p:txEl>
                                              <p:pRg st="6" end="6"/>
                                            </p:txEl>
                                          </p:spTgt>
                                        </p:tgtEl>
                                      </p:cBhvr>
                                    </p:animEffect>
                                  </p:childTnLst>
                                </p:cTn>
                              </p:par>
                              <p:par>
                                <p:cTn id="24" presetID="14" presetClass="entr" presetSubtype="10" fill="hold" nodeType="withEffect">
                                  <p:stCondLst>
                                    <p:cond delay="50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randombar(horizontal)">
                                      <p:cBhvr>
                                        <p:cTn id="2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1CAE5-04E9-6CEF-D196-6C51BD32258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30F919D-1091-5D99-DAF6-2B136629DD8D}"/>
              </a:ext>
            </a:extLst>
          </p:cNvPr>
          <p:cNvSpPr>
            <a:spLocks noGrp="1"/>
          </p:cNvSpPr>
          <p:nvPr>
            <p:ph type="ctrTitle"/>
          </p:nvPr>
        </p:nvSpPr>
        <p:spPr>
          <a:xfrm>
            <a:off x="1543745" y="679072"/>
            <a:ext cx="8825658" cy="653143"/>
          </a:xfrm>
        </p:spPr>
        <p:txBody>
          <a:bodyPr/>
          <a:lstStyle/>
          <a:p>
            <a:pPr algn="ctr"/>
            <a:r>
              <a:rPr lang="en-US" sz="4000" dirty="0">
                <a:latin typeface="Lucida Calligraphy" panose="03010101010101010101" pitchFamily="66" charset="0"/>
              </a:rPr>
              <a:t>Recommendations</a:t>
            </a:r>
          </a:p>
        </p:txBody>
      </p:sp>
      <p:sp>
        <p:nvSpPr>
          <p:cNvPr id="5" name="Subtitle 4">
            <a:extLst>
              <a:ext uri="{FF2B5EF4-FFF2-40B4-BE49-F238E27FC236}">
                <a16:creationId xmlns:a16="http://schemas.microsoft.com/office/drawing/2014/main" id="{310B636B-D4B6-8E54-9DB4-6FC1EA6FE48A}"/>
              </a:ext>
            </a:extLst>
          </p:cNvPr>
          <p:cNvSpPr>
            <a:spLocks noGrp="1"/>
          </p:cNvSpPr>
          <p:nvPr>
            <p:ph type="subTitle" idx="1"/>
          </p:nvPr>
        </p:nvSpPr>
        <p:spPr>
          <a:xfrm>
            <a:off x="1154954" y="1511559"/>
            <a:ext cx="9603241" cy="4301412"/>
          </a:xfrm>
        </p:spPr>
        <p:txBody>
          <a:bodyPr>
            <a:normAutofit/>
          </a:bodyPr>
          <a:lstStyle/>
          <a:p>
            <a:pPr marL="457200" indent="-457200">
              <a:lnSpc>
                <a:spcPct val="150000"/>
              </a:lnSpc>
              <a:buFont typeface="Wingdings" panose="05000000000000000000" pitchFamily="2" charset="2"/>
              <a:buChar char="q"/>
            </a:pPr>
            <a:r>
              <a:rPr lang="en-US" sz="2400" cap="none" dirty="0">
                <a:solidFill>
                  <a:schemeClr val="accent4">
                    <a:lumMod val="60000"/>
                    <a:lumOff val="40000"/>
                  </a:schemeClr>
                </a:solidFill>
                <a:latin typeface="Cambria" panose="02040503050406030204" pitchFamily="18" charset="0"/>
                <a:ea typeface="Cambria" panose="02040503050406030204" pitchFamily="18" charset="0"/>
              </a:rPr>
              <a:t>Enhance Onboarding Processes.</a:t>
            </a:r>
          </a:p>
          <a:p>
            <a:pPr marL="457200" indent="-457200">
              <a:lnSpc>
                <a:spcPct val="150000"/>
              </a:lnSpc>
              <a:buFont typeface="Wingdings" panose="05000000000000000000" pitchFamily="2" charset="2"/>
              <a:buChar char="q"/>
            </a:pPr>
            <a:r>
              <a:rPr lang="en-US" sz="2400" cap="none" dirty="0">
                <a:solidFill>
                  <a:schemeClr val="accent4">
                    <a:lumMod val="60000"/>
                    <a:lumOff val="40000"/>
                  </a:schemeClr>
                </a:solidFill>
                <a:latin typeface="Cambria" panose="02040503050406030204" pitchFamily="18" charset="0"/>
                <a:ea typeface="Cambria" panose="02040503050406030204" pitchFamily="18" charset="0"/>
              </a:rPr>
              <a:t>Offer Career Development Opportunities.</a:t>
            </a:r>
          </a:p>
          <a:p>
            <a:pPr marL="457200" indent="-457200">
              <a:lnSpc>
                <a:spcPct val="150000"/>
              </a:lnSpc>
              <a:buFont typeface="Wingdings" panose="05000000000000000000" pitchFamily="2" charset="2"/>
              <a:buChar char="q"/>
            </a:pPr>
            <a:r>
              <a:rPr lang="en-US" sz="2400" cap="none" dirty="0">
                <a:solidFill>
                  <a:schemeClr val="accent4">
                    <a:lumMod val="60000"/>
                    <a:lumOff val="40000"/>
                  </a:schemeClr>
                </a:solidFill>
                <a:latin typeface="Cambria" panose="02040503050406030204" pitchFamily="18" charset="0"/>
                <a:ea typeface="Cambria" panose="02040503050406030204" pitchFamily="18" charset="0"/>
              </a:rPr>
              <a:t>Reevaluate Compensation Structures.</a:t>
            </a:r>
          </a:p>
          <a:p>
            <a:pPr marL="457200" indent="-457200">
              <a:lnSpc>
                <a:spcPct val="150000"/>
              </a:lnSpc>
              <a:buFont typeface="Wingdings" panose="05000000000000000000" pitchFamily="2" charset="2"/>
              <a:buChar char="q"/>
            </a:pPr>
            <a:r>
              <a:rPr lang="en-US" sz="2400" cap="none" dirty="0">
                <a:solidFill>
                  <a:schemeClr val="accent4">
                    <a:lumMod val="60000"/>
                    <a:lumOff val="40000"/>
                  </a:schemeClr>
                </a:solidFill>
                <a:latin typeface="Cambria" panose="02040503050406030204" pitchFamily="18" charset="0"/>
                <a:ea typeface="Cambria" panose="02040503050406030204" pitchFamily="18" charset="0"/>
              </a:rPr>
              <a:t>Investigate And Address Role-specific Issues.</a:t>
            </a:r>
          </a:p>
          <a:p>
            <a:pPr marL="457200" indent="-457200">
              <a:lnSpc>
                <a:spcPct val="150000"/>
              </a:lnSpc>
              <a:buFont typeface="Wingdings" panose="05000000000000000000" pitchFamily="2" charset="2"/>
              <a:buChar char="q"/>
            </a:pPr>
            <a:r>
              <a:rPr lang="en-US" sz="2400" cap="none" dirty="0">
                <a:solidFill>
                  <a:schemeClr val="accent4">
                    <a:lumMod val="60000"/>
                    <a:lumOff val="40000"/>
                  </a:schemeClr>
                </a:solidFill>
                <a:latin typeface="Cambria" panose="02040503050406030204" pitchFamily="18" charset="0"/>
                <a:ea typeface="Cambria" panose="02040503050406030204" pitchFamily="18" charset="0"/>
              </a:rPr>
              <a:t>Conduct Training For Career Growth Plans.</a:t>
            </a:r>
            <a:endParaRPr lang="en-IN" sz="2400" cap="none" dirty="0">
              <a:solidFill>
                <a:schemeClr val="accent4">
                  <a:lumMod val="60000"/>
                  <a:lumOff val="40000"/>
                </a:schemeClr>
              </a:solidFill>
              <a:latin typeface="Cambria" panose="02040503050406030204" pitchFamily="18" charset="0"/>
              <a:ea typeface="Cambria" panose="02040503050406030204" pitchFamily="18" charset="0"/>
            </a:endParaRPr>
          </a:p>
          <a:p>
            <a:endParaRPr lang="en-US" sz="2000" cap="none" dirty="0">
              <a:latin typeface="Cambria" panose="02040503050406030204" pitchFamily="18" charset="0"/>
              <a:ea typeface="Cambria" panose="02040503050406030204" pitchFamily="18" charset="0"/>
            </a:endParaRPr>
          </a:p>
          <a:p>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73250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50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4" dur="500"/>
                                        <p:tgtEl>
                                          <p:spTgt spid="5">
                                            <p:txEl>
                                              <p:pRg st="0" end="0"/>
                                            </p:txEl>
                                          </p:spTgt>
                                        </p:tgtEl>
                                      </p:cBhvr>
                                    </p:animEffect>
                                  </p:childTnLst>
                                </p:cTn>
                              </p:par>
                              <p:par>
                                <p:cTn id="15" presetID="14" presetClass="entr" presetSubtype="10" fill="hold" nodeType="withEffect">
                                  <p:stCondLst>
                                    <p:cond delay="50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par>
                                <p:cTn id="18" presetID="14" presetClass="entr" presetSubtype="10" fill="hold" nodeType="withEffect">
                                  <p:stCondLst>
                                    <p:cond delay="50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0" dur="500"/>
                                        <p:tgtEl>
                                          <p:spTgt spid="5">
                                            <p:txEl>
                                              <p:pRg st="2" end="2"/>
                                            </p:txEl>
                                          </p:spTgt>
                                        </p:tgtEl>
                                      </p:cBhvr>
                                    </p:animEffect>
                                  </p:childTnLst>
                                </p:cTn>
                              </p:par>
                              <p:par>
                                <p:cTn id="21" presetID="14" presetClass="entr" presetSubtype="10" fill="hold" nodeType="withEffect">
                                  <p:stCondLst>
                                    <p:cond delay="50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3" dur="500"/>
                                        <p:tgtEl>
                                          <p:spTgt spid="5">
                                            <p:txEl>
                                              <p:pRg st="3" end="3"/>
                                            </p:txEl>
                                          </p:spTgt>
                                        </p:tgtEl>
                                      </p:cBhvr>
                                    </p:animEffect>
                                  </p:childTnLst>
                                </p:cTn>
                              </p:par>
                              <p:par>
                                <p:cTn id="24" presetID="14" presetClass="entr" presetSubtype="10" fill="hold" nodeType="withEffect">
                                  <p:stCondLst>
                                    <p:cond delay="50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7DCB3-83DF-4B13-5FD9-253DD4B5B3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0C3B2E-88DF-867B-7FCC-C29AE14F3053}"/>
              </a:ext>
            </a:extLst>
          </p:cNvPr>
          <p:cNvSpPr>
            <a:spLocks noGrp="1"/>
          </p:cNvSpPr>
          <p:nvPr>
            <p:ph type="ctrTitle"/>
          </p:nvPr>
        </p:nvSpPr>
        <p:spPr>
          <a:xfrm>
            <a:off x="678094" y="996592"/>
            <a:ext cx="10839236" cy="636835"/>
          </a:xfrm>
        </p:spPr>
        <p:txBody>
          <a:bodyPr/>
          <a:lstStyle/>
          <a:p>
            <a:pPr algn="ctr"/>
            <a:r>
              <a:rPr lang="en-IN" sz="4000" b="1" dirty="0">
                <a:latin typeface="Lucida Calligraphy" panose="03010101010101010101" pitchFamily="66" charset="0"/>
              </a:rPr>
              <a:t>Conclusions</a:t>
            </a:r>
          </a:p>
        </p:txBody>
      </p:sp>
      <p:sp>
        <p:nvSpPr>
          <p:cNvPr id="3" name="TextBox 2">
            <a:extLst>
              <a:ext uri="{FF2B5EF4-FFF2-40B4-BE49-F238E27FC236}">
                <a16:creationId xmlns:a16="http://schemas.microsoft.com/office/drawing/2014/main" id="{7C89A706-A5C1-E3B6-CE0F-B8F7D76F19E1}"/>
              </a:ext>
            </a:extLst>
          </p:cNvPr>
          <p:cNvSpPr txBox="1"/>
          <p:nvPr/>
        </p:nvSpPr>
        <p:spPr>
          <a:xfrm>
            <a:off x="1520575" y="1808252"/>
            <a:ext cx="9421403" cy="2800767"/>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solidFill>
                  <a:schemeClr val="accent4">
                    <a:lumMod val="60000"/>
                    <a:lumOff val="40000"/>
                  </a:schemeClr>
                </a:solidFill>
                <a:latin typeface="Cambria" panose="02040503050406030204" pitchFamily="18" charset="0"/>
                <a:ea typeface="Cambria" panose="02040503050406030204" pitchFamily="18" charset="0"/>
              </a:rPr>
              <a:t>The Conclusion Of HR Analytics Project Is Not Just The End Of The Analysis Phase But The Beginning Of A Continuous Improvement Cycle.</a:t>
            </a:r>
          </a:p>
          <a:p>
            <a:endParaRPr lang="en-US" sz="2200" dirty="0">
              <a:solidFill>
                <a:schemeClr val="accent4">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200" dirty="0">
                <a:solidFill>
                  <a:schemeClr val="accent4">
                    <a:lumMod val="60000"/>
                    <a:lumOff val="40000"/>
                  </a:schemeClr>
                </a:solidFill>
                <a:latin typeface="Cambria" panose="02040503050406030204" pitchFamily="18" charset="0"/>
                <a:ea typeface="Cambria" panose="02040503050406030204" pitchFamily="18" charset="0"/>
              </a:rPr>
              <a:t>By Regularly Monitoring Key Metrics And Refining Strategies, Organizations Can Maximize The Benefits Of Data-driven HR Practices.</a:t>
            </a:r>
          </a:p>
          <a:p>
            <a:endParaRPr lang="en-US" sz="2200" dirty="0">
              <a:solidFill>
                <a:schemeClr val="accent4">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200" dirty="0">
                <a:solidFill>
                  <a:schemeClr val="accent4">
                    <a:lumMod val="60000"/>
                    <a:lumOff val="40000"/>
                  </a:schemeClr>
                </a:solidFill>
                <a:latin typeface="Cambria" panose="02040503050406030204" pitchFamily="18" charset="0"/>
                <a:ea typeface="Cambria" panose="02040503050406030204" pitchFamily="18" charset="0"/>
              </a:rPr>
              <a:t>Would You Like To Discuss A Specific HR Analytics Project Or Explore A Particular Aspect Of The Conclusion Phase In More Detail .</a:t>
            </a:r>
          </a:p>
        </p:txBody>
      </p:sp>
    </p:spTree>
    <p:extLst>
      <p:ext uri="{BB962C8B-B14F-4D97-AF65-F5344CB8AC3E}">
        <p14:creationId xmlns:p14="http://schemas.microsoft.com/office/powerpoint/2010/main" val="138562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6A048-B769-3B54-DFC9-572CF7652F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317C89F-CE0F-4B6C-267F-61D5DB1BBACE}"/>
              </a:ext>
            </a:extLst>
          </p:cNvPr>
          <p:cNvSpPr/>
          <p:nvPr/>
        </p:nvSpPr>
        <p:spPr>
          <a:xfrm>
            <a:off x="2637364" y="2967335"/>
            <a:ext cx="6917279"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a:solidFill>
                  <a:schemeClr val="bg1"/>
                </a:solidFill>
                <a:latin typeface="Lucida Calligraphy" panose="03010101010101010101" pitchFamily="66" charset="0"/>
              </a:rPr>
              <a:t>THANK YOU !!!</a:t>
            </a:r>
            <a:endParaRPr lang="en-US" sz="6000" b="1" cap="none" spc="0" dirty="0">
              <a:ln/>
              <a:solidFill>
                <a:schemeClr val="bg1"/>
              </a:solidFill>
              <a:effectLst/>
              <a:latin typeface="Lucida Calligraphy" panose="03010101010101010101" pitchFamily="66" charset="0"/>
            </a:endParaRPr>
          </a:p>
        </p:txBody>
      </p:sp>
    </p:spTree>
    <p:extLst>
      <p:ext uri="{BB962C8B-B14F-4D97-AF65-F5344CB8AC3E}">
        <p14:creationId xmlns:p14="http://schemas.microsoft.com/office/powerpoint/2010/main" val="2328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A6CB5-01D5-4DD2-BF2E-F3367550B7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F9D19-6E11-494B-74E7-9D63A97EA5E7}"/>
              </a:ext>
            </a:extLst>
          </p:cNvPr>
          <p:cNvSpPr>
            <a:spLocks noGrp="1"/>
          </p:cNvSpPr>
          <p:nvPr>
            <p:ph type="ctrTitle"/>
          </p:nvPr>
        </p:nvSpPr>
        <p:spPr>
          <a:xfrm>
            <a:off x="3308278" y="708917"/>
            <a:ext cx="5788757" cy="945222"/>
          </a:xfrm>
        </p:spPr>
        <p:txBody>
          <a:bodyPr/>
          <a:lstStyle/>
          <a:p>
            <a:pPr algn="ctr"/>
            <a:r>
              <a:rPr lang="en-US" sz="4800" b="1" dirty="0">
                <a:solidFill>
                  <a:schemeClr val="bg1">
                    <a:lumMod val="95000"/>
                  </a:schemeClr>
                </a:solidFill>
                <a:latin typeface="Lucida Handwriting" panose="03010101010101010101" pitchFamily="66" charset="0"/>
              </a:rPr>
              <a:t>Project</a:t>
            </a:r>
            <a:r>
              <a:rPr lang="en-US" sz="4800" b="1" dirty="0">
                <a:solidFill>
                  <a:schemeClr val="accent1">
                    <a:lumMod val="20000"/>
                    <a:lumOff val="80000"/>
                  </a:schemeClr>
                </a:solidFill>
                <a:latin typeface="Algerian" panose="04020705040A02060702" pitchFamily="82" charset="0"/>
              </a:rPr>
              <a:t>  </a:t>
            </a:r>
            <a:r>
              <a:rPr lang="en-US" sz="4800" b="1" dirty="0">
                <a:solidFill>
                  <a:schemeClr val="bg1">
                    <a:lumMod val="95000"/>
                  </a:schemeClr>
                </a:solidFill>
                <a:latin typeface="Lucida Handwriting" panose="03010101010101010101" pitchFamily="66" charset="0"/>
              </a:rPr>
              <a:t>Details</a:t>
            </a:r>
          </a:p>
        </p:txBody>
      </p:sp>
      <p:sp>
        <p:nvSpPr>
          <p:cNvPr id="3" name="Subtitle 2">
            <a:extLst>
              <a:ext uri="{FF2B5EF4-FFF2-40B4-BE49-F238E27FC236}">
                <a16:creationId xmlns:a16="http://schemas.microsoft.com/office/drawing/2014/main" id="{39A7FF6B-EA31-D4E0-BBC0-902CF35161C1}"/>
              </a:ext>
            </a:extLst>
          </p:cNvPr>
          <p:cNvSpPr>
            <a:spLocks noGrp="1"/>
          </p:cNvSpPr>
          <p:nvPr>
            <p:ph type="subTitle" idx="1"/>
          </p:nvPr>
        </p:nvSpPr>
        <p:spPr>
          <a:xfrm>
            <a:off x="681135" y="1982804"/>
            <a:ext cx="10786187" cy="4032715"/>
          </a:xfrm>
        </p:spPr>
        <p:txBody>
          <a:bodyPr>
            <a:normAutofit/>
          </a:bodyPr>
          <a:lstStyle/>
          <a:p>
            <a:pPr marL="342900" indent="-342900" algn="just">
              <a:lnSpc>
                <a:spcPct val="150000"/>
              </a:lnSpc>
              <a:buFont typeface="Wingdings" panose="05000000000000000000" pitchFamily="2" charset="2"/>
              <a:buChar char="Ø"/>
            </a:pPr>
            <a:r>
              <a:rPr lang="en-US" cap="none" dirty="0">
                <a:solidFill>
                  <a:schemeClr val="accent4">
                    <a:lumMod val="60000"/>
                    <a:lumOff val="40000"/>
                  </a:schemeClr>
                </a:solidFill>
                <a:latin typeface="Bookman Old Style" panose="02050604050505020204" pitchFamily="18" charset="0"/>
                <a:ea typeface="Cambria" panose="02040503050406030204" pitchFamily="18" charset="0"/>
              </a:rPr>
              <a:t>HR Analytics Project – A Data-driven Approach To Workforce Optimization </a:t>
            </a:r>
          </a:p>
          <a:p>
            <a:pPr marL="342900" indent="-342900" algn="just">
              <a:lnSpc>
                <a:spcPct val="150000"/>
              </a:lnSpc>
              <a:buFont typeface="Wingdings" panose="05000000000000000000" pitchFamily="2" charset="2"/>
              <a:buChar char="Ø"/>
            </a:pPr>
            <a:r>
              <a:rPr lang="en-US" cap="none" dirty="0">
                <a:solidFill>
                  <a:schemeClr val="accent4">
                    <a:lumMod val="60000"/>
                    <a:lumOff val="40000"/>
                  </a:schemeClr>
                </a:solidFill>
                <a:latin typeface="Bookman Old Style" panose="02050604050505020204" pitchFamily="18" charset="0"/>
                <a:ea typeface="Cambria" panose="02040503050406030204" pitchFamily="18" charset="0"/>
              </a:rPr>
              <a:t>The HR Analytics Is The Process Of Gathering,  Collecting , Analyzing And Interpreting Data Related To Human Resources To  Make Informed Decisions That Can Improve Business Performance.</a:t>
            </a:r>
          </a:p>
          <a:p>
            <a:pPr marL="342900" indent="-342900" algn="just">
              <a:lnSpc>
                <a:spcPct val="150000"/>
              </a:lnSpc>
              <a:buFont typeface="Wingdings" panose="05000000000000000000" pitchFamily="2" charset="2"/>
              <a:buChar char="Ø"/>
            </a:pPr>
            <a:r>
              <a:rPr lang="en-US" cap="none" dirty="0">
                <a:solidFill>
                  <a:schemeClr val="accent4">
                    <a:lumMod val="60000"/>
                    <a:lumOff val="40000"/>
                  </a:schemeClr>
                </a:solidFill>
                <a:latin typeface="Bookman Old Style" panose="02050604050505020204" pitchFamily="18" charset="0"/>
                <a:ea typeface="Cambria" panose="02040503050406030204" pitchFamily="18" charset="0"/>
              </a:rPr>
              <a:t>By Leveraging Data, HR Teams Can Identify Trends , Predict Future Outcomes , And Optimize Workforce Strategies.</a:t>
            </a:r>
          </a:p>
          <a:p>
            <a:pPr algn="just"/>
            <a:endParaRPr lang="en-US" sz="4800" b="1" dirty="0">
              <a:solidFill>
                <a:schemeClr val="bg1">
                  <a:lumMod val="95000"/>
                </a:schemeClr>
              </a:solidFill>
              <a:latin typeface="Lucida Handwriting" panose="03010101010101010101" pitchFamily="66" charset="0"/>
              <a:ea typeface="+mj-ea"/>
              <a:cs typeface="+mj-cs"/>
            </a:endParaRPr>
          </a:p>
        </p:txBody>
      </p:sp>
    </p:spTree>
    <p:extLst>
      <p:ext uri="{BB962C8B-B14F-4D97-AF65-F5344CB8AC3E}">
        <p14:creationId xmlns:p14="http://schemas.microsoft.com/office/powerpoint/2010/main" val="236731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50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FB95-2108-F1B0-76A6-D17189B4BBCA}"/>
              </a:ext>
            </a:extLst>
          </p:cNvPr>
          <p:cNvSpPr>
            <a:spLocks noGrp="1"/>
          </p:cNvSpPr>
          <p:nvPr>
            <p:ph type="title"/>
          </p:nvPr>
        </p:nvSpPr>
        <p:spPr>
          <a:xfrm>
            <a:off x="1145623" y="973668"/>
            <a:ext cx="8761413" cy="706964"/>
          </a:xfrm>
        </p:spPr>
        <p:txBody>
          <a:bodyPr/>
          <a:lstStyle/>
          <a:p>
            <a:pPr algn="ctr"/>
            <a:r>
              <a:rPr lang="en-US" sz="4800" b="1" dirty="0">
                <a:solidFill>
                  <a:schemeClr val="bg1">
                    <a:lumMod val="95000"/>
                  </a:schemeClr>
                </a:solidFill>
                <a:latin typeface="Lucida Handwriting" panose="03010101010101010101" pitchFamily="66" charset="0"/>
              </a:rPr>
              <a:t>KPI</a:t>
            </a:r>
          </a:p>
        </p:txBody>
      </p:sp>
      <p:sp>
        <p:nvSpPr>
          <p:cNvPr id="4" name="Subtitle 3">
            <a:extLst>
              <a:ext uri="{FF2B5EF4-FFF2-40B4-BE49-F238E27FC236}">
                <a16:creationId xmlns:a16="http://schemas.microsoft.com/office/drawing/2014/main" id="{44D17EF2-F5A7-49C9-BEB2-D0D2DDCFFCB6}"/>
              </a:ext>
            </a:extLst>
          </p:cNvPr>
          <p:cNvSpPr>
            <a:spLocks noGrp="1"/>
          </p:cNvSpPr>
          <p:nvPr>
            <p:ph sz="half" idx="1"/>
          </p:nvPr>
        </p:nvSpPr>
        <p:spPr>
          <a:xfrm>
            <a:off x="1154954" y="2743200"/>
            <a:ext cx="4825158" cy="3545632"/>
          </a:xfrm>
        </p:spPr>
        <p:txBody>
          <a:bodyPr>
            <a:noAutofit/>
          </a:bodyPr>
          <a:lstStyle/>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Total Employee 		: 	50,000</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Average Age			:	39</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Avg Monthly Income	:	26,016</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Avg Hourly Rate		:	115.43</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marL="0" indent="0">
              <a:buNone/>
            </a:pPr>
            <a:endParaRPr lang="en-US" b="1"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
        <p:nvSpPr>
          <p:cNvPr id="5" name="Content Placeholder 4">
            <a:extLst>
              <a:ext uri="{FF2B5EF4-FFF2-40B4-BE49-F238E27FC236}">
                <a16:creationId xmlns:a16="http://schemas.microsoft.com/office/drawing/2014/main" id="{1B781BD4-49DA-FCB8-14EC-D23DB40CF719}"/>
              </a:ext>
            </a:extLst>
          </p:cNvPr>
          <p:cNvSpPr>
            <a:spLocks noGrp="1"/>
          </p:cNvSpPr>
          <p:nvPr>
            <p:ph sz="half" idx="2"/>
          </p:nvPr>
        </p:nvSpPr>
        <p:spPr>
          <a:xfrm>
            <a:off x="6208712" y="2743200"/>
            <a:ext cx="4825159" cy="3545632"/>
          </a:xfrm>
        </p:spPr>
        <p:txBody>
          <a:bodyPr/>
          <a:lstStyle/>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Attrition rate			:	50.21%</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Avg % hike			:	25%</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Avg year at company	:	11</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Avg Performance rating	:	2.5</a:t>
            </a:r>
          </a:p>
          <a:p>
            <a:pPr marL="0" indent="0">
              <a:buNone/>
            </a:pPr>
            <a:endParaRPr lang="en-US" dirty="0"/>
          </a:p>
        </p:txBody>
      </p:sp>
    </p:spTree>
    <p:extLst>
      <p:ext uri="{BB962C8B-B14F-4D97-AF65-F5344CB8AC3E}">
        <p14:creationId xmlns:p14="http://schemas.microsoft.com/office/powerpoint/2010/main" val="360021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50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arn(inVertical)">
                                      <p:cBhvr>
                                        <p:cTn id="10" dur="500"/>
                                        <p:tgtEl>
                                          <p:spTgt spid="4">
                                            <p:txEl>
                                              <p:pRg st="2" end="2"/>
                                            </p:txEl>
                                          </p:spTgt>
                                        </p:tgtEl>
                                      </p:cBhvr>
                                    </p:animEffect>
                                  </p:childTnLst>
                                </p:cTn>
                              </p:par>
                              <p:par>
                                <p:cTn id="11" presetID="16" presetClass="entr" presetSubtype="21" fill="hold" nodeType="withEffect">
                                  <p:stCondLst>
                                    <p:cond delay="50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arn(inVertical)">
                                      <p:cBhvr>
                                        <p:cTn id="13" dur="500"/>
                                        <p:tgtEl>
                                          <p:spTgt spid="4">
                                            <p:txEl>
                                              <p:pRg st="4" end="4"/>
                                            </p:txEl>
                                          </p:spTgt>
                                        </p:tgtEl>
                                      </p:cBhvr>
                                    </p:animEffect>
                                  </p:childTnLst>
                                </p:cTn>
                              </p:par>
                              <p:par>
                                <p:cTn id="14" presetID="16" presetClass="entr" presetSubtype="21" fill="hold" nodeType="withEffect">
                                  <p:stCondLst>
                                    <p:cond delay="50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barn(inVertical)">
                                      <p:cBhvr>
                                        <p:cTn id="16" dur="500"/>
                                        <p:tgtEl>
                                          <p:spTgt spid="4">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barn(inVertical)">
                                      <p:cBhvr>
                                        <p:cTn id="21" dur="500"/>
                                        <p:tgtEl>
                                          <p:spTgt spid="5">
                                            <p:txEl>
                                              <p:pRg st="0" end="0"/>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barn(inVertical)">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6" presetClass="entr" presetSubtype="21" fill="hold"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arn(inVertical)">
                                      <p:cBhvr>
                                        <p:cTn id="32" dur="500"/>
                                        <p:tgtEl>
                                          <p:spTgt spid="5">
                                            <p:txEl>
                                              <p:pRg st="4" end="4"/>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barn(inVertical)">
                                      <p:cBhvr>
                                        <p:cTn id="3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C73A7-C0FC-F15B-507D-212577658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D5922C-8C7C-898E-513D-D806B89C69EF}"/>
              </a:ext>
            </a:extLst>
          </p:cNvPr>
          <p:cNvSpPr>
            <a:spLocks noGrp="1"/>
          </p:cNvSpPr>
          <p:nvPr>
            <p:ph type="title"/>
          </p:nvPr>
        </p:nvSpPr>
        <p:spPr>
          <a:xfrm>
            <a:off x="1723591" y="628140"/>
            <a:ext cx="8761413" cy="1275010"/>
          </a:xfrm>
        </p:spPr>
        <p:txBody>
          <a:bodyPr/>
          <a:lstStyle/>
          <a:p>
            <a:pPr algn="ctr"/>
            <a:br>
              <a:rPr lang="en-IN" sz="3200" b="1" dirty="0">
                <a:latin typeface="Algerian" panose="04020705040A02060702" pitchFamily="82" charset="0"/>
              </a:rPr>
            </a:br>
            <a:r>
              <a:rPr lang="en-IN" sz="3200" b="1" dirty="0">
                <a:latin typeface="Algerian" panose="04020705040A02060702" pitchFamily="82" charset="0"/>
              </a:rPr>
              <a:t>Chart 1</a:t>
            </a:r>
            <a:br>
              <a:rPr lang="en-IN" sz="3200" b="1" dirty="0">
                <a:latin typeface="Algerian" panose="04020705040A02060702" pitchFamily="82" charset="0"/>
              </a:rPr>
            </a:br>
            <a:r>
              <a:rPr lang="en-US" sz="2400" b="1" dirty="0">
                <a:solidFill>
                  <a:schemeClr val="accent3">
                    <a:lumMod val="40000"/>
                    <a:lumOff val="60000"/>
                  </a:schemeClr>
                </a:solidFill>
                <a:latin typeface="Algerian" panose="04020705040A02060702" pitchFamily="82" charset="0"/>
              </a:rPr>
              <a:t>DEPARTMENT VS AVG ATTRITION RATE</a:t>
            </a:r>
            <a:br>
              <a:rPr lang="en-IN" sz="3200" b="1" dirty="0">
                <a:latin typeface="Algerian" panose="04020705040A02060702" pitchFamily="82" charset="0"/>
              </a:rPr>
            </a:br>
            <a:endParaRPr lang="en-IN" sz="3200" b="1" dirty="0">
              <a:latin typeface="Algerian" panose="04020705040A02060702" pitchFamily="82" charset="0"/>
            </a:endParaRPr>
          </a:p>
        </p:txBody>
      </p:sp>
      <p:graphicFrame>
        <p:nvGraphicFramePr>
          <p:cNvPr id="6" name="Content Placeholder 5">
            <a:extLst>
              <a:ext uri="{FF2B5EF4-FFF2-40B4-BE49-F238E27FC236}">
                <a16:creationId xmlns:a16="http://schemas.microsoft.com/office/drawing/2014/main" id="{36D367B4-C9EF-42FE-86A3-9362540868A6}"/>
              </a:ext>
            </a:extLst>
          </p:cNvPr>
          <p:cNvGraphicFramePr>
            <a:graphicFrameLocks noGrp="1"/>
          </p:cNvGraphicFramePr>
          <p:nvPr>
            <p:ph sz="half" idx="1"/>
            <p:extLst>
              <p:ext uri="{D42A27DB-BD31-4B8C-83A1-F6EECF244321}">
                <p14:modId xmlns:p14="http://schemas.microsoft.com/office/powerpoint/2010/main" val="2992227751"/>
              </p:ext>
            </p:extLst>
          </p:nvPr>
        </p:nvGraphicFramePr>
        <p:xfrm>
          <a:off x="1155700" y="2603500"/>
          <a:ext cx="4824413" cy="34163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6BCD1AD3-EB9C-2C37-23ED-B0312C376414}"/>
              </a:ext>
            </a:extLst>
          </p:cNvPr>
          <p:cNvSpPr>
            <a:spLocks noGrp="1"/>
          </p:cNvSpPr>
          <p:nvPr>
            <p:ph sz="half" idx="2"/>
          </p:nvPr>
        </p:nvSpPr>
        <p:spPr/>
        <p:txBody>
          <a:bodyPr/>
          <a:lstStyle/>
          <a:p>
            <a:pPr>
              <a:buFont typeface="Wingdings" panose="05000000000000000000" pitchFamily="2" charset="2"/>
              <a:buChar char="q"/>
            </a:pPr>
            <a:endParaRPr lang="en-US" sz="1800" b="1" cap="none" dirty="0">
              <a:latin typeface="Cambria" panose="02040503050406030204" pitchFamily="18" charset="0"/>
              <a:ea typeface="Cambria" panose="02040503050406030204" pitchFamily="18" charset="0"/>
            </a:endParaRP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sz="1800" b="1" cap="none" dirty="0">
                <a:latin typeface="Cambria" panose="02040503050406030204" pitchFamily="18" charset="0"/>
                <a:ea typeface="Cambria" panose="02040503050406030204" pitchFamily="18" charset="0"/>
              </a:rPr>
              <a:t>R&amp;D Department has highest Attrition rate of 51.21% </a:t>
            </a:r>
          </a:p>
          <a:p>
            <a:pPr marL="0" indent="0">
              <a:buNone/>
            </a:pPr>
            <a:endParaRPr lang="en-US" sz="1800" b="1" cap="none"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sz="1800" b="1" dirty="0">
                <a:latin typeface="Cambria" panose="02040503050406030204" pitchFamily="18" charset="0"/>
                <a:ea typeface="Cambria" panose="02040503050406030204" pitchFamily="18" charset="0"/>
              </a:rPr>
              <a:t>H</a:t>
            </a:r>
            <a:r>
              <a:rPr lang="en-US" sz="1800" b="1" cap="none" dirty="0">
                <a:latin typeface="Cambria" panose="02040503050406030204" pitchFamily="18" charset="0"/>
                <a:ea typeface="Cambria" panose="02040503050406030204" pitchFamily="18" charset="0"/>
              </a:rPr>
              <a:t>ardware Department with lowest attrition rate of 49.44%</a:t>
            </a:r>
          </a:p>
          <a:p>
            <a:pPr marL="0" indent="0">
              <a:buNone/>
            </a:pPr>
            <a:endParaRPr lang="en-US" dirty="0"/>
          </a:p>
        </p:txBody>
      </p:sp>
    </p:spTree>
    <p:extLst>
      <p:ext uri="{BB962C8B-B14F-4D97-AF65-F5344CB8AC3E}">
        <p14:creationId xmlns:p14="http://schemas.microsoft.com/office/powerpoint/2010/main" val="318045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50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arn(inVertical)">
                                      <p:cBhvr>
                                        <p:cTn id="14" dur="500"/>
                                        <p:tgtEl>
                                          <p:spTgt spid="4">
                                            <p:txEl>
                                              <p:pRg st="2" end="2"/>
                                            </p:txEl>
                                          </p:spTgt>
                                        </p:tgtEl>
                                      </p:cBhvr>
                                    </p:animEffect>
                                  </p:childTnLst>
                                </p:cTn>
                              </p:par>
                              <p:par>
                                <p:cTn id="15" presetID="16" presetClass="entr" presetSubtype="21" fill="hold" nodeType="with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BF431-81C2-5428-4AEE-4D8DF0939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1FD6F7-27A6-BA3A-27D0-988F5B8B19D3}"/>
              </a:ext>
            </a:extLst>
          </p:cNvPr>
          <p:cNvSpPr>
            <a:spLocks noGrp="1"/>
          </p:cNvSpPr>
          <p:nvPr>
            <p:ph type="title"/>
          </p:nvPr>
        </p:nvSpPr>
        <p:spPr>
          <a:xfrm>
            <a:off x="1434087" y="681724"/>
            <a:ext cx="8761413" cy="1194319"/>
          </a:xfrm>
        </p:spPr>
        <p:txBody>
          <a:bodyPr/>
          <a:lstStyle/>
          <a:p>
            <a:pPr algn="ctr"/>
            <a:br>
              <a:rPr lang="en-IN" sz="3200" b="1" dirty="0">
                <a:latin typeface="Algerian" panose="04020705040A02060702" pitchFamily="82" charset="0"/>
              </a:rPr>
            </a:br>
            <a:r>
              <a:rPr lang="en-IN" sz="2800" b="1" dirty="0">
                <a:latin typeface="Algerian" panose="04020705040A02060702" pitchFamily="82" charset="0"/>
              </a:rPr>
              <a:t>CHART 2</a:t>
            </a:r>
            <a:br>
              <a:rPr lang="en-IN" sz="2800" b="1" dirty="0">
                <a:latin typeface="Algerian" panose="04020705040A02060702" pitchFamily="82" charset="0"/>
              </a:rPr>
            </a:br>
            <a:r>
              <a:rPr lang="en-IN" sz="2800" b="1" dirty="0">
                <a:solidFill>
                  <a:schemeClr val="accent3">
                    <a:lumMod val="40000"/>
                    <a:lumOff val="60000"/>
                  </a:schemeClr>
                </a:solidFill>
                <a:latin typeface="Algerian" panose="04020705040A02060702" pitchFamily="82" charset="0"/>
              </a:rPr>
              <a:t>HOURLY RATE</a:t>
            </a:r>
            <a:br>
              <a:rPr lang="en-IN" sz="3200" b="1" dirty="0">
                <a:latin typeface="Algerian" panose="04020705040A02060702" pitchFamily="82" charset="0"/>
              </a:rPr>
            </a:br>
            <a:endParaRPr lang="en-IN" sz="3200" b="1" dirty="0">
              <a:latin typeface="Algerian" panose="04020705040A02060702" pitchFamily="82" charset="0"/>
            </a:endParaRPr>
          </a:p>
        </p:txBody>
      </p:sp>
      <p:sp>
        <p:nvSpPr>
          <p:cNvPr id="6" name="Content Placeholder 5">
            <a:extLst>
              <a:ext uri="{FF2B5EF4-FFF2-40B4-BE49-F238E27FC236}">
                <a16:creationId xmlns:a16="http://schemas.microsoft.com/office/drawing/2014/main" id="{34F3DC8E-EE73-BD7F-A1D9-A3EC3ADCBC38}"/>
              </a:ext>
            </a:extLst>
          </p:cNvPr>
          <p:cNvSpPr>
            <a:spLocks noGrp="1"/>
          </p:cNvSpPr>
          <p:nvPr>
            <p:ph sz="quarter" idx="4"/>
          </p:nvPr>
        </p:nvSpPr>
        <p:spPr>
          <a:xfrm>
            <a:off x="6208712" y="2603500"/>
            <a:ext cx="4825159" cy="3416301"/>
          </a:xfrm>
        </p:spPr>
        <p:txBody>
          <a:bodyPr>
            <a:normAutofit/>
          </a:bodyPr>
          <a:lstStyle/>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Average Hourly Rate for Male Research Scientist is Rs.114.45</a:t>
            </a:r>
          </a:p>
        </p:txBody>
      </p:sp>
      <p:graphicFrame>
        <p:nvGraphicFramePr>
          <p:cNvPr id="8" name="Content Placeholder 7">
            <a:extLst>
              <a:ext uri="{FF2B5EF4-FFF2-40B4-BE49-F238E27FC236}">
                <a16:creationId xmlns:a16="http://schemas.microsoft.com/office/drawing/2014/main" id="{43C9563A-BDF5-45FD-9816-2E5CD87BB6AE}"/>
              </a:ext>
            </a:extLst>
          </p:cNvPr>
          <p:cNvGraphicFramePr>
            <a:graphicFrameLocks noGrp="1"/>
          </p:cNvGraphicFramePr>
          <p:nvPr>
            <p:ph sz="half" idx="2"/>
            <p:extLst>
              <p:ext uri="{D42A27DB-BD31-4B8C-83A1-F6EECF244321}">
                <p14:modId xmlns:p14="http://schemas.microsoft.com/office/powerpoint/2010/main" val="168569402"/>
              </p:ext>
            </p:extLst>
          </p:nvPr>
        </p:nvGraphicFramePr>
        <p:xfrm>
          <a:off x="727789" y="2603500"/>
          <a:ext cx="5001208"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274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50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4"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06FA6067-B58B-57F0-00A8-38F4D6EC1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589761-8A96-98CA-2BC3-FD14E24D85D0}"/>
              </a:ext>
            </a:extLst>
          </p:cNvPr>
          <p:cNvSpPr>
            <a:spLocks noGrp="1"/>
          </p:cNvSpPr>
          <p:nvPr>
            <p:ph type="title"/>
          </p:nvPr>
        </p:nvSpPr>
        <p:spPr>
          <a:xfrm>
            <a:off x="1684421" y="973668"/>
            <a:ext cx="8643486" cy="912884"/>
          </a:xfrm>
        </p:spPr>
        <p:txBody>
          <a:bodyPr/>
          <a:lstStyle/>
          <a:p>
            <a:pPr algn="ctr"/>
            <a:r>
              <a:rPr lang="en-IN" sz="2400" b="1" dirty="0">
                <a:latin typeface="Algerian" panose="04020705040A02060702" pitchFamily="82" charset="0"/>
              </a:rPr>
              <a:t>CHART 3</a:t>
            </a:r>
            <a:br>
              <a:rPr lang="en-IN" sz="2400" b="1" dirty="0">
                <a:latin typeface="Algerian" panose="04020705040A02060702" pitchFamily="82" charset="0"/>
              </a:rPr>
            </a:br>
            <a:r>
              <a:rPr lang="en-US" sz="2400" b="1" dirty="0">
                <a:solidFill>
                  <a:schemeClr val="accent3">
                    <a:lumMod val="40000"/>
                    <a:lumOff val="60000"/>
                  </a:schemeClr>
                </a:solidFill>
                <a:latin typeface="Algerian" panose="04020705040A02060702" pitchFamily="82" charset="0"/>
              </a:rPr>
              <a:t>Department vs monthly income vs attrition rate</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8A75A191-FC57-F698-98EF-16A3D771B862}"/>
              </a:ext>
            </a:extLst>
          </p:cNvPr>
          <p:cNvSpPr>
            <a:spLocks noGrp="1"/>
          </p:cNvSpPr>
          <p:nvPr>
            <p:ph sz="half" idx="2"/>
          </p:nvPr>
        </p:nvSpPr>
        <p:spPr>
          <a:xfrm>
            <a:off x="6848669" y="2603500"/>
            <a:ext cx="4842588" cy="3416300"/>
          </a:xfrm>
        </p:spPr>
        <p:txBody>
          <a:bodyPr>
            <a:normAutofit/>
          </a:bodyPr>
          <a:lstStyle/>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Average Monthly Income of sales Department is 26.12K, so Attrition is also less.</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Average Monthly Income of R&amp;D Department is 25.80K, so Attrition Rate is also high with rate of 51.21%</a:t>
            </a:r>
          </a:p>
        </p:txBody>
      </p:sp>
      <p:graphicFrame>
        <p:nvGraphicFramePr>
          <p:cNvPr id="5" name="Content Placeholder 4">
            <a:extLst>
              <a:ext uri="{FF2B5EF4-FFF2-40B4-BE49-F238E27FC236}">
                <a16:creationId xmlns:a16="http://schemas.microsoft.com/office/drawing/2014/main" id="{D62E1222-2E22-49CB-87B5-F143D32B8DF2}"/>
              </a:ext>
            </a:extLst>
          </p:cNvPr>
          <p:cNvGraphicFramePr>
            <a:graphicFrameLocks noGrp="1"/>
          </p:cNvGraphicFramePr>
          <p:nvPr>
            <p:ph sz="half" idx="1"/>
            <p:extLst>
              <p:ext uri="{D42A27DB-BD31-4B8C-83A1-F6EECF244321}">
                <p14:modId xmlns:p14="http://schemas.microsoft.com/office/powerpoint/2010/main" val="628041539"/>
              </p:ext>
            </p:extLst>
          </p:nvPr>
        </p:nvGraphicFramePr>
        <p:xfrm>
          <a:off x="569167" y="2603500"/>
          <a:ext cx="613954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700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989F9-A712-D339-80A2-3D5036C00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E7ED6A-5892-B08E-879C-14523D0B6039}"/>
              </a:ext>
            </a:extLst>
          </p:cNvPr>
          <p:cNvSpPr>
            <a:spLocks noGrp="1"/>
          </p:cNvSpPr>
          <p:nvPr>
            <p:ph type="title"/>
          </p:nvPr>
        </p:nvSpPr>
        <p:spPr>
          <a:xfrm>
            <a:off x="1828005" y="614051"/>
            <a:ext cx="8761413" cy="1268963"/>
          </a:xfrm>
        </p:spPr>
        <p:txBody>
          <a:bodyPr/>
          <a:lstStyle/>
          <a:p>
            <a:pPr algn="ctr"/>
            <a:br>
              <a:rPr lang="en-IN" sz="3200" b="1" dirty="0">
                <a:latin typeface="Algerian" panose="04020705040A02060702" pitchFamily="82" charset="0"/>
              </a:rPr>
            </a:br>
            <a:r>
              <a:rPr lang="en-IN" sz="3200" b="1" dirty="0">
                <a:latin typeface="Algerian" panose="04020705040A02060702" pitchFamily="82" charset="0"/>
              </a:rPr>
              <a:t>CHART 4</a:t>
            </a:r>
            <a:br>
              <a:rPr lang="en-IN" sz="3200" b="1" dirty="0">
                <a:latin typeface="Algerian" panose="04020705040A02060702" pitchFamily="82" charset="0"/>
              </a:rPr>
            </a:br>
            <a:r>
              <a:rPr lang="en-US" sz="2800" b="1" dirty="0">
                <a:solidFill>
                  <a:schemeClr val="accent3">
                    <a:lumMod val="40000"/>
                    <a:lumOff val="60000"/>
                  </a:schemeClr>
                </a:solidFill>
                <a:latin typeface="Algerian" panose="04020705040A02060702" pitchFamily="82" charset="0"/>
              </a:rPr>
              <a:t>Department vs average working years</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4" name="Content Placeholder 3">
            <a:extLst>
              <a:ext uri="{FF2B5EF4-FFF2-40B4-BE49-F238E27FC236}">
                <a16:creationId xmlns:a16="http://schemas.microsoft.com/office/drawing/2014/main" id="{9BEF177D-5D4A-F04F-FB26-972B0443CB5F}"/>
              </a:ext>
            </a:extLst>
          </p:cNvPr>
          <p:cNvSpPr>
            <a:spLocks noGrp="1"/>
          </p:cNvSpPr>
          <p:nvPr>
            <p:ph sz="half" idx="2"/>
          </p:nvPr>
        </p:nvSpPr>
        <p:spPr>
          <a:xfrm>
            <a:off x="6208712" y="2500604"/>
            <a:ext cx="4825159" cy="3519196"/>
          </a:xfrm>
        </p:spPr>
        <p:txBody>
          <a:bodyPr>
            <a:normAutofit/>
          </a:bodyPr>
          <a:lstStyle/>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 Working Years of all Department is almost 20 years.</a:t>
            </a:r>
          </a:p>
          <a:p>
            <a:pPr marL="0" indent="0">
              <a:buNone/>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Among all Departments Software Department has highest Average Working year of 20.62 and R&amp;D has Average working year of 20.30</a:t>
            </a:r>
          </a:p>
        </p:txBody>
      </p:sp>
      <p:graphicFrame>
        <p:nvGraphicFramePr>
          <p:cNvPr id="5" name="Content Placeholder 4">
            <a:extLst>
              <a:ext uri="{FF2B5EF4-FFF2-40B4-BE49-F238E27FC236}">
                <a16:creationId xmlns:a16="http://schemas.microsoft.com/office/drawing/2014/main" id="{605DBF20-B623-4539-9DA0-952BE553F1F0}"/>
              </a:ext>
            </a:extLst>
          </p:cNvPr>
          <p:cNvGraphicFramePr>
            <a:graphicFrameLocks noGrp="1"/>
          </p:cNvGraphicFramePr>
          <p:nvPr>
            <p:ph sz="half" idx="1"/>
            <p:extLst>
              <p:ext uri="{D42A27DB-BD31-4B8C-83A1-F6EECF244321}">
                <p14:modId xmlns:p14="http://schemas.microsoft.com/office/powerpoint/2010/main" val="2616989638"/>
              </p:ext>
            </p:extLst>
          </p:nvPr>
        </p:nvGraphicFramePr>
        <p:xfrm>
          <a:off x="485192" y="2500604"/>
          <a:ext cx="5610808" cy="35191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12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4" dur="500"/>
                                        <p:tgtEl>
                                          <p:spTgt spid="4">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D15-3062-2203-F280-966B4D6522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D375B6-C2AB-E1DB-493F-998A07D30DCC}"/>
              </a:ext>
            </a:extLst>
          </p:cNvPr>
          <p:cNvSpPr>
            <a:spLocks noGrp="1"/>
          </p:cNvSpPr>
          <p:nvPr>
            <p:ph type="title"/>
          </p:nvPr>
        </p:nvSpPr>
        <p:spPr>
          <a:xfrm>
            <a:off x="1713220" y="614642"/>
            <a:ext cx="8761413" cy="1324947"/>
          </a:xfrm>
        </p:spPr>
        <p:txBody>
          <a:bodyPr/>
          <a:lstStyle/>
          <a:p>
            <a:pPr algn="ctr"/>
            <a:br>
              <a:rPr lang="en-IN" sz="3200" b="1" dirty="0">
                <a:latin typeface="Algerian" panose="04020705040A02060702" pitchFamily="82" charset="0"/>
              </a:rPr>
            </a:br>
            <a:r>
              <a:rPr lang="en-IN" sz="3200" b="1" dirty="0">
                <a:latin typeface="Algerian" panose="04020705040A02060702" pitchFamily="82" charset="0"/>
              </a:rPr>
              <a:t>chart 5</a:t>
            </a:r>
            <a:br>
              <a:rPr lang="en-IN" sz="3200" b="1" dirty="0">
                <a:latin typeface="Algerian" panose="04020705040A02060702" pitchFamily="82" charset="0"/>
              </a:rPr>
            </a:br>
            <a:r>
              <a:rPr lang="en-US" sz="2800" b="1" dirty="0">
                <a:solidFill>
                  <a:schemeClr val="accent3">
                    <a:lumMod val="40000"/>
                    <a:lumOff val="60000"/>
                  </a:schemeClr>
                </a:solidFill>
                <a:latin typeface="Algerian" panose="04020705040A02060702" pitchFamily="82" charset="0"/>
              </a:rPr>
              <a:t>Job role vs work life balance</a:t>
            </a:r>
            <a:br>
              <a:rPr lang="en-US" sz="3200" b="1" dirty="0">
                <a:solidFill>
                  <a:schemeClr val="accent3">
                    <a:lumMod val="40000"/>
                    <a:lumOff val="60000"/>
                  </a:schemeClr>
                </a:solidFill>
                <a:latin typeface="Algerian" panose="04020705040A02060702" pitchFamily="82" charset="0"/>
              </a:rPr>
            </a:br>
            <a:endParaRPr lang="en-IN" sz="32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4A41BF07-D8E3-A2BD-0E9E-B63B1CD4BE98}"/>
              </a:ext>
            </a:extLst>
          </p:cNvPr>
          <p:cNvSpPr>
            <a:spLocks noGrp="1"/>
          </p:cNvSpPr>
          <p:nvPr>
            <p:ph sz="half" idx="2"/>
          </p:nvPr>
        </p:nvSpPr>
        <p:spPr>
          <a:xfrm>
            <a:off x="6208712" y="2603499"/>
            <a:ext cx="4825159" cy="3703993"/>
          </a:xfrm>
        </p:spPr>
        <p:txBody>
          <a:bodyPr/>
          <a:lstStyle/>
          <a:p>
            <a:pPr>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Almost all Department has the Average Work life Balance of 2.</a:t>
            </a:r>
          </a:p>
          <a:p>
            <a:pPr>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Health Care Department has good Wook Life Balance.</a:t>
            </a:r>
          </a:p>
          <a:p>
            <a:pPr marL="0" indent="0">
              <a:buNone/>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Sales Executive has Poor work life balance of 2.47.</a:t>
            </a:r>
          </a:p>
        </p:txBody>
      </p:sp>
      <p:graphicFrame>
        <p:nvGraphicFramePr>
          <p:cNvPr id="5" name="Content Placeholder 4">
            <a:extLst>
              <a:ext uri="{FF2B5EF4-FFF2-40B4-BE49-F238E27FC236}">
                <a16:creationId xmlns:a16="http://schemas.microsoft.com/office/drawing/2014/main" id="{1DCA641D-70FC-4825-8E4F-A64F00476198}"/>
              </a:ext>
            </a:extLst>
          </p:cNvPr>
          <p:cNvGraphicFramePr>
            <a:graphicFrameLocks noGrp="1"/>
          </p:cNvGraphicFramePr>
          <p:nvPr>
            <p:ph sz="half" idx="1"/>
            <p:extLst>
              <p:ext uri="{D42A27DB-BD31-4B8C-83A1-F6EECF244321}">
                <p14:modId xmlns:p14="http://schemas.microsoft.com/office/powerpoint/2010/main" val="372901645"/>
              </p:ext>
            </p:extLst>
          </p:nvPr>
        </p:nvGraphicFramePr>
        <p:xfrm>
          <a:off x="186612" y="2603500"/>
          <a:ext cx="5796677" cy="37039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752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627</TotalTime>
  <Words>777</Words>
  <Application>Microsoft Office PowerPoint</Application>
  <PresentationFormat>Widescreen</PresentationFormat>
  <Paragraphs>124</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Algerian</vt:lpstr>
      <vt:lpstr>Arial</vt:lpstr>
      <vt:lpstr>Bell MT</vt:lpstr>
      <vt:lpstr>Bookman Old Style</vt:lpstr>
      <vt:lpstr>Cambria</vt:lpstr>
      <vt:lpstr>Century Gothic</vt:lpstr>
      <vt:lpstr>Goudy Old Style</vt:lpstr>
      <vt:lpstr>Lucida Calligraphy</vt:lpstr>
      <vt:lpstr>Lucida Handwriting</vt:lpstr>
      <vt:lpstr>Wingdings</vt:lpstr>
      <vt:lpstr>Wingdings 3</vt:lpstr>
      <vt:lpstr>Ion Boardroom</vt:lpstr>
      <vt:lpstr>PowerPoint Presentation</vt:lpstr>
      <vt:lpstr>Agenda</vt:lpstr>
      <vt:lpstr>Project  Details</vt:lpstr>
      <vt:lpstr>KPI</vt:lpstr>
      <vt:lpstr> Chart 1 DEPARTMENT VS AVG ATTRITION RATE </vt:lpstr>
      <vt:lpstr> CHART 2 HOURLY RATE </vt:lpstr>
      <vt:lpstr>CHART 3 Department vs monthly income vs attrition rate </vt:lpstr>
      <vt:lpstr> CHART 4 Department vs average working years </vt:lpstr>
      <vt:lpstr> chart 5 Job role vs work life balance </vt:lpstr>
      <vt:lpstr> Chart 6 Year since last promotion vs attrition rate </vt:lpstr>
      <vt:lpstr> Chart 7 AGE GROUP vs attrition rate </vt:lpstr>
      <vt:lpstr> Chart 8 Travel Distance vs attrition rate </vt:lpstr>
      <vt:lpstr> Chart 9 Gender vs attrition rate </vt:lpstr>
      <vt:lpstr>Difficulties</vt:lpstr>
      <vt:lpstr> Screenshots of Dashboards</vt:lpstr>
      <vt:lpstr>Excel Dashboard</vt:lpstr>
      <vt:lpstr>Power bi Dashboard</vt:lpstr>
      <vt:lpstr>Tableau Dashboard</vt:lpstr>
      <vt:lpstr>Tableau Dashboard</vt:lpstr>
      <vt:lpstr>SQL Queries</vt:lpstr>
      <vt:lpstr>SQL Queries</vt:lpstr>
      <vt:lpstr>KEY INSIGHTS</vt:lpstr>
      <vt:lpstr>Recommendations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dipak gorad</dc:creator>
  <cp:lastModifiedBy>Sidharth</cp:lastModifiedBy>
  <cp:revision>43</cp:revision>
  <dcterms:created xsi:type="dcterms:W3CDTF">2024-11-30T09:48:58Z</dcterms:created>
  <dcterms:modified xsi:type="dcterms:W3CDTF">2024-12-06T10:04:47Z</dcterms:modified>
</cp:coreProperties>
</file>