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1" r:id="rId5"/>
    <p:sldId id="272" r:id="rId6"/>
    <p:sldId id="259" r:id="rId7"/>
    <p:sldId id="260" r:id="rId8"/>
    <p:sldId id="270" r:id="rId9"/>
    <p:sldId id="262" r:id="rId10"/>
    <p:sldId id="263" r:id="rId11"/>
    <p:sldId id="264" r:id="rId12"/>
    <p:sldId id="265" r:id="rId13"/>
    <p:sldId id="266" r:id="rId14"/>
    <p:sldId id="267" r:id="rId15"/>
    <p:sldId id="268"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9D4D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10467975" cy="10245251"/>
          </a:xfrm>
          <a:prstGeom prst="rect">
            <a:avLst/>
          </a:prstGeom>
        </p:spPr>
      </p:pic>
      <p:sp>
        <p:nvSpPr>
          <p:cNvPr id="2" name="Holder 2"/>
          <p:cNvSpPr>
            <a:spLocks noGrp="1"/>
          </p:cNvSpPr>
          <p:nvPr>
            <p:ph type="title"/>
          </p:nvPr>
        </p:nvSpPr>
        <p:spPr>
          <a:xfrm>
            <a:off x="915035" y="411988"/>
            <a:ext cx="16470630" cy="164795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939D4-F28E-6C91-80F1-809F64AA5E8D}"/>
              </a:ext>
            </a:extLst>
          </p:cNvPr>
          <p:cNvSpPr txBox="1"/>
          <p:nvPr/>
        </p:nvSpPr>
        <p:spPr>
          <a:xfrm>
            <a:off x="11264695" y="3549650"/>
            <a:ext cx="7010400" cy="2862322"/>
          </a:xfrm>
          <a:prstGeom prst="rect">
            <a:avLst/>
          </a:prstGeom>
          <a:noFill/>
        </p:spPr>
        <p:txBody>
          <a:bodyPr wrap="square" rtlCol="0">
            <a:spAutoFit/>
          </a:bodyPr>
          <a:lstStyle/>
          <a:p>
            <a:r>
              <a:rPr lang="en-US" sz="6000" dirty="0">
                <a:solidFill>
                  <a:srgbClr val="990000"/>
                </a:solidFill>
                <a:latin typeface="Algerian" panose="04020705040A02060702" pitchFamily="82" charset="0"/>
                <a:cs typeface="Times New Roman" panose="02020603050405020304" pitchFamily="18" charset="0"/>
              </a:rPr>
              <a:t>Zomato ANALYTICS Project</a:t>
            </a:r>
            <a:endParaRPr lang="en-IN" sz="6000" dirty="0">
              <a:solidFill>
                <a:srgbClr val="990000"/>
              </a:solidFill>
              <a:latin typeface="Algerian" panose="04020705040A02060702" pitchFamily="82"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E0E2D-BE67-3217-9248-7680E590B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951681"/>
            <a:ext cx="8686800" cy="4185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0E7F8F49-71C8-8CCA-078B-74C9A6679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7786" y="961718"/>
            <a:ext cx="8823533" cy="4175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C5B3158-CF96-3069-B378-09C166280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50" y="5302250"/>
            <a:ext cx="8686800" cy="4419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34DC9F-94C9-50B7-5833-0CC90B5D97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7785" y="5297538"/>
            <a:ext cx="8823533" cy="4419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B994664F-F0F7-0E82-9B25-F13F5DCF99DD}"/>
              </a:ext>
            </a:extLst>
          </p:cNvPr>
          <p:cNvSpPr txBox="1"/>
          <p:nvPr/>
        </p:nvSpPr>
        <p:spPr>
          <a:xfrm>
            <a:off x="12884150" y="95864"/>
            <a:ext cx="3048000" cy="646331"/>
          </a:xfrm>
          <a:prstGeom prst="rect">
            <a:avLst/>
          </a:prstGeom>
          <a:noFill/>
        </p:spPr>
        <p:txBody>
          <a:bodyPr wrap="square" rtlCol="0">
            <a:spAutoFit/>
          </a:bodyPr>
          <a:lstStyle/>
          <a:p>
            <a:r>
              <a:rPr lang="en-US" sz="3600" dirty="0">
                <a:solidFill>
                  <a:srgbClr val="990000"/>
                </a:solidFill>
                <a:latin typeface="Algerian" panose="04020705040A02060702" pitchFamily="82" charset="0"/>
              </a:rPr>
              <a:t>SQL QUERIES</a:t>
            </a:r>
            <a:endParaRPr lang="en-IN" sz="3600" dirty="0">
              <a:solidFill>
                <a:srgbClr val="990000"/>
              </a:solidFill>
              <a:latin typeface="Algerian" panose="04020705040A020607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3B61A-C143-D65B-A781-D5B081EAD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2650"/>
            <a:ext cx="18300700" cy="9417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542F97B2-1807-BA69-F711-3559A9030C21}"/>
              </a:ext>
            </a:extLst>
          </p:cNvPr>
          <p:cNvSpPr txBox="1"/>
          <p:nvPr/>
        </p:nvSpPr>
        <p:spPr>
          <a:xfrm>
            <a:off x="11893550" y="120650"/>
            <a:ext cx="5791200" cy="646331"/>
          </a:xfrm>
          <a:prstGeom prst="rect">
            <a:avLst/>
          </a:prstGeom>
          <a:noFill/>
        </p:spPr>
        <p:txBody>
          <a:bodyPr wrap="square" rtlCol="0">
            <a:spAutoFit/>
          </a:bodyPr>
          <a:lstStyle/>
          <a:p>
            <a:r>
              <a:rPr lang="en-US" sz="3600" dirty="0">
                <a:solidFill>
                  <a:srgbClr val="990000"/>
                </a:solidFill>
                <a:latin typeface="Algerian" panose="04020705040A02060702" pitchFamily="82" charset="0"/>
              </a:rPr>
              <a:t>POWER BI DASHBOARD</a:t>
            </a:r>
            <a:endParaRPr lang="en-IN" sz="3600" dirty="0">
              <a:solidFill>
                <a:srgbClr val="990000"/>
              </a:solidFill>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0721E-1CFA-F4AB-D94A-624CFF122F74}"/>
              </a:ext>
            </a:extLst>
          </p:cNvPr>
          <p:cNvSpPr txBox="1"/>
          <p:nvPr/>
        </p:nvSpPr>
        <p:spPr>
          <a:xfrm>
            <a:off x="11969750" y="349250"/>
            <a:ext cx="4826962" cy="707886"/>
          </a:xfrm>
          <a:prstGeom prst="rect">
            <a:avLst/>
          </a:prstGeom>
          <a:noFill/>
        </p:spPr>
        <p:txBody>
          <a:bodyPr wrap="none" rtlCol="0">
            <a:spAutoFit/>
          </a:bodyPr>
          <a:lstStyle/>
          <a:p>
            <a:r>
              <a:rPr lang="en-US" sz="4000" dirty="0">
                <a:solidFill>
                  <a:srgbClr val="990000"/>
                </a:solidFill>
                <a:latin typeface="Algerian" panose="04020705040A02060702" pitchFamily="82" charset="0"/>
              </a:rPr>
              <a:t>PROJECT SUMMARY</a:t>
            </a:r>
            <a:endParaRPr lang="en-IN" sz="4000" dirty="0">
              <a:solidFill>
                <a:srgbClr val="990000"/>
              </a:solidFill>
              <a:latin typeface="Algerian" panose="04020705040A02060702" pitchFamily="82" charset="0"/>
            </a:endParaRPr>
          </a:p>
        </p:txBody>
      </p:sp>
      <p:sp>
        <p:nvSpPr>
          <p:cNvPr id="4" name="Rectangle 1">
            <a:extLst>
              <a:ext uri="{FF2B5EF4-FFF2-40B4-BE49-F238E27FC236}">
                <a16:creationId xmlns:a16="http://schemas.microsoft.com/office/drawing/2014/main" id="{4CA7D0D9-29C6-586E-51DE-58BF36E2E220}"/>
              </a:ext>
            </a:extLst>
          </p:cNvPr>
          <p:cNvSpPr>
            <a:spLocks noChangeArrowheads="1"/>
          </p:cNvSpPr>
          <p:nvPr/>
        </p:nvSpPr>
        <p:spPr bwMode="auto">
          <a:xfrm>
            <a:off x="11207750" y="1634894"/>
            <a:ext cx="6172200"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Zomato Sales Dashboard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comprehensive overview of key metrics, including: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Restaurants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9,551 across 141 cities  in 15 countries.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Cuisines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1,826.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Cost (USD):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$96,412.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Rating: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2.89.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Openings: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year, month, and quarter.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Buckets: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 of restaurant counts by average cost per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Delivery vs. Table Booking: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representation of service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Day vs. Total Cost &amp; Avg. Cost for Two: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Daily cost patterns and average spending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dashboard helps track restaurant growth, cost analysis, and customer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1C731-1E51-511A-A4E7-72E4456919FF}"/>
              </a:ext>
            </a:extLst>
          </p:cNvPr>
          <p:cNvSpPr txBox="1"/>
          <p:nvPr/>
        </p:nvSpPr>
        <p:spPr>
          <a:xfrm>
            <a:off x="12468325" y="248285"/>
            <a:ext cx="3886000" cy="707886"/>
          </a:xfrm>
          <a:prstGeom prst="rect">
            <a:avLst/>
          </a:prstGeom>
          <a:noFill/>
        </p:spPr>
        <p:txBody>
          <a:bodyPr wrap="none" rtlCol="0">
            <a:spAutoFit/>
          </a:bodyPr>
          <a:lstStyle/>
          <a:p>
            <a:r>
              <a:rPr lang="en-US" sz="4000" dirty="0">
                <a:solidFill>
                  <a:srgbClr val="990000"/>
                </a:solidFill>
                <a:latin typeface="Algerian" panose="04020705040A02060702" pitchFamily="82" charset="0"/>
              </a:rPr>
              <a:t>IMPROVEMENTS</a:t>
            </a:r>
            <a:endParaRPr lang="en-IN" sz="4000" dirty="0">
              <a:solidFill>
                <a:srgbClr val="990000"/>
              </a:solidFill>
              <a:latin typeface="Algerian" panose="04020705040A02060702" pitchFamily="82" charset="0"/>
            </a:endParaRPr>
          </a:p>
        </p:txBody>
      </p:sp>
      <p:sp>
        <p:nvSpPr>
          <p:cNvPr id="5" name="Rectangle 1">
            <a:extLst>
              <a:ext uri="{FF2B5EF4-FFF2-40B4-BE49-F238E27FC236}">
                <a16:creationId xmlns:a16="http://schemas.microsoft.com/office/drawing/2014/main" id="{AD3314DD-E9DA-6868-F15D-AE86C87A60EC}"/>
              </a:ext>
            </a:extLst>
          </p:cNvPr>
          <p:cNvSpPr>
            <a:spLocks noChangeArrowheads="1"/>
          </p:cNvSpPr>
          <p:nvPr/>
        </p:nvSpPr>
        <p:spPr bwMode="auto">
          <a:xfrm>
            <a:off x="10521950" y="1187450"/>
            <a:ext cx="7778750" cy="886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are some key improvements for Zomato's analytics: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Integration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Streamline data from various sources (restaurant partners, user reviews, social media) for a holistic view.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Analytics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real-time data tracking to respond quickly to trends and user preferences.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Segmentation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advanced user segmentation for personalized marketing and recommendations.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 sentiment analysis on reviews to gauge customer satisfaction and identify areas for improvement.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Competitor Benchmarking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competitor analysis to understand market positioning and identify growth opportunities.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Location-based Insights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more detailed analytics based on geographical trends to help restaurants optimize their offerings.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Establish clear KPIs for restaurants to track their performance against industry standards.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Metrics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engagement metrics to enhance user experience and retention strategies.</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these changes could greatly enhance Zomato's analytics capabilities and improve overall service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816E9-118A-E6AE-D329-5B5DD1ACF5D2}"/>
              </a:ext>
            </a:extLst>
          </p:cNvPr>
          <p:cNvSpPr txBox="1"/>
          <p:nvPr/>
        </p:nvSpPr>
        <p:spPr>
          <a:xfrm>
            <a:off x="12655550" y="349250"/>
            <a:ext cx="3071675" cy="707886"/>
          </a:xfrm>
          <a:prstGeom prst="rect">
            <a:avLst/>
          </a:prstGeom>
          <a:noFill/>
        </p:spPr>
        <p:txBody>
          <a:bodyPr wrap="none" rtlCol="0">
            <a:spAutoFit/>
          </a:bodyPr>
          <a:lstStyle/>
          <a:p>
            <a:r>
              <a:rPr lang="en-US" sz="4000" dirty="0">
                <a:solidFill>
                  <a:srgbClr val="990000"/>
                </a:solidFill>
                <a:latin typeface="Algerian" panose="04020705040A02060702" pitchFamily="82" charset="0"/>
              </a:rPr>
              <a:t>CONCLUSION</a:t>
            </a:r>
            <a:endParaRPr lang="en-IN" sz="4000" dirty="0">
              <a:solidFill>
                <a:srgbClr val="990000"/>
              </a:solidFill>
              <a:latin typeface="Algerian" panose="04020705040A02060702" pitchFamily="82" charset="0"/>
            </a:endParaRPr>
          </a:p>
        </p:txBody>
      </p:sp>
      <p:sp>
        <p:nvSpPr>
          <p:cNvPr id="3" name="TextBox 2">
            <a:extLst>
              <a:ext uri="{FF2B5EF4-FFF2-40B4-BE49-F238E27FC236}">
                <a16:creationId xmlns:a16="http://schemas.microsoft.com/office/drawing/2014/main" id="{B6F42E2E-78F9-29D9-B96D-4C140819AFB0}"/>
              </a:ext>
            </a:extLst>
          </p:cNvPr>
          <p:cNvSpPr txBox="1"/>
          <p:nvPr/>
        </p:nvSpPr>
        <p:spPr>
          <a:xfrm>
            <a:off x="10598150" y="1797050"/>
            <a:ext cx="6629399"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conclusion, data analytics plays a crucial role in enhancing Zomato's operations and customer experience. By leveraging data to understand user preferences, optimize delivery logistics, and personalize marketing efforts, Zomato can drive engagement and satisfaction. Furthermore, analyzing restaurant performance and market trends allows for informed strategic decisions, ultimately leading to improved profitability and competitive advantage. As Zomato continues to harness data analytics, it can adapt more effectively to market changes and consumer needs, ensuring sustained growth in the dynamic food service industry.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39F6D-5DA9-9C0D-11E8-CB276901E632}"/>
              </a:ext>
            </a:extLst>
          </p:cNvPr>
          <p:cNvSpPr txBox="1"/>
          <p:nvPr/>
        </p:nvSpPr>
        <p:spPr>
          <a:xfrm>
            <a:off x="11969750" y="3473450"/>
            <a:ext cx="5436104" cy="1200329"/>
          </a:xfrm>
          <a:prstGeom prst="rect">
            <a:avLst/>
          </a:prstGeom>
          <a:noFill/>
        </p:spPr>
        <p:txBody>
          <a:bodyPr wrap="none" rtlCol="0">
            <a:spAutoFit/>
          </a:bodyPr>
          <a:lstStyle/>
          <a:p>
            <a:r>
              <a:rPr lang="en-US" sz="7200" dirty="0">
                <a:solidFill>
                  <a:srgbClr val="990000"/>
                </a:solidFill>
                <a:latin typeface="Algerian" panose="04020705040A02060702" pitchFamily="82" charset="0"/>
              </a:rPr>
              <a:t>THANK YOU!</a:t>
            </a:r>
            <a:endParaRPr lang="en-IN" sz="7200" dirty="0">
              <a:solidFill>
                <a:srgbClr val="990000"/>
              </a:solidFill>
              <a:latin typeface="Algerian" panose="04020705040A02060702" pitchFamily="82" charset="0"/>
            </a:endParaRPr>
          </a:p>
        </p:txBody>
      </p:sp>
      <p:pic>
        <p:nvPicPr>
          <p:cNvPr id="4" name="Picture 3" descr="Three cupcakes">
            <a:extLst>
              <a:ext uri="{FF2B5EF4-FFF2-40B4-BE49-F238E27FC236}">
                <a16:creationId xmlns:a16="http://schemas.microsoft.com/office/drawing/2014/main" id="{A532F417-CF77-B4DA-EB47-5CA99FA8E5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3113" y="4768850"/>
            <a:ext cx="5486401" cy="46926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D7DA3-E385-F13B-EE01-1D5B4C439867}"/>
              </a:ext>
            </a:extLst>
          </p:cNvPr>
          <p:cNvSpPr txBox="1"/>
          <p:nvPr/>
        </p:nvSpPr>
        <p:spPr>
          <a:xfrm>
            <a:off x="12807950" y="577850"/>
            <a:ext cx="2971800" cy="923330"/>
          </a:xfrm>
          <a:prstGeom prst="rect">
            <a:avLst/>
          </a:prstGeom>
          <a:noFill/>
        </p:spPr>
        <p:txBody>
          <a:bodyPr wrap="square">
            <a:spAutoFit/>
          </a:bodyPr>
          <a:lstStyle/>
          <a:p>
            <a:r>
              <a:rPr lang="en-IN" sz="5400" u="sng" dirty="0">
                <a:solidFill>
                  <a:srgbClr val="990000"/>
                </a:solidFill>
                <a:latin typeface="Algerian" panose="04020705040A02060702" pitchFamily="82" charset="0"/>
              </a:rPr>
              <a:t>AGENDA</a:t>
            </a:r>
            <a:endParaRPr lang="en-IN" sz="5400" dirty="0">
              <a:solidFill>
                <a:srgbClr val="990000"/>
              </a:solidFill>
              <a:latin typeface="Algerian" panose="04020705040A02060702" pitchFamily="82" charset="0"/>
            </a:endParaRPr>
          </a:p>
        </p:txBody>
      </p:sp>
      <p:sp>
        <p:nvSpPr>
          <p:cNvPr id="4" name="TextBox 3">
            <a:extLst>
              <a:ext uri="{FF2B5EF4-FFF2-40B4-BE49-F238E27FC236}">
                <a16:creationId xmlns:a16="http://schemas.microsoft.com/office/drawing/2014/main" id="{8D15ED85-D0CB-0401-DA61-B380B4316B23}"/>
              </a:ext>
            </a:extLst>
          </p:cNvPr>
          <p:cNvSpPr txBox="1"/>
          <p:nvPr/>
        </p:nvSpPr>
        <p:spPr>
          <a:xfrm>
            <a:off x="10445750" y="2101850"/>
            <a:ext cx="6781800" cy="6934206"/>
          </a:xfrm>
          <a:prstGeom prst="rect">
            <a:avLst/>
          </a:prstGeom>
          <a:noFill/>
        </p:spPr>
        <p:txBody>
          <a:bodyPr wrap="square" rtlCol="0">
            <a:spAutoFit/>
          </a:bodyPr>
          <a:lstStyle/>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Introduction</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Objectives </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Problem Statement</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KPIs and Insights</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Excel Dashboard</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Tableau Dashboard</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SQL Queries Output</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Power BI Dashboard</a:t>
            </a:r>
          </a:p>
          <a:p>
            <a:pPr marL="342900" indent="-342900">
              <a:spcBef>
                <a:spcPct val="20000"/>
              </a:spcBef>
              <a:spcAft>
                <a:spcPts val="600"/>
              </a:spcAft>
              <a:buSzPct val="800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Project Summary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21289-CD14-1F38-32E3-439645D01E4B}"/>
              </a:ext>
            </a:extLst>
          </p:cNvPr>
          <p:cNvSpPr txBox="1"/>
          <p:nvPr/>
        </p:nvSpPr>
        <p:spPr>
          <a:xfrm>
            <a:off x="11893550" y="425450"/>
            <a:ext cx="5471084" cy="923330"/>
          </a:xfrm>
          <a:prstGeom prst="rect">
            <a:avLst/>
          </a:prstGeom>
          <a:noFill/>
        </p:spPr>
        <p:txBody>
          <a:bodyPr wrap="square" rtlCol="0">
            <a:spAutoFit/>
          </a:bodyPr>
          <a:lstStyle/>
          <a:p>
            <a:r>
              <a:rPr lang="en-US" sz="5400" dirty="0">
                <a:solidFill>
                  <a:srgbClr val="990000"/>
                </a:solidFill>
                <a:latin typeface="Algerian" panose="04020705040A02060702" pitchFamily="82" charset="0"/>
              </a:rPr>
              <a:t>INTRODUCTION</a:t>
            </a:r>
            <a:endParaRPr lang="en-IN" sz="5400" dirty="0">
              <a:solidFill>
                <a:srgbClr val="990000"/>
              </a:solidFill>
              <a:latin typeface="Algerian" panose="04020705040A02060702" pitchFamily="82" charset="0"/>
            </a:endParaRPr>
          </a:p>
        </p:txBody>
      </p:sp>
      <p:sp>
        <p:nvSpPr>
          <p:cNvPr id="3" name="TextBox 2">
            <a:extLst>
              <a:ext uri="{FF2B5EF4-FFF2-40B4-BE49-F238E27FC236}">
                <a16:creationId xmlns:a16="http://schemas.microsoft.com/office/drawing/2014/main" id="{D1231DB6-41F0-EF52-A3FB-5EA2D6963CA6}"/>
              </a:ext>
            </a:extLst>
          </p:cNvPr>
          <p:cNvSpPr txBox="1"/>
          <p:nvPr/>
        </p:nvSpPr>
        <p:spPr>
          <a:xfrm flipH="1">
            <a:off x="11512550" y="1949450"/>
            <a:ext cx="5852084" cy="6555641"/>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 Zomato Analytics Dashboard provides a visual representation of key metrics and insights related to Zomato's platform performance.</a:t>
            </a:r>
          </a:p>
          <a:p>
            <a:pPr algn="ctr"/>
            <a:r>
              <a:rPr lang="en-US" sz="2800" dirty="0">
                <a:latin typeface="Times New Roman" panose="02020603050405020304" pitchFamily="18" charset="0"/>
                <a:cs typeface="Times New Roman" panose="02020603050405020304" pitchFamily="18" charset="0"/>
              </a:rPr>
              <a:t> It typically includes data on customer behavior, restaurant performance, order trends, revenue, and user engagement. This dashboard helps stakeholders like restaurant owners, marketing teams, and operations managers monitor business health, track KPIs, identify growth opportunities, and optimize decision-making through data-driven insights, such as sales trends, customer demographics, and popular cuisines.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54E13-3F48-5AEF-07DF-668B93D520B6}"/>
              </a:ext>
            </a:extLst>
          </p:cNvPr>
          <p:cNvSpPr txBox="1"/>
          <p:nvPr/>
        </p:nvSpPr>
        <p:spPr>
          <a:xfrm>
            <a:off x="12122150" y="273050"/>
            <a:ext cx="4112023" cy="923330"/>
          </a:xfrm>
          <a:prstGeom prst="rect">
            <a:avLst/>
          </a:prstGeom>
          <a:noFill/>
        </p:spPr>
        <p:txBody>
          <a:bodyPr wrap="none" rtlCol="0">
            <a:spAutoFit/>
          </a:bodyPr>
          <a:lstStyle/>
          <a:p>
            <a:r>
              <a:rPr lang="en-US" sz="5400" dirty="0">
                <a:solidFill>
                  <a:srgbClr val="990000"/>
                </a:solidFill>
                <a:latin typeface="Algerian" panose="04020705040A02060702" pitchFamily="82" charset="0"/>
              </a:rPr>
              <a:t>OBJECTIVES</a:t>
            </a:r>
            <a:endParaRPr lang="en-IN" sz="5400" dirty="0">
              <a:solidFill>
                <a:srgbClr val="990000"/>
              </a:solidFill>
              <a:latin typeface="Algerian" panose="04020705040A02060702" pitchFamily="82" charset="0"/>
            </a:endParaRPr>
          </a:p>
        </p:txBody>
      </p:sp>
      <p:sp>
        <p:nvSpPr>
          <p:cNvPr id="3" name="TextBox 2">
            <a:extLst>
              <a:ext uri="{FF2B5EF4-FFF2-40B4-BE49-F238E27FC236}">
                <a16:creationId xmlns:a16="http://schemas.microsoft.com/office/drawing/2014/main" id="{E99FF201-EDE1-21A8-CFCD-6259DB160C72}"/>
              </a:ext>
            </a:extLst>
          </p:cNvPr>
          <p:cNvSpPr txBox="1"/>
          <p:nvPr/>
        </p:nvSpPr>
        <p:spPr>
          <a:xfrm>
            <a:off x="11360150" y="1873250"/>
            <a:ext cx="6172200" cy="769441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objectives of a Zomato Analytics Dashboard are to:</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Track key performance indicators (KPIs) like orders and revenue.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customer behavior and preferences.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Optimize sales by identifying top performers and trends.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Improve operational efficiency (delivery, cancellations).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Measure marketing campaign effectiveness.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Monitor competitor performance for growth opportunities.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goals enable data-driven decision-making and business improvement</a:t>
            </a:r>
            <a:r>
              <a:rPr lang="en-US" dirty="0"/>
              <a:t>.</a:t>
            </a:r>
          </a:p>
          <a:p>
            <a:endParaRPr lang="en-IN" dirty="0"/>
          </a:p>
        </p:txBody>
      </p:sp>
    </p:spTree>
    <p:extLst>
      <p:ext uri="{BB962C8B-B14F-4D97-AF65-F5344CB8AC3E}">
        <p14:creationId xmlns:p14="http://schemas.microsoft.com/office/powerpoint/2010/main" val="29542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919CD-3C8D-258B-C9C2-DF48B3098151}"/>
              </a:ext>
            </a:extLst>
          </p:cNvPr>
          <p:cNvSpPr txBox="1"/>
          <p:nvPr/>
        </p:nvSpPr>
        <p:spPr>
          <a:xfrm>
            <a:off x="11359000" y="654050"/>
            <a:ext cx="5981125" cy="769441"/>
          </a:xfrm>
          <a:prstGeom prst="rect">
            <a:avLst/>
          </a:prstGeom>
          <a:noFill/>
        </p:spPr>
        <p:txBody>
          <a:bodyPr wrap="none" rtlCol="0">
            <a:spAutoFit/>
          </a:bodyPr>
          <a:lstStyle/>
          <a:p>
            <a:r>
              <a:rPr lang="en-US" sz="4400" dirty="0">
                <a:solidFill>
                  <a:srgbClr val="990000"/>
                </a:solidFill>
                <a:latin typeface="Algerian" panose="04020705040A02060702" pitchFamily="82" charset="0"/>
              </a:rPr>
              <a:t>PROBLEM STATEMENT</a:t>
            </a:r>
            <a:endParaRPr lang="en-IN" sz="4400" dirty="0">
              <a:solidFill>
                <a:srgbClr val="990000"/>
              </a:solidFill>
              <a:latin typeface="Algerian" panose="04020705040A02060702" pitchFamily="82" charset="0"/>
            </a:endParaRPr>
          </a:p>
        </p:txBody>
      </p:sp>
      <p:sp>
        <p:nvSpPr>
          <p:cNvPr id="4" name="Rectangle 1">
            <a:extLst>
              <a:ext uri="{FF2B5EF4-FFF2-40B4-BE49-F238E27FC236}">
                <a16:creationId xmlns:a16="http://schemas.microsoft.com/office/drawing/2014/main" id="{BF6D01D9-6722-521D-82B1-699E28DC9760}"/>
              </a:ext>
            </a:extLst>
          </p:cNvPr>
          <p:cNvSpPr>
            <a:spLocks noChangeArrowheads="1"/>
          </p:cNvSpPr>
          <p:nvPr/>
        </p:nvSpPr>
        <p:spPr bwMode="auto">
          <a:xfrm>
            <a:off x="11273252" y="2025650"/>
            <a:ext cx="6058475"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Zomato needs a comprehensive, real-time analytics tool to track key performance metrics, customer preferences, and operational efficiency. Without such insights, restaurants and Zomato risk missing growth opportunities, optimizing sales, improving customer experience, and managing marketing effectiveness. The lack of data-driven decision-making limits competitiveness and operational improvements in a fast-evolving food delivery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959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47E9B-C4D3-39C0-7B52-36734E6C3457}"/>
              </a:ext>
            </a:extLst>
          </p:cNvPr>
          <p:cNvSpPr txBox="1"/>
          <p:nvPr/>
        </p:nvSpPr>
        <p:spPr>
          <a:xfrm>
            <a:off x="11436350" y="425450"/>
            <a:ext cx="5450531" cy="923330"/>
          </a:xfrm>
          <a:prstGeom prst="rect">
            <a:avLst/>
          </a:prstGeom>
          <a:noFill/>
        </p:spPr>
        <p:txBody>
          <a:bodyPr wrap="none" rtlCol="0">
            <a:spAutoFit/>
          </a:bodyPr>
          <a:lstStyle/>
          <a:p>
            <a:r>
              <a:rPr lang="en-US" sz="5400" dirty="0">
                <a:solidFill>
                  <a:srgbClr val="990000"/>
                </a:solidFill>
                <a:latin typeface="Algerian" panose="04020705040A02060702" pitchFamily="82" charset="0"/>
              </a:rPr>
              <a:t>DATA SUMMARY</a:t>
            </a:r>
            <a:endParaRPr lang="en-IN" sz="5400" dirty="0">
              <a:solidFill>
                <a:srgbClr val="990000"/>
              </a:solidFill>
              <a:latin typeface="Algerian" panose="04020705040A02060702" pitchFamily="82" charset="0"/>
            </a:endParaRPr>
          </a:p>
        </p:txBody>
      </p:sp>
      <p:sp>
        <p:nvSpPr>
          <p:cNvPr id="3" name="TextBox 2">
            <a:extLst>
              <a:ext uri="{FF2B5EF4-FFF2-40B4-BE49-F238E27FC236}">
                <a16:creationId xmlns:a16="http://schemas.microsoft.com/office/drawing/2014/main" id="{FC68EA5E-687C-7395-CADB-AF4E91762125}"/>
              </a:ext>
            </a:extLst>
          </p:cNvPr>
          <p:cNvSpPr txBox="1"/>
          <p:nvPr/>
        </p:nvSpPr>
        <p:spPr>
          <a:xfrm>
            <a:off x="11436350" y="2254250"/>
            <a:ext cx="3390672" cy="1815882"/>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Dataset (Excel Sheet):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Currency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Main</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4B30B1-7AAB-76CF-B425-82639DE45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21950" cy="9838804"/>
          </a:xfrm>
          <a:prstGeom prst="rect">
            <a:avLst/>
          </a:prstGeom>
        </p:spPr>
      </p:pic>
      <p:sp>
        <p:nvSpPr>
          <p:cNvPr id="7" name="TextBox 6">
            <a:extLst>
              <a:ext uri="{FF2B5EF4-FFF2-40B4-BE49-F238E27FC236}">
                <a16:creationId xmlns:a16="http://schemas.microsoft.com/office/drawing/2014/main" id="{007C5307-B6FB-F1E9-6813-4AB7BF029454}"/>
              </a:ext>
            </a:extLst>
          </p:cNvPr>
          <p:cNvSpPr txBox="1"/>
          <p:nvPr/>
        </p:nvSpPr>
        <p:spPr>
          <a:xfrm>
            <a:off x="3282950" y="9839009"/>
            <a:ext cx="302185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DATA MODELLING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B3275-7064-FA76-AA55-CD9F5A6B144B}"/>
              </a:ext>
            </a:extLst>
          </p:cNvPr>
          <p:cNvSpPr txBox="1"/>
          <p:nvPr/>
        </p:nvSpPr>
        <p:spPr>
          <a:xfrm>
            <a:off x="12807950" y="211554"/>
            <a:ext cx="2819400" cy="923330"/>
          </a:xfrm>
          <a:prstGeom prst="rect">
            <a:avLst/>
          </a:prstGeom>
          <a:noFill/>
        </p:spPr>
        <p:txBody>
          <a:bodyPr wrap="square" rtlCol="0">
            <a:spAutoFit/>
          </a:bodyPr>
          <a:lstStyle/>
          <a:p>
            <a:r>
              <a:rPr lang="en-US" sz="5400" dirty="0">
                <a:solidFill>
                  <a:srgbClr val="990000"/>
                </a:solidFill>
                <a:latin typeface="Algerian" panose="04020705040A02060702" pitchFamily="82" charset="0"/>
              </a:rPr>
              <a:t>KPI LIST</a:t>
            </a:r>
            <a:endParaRPr lang="en-IN" sz="5400" dirty="0">
              <a:solidFill>
                <a:srgbClr val="990000"/>
              </a:solidFill>
              <a:latin typeface="Algerian" panose="04020705040A02060702" pitchFamily="82" charset="0"/>
            </a:endParaRPr>
          </a:p>
        </p:txBody>
      </p:sp>
      <p:sp>
        <p:nvSpPr>
          <p:cNvPr id="3" name="TextBox 2">
            <a:extLst>
              <a:ext uri="{FF2B5EF4-FFF2-40B4-BE49-F238E27FC236}">
                <a16:creationId xmlns:a16="http://schemas.microsoft.com/office/drawing/2014/main" id="{0E58649F-1907-0DE2-8611-E44312DFC11D}"/>
              </a:ext>
            </a:extLst>
          </p:cNvPr>
          <p:cNvSpPr txBox="1"/>
          <p:nvPr/>
        </p:nvSpPr>
        <p:spPr>
          <a:xfrm>
            <a:off x="10445750" y="1416050"/>
            <a:ext cx="7854950" cy="889474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 a country Map Table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 a Calendar Table using the Column </a:t>
            </a:r>
            <a:r>
              <a:rPr lang="en-US" sz="2400" dirty="0" err="1">
                <a:latin typeface="Times New Roman" panose="02020603050405020304" pitchFamily="18" charset="0"/>
                <a:cs typeface="Times New Roman" panose="02020603050405020304" pitchFamily="18" charset="0"/>
              </a:rPr>
              <a:t>Datekey</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Add all the below Columns in the Calendar Table using the   Formulas.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A.Year</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B.Monthno</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C.Monthfullname</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D.Quarter</a:t>
            </a:r>
            <a:r>
              <a:rPr lang="en-US" sz="2400" dirty="0">
                <a:latin typeface="Times New Roman" panose="02020603050405020304" pitchFamily="18" charset="0"/>
                <a:cs typeface="Times New Roman" panose="02020603050405020304" pitchFamily="18" charset="0"/>
              </a:rPr>
              <a:t>(Q1,Q2,Q3,Q4)</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 </a:t>
            </a:r>
            <a:r>
              <a:rPr lang="en-US" sz="2400" dirty="0" err="1">
                <a:latin typeface="Times New Roman" panose="02020603050405020304" pitchFamily="18" charset="0"/>
                <a:cs typeface="Times New Roman" panose="02020603050405020304" pitchFamily="18" charset="0"/>
              </a:rPr>
              <a:t>YearMonth</a:t>
            </a:r>
            <a:r>
              <a:rPr lang="en-US" sz="2400" dirty="0">
                <a:latin typeface="Times New Roman" panose="02020603050405020304" pitchFamily="18" charset="0"/>
                <a:cs typeface="Times New Roman" panose="02020603050405020304" pitchFamily="18" charset="0"/>
              </a:rPr>
              <a:t> ( YYYY-MMM)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 </a:t>
            </a:r>
            <a:r>
              <a:rPr lang="en-US" sz="2400" dirty="0" err="1">
                <a:latin typeface="Times New Roman" panose="02020603050405020304" pitchFamily="18" charset="0"/>
                <a:cs typeface="Times New Roman" panose="02020603050405020304" pitchFamily="18" charset="0"/>
              </a:rPr>
              <a:t>Weekdayno</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G.Weekdayname</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H.FinancialMOnth</a:t>
            </a:r>
            <a:r>
              <a:rPr lang="en-US" sz="2400" dirty="0">
                <a:latin typeface="Times New Roman" panose="02020603050405020304" pitchFamily="18" charset="0"/>
                <a:cs typeface="Times New Roman" panose="02020603050405020304" pitchFamily="18" charset="0"/>
              </a:rPr>
              <a:t> ( April = FM1, May= FM2  …. March = FM12)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 Financial Quarter ( Quarters based on Financial Month)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 the Numbers of </a:t>
            </a:r>
            <a:r>
              <a:rPr lang="en-US" sz="2400" dirty="0" err="1">
                <a:latin typeface="Times New Roman" panose="02020603050405020304" pitchFamily="18" charset="0"/>
                <a:cs typeface="Times New Roman" panose="02020603050405020304" pitchFamily="18" charset="0"/>
              </a:rPr>
              <a:t>Resturants</a:t>
            </a:r>
            <a:r>
              <a:rPr lang="en-US" sz="2400" dirty="0">
                <a:latin typeface="Times New Roman" panose="02020603050405020304" pitchFamily="18" charset="0"/>
                <a:cs typeface="Times New Roman" panose="02020603050405020304" pitchFamily="18" charset="0"/>
              </a:rPr>
              <a:t> based on City and Country.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Numbers of </a:t>
            </a:r>
            <a:r>
              <a:rPr lang="en-US" sz="2400" dirty="0" err="1">
                <a:latin typeface="Times New Roman" panose="02020603050405020304" pitchFamily="18" charset="0"/>
                <a:cs typeface="Times New Roman" panose="02020603050405020304" pitchFamily="18" charset="0"/>
              </a:rPr>
              <a:t>Resturants</a:t>
            </a:r>
            <a:r>
              <a:rPr lang="en-US" sz="2400" dirty="0">
                <a:latin typeface="Times New Roman" panose="02020603050405020304" pitchFamily="18" charset="0"/>
                <a:cs typeface="Times New Roman" panose="02020603050405020304" pitchFamily="18" charset="0"/>
              </a:rPr>
              <a:t> opening based on Year , Quarter , Month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Count of </a:t>
            </a:r>
            <a:r>
              <a:rPr lang="en-US" sz="2400" dirty="0" err="1">
                <a:latin typeface="Times New Roman" panose="02020603050405020304" pitchFamily="18" charset="0"/>
                <a:cs typeface="Times New Roman" panose="02020603050405020304" pitchFamily="18" charset="0"/>
              </a:rPr>
              <a:t>Resturants</a:t>
            </a:r>
            <a:r>
              <a:rPr lang="en-US" sz="2400" dirty="0">
                <a:latin typeface="Times New Roman" panose="02020603050405020304" pitchFamily="18" charset="0"/>
                <a:cs typeface="Times New Roman" panose="02020603050405020304" pitchFamily="18" charset="0"/>
              </a:rPr>
              <a:t> based on Average Ratings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buckets based on Average Price of reasonable size and find out how many </a:t>
            </a:r>
            <a:r>
              <a:rPr lang="en-US" sz="2400" dirty="0" err="1">
                <a:latin typeface="Times New Roman" panose="02020603050405020304" pitchFamily="18" charset="0"/>
                <a:cs typeface="Times New Roman" panose="02020603050405020304" pitchFamily="18" charset="0"/>
              </a:rPr>
              <a:t>resturants</a:t>
            </a:r>
            <a:r>
              <a:rPr lang="en-US" sz="2400" dirty="0">
                <a:latin typeface="Times New Roman" panose="02020603050405020304" pitchFamily="18" charset="0"/>
                <a:cs typeface="Times New Roman" panose="02020603050405020304" pitchFamily="18" charset="0"/>
              </a:rPr>
              <a:t> falls in each buckets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Percentage of </a:t>
            </a:r>
            <a:r>
              <a:rPr lang="en-US" sz="2400" dirty="0" err="1">
                <a:latin typeface="Times New Roman" panose="02020603050405020304" pitchFamily="18" charset="0"/>
                <a:cs typeface="Times New Roman" panose="02020603050405020304" pitchFamily="18" charset="0"/>
              </a:rPr>
              <a:t>Resturants</a:t>
            </a:r>
            <a:r>
              <a:rPr lang="en-US" sz="2400" dirty="0">
                <a:latin typeface="Times New Roman" panose="02020603050405020304" pitchFamily="18" charset="0"/>
                <a:cs typeface="Times New Roman" panose="02020603050405020304" pitchFamily="18" charset="0"/>
              </a:rPr>
              <a:t> based on "</a:t>
            </a:r>
            <a:r>
              <a:rPr lang="en-US" sz="2400" dirty="0" err="1">
                <a:latin typeface="Times New Roman" panose="02020603050405020304" pitchFamily="18" charset="0"/>
                <a:cs typeface="Times New Roman" panose="02020603050405020304" pitchFamily="18" charset="0"/>
              </a:rPr>
              <a:t>Has_Table_booking</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Percentage of </a:t>
            </a:r>
            <a:r>
              <a:rPr lang="en-US" sz="2400" dirty="0" err="1">
                <a:latin typeface="Times New Roman" panose="02020603050405020304" pitchFamily="18" charset="0"/>
                <a:cs typeface="Times New Roman" panose="02020603050405020304" pitchFamily="18" charset="0"/>
              </a:rPr>
              <a:t>Resturants</a:t>
            </a:r>
            <a:r>
              <a:rPr lang="en-US" sz="2400" dirty="0">
                <a:latin typeface="Times New Roman" panose="02020603050405020304" pitchFamily="18" charset="0"/>
                <a:cs typeface="Times New Roman" panose="02020603050405020304" pitchFamily="18" charset="0"/>
              </a:rPr>
              <a:t> based on "</a:t>
            </a:r>
            <a:r>
              <a:rPr lang="en-US" sz="2400" dirty="0" err="1">
                <a:latin typeface="Times New Roman" panose="02020603050405020304" pitchFamily="18" charset="0"/>
                <a:cs typeface="Times New Roman" panose="02020603050405020304" pitchFamily="18" charset="0"/>
              </a:rPr>
              <a:t>Has_Online_delivery</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Charts based on </a:t>
            </a:r>
            <a:r>
              <a:rPr lang="en-US" sz="2400" dirty="0" err="1">
                <a:latin typeface="Times New Roman" panose="02020603050405020304" pitchFamily="18" charset="0"/>
                <a:cs typeface="Times New Roman" panose="02020603050405020304" pitchFamily="18" charset="0"/>
              </a:rPr>
              <a:t>Cusines</a:t>
            </a:r>
            <a:r>
              <a:rPr lang="en-US" sz="2400" dirty="0">
                <a:latin typeface="Times New Roman" panose="02020603050405020304" pitchFamily="18" charset="0"/>
                <a:cs typeface="Times New Roman" panose="02020603050405020304" pitchFamily="18" charset="0"/>
              </a:rPr>
              <a:t>, City, Ratings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FB152-EC80-7DCB-FC5A-4CE4A7CB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050"/>
            <a:ext cx="18300700" cy="9645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DA0F11A4-5A18-0A87-D91D-3A2844E9E5AB}"/>
              </a:ext>
            </a:extLst>
          </p:cNvPr>
          <p:cNvSpPr txBox="1"/>
          <p:nvPr/>
        </p:nvSpPr>
        <p:spPr>
          <a:xfrm>
            <a:off x="12274550" y="0"/>
            <a:ext cx="5791200" cy="646331"/>
          </a:xfrm>
          <a:prstGeom prst="rect">
            <a:avLst/>
          </a:prstGeom>
          <a:noFill/>
        </p:spPr>
        <p:txBody>
          <a:bodyPr wrap="square" rtlCol="0">
            <a:spAutoFit/>
          </a:bodyPr>
          <a:lstStyle/>
          <a:p>
            <a:r>
              <a:rPr lang="en-US" sz="3600" dirty="0">
                <a:solidFill>
                  <a:srgbClr val="990000"/>
                </a:solidFill>
                <a:latin typeface="Algerian" panose="04020705040A02060702" pitchFamily="82" charset="0"/>
              </a:rPr>
              <a:t>EXCEL  DASHBOARD</a:t>
            </a:r>
            <a:endParaRPr lang="en-IN" sz="3600" dirty="0">
              <a:solidFill>
                <a:srgbClr val="990000"/>
              </a:solidFill>
              <a:latin typeface="Algerian" panose="04020705040A02060702" pitchFamily="82" charset="0"/>
            </a:endParaRPr>
          </a:p>
        </p:txBody>
      </p:sp>
    </p:spTree>
    <p:extLst>
      <p:ext uri="{BB962C8B-B14F-4D97-AF65-F5344CB8AC3E}">
        <p14:creationId xmlns:p14="http://schemas.microsoft.com/office/powerpoint/2010/main" val="237711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4779E2-EB1F-FCC2-9E1C-B9671572C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0949"/>
            <a:ext cx="18300700" cy="9618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3D6B930F-D7AF-4EBE-8133-B7DB9608E7D9}"/>
              </a:ext>
            </a:extLst>
          </p:cNvPr>
          <p:cNvSpPr txBox="1"/>
          <p:nvPr/>
        </p:nvSpPr>
        <p:spPr>
          <a:xfrm>
            <a:off x="12045950" y="0"/>
            <a:ext cx="5257800" cy="646331"/>
          </a:xfrm>
          <a:prstGeom prst="rect">
            <a:avLst/>
          </a:prstGeom>
          <a:noFill/>
        </p:spPr>
        <p:txBody>
          <a:bodyPr wrap="square" rtlCol="0">
            <a:spAutoFit/>
          </a:bodyPr>
          <a:lstStyle/>
          <a:p>
            <a:r>
              <a:rPr lang="en-US" sz="3600" dirty="0">
                <a:solidFill>
                  <a:srgbClr val="990000"/>
                </a:solidFill>
                <a:latin typeface="Algerian" panose="04020705040A02060702" pitchFamily="82" charset="0"/>
              </a:rPr>
              <a:t>TABLEAU DASHBOARD</a:t>
            </a:r>
            <a:endParaRPr lang="en-IN" sz="3600" dirty="0">
              <a:solidFill>
                <a:srgbClr val="990000"/>
              </a:solidFill>
              <a:latin typeface="Algerian" panose="04020705040A02060702" pitchFamily="8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TotalTime>
  <Words>812</Words>
  <Application>Microsoft Office PowerPoint</Application>
  <PresentationFormat>Custom</PresentationFormat>
  <Paragraphs>80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Sidharth</cp:lastModifiedBy>
  <cp:revision>3</cp:revision>
  <dcterms:created xsi:type="dcterms:W3CDTF">2024-09-20T15:15:28Z</dcterms:created>
  <dcterms:modified xsi:type="dcterms:W3CDTF">2024-11-12T10:29:33Z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2024-09-20T00:00:00Z</vt:filetime>
  </property>
  <property fmtid="{D5CDD505-2E9C-101B-9397-08002B2CF9AE}" pid="3" name="Creator">
    <vt:lpwstr>Chromium</vt:lpwstr>
  </property>
  <property fmtid="{D5CDD505-2E9C-101B-9397-08002B2CF9AE}" pid="4" name="LastSaved">
    <vt:filetime>2024-09-20T00:00:00Z</vt:filetime>
  </property>
</Properties>
</file>